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71" r:id="rId10"/>
    <p:sldId id="272" r:id="rId11"/>
    <p:sldId id="273" r:id="rId12"/>
    <p:sldId id="276" r:id="rId13"/>
    <p:sldId id="274" r:id="rId14"/>
    <p:sldId id="275" r:id="rId15"/>
    <p:sldId id="277" r:id="rId16"/>
    <p:sldId id="266" r:id="rId17"/>
    <p:sldId id="267" r:id="rId18"/>
    <p:sldId id="268" r:id="rId19"/>
    <p:sldId id="269" r:id="rId20"/>
    <p:sldId id="270" r:id="rId21"/>
  </p:sldIdLst>
  <p:sldSz cx="9906000" cy="6858000" type="A4"/>
  <p:notesSz cx="6760845" cy="994219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3097482-FC3B-4192-98D4-D45B2185B52B}" styleName="Table_0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7E7"/>
          </a:solidFill>
        </a:fill>
      </a:tcStyle>
    </a:band1V>
    <a:band2V>
      <a:tcStyle>
        <a:tcBdr/>
      </a:tcStyle>
    </a:band2V>
    <a:lastCol>
      <a:tcTxStyle b="on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33878A8-9A54-4DD1-96D5-301505A92AA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292" y="6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32"/>
        <p:guide pos="21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29837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29761" y="0"/>
            <a:ext cx="2929837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3662"/>
            <a:ext cx="2929837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" name="Google Shape;1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9" name="Google Shape;1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" name="Google Shape;1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9" name="Google Shape;1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13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7" name="Google Shape;167;p13:notes"/>
          <p:cNvSpPr txBox="1">
            <a:spLocks noGrp="1"/>
          </p:cNvSpPr>
          <p:nvPr>
            <p:ph type="sldNum" idx="12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 txBox="1"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17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9" name="Google Shape;19;p17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0" name="Google Shape;20;p17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1" name="Google Shape;21;p17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6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Google Shape;79;p26"/>
          <p:cNvSpPr txBox="1">
            <a:spLocks noGrp="1"/>
          </p:cNvSpPr>
          <p:nvPr>
            <p:ph type="body" idx="1"/>
          </p:nvPr>
        </p:nvSpPr>
        <p:spPr>
          <a:xfrm rot="5400000">
            <a:off x="2690018" y="-594518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0" name="Google Shape;80;p26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1" name="Google Shape;81;p26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2" name="Google Shape;82;p26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7"/>
          <p:cNvSpPr txBox="1">
            <a:spLocks noGrp="1"/>
          </p:cNvSpPr>
          <p:nvPr>
            <p:ph type="title"/>
          </p:nvPr>
        </p:nvSpPr>
        <p:spPr>
          <a:xfrm rot="5400000">
            <a:off x="5370512" y="2085976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" name="Google Shape;85;p27"/>
          <p:cNvSpPr txBox="1">
            <a:spLocks noGrp="1"/>
          </p:cNvSpPr>
          <p:nvPr>
            <p:ph type="body" idx="1"/>
          </p:nvPr>
        </p:nvSpPr>
        <p:spPr>
          <a:xfrm rot="5400000">
            <a:off x="830262" y="-60323"/>
            <a:ext cx="5851525" cy="652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6" name="Google Shape;86;p27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7" name="Google Shape;87;p27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8" name="Google Shape;88;p27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18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5" name="Google Shape;25;p18"/>
          <p:cNvSpPr txBox="1">
            <a:spLocks noGrp="1"/>
          </p:cNvSpPr>
          <p:nvPr>
            <p:ph type="dt" idx="10"/>
          </p:nvPr>
        </p:nvSpPr>
        <p:spPr>
          <a:xfrm>
            <a:off x="519336" y="6308727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6" name="Google Shape;26;p18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7" name="Google Shape;27;p18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8" name="Google Shape;28;p18"/>
          <p:cNvSpPr/>
          <p:nvPr/>
        </p:nvSpPr>
        <p:spPr>
          <a:xfrm>
            <a:off x="200472" y="6721476"/>
            <a:ext cx="294828" cy="919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9" name="Google Shape;29;p1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72480" y="6705906"/>
            <a:ext cx="2416616" cy="152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19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3" name="Google Shape;33;p19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4" name="Google Shape;34;p19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  <a:defRPr sz="4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20"/>
          <p:cNvSpPr txBox="1"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8" name="Google Shape;38;p20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9" name="Google Shape;39;p20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0" name="Google Shape;40;p20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21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–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–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4" name="Google Shape;44;p21"/>
          <p:cNvSpPr txBox="1">
            <a:spLocks noGrp="1"/>
          </p:cNvSpPr>
          <p:nvPr>
            <p:ph type="body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–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–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5" name="Google Shape;45;p21"/>
          <p:cNvSpPr txBox="1">
            <a:spLocks noGrp="1"/>
          </p:cNvSpPr>
          <p:nvPr>
            <p:ph type="dt" idx="10"/>
          </p:nvPr>
        </p:nvSpPr>
        <p:spPr>
          <a:xfrm>
            <a:off x="1280592" y="6356351"/>
            <a:ext cx="2657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6" name="Google Shape;46;p21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7" name="Google Shape;47;p21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0" name="Google Shape;50;p22"/>
          <p:cNvSpPr txBox="1"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1" name="Google Shape;51;p22"/>
          <p:cNvSpPr txBox="1">
            <a:spLocks noGrp="1"/>
          </p:cNvSpPr>
          <p:nvPr>
            <p:ph type="body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2" name="Google Shape;52;p22"/>
          <p:cNvSpPr txBox="1">
            <a:spLocks noGrp="1"/>
          </p:cNvSpPr>
          <p:nvPr>
            <p:ph type="body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3" name="Google Shape;53;p22"/>
          <p:cNvSpPr txBox="1">
            <a:spLocks noGrp="1"/>
          </p:cNvSpPr>
          <p:nvPr>
            <p:ph type="body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4" name="Google Shape;54;p22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5" name="Google Shape;55;p22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6" name="Google Shape;56;p22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9" name="Google Shape;59;p2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" name="Google Shape;60;p23"/>
          <p:cNvSpPr txBox="1"/>
          <p:nvPr/>
        </p:nvSpPr>
        <p:spPr>
          <a:xfrm>
            <a:off x="0" y="6654842"/>
            <a:ext cx="2747868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©M. S. Ramaiah University of Applied Sciences</a:t>
            </a:r>
            <a:endParaRPr sz="105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1" name="Google Shape;61;p23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2" name="Google Shape;62;p23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4"/>
          <p:cNvSpPr txBox="1"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Google Shape;65;p24"/>
          <p:cNvSpPr txBox="1">
            <a:spLocks noGrp="1"/>
          </p:cNvSpPr>
          <p:nvPr>
            <p:ph type="body"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6" name="Google Shape;66;p24"/>
          <p:cNvSpPr txBox="1">
            <a:spLocks noGrp="1"/>
          </p:cNvSpPr>
          <p:nvPr>
            <p:ph type="body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7" name="Google Shape;67;p24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8" name="Google Shape;68;p24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9" name="Google Shape;69;p24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 txBox="1"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25"/>
          <p:cNvSpPr>
            <a:spLocks noGrp="1"/>
          </p:cNvSpPr>
          <p:nvPr>
            <p:ph type="pic" idx="2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25"/>
          <p:cNvSpPr txBox="1">
            <a:spLocks noGrp="1"/>
          </p:cNvSpPr>
          <p:nvPr>
            <p:ph type="body" idx="1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4" name="Google Shape;74;p25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5" name="Google Shape;75;p25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6" name="Google Shape;76;p25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" name="Google Shape;11;p16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" name="Google Shape;12;p16"/>
          <p:cNvSpPr txBox="1"/>
          <p:nvPr/>
        </p:nvSpPr>
        <p:spPr>
          <a:xfrm>
            <a:off x="6633" y="6654842"/>
            <a:ext cx="2747868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©M. S. Ramaiah University of Applied Sciences</a:t>
            </a:r>
            <a:endParaRPr sz="105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" name="Google Shape;13;p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" name="Google Shape;14;p16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5" name="Google Shape;15;p16" descr="C:\Users\Paramesh\Desktop\Logo\Logo.png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28464" y="6337321"/>
            <a:ext cx="262890" cy="3429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1280592" y="1124744"/>
            <a:ext cx="7696200" cy="244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 panose="020F0502020204030204"/>
              <a:buNone/>
            </a:pPr>
            <a:r>
              <a:rPr lang="en-US" sz="3200" b="1" dirty="0">
                <a:solidFill>
                  <a:srgbClr val="FF0000"/>
                </a:solidFill>
              </a:rPr>
              <a:t>Pre-Project Presentation</a:t>
            </a:r>
            <a:br>
              <a:rPr lang="en-US" sz="3200" b="1" dirty="0">
                <a:solidFill>
                  <a:srgbClr val="FF0000"/>
                </a:solidFill>
              </a:rPr>
            </a:br>
            <a:r>
              <a:rPr lang="en-US" sz="3200" b="1" dirty="0">
                <a:solidFill>
                  <a:srgbClr val="FF0000"/>
                </a:solidFill>
              </a:rPr>
              <a:t>Title</a:t>
            </a:r>
            <a:br>
              <a:rPr lang="en-US" sz="2800" b="1" dirty="0">
                <a:solidFill>
                  <a:srgbClr val="002060"/>
                </a:solidFill>
              </a:rPr>
            </a:br>
            <a:r>
              <a:rPr lang="en-US" sz="2800" b="1" dirty="0" err="1">
                <a:solidFill>
                  <a:srgbClr val="002060"/>
                </a:solidFill>
              </a:rPr>
              <a:t>Programme</a:t>
            </a:r>
            <a:r>
              <a:rPr lang="en-US" sz="2800" b="1" dirty="0">
                <a:solidFill>
                  <a:srgbClr val="002060"/>
                </a:solidFill>
              </a:rPr>
              <a:t>: </a:t>
            </a:r>
            <a:r>
              <a:rPr lang="en-US" sz="2400" b="1" dirty="0">
                <a:solidFill>
                  <a:srgbClr val="002060"/>
                </a:solidFill>
              </a:rPr>
              <a:t>B. Tech</a:t>
            </a:r>
            <a:r>
              <a:rPr lang="en-US" sz="3600" b="1" dirty="0">
                <a:solidFill>
                  <a:srgbClr val="002060"/>
                </a:solidFill>
              </a:rPr>
              <a:t> </a:t>
            </a:r>
            <a:r>
              <a:rPr lang="en-US" sz="2400" b="1" dirty="0">
                <a:solidFill>
                  <a:srgbClr val="002060"/>
                </a:solidFill>
              </a:rPr>
              <a:t>in CSE</a:t>
            </a:r>
            <a:br>
              <a:rPr lang="en-US" sz="3600" b="1" dirty="0">
                <a:solidFill>
                  <a:srgbClr val="002060"/>
                </a:solidFill>
              </a:rPr>
            </a:br>
            <a:br>
              <a:rPr lang="en-US" sz="3600" b="1" dirty="0">
                <a:solidFill>
                  <a:srgbClr val="002060"/>
                </a:solidFill>
              </a:rPr>
            </a:br>
            <a:endParaRPr sz="2800" b="1" dirty="0">
              <a:solidFill>
                <a:srgbClr val="002060"/>
              </a:solidFill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416496" y="3878762"/>
            <a:ext cx="78486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00206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0070C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136576" y="3869114"/>
            <a:ext cx="7704856" cy="1576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 panose="020B0604020202020204"/>
              <a:buNone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Mentor  			: Padma Priya </a:t>
            </a:r>
            <a:r>
              <a:rPr lang="en-US" sz="2400" b="1" dirty="0" err="1">
                <a:solidFill>
                  <a:srgbClr val="00206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Darshini</a:t>
            </a:r>
            <a:endParaRPr dirty="0"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 panose="020B0604020202020204"/>
              <a:buNone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Group No.			: Group-28</a:t>
            </a:r>
            <a:endParaRPr dirty="0"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 panose="020B0604020202020204"/>
              <a:buNone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Team Leader			: Mohammed Kaif</a:t>
            </a:r>
            <a:endParaRPr dirty="0"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 panose="020B0604020202020204"/>
              <a:buNone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Department			: Computer Science</a:t>
            </a:r>
            <a:endParaRPr dirty="0"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</a:pPr>
            <a:r>
              <a:rPr lang="en-US" sz="32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				</a:t>
            </a:r>
            <a:endParaRPr sz="32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942647" y="316021"/>
            <a:ext cx="8420100" cy="73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3200" b="1">
                <a:solidFill>
                  <a:srgbClr val="FF0000"/>
                </a:solidFill>
              </a:rPr>
              <a:t>Methods and Methodology /Block Diagram </a:t>
            </a:r>
            <a:endParaRPr lang="en-IN" sz="3200" dirty="0"/>
          </a:p>
        </p:txBody>
      </p:sp>
      <p:sp>
        <p:nvSpPr>
          <p:cNvPr id="5" name="Subtitle 2"/>
          <p:cNvSpPr txBox="1"/>
          <p:nvPr/>
        </p:nvSpPr>
        <p:spPr>
          <a:xfrm>
            <a:off x="942646" y="1227082"/>
            <a:ext cx="8420099" cy="4700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25400" indent="0">
              <a:buNone/>
            </a:pPr>
            <a:r>
              <a:rPr lang="en-IN" dirty="0">
                <a:solidFill>
                  <a:schemeClr val="tx1"/>
                </a:solidFill>
              </a:rPr>
              <a:t>5) </a:t>
            </a:r>
            <a:r>
              <a:rPr lang="en-IN" sz="2800" dirty="0"/>
              <a:t>To deploy the backend part of the application.</a:t>
            </a:r>
            <a:endParaRPr lang="en-IN" sz="2800" dirty="0">
              <a:solidFill>
                <a:schemeClr val="tx1"/>
              </a:solidFill>
            </a:endParaRPr>
          </a:p>
          <a:p>
            <a:pPr marL="2540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	5.1 Deploy the backend code to Amazon Web Services for the frontend to interact.</a:t>
            </a:r>
            <a:endParaRPr lang="en-IN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942647" y="316021"/>
            <a:ext cx="8420100" cy="73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3200" b="1">
                <a:solidFill>
                  <a:srgbClr val="FF0000"/>
                </a:solidFill>
              </a:rPr>
              <a:t>Methods and Methodology /Block Diagram </a:t>
            </a:r>
            <a:endParaRPr lang="en-IN" sz="3200" dirty="0"/>
          </a:p>
        </p:txBody>
      </p:sp>
      <p:sp>
        <p:nvSpPr>
          <p:cNvPr id="5" name="Subtitle 2"/>
          <p:cNvSpPr txBox="1"/>
          <p:nvPr/>
        </p:nvSpPr>
        <p:spPr>
          <a:xfrm>
            <a:off x="942646" y="1227082"/>
            <a:ext cx="8420099" cy="4700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25400" indent="0">
              <a:buNone/>
            </a:pPr>
            <a:r>
              <a:rPr lang="en-IN" dirty="0">
                <a:solidFill>
                  <a:schemeClr val="tx1"/>
                </a:solidFill>
              </a:rPr>
              <a:t>6) </a:t>
            </a:r>
            <a:r>
              <a:rPr lang="en-IN" sz="2800" dirty="0"/>
              <a:t>To develop and deploy a React </a:t>
            </a:r>
            <a:r>
              <a:rPr lang="en-IN" sz="2800" dirty="0" err="1"/>
              <a:t>Js</a:t>
            </a:r>
            <a:r>
              <a:rPr lang="en-IN" sz="2800" dirty="0"/>
              <a:t> application.</a:t>
            </a:r>
            <a:endParaRPr lang="en-IN" sz="2800" dirty="0">
              <a:solidFill>
                <a:schemeClr val="tx1"/>
              </a:solidFill>
            </a:endParaRPr>
          </a:p>
          <a:p>
            <a:pPr marL="2540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	6.1 Design a user-friendly frontend.</a:t>
            </a:r>
            <a:endParaRPr lang="en-IN" sz="2800" dirty="0">
              <a:solidFill>
                <a:schemeClr val="tx1"/>
              </a:solidFill>
            </a:endParaRPr>
          </a:p>
          <a:p>
            <a:pPr marL="2540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	6.2 Develop a React JS application.</a:t>
            </a:r>
            <a:endParaRPr lang="en-IN" sz="2800" dirty="0">
              <a:solidFill>
                <a:schemeClr val="tx1"/>
              </a:solidFill>
            </a:endParaRPr>
          </a:p>
          <a:p>
            <a:pPr marL="2540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	6.3 Connect front-end and back-end code with the help of hosted APIs.</a:t>
            </a:r>
            <a:endParaRPr lang="en-IN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942647" y="316021"/>
            <a:ext cx="8420100" cy="73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3200" b="1">
                <a:solidFill>
                  <a:srgbClr val="FF0000"/>
                </a:solidFill>
              </a:rPr>
              <a:t>Methods and Methodology /Block Diagram </a:t>
            </a:r>
            <a:endParaRPr lang="en-IN" sz="3200" dirty="0"/>
          </a:p>
        </p:txBody>
      </p:sp>
      <p:sp>
        <p:nvSpPr>
          <p:cNvPr id="5" name="Subtitle 2"/>
          <p:cNvSpPr txBox="1"/>
          <p:nvPr/>
        </p:nvSpPr>
        <p:spPr>
          <a:xfrm>
            <a:off x="942646" y="1227082"/>
            <a:ext cx="8420099" cy="4700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25400" indent="0">
              <a:buNone/>
            </a:pPr>
            <a:r>
              <a:rPr lang="en-IN" dirty="0">
                <a:solidFill>
                  <a:schemeClr val="tx1"/>
                </a:solidFill>
              </a:rPr>
              <a:t>7) </a:t>
            </a:r>
            <a:r>
              <a:rPr lang="en-IN" sz="2800" dirty="0"/>
              <a:t>To document the report consolidating all relevant results.</a:t>
            </a:r>
            <a:endParaRPr lang="en-IN" sz="2800" dirty="0">
              <a:solidFill>
                <a:schemeClr val="tx1"/>
              </a:solidFill>
            </a:endParaRPr>
          </a:p>
          <a:p>
            <a:pPr marL="2540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	7.1 Develop a detailed project report as per the template specified.</a:t>
            </a:r>
            <a:endParaRPr lang="en-IN" sz="2800" dirty="0">
              <a:solidFill>
                <a:schemeClr val="tx1"/>
              </a:solidFill>
            </a:endParaRPr>
          </a:p>
          <a:p>
            <a:pPr marL="2540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	7.2 Demonstrate the working of the Fitness/Exercise Application.</a:t>
            </a:r>
            <a:endParaRPr lang="en-IN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Block Diagram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 panose="020F0502020204030204"/>
              <a:buNone/>
            </a:pPr>
            <a:r>
              <a:rPr lang="en-US" sz="3200" b="1">
                <a:solidFill>
                  <a:srgbClr val="FF0000"/>
                </a:solidFill>
              </a:rPr>
              <a:t>Expected Outcomes</a:t>
            </a:r>
            <a:endParaRPr sz="3200" b="1">
              <a:solidFill>
                <a:srgbClr val="FF0000"/>
              </a:solidFill>
            </a:endParaRPr>
          </a:p>
        </p:txBody>
      </p:sp>
      <p:sp>
        <p:nvSpPr>
          <p:cNvPr id="156" name="Google Shape;156;p11"/>
          <p:cNvSpPr txBox="1">
            <a:spLocks noGrp="1"/>
          </p:cNvSpPr>
          <p:nvPr>
            <p:ph type="body" idx="1"/>
          </p:nvPr>
        </p:nvSpPr>
        <p:spPr>
          <a:xfrm>
            <a:off x="495300" y="1052737"/>
            <a:ext cx="8915400" cy="5073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Successful Development and Deployment of  both frontend and backend code.</a:t>
            </a:r>
            <a:endParaRPr lang="en-US" sz="2800" dirty="0"/>
          </a:p>
          <a:p>
            <a:pPr marL="342900" indent="-342900">
              <a:spcBef>
                <a:spcPts val="0"/>
              </a:spcBef>
              <a:buSzPts val="2800"/>
            </a:pPr>
            <a:r>
              <a:rPr lang="en-US" sz="2800" dirty="0"/>
              <a:t>Demonstration of working model.</a:t>
            </a:r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 panose="020F0502020204030204"/>
              <a:buNone/>
            </a:pPr>
            <a:r>
              <a:rPr lang="en-US" sz="3200" b="1">
                <a:solidFill>
                  <a:srgbClr val="FF0000"/>
                </a:solidFill>
              </a:rPr>
              <a:t>Cost Estimation</a:t>
            </a:r>
            <a:endParaRPr lang="en-US" sz="3200" b="1">
              <a:solidFill>
                <a:srgbClr val="FF0000"/>
              </a:solidFill>
            </a:endParaRPr>
          </a:p>
        </p:txBody>
      </p:sp>
      <p:graphicFrame>
        <p:nvGraphicFramePr>
          <p:cNvPr id="162" name="Google Shape;162;p12"/>
          <p:cNvGraphicFramePr/>
          <p:nvPr/>
        </p:nvGraphicFramePr>
        <p:xfrm>
          <a:off x="266502" y="1340768"/>
          <a:ext cx="9145025" cy="1828840"/>
        </p:xfrm>
        <a:graphic>
          <a:graphicData uri="http://schemas.openxmlformats.org/drawingml/2006/table">
            <a:tbl>
              <a:tblPr firstRow="1" bandRow="1">
                <a:noFill/>
                <a:tableStyleId>{13097482-FC3B-4192-98D4-D45B2185B52B}</a:tableStyleId>
              </a:tblPr>
              <a:tblGrid>
                <a:gridCol w="1082500"/>
                <a:gridCol w="5014175"/>
                <a:gridCol w="304835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S.No.</a:t>
                      </a: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Particulars/Components/Devices</a:t>
                      </a: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Estimated Cost</a:t>
                      </a: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Total:</a:t>
                      </a:r>
                      <a:endParaRPr sz="2400"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63" name="Google Shape;163;p12"/>
          <p:cNvSpPr/>
          <p:nvPr/>
        </p:nvSpPr>
        <p:spPr>
          <a:xfrm>
            <a:off x="494556" y="4653136"/>
            <a:ext cx="8346132" cy="1382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Man hours:</a:t>
            </a:r>
            <a:endParaRPr lang="en-US" sz="2800" b="1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Man hours per week (students): 1</a:t>
            </a:r>
            <a:r>
              <a:rPr lang="en-IN" altLang="en-US" sz="2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</a:t>
            </a:r>
            <a:r>
              <a:rPr lang="en-US" sz="2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*</a:t>
            </a:r>
            <a:r>
              <a:rPr lang="en-IN" altLang="en-US" sz="2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5</a:t>
            </a:r>
            <a:r>
              <a:rPr lang="en-US" sz="2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students =</a:t>
            </a:r>
            <a:r>
              <a:rPr lang="en-IN" altLang="en-US" sz="2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60</a:t>
            </a:r>
            <a:endParaRPr lang="en-US" sz="2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Man hours per week (faculty): 3 </a:t>
            </a:r>
            <a:endParaRPr lang="en-US" sz="2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>
            <a:spLocks noGrp="1"/>
          </p:cNvSpPr>
          <p:nvPr>
            <p:ph type="title"/>
          </p:nvPr>
        </p:nvSpPr>
        <p:spPr>
          <a:xfrm>
            <a:off x="459294" y="260648"/>
            <a:ext cx="8915400" cy="56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 panose="020F0502020204030204"/>
              <a:buNone/>
            </a:pPr>
            <a:r>
              <a:rPr lang="en-US" sz="3200" b="1">
                <a:solidFill>
                  <a:srgbClr val="FF0000"/>
                </a:solidFill>
              </a:rPr>
              <a:t>Gantt Chart</a:t>
            </a:r>
            <a:endParaRPr sz="3200" b="1">
              <a:solidFill>
                <a:srgbClr val="FF0000"/>
              </a:solidFill>
            </a:endParaRPr>
          </a:p>
        </p:txBody>
      </p:sp>
      <p:graphicFrame>
        <p:nvGraphicFramePr>
          <p:cNvPr id="170" name="Google Shape;170;p13"/>
          <p:cNvGraphicFramePr/>
          <p:nvPr/>
        </p:nvGraphicFramePr>
        <p:xfrm>
          <a:off x="645028" y="1052736"/>
          <a:ext cx="8628575" cy="4884490"/>
        </p:xfrm>
        <a:graphic>
          <a:graphicData uri="http://schemas.openxmlformats.org/drawingml/2006/table">
            <a:tbl>
              <a:tblPr>
                <a:noFill/>
                <a:tableStyleId>{D33878A8-9A54-4DD1-96D5-301505A92AA6}</a:tableStyleId>
              </a:tblPr>
              <a:tblGrid>
                <a:gridCol w="730175"/>
                <a:gridCol w="493650"/>
                <a:gridCol w="493650"/>
                <a:gridCol w="493650"/>
                <a:gridCol w="493650"/>
                <a:gridCol w="493650"/>
                <a:gridCol w="493650"/>
                <a:gridCol w="493650"/>
                <a:gridCol w="493650"/>
                <a:gridCol w="493650"/>
                <a:gridCol w="493650"/>
                <a:gridCol w="493650"/>
                <a:gridCol w="493650"/>
                <a:gridCol w="493650"/>
                <a:gridCol w="493650"/>
                <a:gridCol w="493650"/>
                <a:gridCol w="493650"/>
              </a:tblGrid>
              <a:tr h="461625">
                <a:tc gridSpan="17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 Project Work (UG) 16 weeks</a:t>
                      </a:r>
                      <a:endParaRPr sz="1900" b="1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28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Week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1</a:t>
                      </a:r>
                      <a:endParaRPr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2</a:t>
                      </a:r>
                      <a:endParaRPr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3</a:t>
                      </a:r>
                      <a:endParaRPr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4</a:t>
                      </a:r>
                      <a:endParaRPr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5</a:t>
                      </a:r>
                      <a:endParaRPr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6</a:t>
                      </a:r>
                      <a:endParaRPr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7</a:t>
                      </a:r>
                      <a:endParaRPr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8</a:t>
                      </a:r>
                      <a:endParaRPr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9</a:t>
                      </a:r>
                      <a:endParaRPr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10</a:t>
                      </a:r>
                      <a:endParaRPr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11</a:t>
                      </a:r>
                      <a:endParaRPr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12</a:t>
                      </a:r>
                      <a:endParaRPr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13</a:t>
                      </a:r>
                      <a:endParaRPr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14</a:t>
                      </a:r>
                      <a:endParaRPr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15</a:t>
                      </a:r>
                      <a:endParaRPr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16</a:t>
                      </a:r>
                      <a:endParaRPr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</a:tr>
              <a:tr h="43152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Major Activities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 1.1</a:t>
                      </a:r>
                      <a:endParaRPr sz="1400" b="0" i="0" u="none" strike="noStrike">
                        <a:solidFill>
                          <a:schemeClr val="dk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 </a:t>
                      </a:r>
                      <a:endParaRPr lang="en-US" sz="1800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 </a:t>
                      </a:r>
                      <a:endParaRPr lang="en-US" sz="1800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 </a:t>
                      </a:r>
                      <a:endParaRPr lang="en-US" sz="1800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 1.2</a:t>
                      </a:r>
                      <a:endParaRPr sz="1400" b="0" i="0" u="none" strike="noStrike">
                        <a:solidFill>
                          <a:schemeClr val="dk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 2.1</a:t>
                      </a:r>
                      <a:endParaRPr sz="1400" b="0" i="0" u="none" strike="noStrike">
                        <a:solidFill>
                          <a:schemeClr val="dk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7650" marR="7650" marT="76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2.2</a:t>
                      </a:r>
                      <a:endParaRPr sz="1400" b="0" i="0" u="none" strike="noStrike">
                        <a:solidFill>
                          <a:schemeClr val="dk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7650" marR="7650" marT="76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2.3</a:t>
                      </a:r>
                      <a:endParaRPr sz="1400" b="0" i="0" u="none" strike="noStrike">
                        <a:solidFill>
                          <a:schemeClr val="dk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7650" marR="7650" marT="76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2.4 </a:t>
                      </a:r>
                      <a:endParaRPr sz="1400" b="0" i="0" u="none" strike="noStrike">
                        <a:solidFill>
                          <a:schemeClr val="dk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7650" marR="7650" marT="76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 3.1</a:t>
                      </a:r>
                      <a:endParaRPr sz="1400" b="0" i="0" u="none" strike="noStrike">
                        <a:solidFill>
                          <a:schemeClr val="dk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 3.2</a:t>
                      </a:r>
                      <a:endParaRPr sz="1400" b="0" i="0" u="none" strike="noStrike">
                        <a:solidFill>
                          <a:schemeClr val="dk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 4.1</a:t>
                      </a:r>
                      <a:endParaRPr sz="1400" b="0" i="0" u="none" strike="noStrike">
                        <a:solidFill>
                          <a:schemeClr val="dk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 4.2</a:t>
                      </a:r>
                      <a:endParaRPr sz="1400" b="0" i="0" u="none" strike="noStrike">
                        <a:solidFill>
                          <a:schemeClr val="dk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 5.1</a:t>
                      </a:r>
                      <a:endParaRPr sz="1400" b="0" i="0" u="none" strike="noStrike">
                        <a:solidFill>
                          <a:schemeClr val="dk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 5.2</a:t>
                      </a:r>
                      <a:endParaRPr sz="1400" b="0" i="0" u="none" strike="noStrike">
                        <a:solidFill>
                          <a:schemeClr val="dk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 6.1</a:t>
                      </a:r>
                      <a:endParaRPr sz="1400" b="0" i="0" u="none" strike="noStrike">
                        <a:solidFill>
                          <a:schemeClr val="dk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 6.2</a:t>
                      </a:r>
                      <a:endParaRPr sz="1400" b="0" i="0" u="none" strike="noStrike">
                        <a:solidFill>
                          <a:schemeClr val="dk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</a:tr>
              <a:tr h="16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71" name="Google Shape;171;p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00472" y="6705906"/>
            <a:ext cx="2416616" cy="152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 panose="020F0502020204030204"/>
              <a:buNone/>
            </a:pPr>
            <a:r>
              <a:rPr lang="en-US" sz="3200" b="1">
                <a:solidFill>
                  <a:srgbClr val="FF0000"/>
                </a:solidFill>
              </a:rPr>
              <a:t>References</a:t>
            </a:r>
            <a:endParaRPr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>
            <a:spLocks noGrp="1"/>
          </p:cNvSpPr>
          <p:nvPr>
            <p:ph type="ctrTitle"/>
          </p:nvPr>
        </p:nvSpPr>
        <p:spPr>
          <a:xfrm>
            <a:off x="742950" y="2644775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 panose="020F0502020204030204"/>
              <a:buNone/>
            </a:pPr>
            <a:r>
              <a:rPr lang="en-US" sz="4000" b="1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Thank You</a:t>
            </a:r>
            <a:endParaRPr sz="4000" b="1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2" name="Google Shape;182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00472" y="6714622"/>
            <a:ext cx="2416616" cy="152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 panose="020F0502020204030204"/>
              <a:buNone/>
            </a:pPr>
            <a:r>
              <a:rPr lang="en-US" sz="3200" b="1">
                <a:solidFill>
                  <a:srgbClr val="FF0000"/>
                </a:solidFill>
              </a:rPr>
              <a:t>Project Team</a:t>
            </a:r>
            <a:endParaRPr sz="3200" b="1">
              <a:solidFill>
                <a:srgbClr val="FF0000"/>
              </a:solidFill>
            </a:endParaRPr>
          </a:p>
        </p:txBody>
      </p:sp>
      <p:graphicFrame>
        <p:nvGraphicFramePr>
          <p:cNvPr id="101" name="Google Shape;101;p2"/>
          <p:cNvGraphicFramePr/>
          <p:nvPr/>
        </p:nvGraphicFramePr>
        <p:xfrm>
          <a:off x="685800" y="1600200"/>
          <a:ext cx="8640950" cy="3598118"/>
        </p:xfrm>
        <a:graphic>
          <a:graphicData uri="http://schemas.openxmlformats.org/drawingml/2006/table">
            <a:tbl>
              <a:tblPr firstRow="1" bandRow="1">
                <a:tableStyleId>{13097482-FC3B-4192-98D4-D45B2185B52B}</a:tableStyleId>
              </a:tblPr>
              <a:tblGrid>
                <a:gridCol w="1120075"/>
                <a:gridCol w="3200400"/>
                <a:gridCol w="4320475"/>
              </a:tblGrid>
              <a:tr h="5779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Sl no.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/>
                        <a:t>Registration no.</a:t>
                      </a:r>
                      <a:endParaRPr sz="2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Students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</a:tr>
              <a:tr h="5779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strike="noStrike" cap="none" dirty="0"/>
                        <a:t>01</a:t>
                      </a:r>
                      <a:endParaRPr sz="2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strike="noStrike" cap="none" dirty="0"/>
                        <a:t>19ETCS002069</a:t>
                      </a:r>
                      <a:endParaRPr sz="2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strike="noStrike" cap="none" dirty="0"/>
                        <a:t>Mohammed Kaif</a:t>
                      </a:r>
                      <a:endParaRPr sz="2400" u="none" strike="noStrike" cap="none" dirty="0"/>
                    </a:p>
                  </a:txBody>
                  <a:tcPr marL="91450" marR="91450" marT="45725" marB="45725"/>
                </a:tc>
              </a:tr>
              <a:tr h="5779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 panose="020F0502020204030204"/>
                        <a:buNone/>
                      </a:pPr>
                      <a:r>
                        <a:rPr lang="en-IN" sz="2400" u="none" strike="noStrike" cap="none" dirty="0"/>
                        <a:t>02</a:t>
                      </a:r>
                      <a:endParaRPr sz="2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IN" sz="2400" u="none" strike="noStrike" cap="none" dirty="0"/>
                        <a:t>19ETCS002076</a:t>
                      </a:r>
                      <a:endParaRPr lang="en-IN" sz="2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 panose="020F0502020204030204"/>
                        <a:buNone/>
                      </a:pPr>
                      <a:r>
                        <a:rPr lang="en-IN" sz="24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Naveen Kumar M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50" marR="91450" marT="45725" marB="45725"/>
                </a:tc>
              </a:tr>
              <a:tr h="5779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 panose="020F0502020204030204"/>
                        <a:buNone/>
                      </a:pPr>
                      <a:r>
                        <a:rPr lang="en-IN" sz="2400" u="none" strike="noStrike" cap="none" dirty="0"/>
                        <a:t>03</a:t>
                      </a:r>
                      <a:endParaRPr sz="2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IN" sz="2400" u="none" strike="noStrike" cap="none" dirty="0"/>
                        <a:t>19ETCS002102</a:t>
                      </a:r>
                      <a:endParaRPr lang="en-IN" sz="2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 panose="020F0502020204030204"/>
                        <a:buNone/>
                      </a:pPr>
                      <a:r>
                        <a:rPr lang="en-IN" sz="24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Rohit Kumar R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50" marR="91450" marT="45725" marB="45725"/>
                </a:tc>
              </a:tr>
              <a:tr h="5779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 panose="020F0502020204030204"/>
                        <a:buNone/>
                      </a:pPr>
                      <a:r>
                        <a:rPr lang="en-IN" sz="2400" u="none" strike="noStrike" cap="none" dirty="0"/>
                        <a:t>04</a:t>
                      </a:r>
                      <a:endParaRPr lang="en-IN" sz="2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IN" sz="2400" u="none" strike="noStrike" cap="none" dirty="0"/>
                        <a:t>19ETCS002107</a:t>
                      </a:r>
                      <a:endParaRPr lang="en-IN" sz="2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 panose="020F0502020204030204"/>
                        <a:buNone/>
                      </a:pPr>
                      <a:r>
                        <a:rPr lang="en-IN" sz="24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Samarth TB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50" marR="91450" marT="45725" marB="45725"/>
                </a:tc>
              </a:tr>
              <a:tr h="6811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 panose="020F0502020204030204"/>
                        <a:buNone/>
                      </a:pPr>
                      <a:r>
                        <a:rPr lang="en-IN" sz="2400" u="none" strike="noStrike" cap="none" dirty="0"/>
                        <a:t>05</a:t>
                      </a:r>
                      <a:endParaRPr lang="en-IN" sz="2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IN" sz="2400" u="none" strike="noStrike" cap="none" dirty="0"/>
                        <a:t>19ETCS002111</a:t>
                      </a:r>
                      <a:endParaRPr lang="en-IN" sz="2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 panose="020F0502020204030204"/>
                        <a:buNone/>
                      </a:pPr>
                      <a:r>
                        <a:rPr lang="en-IN" sz="24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Sanidhya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495300" y="226554"/>
            <a:ext cx="89154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 panose="020F0502020204030204"/>
              <a:buNone/>
            </a:pPr>
            <a:r>
              <a:rPr lang="en-US" sz="3200" b="1">
                <a:solidFill>
                  <a:srgbClr val="FF0000"/>
                </a:solidFill>
              </a:rPr>
              <a:t>Outline</a:t>
            </a:r>
            <a:endParaRPr lang="en-US" sz="3200" b="1">
              <a:solidFill>
                <a:srgbClr val="FF0000"/>
              </a:solidFill>
            </a:endParaRPr>
          </a:p>
        </p:txBody>
      </p:sp>
      <p:sp>
        <p:nvSpPr>
          <p:cNvPr id="107" name="Google Shape;107;p3"/>
          <p:cNvSpPr txBox="1">
            <a:spLocks noGrp="1"/>
          </p:cNvSpPr>
          <p:nvPr>
            <p:ph type="body" idx="1"/>
          </p:nvPr>
        </p:nvSpPr>
        <p:spPr>
          <a:xfrm>
            <a:off x="776536" y="884678"/>
            <a:ext cx="8915400" cy="5447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Title and Aim</a:t>
            </a:r>
            <a:endParaRPr sz="2800" dirty="0"/>
          </a:p>
          <a:p>
            <a:pPr marL="457200" lvl="0" indent="-4572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Objectives</a:t>
            </a:r>
            <a:endParaRPr sz="2800" dirty="0"/>
          </a:p>
          <a:p>
            <a:pPr marL="457200" lvl="0" indent="-4572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Methods and Methodology ( or Block Diagram)</a:t>
            </a:r>
            <a:endParaRPr dirty="0"/>
          </a:p>
          <a:p>
            <a:pPr marL="457200" lvl="0" indent="-4572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Status of the Work</a:t>
            </a:r>
            <a:endParaRPr dirty="0"/>
          </a:p>
          <a:p>
            <a:pPr marL="457200" lvl="0" indent="-4572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Results</a:t>
            </a:r>
            <a:endParaRPr dirty="0"/>
          </a:p>
          <a:p>
            <a:pPr marL="457200" lvl="0" indent="-4572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Expected Outcomes</a:t>
            </a:r>
            <a:endParaRPr dirty="0"/>
          </a:p>
          <a:p>
            <a:pPr marL="457200" lvl="0" indent="-4572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Cost Estimation</a:t>
            </a:r>
            <a:endParaRPr dirty="0"/>
          </a:p>
          <a:p>
            <a:pPr marL="457200" lvl="0" indent="-4572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Gantt Chart</a:t>
            </a:r>
            <a:endParaRPr dirty="0"/>
          </a:p>
          <a:p>
            <a:pPr marL="457200" lvl="0" indent="-4572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References</a:t>
            </a:r>
            <a:endParaRPr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200472" y="404664"/>
            <a:ext cx="89154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 panose="020F0502020204030204"/>
              <a:buNone/>
            </a:pPr>
            <a:r>
              <a:rPr lang="en-US" sz="3200" b="1">
                <a:solidFill>
                  <a:srgbClr val="FF0000"/>
                </a:solidFill>
              </a:rPr>
              <a:t>Title </a:t>
            </a:r>
            <a:endParaRPr sz="3200" b="1">
              <a:solidFill>
                <a:srgbClr val="FF0000"/>
              </a:solidFill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344488" y="3717032"/>
            <a:ext cx="89154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 panose="020F0502020204030204"/>
              <a:buNone/>
            </a:pPr>
            <a:r>
              <a:rPr lang="en-US" sz="3200" b="1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Aim </a:t>
            </a:r>
            <a:endParaRPr sz="3200" b="1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645002" y="4466121"/>
            <a:ext cx="849694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 create an application to improve health , maintain vigour and fitness level</a:t>
            </a:r>
            <a:endParaRPr sz="36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4834" y="1541994"/>
            <a:ext cx="7956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Development of Fitness and Exercise Application</a:t>
            </a:r>
            <a:endParaRPr lang="en-IN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 panose="020F0502020204030204"/>
              <a:buNone/>
            </a:pPr>
            <a:r>
              <a:rPr lang="en-US" sz="3200" b="1" dirty="0">
                <a:solidFill>
                  <a:srgbClr val="FF0000"/>
                </a:solidFill>
              </a:rPr>
              <a:t>Objectives</a:t>
            </a:r>
            <a:endParaRPr sz="3200" b="1" dirty="0">
              <a:solidFill>
                <a:srgbClr val="FF0000"/>
              </a:solidFill>
            </a:endParaRPr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1"/>
          </p:nvPr>
        </p:nvSpPr>
        <p:spPr>
          <a:xfrm>
            <a:off x="495300" y="1052737"/>
            <a:ext cx="8915400" cy="5073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dirty="0"/>
          </a:p>
          <a:p>
            <a:pPr lvl="0" indent="-457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+mj-lt"/>
              <a:buAutoNum type="arabicParenR"/>
            </a:pPr>
            <a:r>
              <a:rPr lang="en-IN" sz="2200" dirty="0"/>
              <a:t>To conduct a literature survey on the existing application related to exercise and fitness.</a:t>
            </a:r>
            <a:endParaRPr lang="en-IN" sz="2200" dirty="0"/>
          </a:p>
          <a:p>
            <a:pPr lvl="0" indent="-457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+mj-lt"/>
              <a:buAutoNum type="arabicParenR"/>
            </a:pPr>
            <a:r>
              <a:rPr lang="en-IN" sz="2200" dirty="0"/>
              <a:t>To acquire functional and non-functional requirements based on the literature survey.</a:t>
            </a:r>
            <a:endParaRPr lang="en-IN" sz="2200" dirty="0"/>
          </a:p>
          <a:p>
            <a:pPr lvl="0" indent="-457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+mj-lt"/>
              <a:buAutoNum type="arabicParenR"/>
            </a:pPr>
            <a:r>
              <a:rPr lang="en-IN" sz="2200" dirty="0"/>
              <a:t>To gain insight on Node </a:t>
            </a:r>
            <a:r>
              <a:rPr lang="en-IN" sz="2200" dirty="0" err="1"/>
              <a:t>Js</a:t>
            </a:r>
            <a:r>
              <a:rPr lang="en-IN" sz="2200" dirty="0"/>
              <a:t>, Express </a:t>
            </a:r>
            <a:r>
              <a:rPr lang="en-IN" sz="2200" dirty="0" err="1"/>
              <a:t>Js</a:t>
            </a:r>
            <a:r>
              <a:rPr lang="en-IN" sz="2200" dirty="0"/>
              <a:t> Framework, React </a:t>
            </a:r>
            <a:r>
              <a:rPr lang="en-IN" sz="2200" dirty="0" err="1"/>
              <a:t>Js</a:t>
            </a:r>
            <a:r>
              <a:rPr lang="en-IN" sz="2200" dirty="0"/>
              <a:t> Library, MongoDB and APIs.</a:t>
            </a:r>
            <a:endParaRPr lang="en-IN" sz="2200" dirty="0"/>
          </a:p>
          <a:p>
            <a:pPr lvl="0" indent="-457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+mj-lt"/>
              <a:buAutoNum type="arabicParenR"/>
            </a:pPr>
            <a:r>
              <a:rPr lang="en-IN" sz="2400" dirty="0"/>
              <a:t>To develop the backend part of the application based on the identified functional requirements. </a:t>
            </a:r>
            <a:endParaRPr lang="en-IN" sz="2400" dirty="0"/>
          </a:p>
          <a:p>
            <a:pPr lvl="0" indent="-457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+mj-lt"/>
              <a:buAutoNum type="arabicParenR"/>
            </a:pPr>
            <a:r>
              <a:rPr lang="en-IN" sz="2400" dirty="0"/>
              <a:t>To deploy the backend part of the application.</a:t>
            </a:r>
            <a:endParaRPr lang="en-IN" sz="2400" dirty="0"/>
          </a:p>
          <a:p>
            <a:pPr lvl="0" indent="-457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+mj-lt"/>
              <a:buAutoNum type="arabicParenR"/>
            </a:pPr>
            <a:r>
              <a:rPr lang="en-IN" sz="2200" dirty="0"/>
              <a:t>To develop and deploy a React </a:t>
            </a:r>
            <a:r>
              <a:rPr lang="en-IN" sz="2200" dirty="0" err="1"/>
              <a:t>Js</a:t>
            </a:r>
            <a:r>
              <a:rPr lang="en-IN" sz="2200" dirty="0"/>
              <a:t> application.</a:t>
            </a:r>
            <a:endParaRPr lang="en-IN" sz="2200" dirty="0"/>
          </a:p>
          <a:p>
            <a:pPr lvl="0" indent="-457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+mj-lt"/>
              <a:buAutoNum type="arabicParenR"/>
            </a:pPr>
            <a:r>
              <a:rPr lang="en-IN" sz="2200" dirty="0"/>
              <a:t>To document the report consolidating all relevant results.</a:t>
            </a:r>
            <a:endParaRPr lang="en-IN"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8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 panose="020F0502020204030204"/>
              <a:buNone/>
            </a:pPr>
            <a:r>
              <a:rPr lang="en-US" sz="3200" b="1" dirty="0">
                <a:solidFill>
                  <a:srgbClr val="FF0000"/>
                </a:solidFill>
              </a:rPr>
              <a:t>Methods and Methodology /Block Diagram </a:t>
            </a:r>
            <a:endParaRPr sz="3200" b="1" dirty="0">
              <a:solidFill>
                <a:srgbClr val="FF0000"/>
              </a:solidFill>
            </a:endParaRPr>
          </a:p>
        </p:txBody>
      </p:sp>
      <p:sp>
        <p:nvSpPr>
          <p:cNvPr id="126" name="Google Shape;126;p6"/>
          <p:cNvSpPr txBox="1">
            <a:spLocks noGrp="1"/>
          </p:cNvSpPr>
          <p:nvPr>
            <p:ph type="body" idx="1"/>
          </p:nvPr>
        </p:nvSpPr>
        <p:spPr>
          <a:xfrm>
            <a:off x="495300" y="1124745"/>
            <a:ext cx="8915400" cy="500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indent="-514350">
              <a:spcBef>
                <a:spcPts val="0"/>
              </a:spcBef>
              <a:buSzPts val="2800"/>
              <a:buFont typeface="+mj-lt"/>
              <a:buAutoNum type="arabicParenR"/>
            </a:pPr>
            <a:r>
              <a:rPr lang="en-IN" sz="2800" dirty="0"/>
              <a:t>To conduct a literature survey on the existing application related to exercise and fitness.</a:t>
            </a:r>
            <a:endParaRPr lang="en-IN" sz="28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IN" dirty="0"/>
              <a:t> 1.1 To review the literature on existing exercise/fitness applications, their working, functionality and software used from articles and other authentic sources.</a:t>
            </a:r>
            <a:endParaRPr lang="en-IN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IN" sz="2400" dirty="0"/>
              <a:t> 1.2 </a:t>
            </a:r>
            <a:r>
              <a:rPr lang="en-IN" dirty="0"/>
              <a:t>Identify the features in already existing systems and attempt to add more features.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2647" y="316021"/>
            <a:ext cx="8420100" cy="735013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Methods and Methodology /Block Diagram 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2646" y="1227082"/>
            <a:ext cx="8420099" cy="4700752"/>
          </a:xfrm>
        </p:spPr>
        <p:txBody>
          <a:bodyPr/>
          <a:lstStyle/>
          <a:p>
            <a:pPr algn="l"/>
            <a:r>
              <a:rPr lang="en-IN" dirty="0">
                <a:solidFill>
                  <a:schemeClr val="tx1"/>
                </a:solidFill>
              </a:rPr>
              <a:t>2)</a:t>
            </a:r>
            <a:r>
              <a:rPr lang="en-IN" dirty="0"/>
              <a:t> </a:t>
            </a:r>
            <a:r>
              <a:rPr lang="en-IN" sz="3200" dirty="0">
                <a:solidFill>
                  <a:schemeClr val="tx1"/>
                </a:solidFill>
              </a:rPr>
              <a:t>To acquire functional and non-functional requirements based on the literature survey.</a:t>
            </a:r>
            <a:endParaRPr lang="en-IN" sz="3200" dirty="0">
              <a:solidFill>
                <a:schemeClr val="tx1"/>
              </a:solidFill>
            </a:endParaRPr>
          </a:p>
          <a:p>
            <a:pPr lvl="2" algn="l"/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sz="2800" dirty="0">
                <a:solidFill>
                  <a:schemeClr val="tx1"/>
                </a:solidFill>
              </a:rPr>
              <a:t>2.1 On conducting literature survey, the functional and non-functional requirements are obtained.</a:t>
            </a:r>
            <a:endParaRPr lang="en-IN" sz="2800" dirty="0">
              <a:solidFill>
                <a:schemeClr val="tx1"/>
              </a:solidFill>
            </a:endParaRPr>
          </a:p>
          <a:p>
            <a:pPr lvl="2" algn="l"/>
            <a:r>
              <a:rPr lang="en-IN" sz="2800" dirty="0">
                <a:solidFill>
                  <a:schemeClr val="tx1"/>
                </a:solidFill>
              </a:rPr>
              <a:t>	2.2 Based on the identified requirements, a high level design will be created in UML.</a:t>
            </a:r>
            <a:endParaRPr lang="en-IN" sz="2800" dirty="0">
              <a:solidFill>
                <a:schemeClr val="tx1"/>
              </a:solidFill>
            </a:endParaRPr>
          </a:p>
          <a:p>
            <a:r>
              <a:rPr lang="en-IN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942647" y="316021"/>
            <a:ext cx="8420100" cy="735013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Methods and Methodology /Block Diagram </a:t>
            </a:r>
            <a:endParaRPr lang="en-IN" sz="320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942646" y="1227082"/>
            <a:ext cx="8420099" cy="4700752"/>
          </a:xfrm>
        </p:spPr>
        <p:txBody>
          <a:bodyPr/>
          <a:lstStyle/>
          <a:p>
            <a:pPr algn="l"/>
            <a:r>
              <a:rPr lang="en-IN" dirty="0">
                <a:solidFill>
                  <a:schemeClr val="tx1"/>
                </a:solidFill>
              </a:rPr>
              <a:t>3)</a:t>
            </a:r>
            <a:r>
              <a:rPr lang="en-IN" dirty="0"/>
              <a:t> </a:t>
            </a:r>
            <a:r>
              <a:rPr lang="en-IN" sz="2800" dirty="0">
                <a:solidFill>
                  <a:schemeClr val="tx1"/>
                </a:solidFill>
              </a:rPr>
              <a:t>To gain insight on Node </a:t>
            </a:r>
            <a:r>
              <a:rPr lang="en-IN" sz="2800" dirty="0" err="1">
                <a:solidFill>
                  <a:schemeClr val="tx1"/>
                </a:solidFill>
              </a:rPr>
              <a:t>Js</a:t>
            </a:r>
            <a:r>
              <a:rPr lang="en-IN" sz="2800" dirty="0">
                <a:solidFill>
                  <a:schemeClr val="tx1"/>
                </a:solidFill>
              </a:rPr>
              <a:t>, Express </a:t>
            </a:r>
            <a:r>
              <a:rPr lang="en-IN" sz="2800" dirty="0" err="1">
                <a:solidFill>
                  <a:schemeClr val="tx1"/>
                </a:solidFill>
              </a:rPr>
              <a:t>Js</a:t>
            </a:r>
            <a:r>
              <a:rPr lang="en-IN" sz="2800" dirty="0">
                <a:solidFill>
                  <a:schemeClr val="tx1"/>
                </a:solidFill>
              </a:rPr>
              <a:t> Framework, React </a:t>
            </a:r>
            <a:r>
              <a:rPr lang="en-IN" sz="2800" dirty="0" err="1">
                <a:solidFill>
                  <a:schemeClr val="tx1"/>
                </a:solidFill>
              </a:rPr>
              <a:t>Js</a:t>
            </a:r>
            <a:r>
              <a:rPr lang="en-IN" sz="2800" dirty="0">
                <a:solidFill>
                  <a:schemeClr val="tx1"/>
                </a:solidFill>
              </a:rPr>
              <a:t> Library, MongoDB and APIs.</a:t>
            </a:r>
            <a:r>
              <a:rPr lang="en-IN" sz="3200" dirty="0"/>
              <a:t> </a:t>
            </a:r>
            <a:r>
              <a:rPr lang="en-IN" dirty="0">
                <a:solidFill>
                  <a:schemeClr val="tx1"/>
                </a:solidFill>
              </a:rPr>
              <a:t>	</a:t>
            </a:r>
            <a:endParaRPr lang="en-IN" dirty="0">
              <a:solidFill>
                <a:schemeClr val="tx1"/>
              </a:solidFill>
            </a:endParaRPr>
          </a:p>
          <a:p>
            <a:pPr algn="l"/>
            <a:r>
              <a:rPr lang="en-IN" sz="2800" dirty="0">
                <a:solidFill>
                  <a:schemeClr val="tx1"/>
                </a:solidFill>
              </a:rPr>
              <a:t>	3.1 Learn the above mentioned technologies.</a:t>
            </a:r>
            <a:endParaRPr lang="en-IN" sz="2800" dirty="0">
              <a:solidFill>
                <a:schemeClr val="tx1"/>
              </a:solidFill>
            </a:endParaRPr>
          </a:p>
          <a:p>
            <a:pPr algn="l"/>
            <a:r>
              <a:rPr lang="en-IN" sz="2800" dirty="0">
                <a:solidFill>
                  <a:schemeClr val="tx1"/>
                </a:solidFill>
              </a:rPr>
              <a:t>	3.2 Get familiar with Express </a:t>
            </a:r>
            <a:r>
              <a:rPr lang="en-IN" sz="2800" dirty="0" err="1">
                <a:solidFill>
                  <a:schemeClr val="tx1"/>
                </a:solidFill>
              </a:rPr>
              <a:t>Js</a:t>
            </a:r>
            <a:r>
              <a:rPr lang="en-IN" sz="2800" dirty="0">
                <a:solidFill>
                  <a:schemeClr val="tx1"/>
                </a:solidFill>
              </a:rPr>
              <a:t> framework to build Node JS servers and APIs.</a:t>
            </a:r>
            <a:endParaRPr lang="en-IN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942647" y="316021"/>
            <a:ext cx="8420100" cy="73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3200" b="1">
                <a:solidFill>
                  <a:srgbClr val="FF0000"/>
                </a:solidFill>
              </a:rPr>
              <a:t>Methods and Methodology /Block Diagram </a:t>
            </a:r>
            <a:endParaRPr lang="en-IN" sz="3200" dirty="0"/>
          </a:p>
        </p:txBody>
      </p:sp>
      <p:sp>
        <p:nvSpPr>
          <p:cNvPr id="5" name="Subtitle 2"/>
          <p:cNvSpPr txBox="1"/>
          <p:nvPr/>
        </p:nvSpPr>
        <p:spPr>
          <a:xfrm>
            <a:off x="942646" y="1227082"/>
            <a:ext cx="8420099" cy="4700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25400" indent="0">
              <a:buNone/>
            </a:pPr>
            <a:r>
              <a:rPr lang="en-IN" dirty="0">
                <a:solidFill>
                  <a:schemeClr val="tx1"/>
                </a:solidFill>
              </a:rPr>
              <a:t>4) </a:t>
            </a:r>
            <a:r>
              <a:rPr lang="en-IN" sz="2800" dirty="0"/>
              <a:t>To develop the backend part of the application based on the identified functional requirements.</a:t>
            </a:r>
            <a:endParaRPr lang="en-IN" sz="2800" dirty="0">
              <a:solidFill>
                <a:schemeClr val="tx1"/>
              </a:solidFill>
            </a:endParaRPr>
          </a:p>
          <a:p>
            <a:pPr marL="2540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	4.1 To identify the functionalities of the backend part.</a:t>
            </a:r>
            <a:endParaRPr lang="en-IN" sz="2800" dirty="0">
              <a:solidFill>
                <a:schemeClr val="tx1"/>
              </a:solidFill>
            </a:endParaRPr>
          </a:p>
          <a:p>
            <a:pPr marL="2540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	4.2 To create the algorithm/ pseudo code.</a:t>
            </a:r>
            <a:endParaRPr lang="en-IN" sz="2800" dirty="0">
              <a:solidFill>
                <a:schemeClr val="tx1"/>
              </a:solidFill>
            </a:endParaRPr>
          </a:p>
          <a:p>
            <a:pPr marL="2540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	4.3 To implement algorithm designed using Node JS, Express JS, Mongo DB.</a:t>
            </a:r>
            <a:endParaRPr lang="en-IN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4115</Words>
  <Application>WPS Presentation</Application>
  <PresentationFormat>A4 Paper (210x297 mm)</PresentationFormat>
  <Paragraphs>631</Paragraphs>
  <Slides>18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SimSun</vt:lpstr>
      <vt:lpstr>Wingdings</vt:lpstr>
      <vt:lpstr>Arial</vt:lpstr>
      <vt:lpstr>Calibri</vt:lpstr>
      <vt:lpstr>Times New Roman</vt:lpstr>
      <vt:lpstr>Microsoft YaHei</vt:lpstr>
      <vt:lpstr>Arial Unicode MS</vt:lpstr>
      <vt:lpstr>Office Theme</vt:lpstr>
      <vt:lpstr>Pre-Project Presentation Title Programme: B. Tech in CSE  </vt:lpstr>
      <vt:lpstr>Project Team</vt:lpstr>
      <vt:lpstr>Outline</vt:lpstr>
      <vt:lpstr>Title </vt:lpstr>
      <vt:lpstr>Objectives</vt:lpstr>
      <vt:lpstr>Methods and Methodology /Block Diagram </vt:lpstr>
      <vt:lpstr>Methods and Methodology /Block Diagram </vt:lpstr>
      <vt:lpstr>Methods and Methodology /Block Diagram </vt:lpstr>
      <vt:lpstr>PowerPoint 演示文稿</vt:lpstr>
      <vt:lpstr>PowerPoint 演示文稿</vt:lpstr>
      <vt:lpstr>PowerPoint 演示文稿</vt:lpstr>
      <vt:lpstr>PowerPoint 演示文稿</vt:lpstr>
      <vt:lpstr>Block Diagram</vt:lpstr>
      <vt:lpstr>Expected Outcomes</vt:lpstr>
      <vt:lpstr>Cost Estimation</vt:lpstr>
      <vt:lpstr>Gantt Chart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Pre-Project Presentation Title Programme: B. Tech in CSE  </dc:title>
  <dc:creator>Nethra</dc:creator>
  <cp:lastModifiedBy>lenovo</cp:lastModifiedBy>
  <cp:revision>37</cp:revision>
  <dcterms:created xsi:type="dcterms:W3CDTF">2014-10-09T06:35:00Z</dcterms:created>
  <dcterms:modified xsi:type="dcterms:W3CDTF">2022-09-20T15:50:06Z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582CFB4B88E94F78A31A56274FB9632B</vt:lpwstr>
  </property>
  <property fmtid="{D5CDD505-2E9C-101B-9397-08002B2CF9AE}" pid="3" name="KSOProductBuildVer">
    <vt:lpwstr>1033-11.2.0.11210</vt:lpwstr>
  </property>
</Properties>
</file>