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D89F-2239-859F-CAB4-A9A476C6390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Fraud Detection in E-Commerce Transactions</a:t>
            </a:r>
          </a:p>
        </p:txBody>
      </p:sp>
      <p:sp>
        <p:nvSpPr>
          <p:cNvPr id="3" name="Subtitle 2">
            <a:extLst>
              <a:ext uri="{FF2B5EF4-FFF2-40B4-BE49-F238E27FC236}">
                <a16:creationId xmlns:a16="http://schemas.microsoft.com/office/drawing/2014/main" id="{0EBBCB6E-A90A-6537-C2F3-5712FBE89E1E}"/>
              </a:ext>
            </a:extLst>
          </p:cNvPr>
          <p:cNvSpPr>
            <a:spLocks noGrp="1"/>
          </p:cNvSpPr>
          <p:nvPr>
            <p:ph type="subTitle" idx="1"/>
          </p:nvPr>
        </p:nvSpPr>
        <p:spPr>
          <a:xfrm>
            <a:off x="2045110" y="4827638"/>
            <a:ext cx="9743767" cy="1641987"/>
          </a:xfrm>
        </p:spPr>
        <p:txBody>
          <a:bodyPr>
            <a:normAutofit/>
          </a:bodyPr>
          <a:lstStyle/>
          <a:p>
            <a:r>
              <a:rPr lang="en-US" b="1" dirty="0">
                <a:solidFill>
                  <a:schemeClr val="bg2">
                    <a:lumMod val="75000"/>
                  </a:schemeClr>
                </a:solidFill>
                <a:latin typeface="Times New Roman" panose="02020603050405020304" pitchFamily="18" charset="0"/>
                <a:cs typeface="Times New Roman" panose="02020603050405020304" pitchFamily="18" charset="0"/>
              </a:rPr>
              <a:t>Presented By:</a:t>
            </a:r>
          </a:p>
          <a:p>
            <a:r>
              <a:rPr lang="en-US" sz="1800" b="1" dirty="0">
                <a:solidFill>
                  <a:schemeClr val="bg2">
                    <a:lumMod val="75000"/>
                  </a:schemeClr>
                </a:solidFill>
                <a:latin typeface="Segoe Print" panose="02000600000000000000" pitchFamily="2" charset="0"/>
                <a:cs typeface="Times New Roman" panose="02020603050405020304" pitchFamily="18" charset="0"/>
              </a:rPr>
              <a:t>Kshitij, Rohit, Saurabh, Sudhanshu, Aman</a:t>
            </a:r>
          </a:p>
          <a:p>
            <a:endParaRPr lang="en-IN" dirty="0">
              <a:solidFill>
                <a:schemeClr val="bg2">
                  <a:lumMod val="75000"/>
                </a:schemeClr>
              </a:solidFill>
              <a:highlight>
                <a:srgbClr val="00808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1437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C00C-A254-FE59-F7FC-DF10A029BC64}"/>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66D4675-BA93-8A6E-AB4F-5CEE52D03797}"/>
              </a:ext>
            </a:extLst>
          </p:cNvPr>
          <p:cNvSpPr>
            <a:spLocks noGrp="1"/>
          </p:cNvSpPr>
          <p:nvPr>
            <p:ph idx="1"/>
          </p:nvPr>
        </p:nvSpPr>
        <p:spPr/>
        <p:txBody>
          <a:bodyPr>
            <a:normAutofit lnSpcReduction="10000"/>
          </a:bodyPr>
          <a:lstStyle/>
          <a:p>
            <a:r>
              <a:rPr lang="en-US" dirty="0">
                <a:solidFill>
                  <a:schemeClr val="bg2">
                    <a:lumMod val="75000"/>
                  </a:schemeClr>
                </a:solidFill>
                <a:latin typeface="Times New Roman" panose="02020603050405020304" pitchFamily="18" charset="0"/>
                <a:cs typeface="Times New Roman" panose="02020603050405020304" pitchFamily="18" charset="0"/>
              </a:rPr>
              <a:t>This project addresses the critical issue of fraudulent transactions in the e-commerce sector. The primary goal is to develop a robust fraud detection system that can accurately identify and flag suspicious activities in real-time. By analyzing various transactional attributes, the system aims to minimize financial losses for both customers and businesses, thereby enhancing the overall security and trustworthiness of online platforms. This initiative is crucial in combating the ever-evolving tactics of fraudsters and ensuring a safer online shopping experience.</a:t>
            </a:r>
            <a:endParaRPr lang="en-IN" dirty="0">
              <a:solidFill>
                <a:schemeClr val="bg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743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ABA4-5007-52EE-7B0E-6A2019D8547E}"/>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System Development Approach</a:t>
            </a:r>
          </a:p>
        </p:txBody>
      </p:sp>
      <p:sp>
        <p:nvSpPr>
          <p:cNvPr id="18" name="Rectangle 15">
            <a:extLst>
              <a:ext uri="{FF2B5EF4-FFF2-40B4-BE49-F238E27FC236}">
                <a16:creationId xmlns:a16="http://schemas.microsoft.com/office/drawing/2014/main" id="{9D4E29C3-F058-D883-634B-69B61CFDAD8A}"/>
              </a:ext>
            </a:extLst>
          </p:cNvPr>
          <p:cNvSpPr>
            <a:spLocks noGrp="1" noChangeArrowheads="1"/>
          </p:cNvSpPr>
          <p:nvPr>
            <p:ph idx="1"/>
          </p:nvPr>
        </p:nvSpPr>
        <p:spPr bwMode="auto">
          <a:xfrm>
            <a:off x="747252" y="1833269"/>
            <a:ext cx="1019605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System Requirements</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Python 3.x</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bg2">
                    <a:lumMod val="75000"/>
                  </a:schemeClr>
                </a:solidFill>
                <a:effectLst/>
                <a:latin typeface="Times New Roman" panose="02020603050405020304" pitchFamily="18" charset="0"/>
                <a:cs typeface="Times New Roman" panose="02020603050405020304" pitchFamily="18" charset="0"/>
              </a:rPr>
              <a:t>Jupyter</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Notebook or any Python IDE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Standard libraries: Pandas, NumPy, Matplotlib, Seaborn, Scikit-learn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Library Required to Build the Model</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Pandas:</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For data manipulation and analysis.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For numerical operations.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Matplotlib &amp; Seaborn:</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For data visualization.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Scikit-learn:</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For implementing machine learning models and evaluation metrics.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Warnings:</a:t>
            </a:r>
            <a:r>
              <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To handle and filter warnings during execution.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283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0A0D-F417-3118-7C12-6F450F4F6BB6}"/>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Algorithm &amp; Deployment</a:t>
            </a:r>
          </a:p>
        </p:txBody>
      </p:sp>
      <p:sp>
        <p:nvSpPr>
          <p:cNvPr id="4" name="Rectangle 1">
            <a:extLst>
              <a:ext uri="{FF2B5EF4-FFF2-40B4-BE49-F238E27FC236}">
                <a16:creationId xmlns:a16="http://schemas.microsoft.com/office/drawing/2014/main" id="{85CD80AF-FDA3-E5DA-34D6-9EA884C33727}"/>
              </a:ext>
            </a:extLst>
          </p:cNvPr>
          <p:cNvSpPr>
            <a:spLocks noGrp="1" noChangeArrowheads="1"/>
          </p:cNvSpPr>
          <p:nvPr>
            <p:ph idx="1"/>
          </p:nvPr>
        </p:nvSpPr>
        <p:spPr bwMode="auto">
          <a:xfrm>
            <a:off x="727587" y="2274500"/>
            <a:ext cx="1048118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Data Loading &amp; Exploration:</a:t>
            </a:r>
            <a:r>
              <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The dataset is loaded and checked for missing or duplicate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Exploratory Data Analysis (EDA):</a:t>
            </a:r>
            <a:r>
              <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Data is visualized to understand distributions and relationships between features using various plots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Categorical features are converted to numerical values, and all features are scaled for consistency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Model Training &amp; Evaluation:</a:t>
            </a:r>
            <a:r>
              <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The data is split into training and testing sets. Multiple classification models like Logistic Regression, Random Forest, and SVM are trained and evaluated on their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Model Selection &amp; Deployment:</a:t>
            </a:r>
            <a:r>
              <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rPr>
              <a:t> The best model is chosen based on evaluation metrics. A function is created to take user input and predict fraud.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2">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748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035F-B87C-187F-3FF1-C190F0482740}"/>
              </a:ext>
            </a:extLst>
          </p:cNvPr>
          <p:cNvSpPr>
            <a:spLocks noGrp="1"/>
          </p:cNvSpPr>
          <p:nvPr>
            <p:ph type="title"/>
          </p:nvPr>
        </p:nvSpPr>
        <p:spPr/>
        <p:txBody>
          <a:bodyPr>
            <a:normAutofit fontScale="90000"/>
          </a:bodyPr>
          <a:lstStyle/>
          <a:p>
            <a:r>
              <a:rPr lang="en-IN" dirty="0">
                <a:solidFill>
                  <a:schemeClr val="bg2"/>
                </a:solidFill>
                <a:latin typeface="Times New Roman" panose="02020603050405020304" pitchFamily="18" charset="0"/>
                <a:cs typeface="Times New Roman" panose="02020603050405020304" pitchFamily="18" charset="0"/>
              </a:rPr>
              <a:t>Fraudulent vs Non-Fraudulent Transactions and Payment method</a:t>
            </a:r>
            <a:br>
              <a:rPr lang="en-IN" dirty="0">
                <a:solidFill>
                  <a:schemeClr val="bg2"/>
                </a:solidFill>
                <a:latin typeface="Times New Roman" panose="02020603050405020304" pitchFamily="18" charset="0"/>
                <a:cs typeface="Times New Roman" panose="02020603050405020304" pitchFamily="18" charset="0"/>
              </a:rPr>
            </a:br>
            <a:endParaRPr lang="en-IN" dirty="0">
              <a:solidFill>
                <a:schemeClr val="bg2"/>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E9C769E6-AA77-FE72-A742-740E2B15076E}"/>
              </a:ext>
            </a:extLst>
          </p:cNvPr>
          <p:cNvPicPr>
            <a:picLocks noGrp="1" noChangeAspect="1"/>
          </p:cNvPicPr>
          <p:nvPr>
            <p:ph idx="1"/>
          </p:nvPr>
        </p:nvPicPr>
        <p:blipFill>
          <a:blip r:embed="rId2"/>
          <a:stretch>
            <a:fillRect/>
          </a:stretch>
        </p:blipFill>
        <p:spPr>
          <a:xfrm>
            <a:off x="1141413" y="1932953"/>
            <a:ext cx="4639044" cy="4306529"/>
          </a:xfrm>
        </p:spPr>
      </p:pic>
      <p:pic>
        <p:nvPicPr>
          <p:cNvPr id="12" name="Picture 11">
            <a:extLst>
              <a:ext uri="{FF2B5EF4-FFF2-40B4-BE49-F238E27FC236}">
                <a16:creationId xmlns:a16="http://schemas.microsoft.com/office/drawing/2014/main" id="{3D3C3651-19F0-112F-1F24-64075567BBF1}"/>
              </a:ext>
            </a:extLst>
          </p:cNvPr>
          <p:cNvPicPr>
            <a:picLocks noChangeAspect="1"/>
          </p:cNvPicPr>
          <p:nvPr/>
        </p:nvPicPr>
        <p:blipFill>
          <a:blip r:embed="rId3"/>
          <a:stretch>
            <a:fillRect/>
          </a:stretch>
        </p:blipFill>
        <p:spPr>
          <a:xfrm>
            <a:off x="5979581" y="1932952"/>
            <a:ext cx="5266954" cy="4306529"/>
          </a:xfrm>
          <a:prstGeom prst="rect">
            <a:avLst/>
          </a:prstGeom>
        </p:spPr>
      </p:pic>
    </p:spTree>
    <p:extLst>
      <p:ext uri="{BB962C8B-B14F-4D97-AF65-F5344CB8AC3E}">
        <p14:creationId xmlns:p14="http://schemas.microsoft.com/office/powerpoint/2010/main" val="1950070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EBA-ECFB-1786-C262-BCD31F6DE3E1}"/>
              </a:ext>
            </a:extLst>
          </p:cNvPr>
          <p:cNvSpPr>
            <a:spLocks noGrp="1"/>
          </p:cNvSpPr>
          <p:nvPr>
            <p:ph type="title"/>
          </p:nvPr>
        </p:nvSpPr>
        <p:spPr/>
        <p:txBody>
          <a:bodyPr/>
          <a:lstStyle/>
          <a:p>
            <a:r>
              <a:rPr lang="en-IN" dirty="0">
                <a:solidFill>
                  <a:schemeClr val="bg2"/>
                </a:solidFill>
                <a:latin typeface="Times New Roman" panose="02020603050405020304" pitchFamily="18" charset="0"/>
                <a:cs typeface="Times New Roman" panose="02020603050405020304" pitchFamily="18" charset="0"/>
              </a:rPr>
              <a:t>Accuracy rate by different model</a:t>
            </a:r>
          </a:p>
        </p:txBody>
      </p:sp>
      <p:sp>
        <p:nvSpPr>
          <p:cNvPr id="3" name="Content Placeholder 2">
            <a:extLst>
              <a:ext uri="{FF2B5EF4-FFF2-40B4-BE49-F238E27FC236}">
                <a16:creationId xmlns:a16="http://schemas.microsoft.com/office/drawing/2014/main" id="{7BFB3B97-8CCC-3BED-DD84-E2517109CC10}"/>
              </a:ext>
            </a:extLst>
          </p:cNvPr>
          <p:cNvSpPr>
            <a:spLocks noGrp="1"/>
          </p:cNvSpPr>
          <p:nvPr>
            <p:ph idx="1"/>
          </p:nvPr>
        </p:nvSpPr>
        <p:spPr/>
        <p:txBody>
          <a:bodyPr/>
          <a:lstStyle/>
          <a:p>
            <a:r>
              <a:rPr lang="en-IN" dirty="0">
                <a:solidFill>
                  <a:schemeClr val="bg2"/>
                </a:solidFill>
                <a:latin typeface="Times New Roman" panose="02020603050405020304" pitchFamily="18" charset="0"/>
                <a:cs typeface="Times New Roman" panose="02020603050405020304" pitchFamily="18" charset="0"/>
              </a:rPr>
              <a:t>Logistic Regression Accuracy: 0.9528242013962344</a:t>
            </a:r>
          </a:p>
          <a:p>
            <a:r>
              <a:rPr lang="en-IN" dirty="0">
                <a:solidFill>
                  <a:schemeClr val="bg2"/>
                </a:solidFill>
                <a:latin typeface="Times New Roman" panose="02020603050405020304" pitchFamily="18" charset="0"/>
                <a:cs typeface="Times New Roman" panose="02020603050405020304" pitchFamily="18" charset="0"/>
              </a:rPr>
              <a:t>Random Forest Accuracy: 0.9513433467315422</a:t>
            </a:r>
          </a:p>
          <a:p>
            <a:r>
              <a:rPr lang="en-IN" dirty="0">
                <a:solidFill>
                  <a:schemeClr val="bg2"/>
                </a:solidFill>
                <a:latin typeface="Times New Roman" panose="02020603050405020304" pitchFamily="18" charset="0"/>
                <a:cs typeface="Times New Roman" panose="02020603050405020304" pitchFamily="18" charset="0"/>
              </a:rPr>
              <a:t>SVM Accuracy: 0.9521895493970806</a:t>
            </a:r>
          </a:p>
          <a:p>
            <a:r>
              <a:rPr lang="en-IN" dirty="0">
                <a:solidFill>
                  <a:schemeClr val="bg2"/>
                </a:solidFill>
                <a:latin typeface="Times New Roman" panose="02020603050405020304" pitchFamily="18" charset="0"/>
                <a:cs typeface="Times New Roman" panose="02020603050405020304" pitchFamily="18" charset="0"/>
              </a:rPr>
              <a:t>KNN Accuracy: 0.9494393907340808</a:t>
            </a:r>
          </a:p>
          <a:p>
            <a:r>
              <a:rPr lang="en-IN" dirty="0">
                <a:solidFill>
                  <a:schemeClr val="bg2"/>
                </a:solidFill>
                <a:latin typeface="Times New Roman" panose="02020603050405020304" pitchFamily="18" charset="0"/>
                <a:cs typeface="Times New Roman" panose="02020603050405020304" pitchFamily="18" charset="0"/>
              </a:rPr>
              <a:t>Naive Bayes Accuracy: 0.9420351174106198</a:t>
            </a:r>
          </a:p>
        </p:txBody>
      </p:sp>
    </p:spTree>
    <p:extLst>
      <p:ext uri="{BB962C8B-B14F-4D97-AF65-F5344CB8AC3E}">
        <p14:creationId xmlns:p14="http://schemas.microsoft.com/office/powerpoint/2010/main" val="1689136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57A1-C6F6-BB53-9022-87DDDCCC5AA8}"/>
              </a:ext>
            </a:extLst>
          </p:cNvPr>
          <p:cNvSpPr>
            <a:spLocks noGrp="1"/>
          </p:cNvSpPr>
          <p:nvPr>
            <p:ph type="title"/>
          </p:nvPr>
        </p:nvSpPr>
        <p:spPr/>
        <p:txBody>
          <a:bodyPr/>
          <a:lstStyle/>
          <a:p>
            <a:r>
              <a:rPr lang="en-IN" dirty="0">
                <a:solidFill>
                  <a:schemeClr val="bg2">
                    <a:lumMod val="75000"/>
                  </a:schemeClr>
                </a:solidFill>
                <a:latin typeface="Times New Roman" panose="02020603050405020304" pitchFamily="18" charset="0"/>
                <a:cs typeface="Times New Roman" panose="02020603050405020304" pitchFamily="18" charset="0"/>
              </a:rPr>
              <a:t>Best model</a:t>
            </a:r>
          </a:p>
        </p:txBody>
      </p:sp>
      <p:sp>
        <p:nvSpPr>
          <p:cNvPr id="10" name="Content Placeholder 9">
            <a:extLst>
              <a:ext uri="{FF2B5EF4-FFF2-40B4-BE49-F238E27FC236}">
                <a16:creationId xmlns:a16="http://schemas.microsoft.com/office/drawing/2014/main" id="{1CCB073E-8C21-13F5-52DF-C47C11516591}"/>
              </a:ext>
            </a:extLst>
          </p:cNvPr>
          <p:cNvSpPr>
            <a:spLocks noGrp="1"/>
          </p:cNvSpPr>
          <p:nvPr>
            <p:ph idx="1"/>
          </p:nvPr>
        </p:nvSpPr>
        <p:spPr>
          <a:xfrm>
            <a:off x="1141413" y="1730477"/>
            <a:ext cx="9905998" cy="4060724"/>
          </a:xfrm>
        </p:spPr>
        <p:txBody>
          <a:bodyPr/>
          <a:lstStyle/>
          <a:p>
            <a:pPr marL="0" indent="0">
              <a:buNone/>
            </a:pPr>
            <a:r>
              <a:rPr lang="en-US" dirty="0">
                <a:solidFill>
                  <a:schemeClr val="bg2">
                    <a:lumMod val="75000"/>
                  </a:schemeClr>
                </a:solidFill>
                <a:latin typeface="Algerian" panose="04020705040A02060702" pitchFamily="82" charset="0"/>
              </a:rPr>
              <a:t>✅ Best model: Logistic Regression with accuracy 0.952</a:t>
            </a:r>
          </a:p>
          <a:p>
            <a:endParaRPr lang="en-IN" dirty="0"/>
          </a:p>
        </p:txBody>
      </p:sp>
      <p:pic>
        <p:nvPicPr>
          <p:cNvPr id="12" name="Picture 11">
            <a:extLst>
              <a:ext uri="{FF2B5EF4-FFF2-40B4-BE49-F238E27FC236}">
                <a16:creationId xmlns:a16="http://schemas.microsoft.com/office/drawing/2014/main" id="{87636968-F3B6-D987-5A63-FB56CD8DAF60}"/>
              </a:ext>
            </a:extLst>
          </p:cNvPr>
          <p:cNvPicPr>
            <a:picLocks noChangeAspect="1"/>
          </p:cNvPicPr>
          <p:nvPr/>
        </p:nvPicPr>
        <p:blipFill>
          <a:blip r:embed="rId2"/>
          <a:stretch>
            <a:fillRect/>
          </a:stretch>
        </p:blipFill>
        <p:spPr>
          <a:xfrm>
            <a:off x="1141413" y="2312724"/>
            <a:ext cx="7147181" cy="3926758"/>
          </a:xfrm>
          <a:prstGeom prst="rect">
            <a:avLst/>
          </a:prstGeom>
        </p:spPr>
      </p:pic>
    </p:spTree>
    <p:extLst>
      <p:ext uri="{BB962C8B-B14F-4D97-AF65-F5344CB8AC3E}">
        <p14:creationId xmlns:p14="http://schemas.microsoft.com/office/powerpoint/2010/main" val="39818508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BD7B-6111-8236-F91F-A894E15632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7F69B9-7D22-E843-67A6-7C14DE1A8AE1}"/>
              </a:ext>
            </a:extLst>
          </p:cNvPr>
          <p:cNvSpPr>
            <a:spLocks noGrp="1"/>
          </p:cNvSpPr>
          <p:nvPr>
            <p:ph idx="1"/>
          </p:nvPr>
        </p:nvSpPr>
        <p:spPr>
          <a:xfrm>
            <a:off x="1141412" y="2507225"/>
            <a:ext cx="9905999" cy="3283975"/>
          </a:xfrm>
        </p:spPr>
        <p:txBody>
          <a:bodyPr>
            <a:normAutofit/>
          </a:bodyPr>
          <a:lstStyle/>
          <a:p>
            <a:pPr marL="0" indent="0">
              <a:buNone/>
            </a:pPr>
            <a:r>
              <a:rPr lang="en-IN" sz="9600" dirty="0">
                <a:solidFill>
                  <a:schemeClr val="bg2">
                    <a:lumMod val="75000"/>
                  </a:schemeClr>
                </a:solidFill>
                <a:latin typeface="Ravie" panose="04040805050809020602" pitchFamily="82" charset="0"/>
                <a:cs typeface="Times New Roman" panose="02020603050405020304" pitchFamily="18" charset="0"/>
              </a:rPr>
              <a:t> Thank you</a:t>
            </a:r>
          </a:p>
        </p:txBody>
      </p:sp>
    </p:spTree>
    <p:extLst>
      <p:ext uri="{BB962C8B-B14F-4D97-AF65-F5344CB8AC3E}">
        <p14:creationId xmlns:p14="http://schemas.microsoft.com/office/powerpoint/2010/main" val="1080774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126</TotalTime>
  <Words>348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Ravie</vt:lpstr>
      <vt:lpstr>Segoe Print</vt:lpstr>
      <vt:lpstr>Times New Roman</vt:lpstr>
      <vt:lpstr>Tw Cen MT</vt:lpstr>
      <vt:lpstr>Circuit</vt:lpstr>
      <vt:lpstr>Fraud Detection in E-Commerce Transactions</vt:lpstr>
      <vt:lpstr>Problem Statement</vt:lpstr>
      <vt:lpstr>System Development Approach</vt:lpstr>
      <vt:lpstr>Algorithm &amp; Deployment</vt:lpstr>
      <vt:lpstr>Fraudulent vs Non-Fraudulent Transactions and Payment method </vt:lpstr>
      <vt:lpstr>Accuracy rate by different model</vt:lpstr>
      <vt:lpstr>Best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Kumar Gupta</dc:creator>
  <cp:lastModifiedBy>Rohit Kumar Gupta</cp:lastModifiedBy>
  <cp:revision>7</cp:revision>
  <dcterms:created xsi:type="dcterms:W3CDTF">2025-07-28T19:14:31Z</dcterms:created>
  <dcterms:modified xsi:type="dcterms:W3CDTF">2025-07-30T17:54:38Z</dcterms:modified>
</cp:coreProperties>
</file>