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9" r:id="rId5"/>
    <p:sldId id="270" r:id="rId6"/>
    <p:sldId id="271" r:id="rId7"/>
    <p:sldId id="273" r:id="rId8"/>
    <p:sldId id="274" r:id="rId9"/>
    <p:sldId id="275" r:id="rId10"/>
    <p:sldId id="276" r:id="rId11"/>
    <p:sldId id="277" r:id="rId12"/>
    <p:sldId id="278" r:id="rId13"/>
    <p:sldId id="286" r:id="rId14"/>
    <p:sldId id="258" r:id="rId15"/>
    <p:sldId id="280" r:id="rId16"/>
    <p:sldId id="285" r:id="rId17"/>
    <p:sldId id="260" r:id="rId18"/>
    <p:sldId id="261" r:id="rId19"/>
    <p:sldId id="262" r:id="rId20"/>
    <p:sldId id="263" r:id="rId21"/>
    <p:sldId id="267" r:id="rId22"/>
    <p:sldId id="281" r:id="rId23"/>
    <p:sldId id="284" r:id="rId24"/>
    <p:sldId id="282" r:id="rId25"/>
    <p:sldId id="283"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87400"/>
            <a:ext cx="8915399" cy="2262781"/>
          </a:xfrm>
        </p:spPr>
        <p:txBody>
          <a:bodyPr>
            <a:normAutofit/>
          </a:bodyPr>
          <a:lstStyle/>
          <a:p>
            <a:pPr algn="ctr"/>
            <a:r>
              <a:rPr lang="en-US" sz="4400" dirty="0" smtClean="0"/>
              <a:t>MED-AUXILIATOR</a:t>
            </a:r>
            <a:r>
              <a:rPr lang="en-US" sz="4400" dirty="0" smtClean="0"/>
              <a:t/>
            </a:r>
            <a:br>
              <a:rPr lang="en-US" sz="4400" dirty="0" smtClean="0"/>
            </a:br>
            <a:r>
              <a:rPr lang="en-US" sz="4400" dirty="0" smtClean="0"/>
              <a:t> </a:t>
            </a:r>
            <a:br>
              <a:rPr lang="en-US" sz="4400" dirty="0" smtClean="0"/>
            </a:br>
            <a:r>
              <a:rPr lang="en-US" sz="3100" dirty="0" smtClean="0">
                <a:solidFill>
                  <a:schemeClr val="bg2">
                    <a:lumMod val="25000"/>
                  </a:schemeClr>
                </a:solidFill>
              </a:rPr>
              <a:t>Under the Guidance of Prof. P.D. Desai</a:t>
            </a:r>
            <a:endParaRPr lang="en-US" sz="3100" dirty="0">
              <a:solidFill>
                <a:schemeClr val="bg2">
                  <a:lumMod val="25000"/>
                </a:schemeClr>
              </a:solidFill>
            </a:endParaRPr>
          </a:p>
        </p:txBody>
      </p:sp>
      <p:sp>
        <p:nvSpPr>
          <p:cNvPr id="3" name="Subtitle 2"/>
          <p:cNvSpPr>
            <a:spLocks noGrp="1"/>
          </p:cNvSpPr>
          <p:nvPr>
            <p:ph type="subTitle" idx="1"/>
          </p:nvPr>
        </p:nvSpPr>
        <p:spPr>
          <a:xfrm>
            <a:off x="2589213" y="4093029"/>
            <a:ext cx="8915399" cy="2188005"/>
          </a:xfrm>
        </p:spPr>
        <p:txBody>
          <a:bodyPr>
            <a:normAutofit fontScale="92500" lnSpcReduction="10000"/>
          </a:bodyPr>
          <a:lstStyle/>
          <a:p>
            <a:r>
              <a:rPr lang="en-US" b="1" dirty="0" smtClean="0"/>
              <a:t>By</a:t>
            </a:r>
            <a:r>
              <a:rPr lang="en-US" b="1" dirty="0" smtClean="0"/>
              <a:t>:</a:t>
            </a:r>
          </a:p>
          <a:p>
            <a:r>
              <a:rPr lang="en-US" b="1" dirty="0" err="1" smtClean="0"/>
              <a:t>Piyush</a:t>
            </a:r>
            <a:r>
              <a:rPr lang="en-US" b="1" dirty="0" smtClean="0"/>
              <a:t> Singh		-	2BV08CS059</a:t>
            </a:r>
            <a:endParaRPr lang="en-US" b="1" dirty="0" smtClean="0"/>
          </a:p>
          <a:p>
            <a:r>
              <a:rPr lang="en-US" b="1" dirty="0" err="1"/>
              <a:t>Nirusha</a:t>
            </a:r>
            <a:r>
              <a:rPr lang="en-US" b="1" dirty="0"/>
              <a:t> </a:t>
            </a:r>
            <a:r>
              <a:rPr lang="en-US" b="1" dirty="0" smtClean="0"/>
              <a:t>Shetty	-	2BV09CS064</a:t>
            </a:r>
            <a:endParaRPr lang="en-US" b="1" dirty="0" smtClean="0"/>
          </a:p>
          <a:p>
            <a:r>
              <a:rPr lang="en-US" b="1" dirty="0" smtClean="0"/>
              <a:t>Rohit </a:t>
            </a:r>
            <a:r>
              <a:rPr lang="en-US" b="1" dirty="0" smtClean="0"/>
              <a:t>Raj			-	2BV09CS082</a:t>
            </a:r>
            <a:endParaRPr lang="en-US" b="1" dirty="0" smtClean="0"/>
          </a:p>
          <a:p>
            <a:r>
              <a:rPr lang="en-US" b="1" dirty="0" err="1" smtClean="0"/>
              <a:t>Suraj</a:t>
            </a:r>
            <a:r>
              <a:rPr lang="en-US" b="1" dirty="0" smtClean="0"/>
              <a:t> R. </a:t>
            </a:r>
            <a:r>
              <a:rPr lang="en-US" b="1" dirty="0" err="1" smtClean="0"/>
              <a:t>Prabhu</a:t>
            </a:r>
            <a:r>
              <a:rPr lang="en-US" b="1" dirty="0" smtClean="0"/>
              <a:t>	-	2BV09CS110</a:t>
            </a:r>
            <a:endParaRPr lang="en-US" b="1" dirty="0" smtClean="0"/>
          </a:p>
          <a:p>
            <a:r>
              <a:rPr lang="en-US" b="1" dirty="0" err="1" smtClean="0"/>
              <a:t>Gagan</a:t>
            </a:r>
            <a:r>
              <a:rPr lang="en-US" b="1" dirty="0" smtClean="0"/>
              <a:t> </a:t>
            </a:r>
            <a:r>
              <a:rPr lang="en-US" b="1" dirty="0" err="1" smtClean="0"/>
              <a:t>Purad</a:t>
            </a:r>
            <a:r>
              <a:rPr lang="en-US" b="1" dirty="0" smtClean="0"/>
              <a:t> 	- 	2BV10CS402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912" y="3619727"/>
            <a:ext cx="2171700" cy="2085975"/>
          </a:xfrm>
          <a:prstGeom prst="rect">
            <a:avLst/>
          </a:prstGeom>
        </p:spPr>
      </p:pic>
    </p:spTree>
    <p:extLst>
      <p:ext uri="{BB962C8B-B14F-4D97-AF65-F5344CB8AC3E}">
        <p14:creationId xmlns:p14="http://schemas.microsoft.com/office/powerpoint/2010/main" val="3459566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br>
              <a:rPr lang="en-US" dirty="0" smtClean="0"/>
            </a:br>
            <a:endParaRPr lang="en-US" dirty="0"/>
          </a:p>
        </p:txBody>
      </p:sp>
      <p:sp>
        <p:nvSpPr>
          <p:cNvPr id="3" name="Content Placeholder 2"/>
          <p:cNvSpPr>
            <a:spLocks noGrp="1"/>
          </p:cNvSpPr>
          <p:nvPr>
            <p:ph idx="1"/>
          </p:nvPr>
        </p:nvSpPr>
        <p:spPr>
          <a:xfrm>
            <a:off x="2589212" y="2133600"/>
            <a:ext cx="8915400" cy="4587834"/>
          </a:xfrm>
        </p:spPr>
        <p:txBody>
          <a:bodyPr/>
          <a:lstStyle/>
          <a:p>
            <a:pPr marL="0" indent="0">
              <a:buNone/>
            </a:pPr>
            <a:r>
              <a:rPr lang="en-US" b="1" dirty="0"/>
              <a:t>Performance Requirements</a:t>
            </a:r>
            <a:endParaRPr lang="en-US" dirty="0"/>
          </a:p>
          <a:p>
            <a:r>
              <a:rPr lang="en-US" dirty="0"/>
              <a:t>Response time - For any given query image, the relevant information is retrieved within 5 seconds</a:t>
            </a:r>
          </a:p>
          <a:p>
            <a:r>
              <a:rPr lang="en-US" dirty="0"/>
              <a:t>Efficiency Systems performance should be above 80%.</a:t>
            </a:r>
          </a:p>
          <a:p>
            <a:pPr marL="0" indent="0">
              <a:buNone/>
            </a:pPr>
            <a:endParaRPr lang="en-US" b="1" dirty="0" smtClean="0"/>
          </a:p>
          <a:p>
            <a:pPr marL="0" indent="0">
              <a:buNone/>
            </a:pPr>
            <a:r>
              <a:rPr lang="en-US" b="1" dirty="0" smtClean="0"/>
              <a:t>Safety </a:t>
            </a:r>
            <a:r>
              <a:rPr lang="en-US" b="1" dirty="0"/>
              <a:t>Requirements</a:t>
            </a:r>
            <a:endParaRPr lang="en-US" dirty="0"/>
          </a:p>
          <a:p>
            <a:r>
              <a:rPr lang="en-US" dirty="0"/>
              <a:t>The user should take periodic backups of the scans to prevent the loss of any data.</a:t>
            </a:r>
          </a:p>
          <a:p>
            <a:pPr marL="0" indent="0">
              <a:buNone/>
            </a:pPr>
            <a:endParaRPr lang="en-US" b="1" dirty="0" smtClean="0"/>
          </a:p>
          <a:p>
            <a:pPr marL="0" indent="0">
              <a:buNone/>
            </a:pPr>
            <a:r>
              <a:rPr lang="en-US" b="1" dirty="0" smtClean="0"/>
              <a:t>Security Requirements</a:t>
            </a:r>
            <a:endParaRPr lang="en-US" dirty="0" smtClean="0"/>
          </a:p>
          <a:p>
            <a:r>
              <a:rPr lang="en-US" dirty="0" smtClean="0"/>
              <a:t>Users will not be able to use the system without proper authentication.</a:t>
            </a:r>
          </a:p>
          <a:p>
            <a:pPr marL="0" indent="0">
              <a:buNone/>
            </a:pPr>
            <a:endParaRPr lang="en-US" dirty="0"/>
          </a:p>
        </p:txBody>
      </p:sp>
    </p:spTree>
    <p:extLst>
      <p:ext uri="{BB962C8B-B14F-4D97-AF65-F5344CB8AC3E}">
        <p14:creationId xmlns:p14="http://schemas.microsoft.com/office/powerpoint/2010/main" val="70252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190" y="1341912"/>
            <a:ext cx="8870385" cy="5023262"/>
          </a:xfrm>
        </p:spPr>
      </p:pic>
      <p:sp>
        <p:nvSpPr>
          <p:cNvPr id="5" name="TextBox 4"/>
          <p:cNvSpPr txBox="1"/>
          <p:nvPr/>
        </p:nvSpPr>
        <p:spPr>
          <a:xfrm>
            <a:off x="5974278" y="6448302"/>
            <a:ext cx="1648208" cy="276999"/>
          </a:xfrm>
          <a:prstGeom prst="rect">
            <a:avLst/>
          </a:prstGeom>
          <a:noFill/>
        </p:spPr>
        <p:txBody>
          <a:bodyPr wrap="none" rtlCol="0">
            <a:spAutoFit/>
          </a:bodyPr>
          <a:lstStyle/>
          <a:p>
            <a:r>
              <a:rPr lang="en-US" sz="1200" dirty="0" smtClean="0"/>
              <a:t>Figure: Logical view</a:t>
            </a:r>
            <a:endParaRPr lang="en-US" sz="1200" dirty="0"/>
          </a:p>
        </p:txBody>
      </p:sp>
    </p:spTree>
    <p:extLst>
      <p:ext uri="{BB962C8B-B14F-4D97-AF65-F5344CB8AC3E}">
        <p14:creationId xmlns:p14="http://schemas.microsoft.com/office/powerpoint/2010/main" val="4006008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br>
              <a:rPr lang="en-US" dirty="0" smtClean="0"/>
            </a:br>
            <a:endParaRPr lang="en-US" dirty="0"/>
          </a:p>
        </p:txBody>
      </p:sp>
      <p:sp>
        <p:nvSpPr>
          <p:cNvPr id="4" name="TextBox 3"/>
          <p:cNvSpPr txBox="1"/>
          <p:nvPr/>
        </p:nvSpPr>
        <p:spPr>
          <a:xfrm>
            <a:off x="2592925" y="1389413"/>
            <a:ext cx="1826141" cy="369332"/>
          </a:xfrm>
          <a:prstGeom prst="rect">
            <a:avLst/>
          </a:prstGeom>
          <a:noFill/>
        </p:spPr>
        <p:txBody>
          <a:bodyPr wrap="none" rtlCol="0">
            <a:spAutoFit/>
          </a:bodyPr>
          <a:lstStyle/>
          <a:p>
            <a:r>
              <a:rPr lang="en-US" b="1" dirty="0" smtClean="0"/>
              <a:t>Pre-Processing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543" y="2413660"/>
            <a:ext cx="5886450" cy="3607130"/>
          </a:xfrm>
          <a:prstGeom prst="rect">
            <a:avLst/>
          </a:prstGeom>
        </p:spPr>
      </p:pic>
    </p:spTree>
    <p:extLst>
      <p:ext uri="{BB962C8B-B14F-4D97-AF65-F5344CB8AC3E}">
        <p14:creationId xmlns:p14="http://schemas.microsoft.com/office/powerpoint/2010/main" val="4174060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9782" y="795647"/>
            <a:ext cx="2927404" cy="369332"/>
          </a:xfrm>
          <a:prstGeom prst="rect">
            <a:avLst/>
          </a:prstGeom>
          <a:noFill/>
        </p:spPr>
        <p:txBody>
          <a:bodyPr wrap="none" rtlCol="0">
            <a:spAutoFit/>
          </a:bodyPr>
          <a:lstStyle/>
          <a:p>
            <a:r>
              <a:rPr lang="en-US" b="1" dirty="0" smtClean="0"/>
              <a:t>DFD of Complete System</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931" y="1164979"/>
            <a:ext cx="7810692" cy="5200195"/>
          </a:xfrm>
          <a:prstGeom prst="rect">
            <a:avLst/>
          </a:prstGeom>
        </p:spPr>
      </p:pic>
    </p:spTree>
    <p:extLst>
      <p:ext uri="{BB962C8B-B14F-4D97-AF65-F5344CB8AC3E}">
        <p14:creationId xmlns:p14="http://schemas.microsoft.com/office/powerpoint/2010/main" val="491343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912" y="22574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Load query Image</a:t>
            </a:r>
            <a:endParaRPr lang="en-US" dirty="0"/>
          </a:p>
        </p:txBody>
      </p:sp>
      <p:sp>
        <p:nvSpPr>
          <p:cNvPr id="7" name="TextBox 6"/>
          <p:cNvSpPr txBox="1"/>
          <p:nvPr/>
        </p:nvSpPr>
        <p:spPr>
          <a:xfrm>
            <a:off x="928912" y="112563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Hexagonal Resampling</a:t>
            </a:r>
            <a:endParaRPr lang="en-US" dirty="0"/>
          </a:p>
        </p:txBody>
      </p:sp>
      <p:sp>
        <p:nvSpPr>
          <p:cNvPr id="8" name="TextBox 7"/>
          <p:cNvSpPr txBox="1"/>
          <p:nvPr/>
        </p:nvSpPr>
        <p:spPr>
          <a:xfrm>
            <a:off x="928912" y="1955803"/>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Edge Detection Using Gabor Filters</a:t>
            </a:r>
            <a:endParaRPr lang="en-US" dirty="0"/>
          </a:p>
        </p:txBody>
      </p:sp>
      <p:sp>
        <p:nvSpPr>
          <p:cNvPr id="9" name="TextBox 8"/>
          <p:cNvSpPr txBox="1"/>
          <p:nvPr/>
        </p:nvSpPr>
        <p:spPr>
          <a:xfrm>
            <a:off x="928912" y="2877460"/>
            <a:ext cx="2786745"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Moment Invariants</a:t>
            </a:r>
            <a:endParaRPr lang="en-US" dirty="0"/>
          </a:p>
        </p:txBody>
      </p:sp>
      <p:sp>
        <p:nvSpPr>
          <p:cNvPr id="10" name="TextBox 9"/>
          <p:cNvSpPr txBox="1"/>
          <p:nvPr/>
        </p:nvSpPr>
        <p:spPr>
          <a:xfrm>
            <a:off x="928912" y="4076116"/>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Texture </a:t>
            </a:r>
            <a:r>
              <a:rPr lang="en-US" dirty="0" smtClean="0"/>
              <a:t>Feature Extraction using GLCM</a:t>
            </a:r>
            <a:endParaRPr lang="en-US" dirty="0"/>
          </a:p>
        </p:txBody>
      </p:sp>
      <p:sp>
        <p:nvSpPr>
          <p:cNvPr id="11" name="TextBox 10"/>
          <p:cNvSpPr txBox="1"/>
          <p:nvPr/>
        </p:nvSpPr>
        <p:spPr>
          <a:xfrm>
            <a:off x="928912" y="4973603"/>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Query Feature </a:t>
            </a:r>
          </a:p>
          <a:p>
            <a:pPr algn="ctr"/>
            <a:r>
              <a:rPr lang="en-US" dirty="0" smtClean="0"/>
              <a:t>Vector</a:t>
            </a:r>
            <a:endParaRPr lang="en-US" dirty="0"/>
          </a:p>
        </p:txBody>
      </p:sp>
      <p:sp>
        <p:nvSpPr>
          <p:cNvPr id="12" name="TextBox 11"/>
          <p:cNvSpPr txBox="1"/>
          <p:nvPr/>
        </p:nvSpPr>
        <p:spPr>
          <a:xfrm>
            <a:off x="8948054" y="254778"/>
            <a:ext cx="2786745" cy="369332"/>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Database Images</a:t>
            </a:r>
            <a:endParaRPr lang="en-US" dirty="0"/>
          </a:p>
        </p:txBody>
      </p:sp>
      <p:sp>
        <p:nvSpPr>
          <p:cNvPr id="13" name="TextBox 12"/>
          <p:cNvSpPr txBox="1"/>
          <p:nvPr/>
        </p:nvSpPr>
        <p:spPr>
          <a:xfrm>
            <a:off x="8948054" y="1125639"/>
            <a:ext cx="2786745" cy="369332"/>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Hexagonal Resampling</a:t>
            </a:r>
            <a:endParaRPr lang="en-US" dirty="0"/>
          </a:p>
        </p:txBody>
      </p:sp>
      <p:sp>
        <p:nvSpPr>
          <p:cNvPr id="14" name="TextBox 13"/>
          <p:cNvSpPr txBox="1"/>
          <p:nvPr/>
        </p:nvSpPr>
        <p:spPr>
          <a:xfrm>
            <a:off x="8948054" y="1955803"/>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Edge Detection Using Gabor Filters</a:t>
            </a:r>
            <a:endParaRPr lang="en-US" dirty="0"/>
          </a:p>
        </p:txBody>
      </p:sp>
      <p:sp>
        <p:nvSpPr>
          <p:cNvPr id="15" name="TextBox 14"/>
          <p:cNvSpPr txBox="1"/>
          <p:nvPr/>
        </p:nvSpPr>
        <p:spPr>
          <a:xfrm>
            <a:off x="8948054" y="2877460"/>
            <a:ext cx="2786745" cy="923330"/>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Moment Invariants</a:t>
            </a:r>
            <a:endParaRPr lang="en-US" dirty="0"/>
          </a:p>
        </p:txBody>
      </p:sp>
      <p:sp>
        <p:nvSpPr>
          <p:cNvPr id="16" name="TextBox 15"/>
          <p:cNvSpPr txBox="1"/>
          <p:nvPr/>
        </p:nvSpPr>
        <p:spPr>
          <a:xfrm>
            <a:off x="8948054" y="4076116"/>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GLCM</a:t>
            </a:r>
            <a:endParaRPr lang="en-US" dirty="0"/>
          </a:p>
        </p:txBody>
      </p:sp>
      <p:sp>
        <p:nvSpPr>
          <p:cNvPr id="17" name="TextBox 16"/>
          <p:cNvSpPr txBox="1"/>
          <p:nvPr/>
        </p:nvSpPr>
        <p:spPr>
          <a:xfrm>
            <a:off x="8948053" y="4949433"/>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Database Feature Vector</a:t>
            </a:r>
            <a:endParaRPr lang="en-US" dirty="0"/>
          </a:p>
        </p:txBody>
      </p:sp>
      <p:sp>
        <p:nvSpPr>
          <p:cNvPr id="19" name="TextBox 18"/>
          <p:cNvSpPr txBox="1"/>
          <p:nvPr/>
        </p:nvSpPr>
        <p:spPr>
          <a:xfrm>
            <a:off x="4938482" y="4399281"/>
            <a:ext cx="2786745"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smtClean="0"/>
              <a:t>Euclidean Distance Calculation</a:t>
            </a:r>
            <a:endParaRPr lang="en-US" dirty="0"/>
          </a:p>
        </p:txBody>
      </p:sp>
      <p:sp>
        <p:nvSpPr>
          <p:cNvPr id="20" name="TextBox 19"/>
          <p:cNvSpPr txBox="1"/>
          <p:nvPr/>
        </p:nvSpPr>
        <p:spPr>
          <a:xfrm>
            <a:off x="928913" y="6148089"/>
            <a:ext cx="10805885"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dirty="0" smtClean="0"/>
              <a:t>Retrieval of Similar Cases</a:t>
            </a:r>
            <a:endParaRPr lang="en-US" sz="2400" dirty="0"/>
          </a:p>
        </p:txBody>
      </p:sp>
      <p:cxnSp>
        <p:nvCxnSpPr>
          <p:cNvPr id="22" name="Straight Arrow Connector 21"/>
          <p:cNvCxnSpPr>
            <a:stCxn id="6" idx="2"/>
            <a:endCxn id="7" idx="0"/>
          </p:cNvCxnSpPr>
          <p:nvPr/>
        </p:nvCxnSpPr>
        <p:spPr>
          <a:xfrm>
            <a:off x="2322285" y="595081"/>
            <a:ext cx="0" cy="5305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2322284" y="1494971"/>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endCxn id="9" idx="0"/>
          </p:cNvCxnSpPr>
          <p:nvPr/>
        </p:nvCxnSpPr>
        <p:spPr>
          <a:xfrm>
            <a:off x="2322284" y="2602134"/>
            <a:ext cx="1" cy="275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endCxn id="10" idx="0"/>
          </p:cNvCxnSpPr>
          <p:nvPr/>
        </p:nvCxnSpPr>
        <p:spPr>
          <a:xfrm>
            <a:off x="2322284" y="3825351"/>
            <a:ext cx="1"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endCxn id="11" idx="0"/>
          </p:cNvCxnSpPr>
          <p:nvPr/>
        </p:nvCxnSpPr>
        <p:spPr>
          <a:xfrm flipH="1">
            <a:off x="2322285" y="4722838"/>
            <a:ext cx="7255"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10348681" y="624110"/>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a:off x="10370452" y="1494971"/>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10370452" y="2606993"/>
            <a:ext cx="1" cy="275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10370452" y="3846341"/>
            <a:ext cx="1"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flipH="1">
            <a:off x="10370452" y="4718036"/>
            <a:ext cx="7255"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p:cNvCxnSpPr>
            <a:stCxn id="11" idx="3"/>
            <a:endCxn id="19" idx="1"/>
          </p:cNvCxnSpPr>
          <p:nvPr/>
        </p:nvCxnSpPr>
        <p:spPr>
          <a:xfrm flipV="1">
            <a:off x="3715657" y="4722447"/>
            <a:ext cx="1222825" cy="57432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1" name="Elbow Connector 40"/>
          <p:cNvCxnSpPr>
            <a:stCxn id="17" idx="1"/>
            <a:endCxn id="19" idx="3"/>
          </p:cNvCxnSpPr>
          <p:nvPr/>
        </p:nvCxnSpPr>
        <p:spPr>
          <a:xfrm rot="10800000">
            <a:off x="7725227" y="4722447"/>
            <a:ext cx="1222826" cy="55015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6331854" y="5046003"/>
            <a:ext cx="0" cy="11020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4325257" y="254778"/>
            <a:ext cx="3889829" cy="2308324"/>
          </a:xfrm>
          <a:prstGeom prst="rect">
            <a:avLst/>
          </a:prstGeom>
          <a:noFill/>
        </p:spPr>
        <p:txBody>
          <a:bodyPr wrap="square" rtlCol="0">
            <a:spAutoFit/>
          </a:bodyPr>
          <a:lstStyle/>
          <a:p>
            <a:pPr algn="ctr"/>
            <a:r>
              <a:rPr lang="en-US" sz="3600" dirty="0" smtClean="0">
                <a:solidFill>
                  <a:schemeClr val="accent2">
                    <a:lumMod val="75000"/>
                  </a:schemeClr>
                </a:solidFill>
              </a:rPr>
              <a:t>Proposed </a:t>
            </a:r>
            <a:r>
              <a:rPr lang="en-US" sz="3600" dirty="0" smtClean="0">
                <a:solidFill>
                  <a:schemeClr val="accent2">
                    <a:lumMod val="75000"/>
                  </a:schemeClr>
                </a:solidFill>
              </a:rPr>
              <a:t>Methodology</a:t>
            </a:r>
          </a:p>
          <a:p>
            <a:pPr algn="ctr"/>
            <a:r>
              <a:rPr lang="en-US" sz="3600" dirty="0" smtClean="0">
                <a:solidFill>
                  <a:schemeClr val="accent2">
                    <a:lumMod val="75000"/>
                  </a:schemeClr>
                </a:solidFill>
                <a:latin typeface="+mj-lt"/>
              </a:rPr>
              <a:t>For </a:t>
            </a:r>
          </a:p>
          <a:p>
            <a:pPr algn="ctr"/>
            <a:r>
              <a:rPr lang="en-US" sz="3600" dirty="0">
                <a:solidFill>
                  <a:schemeClr val="accent2">
                    <a:lumMod val="75000"/>
                  </a:schemeClr>
                </a:solidFill>
                <a:latin typeface="+mj-lt"/>
              </a:rPr>
              <a:t>R</a:t>
            </a:r>
            <a:r>
              <a:rPr lang="en-US" sz="3600" dirty="0" smtClean="0">
                <a:solidFill>
                  <a:schemeClr val="accent2">
                    <a:lumMod val="75000"/>
                  </a:schemeClr>
                </a:solidFill>
                <a:latin typeface="+mj-lt"/>
              </a:rPr>
              <a:t>etrieval</a:t>
            </a:r>
            <a:endParaRPr lang="en-US" sz="3600" dirty="0">
              <a:solidFill>
                <a:schemeClr val="accent2">
                  <a:lumMod val="75000"/>
                </a:schemeClr>
              </a:solidFill>
              <a:latin typeface="+mj-lt"/>
            </a:endParaRPr>
          </a:p>
        </p:txBody>
      </p:sp>
    </p:spTree>
    <p:extLst>
      <p:ext uri="{BB962C8B-B14F-4D97-AF65-F5344CB8AC3E}">
        <p14:creationId xmlns:p14="http://schemas.microsoft.com/office/powerpoint/2010/main" val="87527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additive="base">
                                        <p:cTn id="64" dur="500" fill="hold"/>
                                        <p:tgtEl>
                                          <p:spTgt spid="32"/>
                                        </p:tgtEl>
                                        <p:attrNameLst>
                                          <p:attrName>ppt_x</p:attrName>
                                        </p:attrNameLst>
                                      </p:cBhvr>
                                      <p:tavLst>
                                        <p:tav tm="0">
                                          <p:val>
                                            <p:strVal val="#ppt_x"/>
                                          </p:val>
                                        </p:tav>
                                        <p:tav tm="100000">
                                          <p:val>
                                            <p:strVal val="#ppt_x"/>
                                          </p:val>
                                        </p:tav>
                                      </p:tavLst>
                                    </p:anim>
                                    <p:anim calcmode="lin" valueType="num">
                                      <p:cBhvr additive="base">
                                        <p:cTn id="65" dur="500" fill="hold"/>
                                        <p:tgtEl>
                                          <p:spTgt spid="3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ppt_x"/>
                                          </p:val>
                                        </p:tav>
                                        <p:tav tm="100000">
                                          <p:val>
                                            <p:strVal val="#ppt_x"/>
                                          </p:val>
                                        </p:tav>
                                      </p:tavLst>
                                    </p:anim>
                                    <p:anim calcmode="lin" valueType="num">
                                      <p:cBhvr additive="base">
                                        <p:cTn id="73" dur="500" fill="hold"/>
                                        <p:tgtEl>
                                          <p:spTgt spid="3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ppt_x"/>
                                          </p:val>
                                        </p:tav>
                                        <p:tav tm="100000">
                                          <p:val>
                                            <p:strVal val="#ppt_x"/>
                                          </p:val>
                                        </p:tav>
                                      </p:tavLst>
                                    </p:anim>
                                    <p:anim calcmode="lin" valueType="num">
                                      <p:cBhvr additive="base">
                                        <p:cTn id="77" dur="500" fill="hold"/>
                                        <p:tgtEl>
                                          <p:spTgt spid="15"/>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fill="hold"/>
                                        <p:tgtEl>
                                          <p:spTgt spid="36"/>
                                        </p:tgtEl>
                                        <p:attrNameLst>
                                          <p:attrName>ppt_x</p:attrName>
                                        </p:attrNameLst>
                                      </p:cBhvr>
                                      <p:tavLst>
                                        <p:tav tm="0">
                                          <p:val>
                                            <p:strVal val="#ppt_x"/>
                                          </p:val>
                                        </p:tav>
                                        <p:tav tm="100000">
                                          <p:val>
                                            <p:strVal val="#ppt_x"/>
                                          </p:val>
                                        </p:tav>
                                      </p:tavLst>
                                    </p:anim>
                                    <p:anim calcmode="lin" valueType="num">
                                      <p:cBhvr additive="base">
                                        <p:cTn id="81" dur="500" fill="hold"/>
                                        <p:tgtEl>
                                          <p:spTgt spid="3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ppt_x"/>
                                          </p:val>
                                        </p:tav>
                                        <p:tav tm="100000">
                                          <p:val>
                                            <p:strVal val="#ppt_x"/>
                                          </p:val>
                                        </p:tav>
                                      </p:tavLst>
                                    </p:anim>
                                    <p:anim calcmode="lin" valueType="num">
                                      <p:cBhvr additive="base">
                                        <p:cTn id="85" dur="500" fill="hold"/>
                                        <p:tgtEl>
                                          <p:spTgt spid="16"/>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ppt_x"/>
                                          </p:val>
                                        </p:tav>
                                        <p:tav tm="100000">
                                          <p:val>
                                            <p:strVal val="#ppt_x"/>
                                          </p:val>
                                        </p:tav>
                                      </p:tavLst>
                                    </p:anim>
                                    <p:anim calcmode="lin" valueType="num">
                                      <p:cBhvr additive="base">
                                        <p:cTn id="9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barn(inVertical)">
                                      <p:cBhvr>
                                        <p:cTn id="98" dur="500"/>
                                        <p:tgtEl>
                                          <p:spTgt spid="41"/>
                                        </p:tgtEl>
                                      </p:cBhvr>
                                    </p:animEffect>
                                  </p:childTnLst>
                                </p:cTn>
                              </p:par>
                              <p:par>
                                <p:cTn id="99" presetID="16" presetClass="entr" presetSubtype="21"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arn(inVertical)">
                                      <p:cBhvr>
                                        <p:cTn id="101" dur="500"/>
                                        <p:tgtEl>
                                          <p:spTgt spid="39"/>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barn(inVertical)">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circle(in)">
                                      <p:cBhvr>
                                        <p:cTn id="109" dur="2000"/>
                                        <p:tgtEl>
                                          <p:spTgt spid="42"/>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circle(in)">
                                      <p:cBhvr>
                                        <p:cTn id="11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7140" y="162433"/>
            <a:ext cx="9579428" cy="646331"/>
          </a:xfrm>
          <a:prstGeom prst="rect">
            <a:avLst/>
          </a:prstGeom>
          <a:noFill/>
        </p:spPr>
        <p:txBody>
          <a:bodyPr wrap="square" rtlCol="0">
            <a:spAutoFit/>
          </a:bodyPr>
          <a:lstStyle/>
          <a:p>
            <a:pPr algn="ctr"/>
            <a:r>
              <a:rPr lang="en-US" sz="3600" dirty="0" smtClean="0">
                <a:solidFill>
                  <a:schemeClr val="accent2">
                    <a:lumMod val="75000"/>
                  </a:schemeClr>
                </a:solidFill>
              </a:rPr>
              <a:t>Proposed </a:t>
            </a:r>
            <a:r>
              <a:rPr lang="en-US" sz="3600" dirty="0" smtClean="0">
                <a:solidFill>
                  <a:schemeClr val="accent2">
                    <a:lumMod val="75000"/>
                  </a:schemeClr>
                </a:solidFill>
              </a:rPr>
              <a:t>Methodology </a:t>
            </a:r>
            <a:r>
              <a:rPr lang="en-US" sz="3600" dirty="0" smtClean="0">
                <a:solidFill>
                  <a:schemeClr val="accent2">
                    <a:lumMod val="75000"/>
                  </a:schemeClr>
                </a:solidFill>
                <a:latin typeface="+mj-lt"/>
              </a:rPr>
              <a:t>For Analysis</a:t>
            </a:r>
            <a:endParaRPr lang="en-US" sz="3600" dirty="0">
              <a:solidFill>
                <a:schemeClr val="accent2">
                  <a:lumMod val="75000"/>
                </a:schemeClr>
              </a:solidFill>
              <a:latin typeface="+mj-lt"/>
            </a:endParaRPr>
          </a:p>
        </p:txBody>
      </p:sp>
      <p:sp>
        <p:nvSpPr>
          <p:cNvPr id="7" name="TextBox 6"/>
          <p:cNvSpPr txBox="1"/>
          <p:nvPr/>
        </p:nvSpPr>
        <p:spPr>
          <a:xfrm>
            <a:off x="2177139" y="983328"/>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Query </a:t>
            </a:r>
            <a:r>
              <a:rPr lang="en-US" dirty="0" smtClean="0"/>
              <a:t>Image</a:t>
            </a:r>
            <a:endParaRPr lang="en-US" dirty="0"/>
          </a:p>
        </p:txBody>
      </p:sp>
      <p:sp>
        <p:nvSpPr>
          <p:cNvPr id="8" name="TextBox 7"/>
          <p:cNvSpPr txBox="1"/>
          <p:nvPr/>
        </p:nvSpPr>
        <p:spPr>
          <a:xfrm>
            <a:off x="493479" y="1722296"/>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Left Half </a:t>
            </a:r>
            <a:endParaRPr lang="en-US" dirty="0"/>
          </a:p>
        </p:txBody>
      </p:sp>
      <p:sp>
        <p:nvSpPr>
          <p:cNvPr id="9" name="TextBox 8"/>
          <p:cNvSpPr txBox="1"/>
          <p:nvPr/>
        </p:nvSpPr>
        <p:spPr>
          <a:xfrm>
            <a:off x="3976911" y="170178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Right Half</a:t>
            </a:r>
            <a:endParaRPr lang="en-US" dirty="0"/>
          </a:p>
        </p:txBody>
      </p:sp>
      <p:sp>
        <p:nvSpPr>
          <p:cNvPr id="10" name="TextBox 9"/>
          <p:cNvSpPr txBox="1"/>
          <p:nvPr/>
        </p:nvSpPr>
        <p:spPr>
          <a:xfrm>
            <a:off x="493483" y="250621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Calculate Intensity</a:t>
            </a:r>
            <a:endParaRPr lang="en-US" dirty="0"/>
          </a:p>
        </p:txBody>
      </p:sp>
      <p:sp>
        <p:nvSpPr>
          <p:cNvPr id="11" name="TextBox 10"/>
          <p:cNvSpPr txBox="1"/>
          <p:nvPr/>
        </p:nvSpPr>
        <p:spPr>
          <a:xfrm>
            <a:off x="3976910" y="250621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Calculate Intensity</a:t>
            </a:r>
            <a:endParaRPr lang="en-US" dirty="0"/>
          </a:p>
        </p:txBody>
      </p:sp>
      <p:sp>
        <p:nvSpPr>
          <p:cNvPr id="12" name="TextBox 11"/>
          <p:cNvSpPr txBox="1"/>
          <p:nvPr/>
        </p:nvSpPr>
        <p:spPr>
          <a:xfrm>
            <a:off x="2177138" y="331064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Difference</a:t>
            </a:r>
            <a:endParaRPr lang="en-US" dirty="0"/>
          </a:p>
        </p:txBody>
      </p:sp>
      <p:sp>
        <p:nvSpPr>
          <p:cNvPr id="13" name="TextBox 12"/>
          <p:cNvSpPr txBox="1"/>
          <p:nvPr/>
        </p:nvSpPr>
        <p:spPr>
          <a:xfrm>
            <a:off x="1690910" y="4140737"/>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Classify into two categories</a:t>
            </a:r>
            <a:endParaRPr lang="en-US" dirty="0"/>
          </a:p>
        </p:txBody>
      </p:sp>
      <p:sp>
        <p:nvSpPr>
          <p:cNvPr id="14" name="TextBox 13"/>
          <p:cNvSpPr txBox="1"/>
          <p:nvPr/>
        </p:nvSpPr>
        <p:spPr>
          <a:xfrm>
            <a:off x="5370281" y="4140736"/>
            <a:ext cx="2300517"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Category 1</a:t>
            </a:r>
          </a:p>
          <a:p>
            <a:pPr algn="ctr"/>
            <a:r>
              <a:rPr lang="en-US" dirty="0" smtClean="0"/>
              <a:t>(Infarct)</a:t>
            </a:r>
            <a:endParaRPr lang="en-US" dirty="0"/>
          </a:p>
        </p:txBody>
      </p:sp>
      <p:sp>
        <p:nvSpPr>
          <p:cNvPr id="16" name="TextBox 15"/>
          <p:cNvSpPr txBox="1"/>
          <p:nvPr/>
        </p:nvSpPr>
        <p:spPr>
          <a:xfrm>
            <a:off x="2066468" y="5247824"/>
            <a:ext cx="2300517"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Category 2</a:t>
            </a:r>
          </a:p>
          <a:p>
            <a:pPr algn="ctr"/>
            <a:r>
              <a:rPr lang="en-US" dirty="0" smtClean="0"/>
              <a:t>(Bleed/Tumor/Normal)</a:t>
            </a:r>
            <a:endParaRPr lang="en-US" dirty="0"/>
          </a:p>
        </p:txBody>
      </p:sp>
      <p:sp>
        <p:nvSpPr>
          <p:cNvPr id="17" name="TextBox 16"/>
          <p:cNvSpPr txBox="1"/>
          <p:nvPr/>
        </p:nvSpPr>
        <p:spPr>
          <a:xfrm>
            <a:off x="8770255" y="908995"/>
            <a:ext cx="2300517"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Segmentation</a:t>
            </a:r>
            <a:endParaRPr lang="en-US" dirty="0"/>
          </a:p>
        </p:txBody>
      </p:sp>
      <p:sp>
        <p:nvSpPr>
          <p:cNvPr id="18" name="TextBox 17"/>
          <p:cNvSpPr txBox="1"/>
          <p:nvPr/>
        </p:nvSpPr>
        <p:spPr>
          <a:xfrm>
            <a:off x="8770254" y="1766065"/>
            <a:ext cx="2300517"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Compare with Energy values of Infarct</a:t>
            </a:r>
            <a:endParaRPr lang="en-US" dirty="0"/>
          </a:p>
        </p:txBody>
      </p:sp>
      <p:sp>
        <p:nvSpPr>
          <p:cNvPr id="19" name="TextBox 18"/>
          <p:cNvSpPr txBox="1"/>
          <p:nvPr/>
        </p:nvSpPr>
        <p:spPr>
          <a:xfrm>
            <a:off x="8770253" y="3083535"/>
            <a:ext cx="2300517"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Regions with maximum match is identified</a:t>
            </a:r>
            <a:endParaRPr lang="en-US" dirty="0"/>
          </a:p>
        </p:txBody>
      </p:sp>
      <p:sp>
        <p:nvSpPr>
          <p:cNvPr id="20" name="TextBox 19"/>
          <p:cNvSpPr txBox="1"/>
          <p:nvPr/>
        </p:nvSpPr>
        <p:spPr>
          <a:xfrm>
            <a:off x="5062759" y="5745858"/>
            <a:ext cx="2300517"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Matched with bleed and tumor energy patterns</a:t>
            </a:r>
            <a:endParaRPr lang="en-US" dirty="0"/>
          </a:p>
        </p:txBody>
      </p:sp>
      <p:sp>
        <p:nvSpPr>
          <p:cNvPr id="21" name="TextBox 20"/>
          <p:cNvSpPr txBox="1"/>
          <p:nvPr/>
        </p:nvSpPr>
        <p:spPr>
          <a:xfrm>
            <a:off x="8770252" y="4401005"/>
            <a:ext cx="2300517" cy="1200329"/>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Normal Brain Image(If &lt; 80% match with either defect case)</a:t>
            </a:r>
            <a:endParaRPr lang="en-US" dirty="0"/>
          </a:p>
        </p:txBody>
      </p:sp>
      <p:sp>
        <p:nvSpPr>
          <p:cNvPr id="22" name="TextBox 21"/>
          <p:cNvSpPr txBox="1"/>
          <p:nvPr/>
        </p:nvSpPr>
        <p:spPr>
          <a:xfrm>
            <a:off x="7875809" y="5883048"/>
            <a:ext cx="4089401"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Region with &gt; 80% match is identified.</a:t>
            </a:r>
            <a:endParaRPr lang="en-US" dirty="0"/>
          </a:p>
        </p:txBody>
      </p:sp>
      <p:cxnSp>
        <p:nvCxnSpPr>
          <p:cNvPr id="26" name="Elbow Connector 25"/>
          <p:cNvCxnSpPr/>
          <p:nvPr/>
        </p:nvCxnSpPr>
        <p:spPr>
          <a:xfrm rot="16200000" flipH="1">
            <a:off x="4295835" y="627339"/>
            <a:ext cx="349129" cy="1799772"/>
          </a:xfrm>
          <a:prstGeom prst="bentConnector3">
            <a:avLst>
              <a:gd name="adj1" fmla="val 541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 idx="2"/>
            <a:endCxn id="8" idx="0"/>
          </p:cNvCxnSpPr>
          <p:nvPr/>
        </p:nvCxnSpPr>
        <p:spPr>
          <a:xfrm rot="5400000">
            <a:off x="2543864" y="695648"/>
            <a:ext cx="369636" cy="1683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0" idx="0"/>
          </p:cNvCxnSpPr>
          <p:nvPr/>
        </p:nvCxnSpPr>
        <p:spPr>
          <a:xfrm rot="16200000" flipH="1">
            <a:off x="1679559" y="2298921"/>
            <a:ext cx="414591" cy="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2"/>
            <a:endCxn id="11" idx="0"/>
          </p:cNvCxnSpPr>
          <p:nvPr/>
        </p:nvCxnSpPr>
        <p:spPr>
          <a:xfrm rot="5400000">
            <a:off x="5152735" y="2288670"/>
            <a:ext cx="43509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0" idx="2"/>
            <a:endCxn id="12" idx="0"/>
          </p:cNvCxnSpPr>
          <p:nvPr/>
        </p:nvCxnSpPr>
        <p:spPr>
          <a:xfrm rot="16200000" flipH="1">
            <a:off x="2511134" y="2251272"/>
            <a:ext cx="435098" cy="1683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1" idx="2"/>
          </p:cNvCxnSpPr>
          <p:nvPr/>
        </p:nvCxnSpPr>
        <p:spPr>
          <a:xfrm rot="5400000">
            <a:off x="4361623" y="2084439"/>
            <a:ext cx="217548" cy="17997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2" idx="2"/>
            <a:endCxn id="13" idx="0"/>
          </p:cNvCxnSpPr>
          <p:nvPr/>
        </p:nvCxnSpPr>
        <p:spPr>
          <a:xfrm rot="5400000">
            <a:off x="3097019" y="3667245"/>
            <a:ext cx="460756" cy="486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3" idx="3"/>
            <a:endCxn id="14" idx="1"/>
          </p:cNvCxnSpPr>
          <p:nvPr/>
        </p:nvCxnSpPr>
        <p:spPr>
          <a:xfrm flipV="1">
            <a:off x="4477655" y="4463902"/>
            <a:ext cx="8926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3" idx="2"/>
            <a:endCxn id="16" idx="0"/>
          </p:cNvCxnSpPr>
          <p:nvPr/>
        </p:nvCxnSpPr>
        <p:spPr>
          <a:xfrm rot="16200000" flipH="1">
            <a:off x="2920127" y="4951224"/>
            <a:ext cx="460756" cy="1324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4" idx="3"/>
            <a:endCxn id="17" idx="1"/>
          </p:cNvCxnSpPr>
          <p:nvPr/>
        </p:nvCxnSpPr>
        <p:spPr>
          <a:xfrm flipV="1">
            <a:off x="7670798" y="1093661"/>
            <a:ext cx="1099457" cy="3370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7" idx="2"/>
            <a:endCxn id="18" idx="0"/>
          </p:cNvCxnSpPr>
          <p:nvPr/>
        </p:nvCxnSpPr>
        <p:spPr>
          <a:xfrm rot="5400000">
            <a:off x="9676645" y="1522196"/>
            <a:ext cx="48773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8" idx="2"/>
            <a:endCxn id="19" idx="0"/>
          </p:cNvCxnSpPr>
          <p:nvPr/>
        </p:nvCxnSpPr>
        <p:spPr>
          <a:xfrm rot="5400000">
            <a:off x="9723443" y="2886465"/>
            <a:ext cx="39414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6" idx="3"/>
            <a:endCxn id="20" idx="1"/>
          </p:cNvCxnSpPr>
          <p:nvPr/>
        </p:nvCxnSpPr>
        <p:spPr>
          <a:xfrm>
            <a:off x="4366985" y="5709489"/>
            <a:ext cx="695774" cy="4980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20" idx="3"/>
            <a:endCxn id="22" idx="1"/>
          </p:cNvCxnSpPr>
          <p:nvPr/>
        </p:nvCxnSpPr>
        <p:spPr>
          <a:xfrm flipV="1">
            <a:off x="7363276" y="6206214"/>
            <a:ext cx="512533" cy="1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0" idx="3"/>
            <a:endCxn id="21" idx="1"/>
          </p:cNvCxnSpPr>
          <p:nvPr/>
        </p:nvCxnSpPr>
        <p:spPr>
          <a:xfrm flipV="1">
            <a:off x="7363276" y="5001170"/>
            <a:ext cx="1406976" cy="1206353"/>
          </a:xfrm>
          <a:prstGeom prst="bentConnector3">
            <a:avLst>
              <a:gd name="adj1" fmla="val 1492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8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500"/>
                                        <p:tgtEl>
                                          <p:spTgt spid="6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fade">
                                      <p:cBhvr>
                                        <p:cTn id="100" dur="5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fade">
                                      <p:cBhvr>
                                        <p:cTn id="1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63862732"/>
              </p:ext>
            </p:extLst>
          </p:nvPr>
        </p:nvGraphicFramePr>
        <p:xfrm>
          <a:off x="1658111" y="316991"/>
          <a:ext cx="9948671" cy="6425186"/>
        </p:xfrm>
        <a:graphic>
          <a:graphicData uri="http://schemas.openxmlformats.org/drawingml/2006/table">
            <a:tbl>
              <a:tblPr firstRow="1" firstCol="1" bandRow="1">
                <a:tableStyleId>{BC89EF96-8CEA-46FF-86C4-4CE0E7609802}</a:tableStyleId>
              </a:tblPr>
              <a:tblGrid>
                <a:gridCol w="621791"/>
                <a:gridCol w="2020824"/>
                <a:gridCol w="1787651"/>
                <a:gridCol w="2020824"/>
                <a:gridCol w="1709929"/>
                <a:gridCol w="932688"/>
                <a:gridCol w="854964"/>
              </a:tblGrid>
              <a:tr h="442981">
                <a:tc>
                  <a:txBody>
                    <a:bodyPr/>
                    <a:lstStyle/>
                    <a:p>
                      <a:pPr marL="0" marR="0" algn="ctr">
                        <a:lnSpc>
                          <a:spcPct val="107000"/>
                        </a:lnSpc>
                        <a:spcBef>
                          <a:spcPts val="0"/>
                        </a:spcBef>
                        <a:spcAft>
                          <a:spcPts val="0"/>
                        </a:spcAft>
                      </a:pPr>
                      <a:r>
                        <a:rPr lang="en-US" sz="1300" dirty="0">
                          <a:effectLst/>
                        </a:rPr>
                        <a:t>Sl. no</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Test Case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Input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dirty="0">
                          <a:effectLst/>
                        </a:rPr>
                        <a:t>Expected Output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Actual Output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Test State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dirty="0">
                          <a:effectLst/>
                        </a:rPr>
                        <a:t>Test Priority</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2981">
                <a:tc>
                  <a:txBody>
                    <a:bodyPr/>
                    <a:lstStyle/>
                    <a:p>
                      <a:pPr marL="0" marR="0" algn="ctr">
                        <a:lnSpc>
                          <a:spcPct val="107000"/>
                        </a:lnSpc>
                        <a:spcBef>
                          <a:spcPts val="0"/>
                        </a:spcBef>
                        <a:spcAft>
                          <a:spcPts val="0"/>
                        </a:spcAft>
                      </a:pPr>
                      <a:r>
                        <a:rPr lang="en-US" sz="1300" dirty="0">
                          <a:effectLst/>
                        </a:rPr>
                        <a:t>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Load query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 is displayed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 is displayed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885961">
                <a:tc>
                  <a:txBody>
                    <a:bodyPr/>
                    <a:lstStyle/>
                    <a:p>
                      <a:pPr marL="0" marR="0" algn="ctr">
                        <a:lnSpc>
                          <a:spcPct val="107000"/>
                        </a:lnSpc>
                        <a:spcBef>
                          <a:spcPts val="0"/>
                        </a:spcBef>
                        <a:spcAft>
                          <a:spcPts val="0"/>
                        </a:spcAft>
                      </a:pPr>
                      <a:r>
                        <a:rPr lang="en-US" sz="13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Invalid image format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Image(invalid format)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image not loaded and error message is displayed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image not loaded and error message is displayed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664471">
                <a:tc>
                  <a:txBody>
                    <a:bodyPr/>
                    <a:lstStyle/>
                    <a:p>
                      <a:pPr marL="0" marR="0" algn="ctr">
                        <a:lnSpc>
                          <a:spcPct val="107000"/>
                        </a:lnSpc>
                        <a:spcBef>
                          <a:spcPts val="0"/>
                        </a:spcBef>
                        <a:spcAft>
                          <a:spcPts val="0"/>
                        </a:spcAft>
                      </a:pPr>
                      <a:r>
                        <a:rPr lang="en-US" sz="13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Clicking ‘Load Query Image’ button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Click on the ‘Load Query Image’ button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User shall be able to browse the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User shall be able to browse the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664471">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Clicking ‘Enhance Image’ button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Click on the ‘Enhance Image’ button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Enhancement window opens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Enhancement window opens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2981">
                <a:tc>
                  <a:txBody>
                    <a:bodyPr/>
                    <a:lstStyle/>
                    <a:p>
                      <a:pPr marL="0" marR="0" algn="ctr">
                        <a:lnSpc>
                          <a:spcPct val="107000"/>
                        </a:lnSpc>
                        <a:spcBef>
                          <a:spcPts val="0"/>
                        </a:spcBef>
                        <a:spcAft>
                          <a:spcPts val="0"/>
                        </a:spcAft>
                      </a:pPr>
                      <a:r>
                        <a:rPr lang="en-US" sz="13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Enhancing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 is enhanced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 is enhanced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3472">
                <a:tc>
                  <a:txBody>
                    <a:bodyPr/>
                    <a:lstStyle/>
                    <a:p>
                      <a:pPr marL="0" marR="0" algn="ctr">
                        <a:lnSpc>
                          <a:spcPct val="107000"/>
                        </a:lnSpc>
                        <a:spcBef>
                          <a:spcPts val="0"/>
                        </a:spcBef>
                        <a:spcAft>
                          <a:spcPts val="0"/>
                        </a:spcAft>
                      </a:pPr>
                      <a:r>
                        <a:rPr lang="en-US" sz="1300">
                          <a:effectLst/>
                        </a:rPr>
                        <a:t>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Resampling image to hexagonal grid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Query image in rectangular lattice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Resampled image on hexagonal grid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Resampled image on hexagonal grid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3472">
                <a:tc>
                  <a:txBody>
                    <a:bodyPr/>
                    <a:lstStyle/>
                    <a:p>
                      <a:pPr marL="0" marR="0" algn="ctr">
                        <a:lnSpc>
                          <a:spcPct val="107000"/>
                        </a:lnSpc>
                        <a:spcBef>
                          <a:spcPts val="0"/>
                        </a:spcBef>
                        <a:spcAft>
                          <a:spcPts val="0"/>
                        </a:spcAft>
                      </a:pPr>
                      <a:r>
                        <a:rPr lang="en-US" sz="1300">
                          <a:effectLst/>
                        </a:rPr>
                        <a:t>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Feature Extraction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Valid query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Features are stored in a vector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Features are stored in a vector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3472">
                <a:tc>
                  <a:txBody>
                    <a:bodyPr/>
                    <a:lstStyle/>
                    <a:p>
                      <a:pPr marL="0" marR="0" algn="ctr">
                        <a:lnSpc>
                          <a:spcPct val="107000"/>
                        </a:lnSpc>
                        <a:spcBef>
                          <a:spcPts val="0"/>
                        </a:spcBef>
                        <a:spcAft>
                          <a:spcPts val="0"/>
                        </a:spcAft>
                      </a:pPr>
                      <a:r>
                        <a:rPr lang="en-US" sz="1300">
                          <a:effectLst/>
                        </a:rPr>
                        <a:t>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Retrieve similar images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Processed MRI scan of the brain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Retrieval of similar cases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Retrieval of similar cases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3472">
                <a:tc>
                  <a:txBody>
                    <a:bodyPr/>
                    <a:lstStyle/>
                    <a:p>
                      <a:pPr marL="0" marR="0" algn="ctr">
                        <a:lnSpc>
                          <a:spcPct val="107000"/>
                        </a:lnSpc>
                        <a:spcBef>
                          <a:spcPts val="0"/>
                        </a:spcBef>
                        <a:spcAft>
                          <a:spcPts val="0"/>
                        </a:spcAft>
                      </a:pPr>
                      <a:r>
                        <a:rPr lang="en-US" sz="1300">
                          <a:effectLst/>
                        </a:rPr>
                        <a:t>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Diagnose ailment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MRI scan of the brain with defect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Abnormality is detected, if any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Abnormality is detected, if any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442981">
                <a:tc>
                  <a:txBody>
                    <a:bodyPr/>
                    <a:lstStyle/>
                    <a:p>
                      <a:pPr marL="0" marR="0" algn="ctr">
                        <a:lnSpc>
                          <a:spcPct val="107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Visual indication of affected area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Image with ailment.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Affected area is highlighted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Affected area is highlighted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r h="664471">
                <a:tc>
                  <a:txBody>
                    <a:bodyPr/>
                    <a:lstStyle/>
                    <a:p>
                      <a:pPr marL="0" marR="0" algn="ctr">
                        <a:lnSpc>
                          <a:spcPct val="107000"/>
                        </a:lnSpc>
                        <a:spcBef>
                          <a:spcPts val="0"/>
                        </a:spcBef>
                        <a:spcAft>
                          <a:spcPts val="0"/>
                        </a:spcAft>
                      </a:pPr>
                      <a:r>
                        <a:rPr lang="en-US" sz="1300">
                          <a:effectLst/>
                        </a:rPr>
                        <a:t>11.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Generate text report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Analyzed 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Textual description of the diagnosis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Textual description of the diagnosis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a:effectLst/>
                        </a:rPr>
                        <a:t>Pass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c>
                  <a:txBody>
                    <a:bodyPr/>
                    <a:lstStyle/>
                    <a:p>
                      <a:pPr marL="0" marR="0" algn="ctr">
                        <a:lnSpc>
                          <a:spcPct val="107000"/>
                        </a:lnSpc>
                        <a:spcBef>
                          <a:spcPts val="0"/>
                        </a:spcBef>
                        <a:spcAft>
                          <a:spcPts val="0"/>
                        </a:spcAft>
                      </a:pPr>
                      <a:r>
                        <a:rPr lang="en-US" sz="1300" dirty="0">
                          <a:effectLst/>
                        </a:rPr>
                        <a:t>4</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55" marR="45655" marT="0" marB="0"/>
                </a:tc>
              </a:tr>
            </a:tbl>
          </a:graphicData>
        </a:graphic>
      </p:graphicFrame>
      <p:sp>
        <p:nvSpPr>
          <p:cNvPr id="5" name="Rectangle 1"/>
          <p:cNvSpPr>
            <a:spLocks noChangeArrowheads="1"/>
          </p:cNvSpPr>
          <p:nvPr/>
        </p:nvSpPr>
        <p:spPr bwMode="auto">
          <a:xfrm>
            <a:off x="4611688" y="2132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76767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46743"/>
            <a:ext cx="8915400" cy="5664479"/>
          </a:xfrm>
        </p:spPr>
        <p:txBody>
          <a:bodyPr/>
          <a:lstStyle/>
          <a:p>
            <a:pPr marL="0" indent="0">
              <a:buNone/>
            </a:pPr>
            <a:r>
              <a:rPr lang="en-US" sz="2000" b="1" u="sng" dirty="0" smtClean="0"/>
              <a:t>Hexagonal Sampled grid</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2" y="246743"/>
            <a:ext cx="357376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238" y="3078982"/>
            <a:ext cx="3083049"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912" y="3078982"/>
            <a:ext cx="3267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801257" y="6488668"/>
            <a:ext cx="3055030" cy="369332"/>
          </a:xfrm>
          <a:prstGeom prst="rect">
            <a:avLst/>
          </a:prstGeom>
          <a:noFill/>
        </p:spPr>
        <p:txBody>
          <a:bodyPr wrap="square" rtlCol="0">
            <a:spAutoFit/>
          </a:bodyPr>
          <a:lstStyle/>
          <a:p>
            <a:pPr algn="ctr"/>
            <a:r>
              <a:rPr lang="en-US" dirty="0" smtClean="0"/>
              <a:t>Query image</a:t>
            </a:r>
            <a:endParaRPr lang="en-US" dirty="0"/>
          </a:p>
        </p:txBody>
      </p:sp>
      <p:sp>
        <p:nvSpPr>
          <p:cNvPr id="9" name="TextBox 8"/>
          <p:cNvSpPr txBox="1"/>
          <p:nvPr/>
        </p:nvSpPr>
        <p:spPr>
          <a:xfrm>
            <a:off x="7258957" y="6488668"/>
            <a:ext cx="3055030" cy="369332"/>
          </a:xfrm>
          <a:prstGeom prst="rect">
            <a:avLst/>
          </a:prstGeom>
          <a:noFill/>
        </p:spPr>
        <p:txBody>
          <a:bodyPr wrap="square" rtlCol="0">
            <a:spAutoFit/>
          </a:bodyPr>
          <a:lstStyle/>
          <a:p>
            <a:pPr algn="ctr"/>
            <a:r>
              <a:rPr lang="en-US" dirty="0" smtClean="0"/>
              <a:t>Resampled Image</a:t>
            </a:r>
            <a:endParaRPr lang="en-US" dirty="0"/>
          </a:p>
        </p:txBody>
      </p:sp>
      <p:sp>
        <p:nvSpPr>
          <p:cNvPr id="10" name="TextBox 9"/>
          <p:cNvSpPr txBox="1"/>
          <p:nvPr/>
        </p:nvSpPr>
        <p:spPr>
          <a:xfrm>
            <a:off x="7152934" y="2434629"/>
            <a:ext cx="3055030" cy="369332"/>
          </a:xfrm>
          <a:prstGeom prst="rect">
            <a:avLst/>
          </a:prstGeom>
          <a:noFill/>
        </p:spPr>
        <p:txBody>
          <a:bodyPr wrap="square" rtlCol="0">
            <a:spAutoFit/>
          </a:bodyPr>
          <a:lstStyle/>
          <a:p>
            <a:pPr algn="ctr"/>
            <a:r>
              <a:rPr lang="en-US" dirty="0" smtClean="0"/>
              <a:t>Half Pixel Shift Method</a:t>
            </a:r>
            <a:endParaRPr lang="en-US" dirty="0"/>
          </a:p>
        </p:txBody>
      </p:sp>
    </p:spTree>
    <p:extLst>
      <p:ext uri="{BB962C8B-B14F-4D97-AF65-F5344CB8AC3E}">
        <p14:creationId xmlns:p14="http://schemas.microsoft.com/office/powerpoint/2010/main" val="14440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6400"/>
            <a:ext cx="8915400" cy="5504822"/>
          </a:xfrm>
        </p:spPr>
        <p:txBody>
          <a:bodyPr/>
          <a:lstStyle/>
          <a:p>
            <a:pPr marL="0" indent="0">
              <a:buNone/>
            </a:pPr>
            <a:r>
              <a:rPr lang="en-US" sz="2000" b="1" u="sng" dirty="0"/>
              <a:t>Shape Feature </a:t>
            </a:r>
            <a:r>
              <a:rPr lang="en-US" sz="2000" b="1" u="sng" dirty="0" smtClean="0"/>
              <a:t>Extraction</a:t>
            </a:r>
          </a:p>
          <a:p>
            <a:pPr algn="just"/>
            <a:r>
              <a:rPr lang="en-US" dirty="0"/>
              <a:t>Shape can be described by simple geometric features such as moment of inertia, skew invariants, center of gravity etc. </a:t>
            </a:r>
            <a:endParaRPr lang="en-US" dirty="0" smtClean="0"/>
          </a:p>
          <a:p>
            <a:pPr algn="just"/>
            <a:r>
              <a:rPr lang="en-US" dirty="0" smtClean="0"/>
              <a:t>The </a:t>
            </a:r>
            <a:r>
              <a:rPr lang="en-US" dirty="0"/>
              <a:t>extraction of shape features starts with detection of edges. For this purpose Gabor filter is applied on six scale values  and three orientations – 0</a:t>
            </a:r>
            <a:r>
              <a:rPr lang="en-US" baseline="30000" dirty="0"/>
              <a:t>0</a:t>
            </a:r>
            <a:r>
              <a:rPr lang="en-US" dirty="0"/>
              <a:t>, 60</a:t>
            </a:r>
            <a:r>
              <a:rPr lang="en-US" baseline="30000" dirty="0"/>
              <a:t>0</a:t>
            </a:r>
            <a:r>
              <a:rPr lang="en-US" dirty="0"/>
              <a:t>, 120</a:t>
            </a:r>
            <a:r>
              <a:rPr lang="en-US" baseline="30000" dirty="0"/>
              <a:t>0</a:t>
            </a:r>
            <a:r>
              <a:rPr lang="en-US" dirty="0"/>
              <a:t>, resulting in 6x3 = 18 edge-maps. Out of these only those satisfying the threshold value are superimposed to get the final edge-map. </a:t>
            </a:r>
          </a:p>
          <a:p>
            <a:pPr marL="0" indent="0">
              <a:buNone/>
            </a:pPr>
            <a:endParaRPr lang="en-IN" dirty="0"/>
          </a:p>
          <a:p>
            <a:pPr marL="0" indent="0">
              <a:buNone/>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3" y="2801257"/>
            <a:ext cx="7550759" cy="36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292" y="3332257"/>
            <a:ext cx="2880320" cy="245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618257" y="6488668"/>
            <a:ext cx="3055030" cy="369332"/>
          </a:xfrm>
          <a:prstGeom prst="rect">
            <a:avLst/>
          </a:prstGeom>
          <a:noFill/>
        </p:spPr>
        <p:txBody>
          <a:bodyPr wrap="square" rtlCol="0">
            <a:spAutoFit/>
          </a:bodyPr>
          <a:lstStyle/>
          <a:p>
            <a:pPr algn="ctr"/>
            <a:r>
              <a:rPr lang="en-US" dirty="0" smtClean="0"/>
              <a:t>Gabor Responses</a:t>
            </a:r>
            <a:endParaRPr lang="en-US" dirty="0"/>
          </a:p>
        </p:txBody>
      </p:sp>
      <p:sp>
        <p:nvSpPr>
          <p:cNvPr id="7" name="TextBox 6"/>
          <p:cNvSpPr txBox="1"/>
          <p:nvPr/>
        </p:nvSpPr>
        <p:spPr>
          <a:xfrm>
            <a:off x="8624292" y="5783127"/>
            <a:ext cx="3055030" cy="369332"/>
          </a:xfrm>
          <a:prstGeom prst="rect">
            <a:avLst/>
          </a:prstGeom>
          <a:noFill/>
        </p:spPr>
        <p:txBody>
          <a:bodyPr wrap="square" rtlCol="0">
            <a:spAutoFit/>
          </a:bodyPr>
          <a:lstStyle/>
          <a:p>
            <a:pPr algn="ctr"/>
            <a:r>
              <a:rPr lang="en-US" dirty="0" smtClean="0"/>
              <a:t>Final Edge-map</a:t>
            </a:r>
            <a:endParaRPr lang="en-US" dirty="0"/>
          </a:p>
        </p:txBody>
      </p:sp>
    </p:spTree>
    <p:extLst>
      <p:ext uri="{BB962C8B-B14F-4D97-AF65-F5344CB8AC3E}">
        <p14:creationId xmlns:p14="http://schemas.microsoft.com/office/powerpoint/2010/main" val="29273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35429"/>
            <a:ext cx="8915400" cy="5475793"/>
          </a:xfrm>
        </p:spPr>
        <p:txBody>
          <a:bodyPr/>
          <a:lstStyle/>
          <a:p>
            <a:pPr marL="0" indent="0">
              <a:buNone/>
            </a:pPr>
            <a:r>
              <a:rPr lang="en-US" sz="2000" b="1" u="sng" dirty="0">
                <a:solidFill>
                  <a:schemeClr val="tx2"/>
                </a:solidFill>
              </a:rPr>
              <a:t>Texture Feature </a:t>
            </a:r>
            <a:r>
              <a:rPr lang="en-US" sz="2000" b="1" u="sng" dirty="0" smtClean="0">
                <a:solidFill>
                  <a:schemeClr val="tx2"/>
                </a:solidFill>
              </a:rPr>
              <a:t>Extraction</a:t>
            </a:r>
          </a:p>
          <a:p>
            <a:pPr algn="just"/>
            <a:r>
              <a:rPr lang="en-US" dirty="0"/>
              <a:t>Important data regarding the structural arrangement of the surface is contained inside the texture features. </a:t>
            </a:r>
            <a:endParaRPr lang="en-US" dirty="0" smtClean="0"/>
          </a:p>
          <a:p>
            <a:endParaRPr lang="en-US" dirty="0"/>
          </a:p>
          <a:p>
            <a:pPr algn="just"/>
            <a:r>
              <a:rPr lang="en-US" dirty="0" smtClean="0"/>
              <a:t>Relationship </a:t>
            </a:r>
            <a:r>
              <a:rPr lang="en-US" dirty="0"/>
              <a:t>between the surface and external environment can also be provided by them. For extraction of texture features, Grey Level </a:t>
            </a:r>
            <a:r>
              <a:rPr lang="en-US" dirty="0" smtClean="0"/>
              <a:t>Co-occurrence </a:t>
            </a:r>
            <a:r>
              <a:rPr lang="en-US" dirty="0"/>
              <a:t>Matrix is used</a:t>
            </a:r>
            <a:r>
              <a:rPr lang="en-US" dirty="0" smtClean="0"/>
              <a:t>.</a:t>
            </a:r>
          </a:p>
          <a:p>
            <a:pPr algn="just"/>
            <a:r>
              <a:rPr lang="en-IN" dirty="0"/>
              <a:t>The texture values are appended to the previously stored shape feature values in the same vector.</a:t>
            </a:r>
            <a:endParaRPr lang="en-US" dirty="0" smtClean="0"/>
          </a:p>
          <a:p>
            <a:pPr marL="0" indent="0">
              <a:buNone/>
            </a:pPr>
            <a:endParaRPr lang="en-US" dirty="0" smtClean="0"/>
          </a:p>
          <a:p>
            <a:pPr marL="0" indent="0">
              <a:buNone/>
            </a:pPr>
            <a:endParaRPr lang="en-US" dirty="0"/>
          </a:p>
          <a:p>
            <a:pPr marL="0" indent="0">
              <a:buNone/>
            </a:pPr>
            <a:r>
              <a:rPr lang="en-US" sz="2000" b="1" u="sng" dirty="0"/>
              <a:t>Feature vector </a:t>
            </a:r>
            <a:r>
              <a:rPr lang="en-US" sz="2000" b="1" u="sng" dirty="0" smtClean="0"/>
              <a:t>table</a:t>
            </a:r>
          </a:p>
          <a:p>
            <a:pPr algn="just"/>
            <a:r>
              <a:rPr lang="en-IN" sz="2000" dirty="0" smtClean="0"/>
              <a:t>The </a:t>
            </a:r>
            <a:r>
              <a:rPr lang="en-IN" sz="2000" dirty="0"/>
              <a:t>texture values are appended to the previously stored shape feature values in the same vector</a:t>
            </a:r>
            <a:r>
              <a:rPr lang="en-IN" sz="2000" dirty="0" smtClean="0"/>
              <a:t>.</a:t>
            </a:r>
          </a:p>
          <a:p>
            <a:pPr marL="0" indent="0">
              <a:buNone/>
            </a:pPr>
            <a:endParaRPr lang="en-US" sz="2000" dirty="0" smtClean="0"/>
          </a:p>
          <a:p>
            <a:pPr marL="0" indent="0">
              <a:buNone/>
            </a:pPr>
            <a:endParaRPr lang="en-US" sz="2000" b="1" u="sng" dirty="0"/>
          </a:p>
        </p:txBody>
      </p:sp>
    </p:spTree>
    <p:extLst>
      <p:ext uri="{BB962C8B-B14F-4D97-AF65-F5344CB8AC3E}">
        <p14:creationId xmlns:p14="http://schemas.microsoft.com/office/powerpoint/2010/main" val="70001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7796"/>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2589212" y="1151906"/>
            <a:ext cx="8915400" cy="4759316"/>
          </a:xfrm>
        </p:spPr>
        <p:txBody>
          <a:bodyPr/>
          <a:lstStyle/>
          <a:p>
            <a:endParaRPr lang="en-US" dirty="0"/>
          </a:p>
        </p:txBody>
      </p:sp>
    </p:spTree>
    <p:extLst>
      <p:ext uri="{BB962C8B-B14F-4D97-AF65-F5344CB8AC3E}">
        <p14:creationId xmlns:p14="http://schemas.microsoft.com/office/powerpoint/2010/main" val="2922248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6400"/>
            <a:ext cx="8915400" cy="5504822"/>
          </a:xfrm>
        </p:spPr>
        <p:txBody>
          <a:bodyPr>
            <a:normAutofit/>
          </a:bodyPr>
          <a:lstStyle/>
          <a:p>
            <a:pPr marL="0" indent="0">
              <a:buNone/>
            </a:pPr>
            <a:r>
              <a:rPr lang="en-US" sz="2000" b="1" u="sng" dirty="0">
                <a:solidFill>
                  <a:schemeClr val="tx2"/>
                </a:solidFill>
              </a:rPr>
              <a:t>Distance </a:t>
            </a:r>
            <a:r>
              <a:rPr lang="en-US" sz="2000" b="1" u="sng" dirty="0" smtClean="0">
                <a:solidFill>
                  <a:schemeClr val="tx2"/>
                </a:solidFill>
              </a:rPr>
              <a:t>Calculation</a:t>
            </a:r>
          </a:p>
          <a:p>
            <a:pPr algn="just"/>
            <a:r>
              <a:rPr lang="en-US" dirty="0"/>
              <a:t>The database feature vector for all the images in the database is created in accordance with the above mentioned process of feature extraction so is the feature vector for the query image. The Euclidean distance between the query and each of the database feature </a:t>
            </a:r>
            <a:r>
              <a:rPr lang="en-US" dirty="0" smtClean="0"/>
              <a:t>vectors.</a:t>
            </a:r>
          </a:p>
          <a:p>
            <a:pPr marL="0" indent="0">
              <a:buNone/>
            </a:pPr>
            <a:endParaRPr lang="en-US" dirty="0"/>
          </a:p>
          <a:p>
            <a:pPr marL="0" indent="0">
              <a:buNone/>
            </a:pPr>
            <a:endParaRPr lang="en-IN" b="1" dirty="0" smtClean="0"/>
          </a:p>
          <a:p>
            <a:endParaRPr lang="en-US" dirty="0"/>
          </a:p>
        </p:txBody>
      </p:sp>
    </p:spTree>
    <p:extLst>
      <p:ext uri="{BB962C8B-B14F-4D97-AF65-F5344CB8AC3E}">
        <p14:creationId xmlns:p14="http://schemas.microsoft.com/office/powerpoint/2010/main" val="2829760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Result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32112" y="1467238"/>
            <a:ext cx="8229600" cy="4443984"/>
          </a:xfrm>
          <a:prstGeom prst="rect">
            <a:avLst/>
          </a:prstGeom>
        </p:spPr>
      </p:pic>
      <p:sp>
        <p:nvSpPr>
          <p:cNvPr id="5" name="TextBox 4"/>
          <p:cNvSpPr txBox="1"/>
          <p:nvPr/>
        </p:nvSpPr>
        <p:spPr>
          <a:xfrm>
            <a:off x="2932112" y="6110514"/>
            <a:ext cx="8229600" cy="369332"/>
          </a:xfrm>
          <a:prstGeom prst="rect">
            <a:avLst/>
          </a:prstGeom>
          <a:noFill/>
        </p:spPr>
        <p:txBody>
          <a:bodyPr wrap="square" rtlCol="0">
            <a:spAutoFit/>
          </a:bodyPr>
          <a:lstStyle/>
          <a:p>
            <a:pPr algn="ctr"/>
            <a:r>
              <a:rPr lang="en-US" dirty="0" smtClean="0"/>
              <a:t>Retrieval result for sample 1</a:t>
            </a:r>
            <a:endParaRPr lang="en-US" dirty="0"/>
          </a:p>
        </p:txBody>
      </p:sp>
    </p:spTree>
    <p:extLst>
      <p:ext uri="{BB962C8B-B14F-4D97-AF65-F5344CB8AC3E}">
        <p14:creationId xmlns:p14="http://schemas.microsoft.com/office/powerpoint/2010/main" val="531084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42030" y="1397956"/>
            <a:ext cx="5267960" cy="5248910"/>
          </a:xfrm>
          <a:prstGeom prst="rect">
            <a:avLst/>
          </a:prstGeom>
        </p:spPr>
      </p:pic>
      <p:sp>
        <p:nvSpPr>
          <p:cNvPr id="5" name="TextBox 4"/>
          <p:cNvSpPr txBox="1"/>
          <p:nvPr/>
        </p:nvSpPr>
        <p:spPr>
          <a:xfrm>
            <a:off x="9463314" y="3106057"/>
            <a:ext cx="1872343" cy="707886"/>
          </a:xfrm>
          <a:prstGeom prst="rect">
            <a:avLst/>
          </a:prstGeom>
          <a:noFill/>
        </p:spPr>
        <p:txBody>
          <a:bodyPr wrap="square" rtlCol="0">
            <a:spAutoFit/>
          </a:bodyPr>
          <a:lstStyle/>
          <a:p>
            <a:r>
              <a:rPr lang="en-US" sz="2000" b="1" dirty="0" smtClean="0"/>
              <a:t>Figure: Tumor Identified</a:t>
            </a:r>
            <a:endParaRPr lang="en-US" sz="2000" b="1" dirty="0"/>
          </a:p>
        </p:txBody>
      </p:sp>
    </p:spTree>
    <p:extLst>
      <p:ext uri="{BB962C8B-B14F-4D97-AF65-F5344CB8AC3E}">
        <p14:creationId xmlns:p14="http://schemas.microsoft.com/office/powerpoint/2010/main" val="3454156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34567" y="804544"/>
            <a:ext cx="5372735" cy="535368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604094" y="804545"/>
            <a:ext cx="5372735" cy="5353685"/>
          </a:xfrm>
          <a:prstGeom prst="rect">
            <a:avLst/>
          </a:prstGeom>
        </p:spPr>
      </p:pic>
      <p:sp>
        <p:nvSpPr>
          <p:cNvPr id="6" name="TextBox 5"/>
          <p:cNvSpPr txBox="1"/>
          <p:nvPr/>
        </p:nvSpPr>
        <p:spPr>
          <a:xfrm>
            <a:off x="2202804" y="6186774"/>
            <a:ext cx="3036260" cy="400110"/>
          </a:xfrm>
          <a:prstGeom prst="rect">
            <a:avLst/>
          </a:prstGeom>
          <a:noFill/>
        </p:spPr>
        <p:txBody>
          <a:bodyPr wrap="square" rtlCol="0">
            <a:spAutoFit/>
          </a:bodyPr>
          <a:lstStyle/>
          <a:p>
            <a:r>
              <a:rPr lang="en-US" sz="2000" b="1" dirty="0" smtClean="0"/>
              <a:t>Figure: Bleed Identified</a:t>
            </a:r>
            <a:endParaRPr lang="en-US" sz="2000" b="1" dirty="0"/>
          </a:p>
        </p:txBody>
      </p:sp>
      <p:sp>
        <p:nvSpPr>
          <p:cNvPr id="7" name="TextBox 6"/>
          <p:cNvSpPr txBox="1"/>
          <p:nvPr/>
        </p:nvSpPr>
        <p:spPr>
          <a:xfrm>
            <a:off x="7725888" y="6158229"/>
            <a:ext cx="3129146" cy="400110"/>
          </a:xfrm>
          <a:prstGeom prst="rect">
            <a:avLst/>
          </a:prstGeom>
          <a:noFill/>
        </p:spPr>
        <p:txBody>
          <a:bodyPr wrap="square" rtlCol="0">
            <a:spAutoFit/>
          </a:bodyPr>
          <a:lstStyle/>
          <a:p>
            <a:r>
              <a:rPr lang="en-US" sz="2000" b="1" dirty="0" smtClean="0"/>
              <a:t>Figure: Infarct Identified</a:t>
            </a:r>
            <a:endParaRPr lang="en-US" sz="2000" b="1" dirty="0"/>
          </a:p>
        </p:txBody>
      </p:sp>
    </p:spTree>
    <p:extLst>
      <p:ext uri="{BB962C8B-B14F-4D97-AF65-F5344CB8AC3E}">
        <p14:creationId xmlns:p14="http://schemas.microsoft.com/office/powerpoint/2010/main" val="4124623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efficiency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8709784"/>
              </p:ext>
            </p:extLst>
          </p:nvPr>
        </p:nvGraphicFramePr>
        <p:xfrm>
          <a:off x="2731324" y="1904999"/>
          <a:ext cx="8063345" cy="4293919"/>
        </p:xfrm>
        <a:graphic>
          <a:graphicData uri="http://schemas.openxmlformats.org/drawingml/2006/table">
            <a:tbl>
              <a:tblPr firstRow="1" firstCol="1" bandRow="1">
                <a:tableStyleId>{69CF1AB2-1976-4502-BF36-3FF5EA218861}</a:tableStyleId>
              </a:tblPr>
              <a:tblGrid>
                <a:gridCol w="2686535"/>
                <a:gridCol w="2688405"/>
                <a:gridCol w="2688405"/>
              </a:tblGrid>
              <a:tr h="1026807">
                <a:tc>
                  <a:txBody>
                    <a:bodyPr/>
                    <a:lstStyle/>
                    <a:p>
                      <a:pPr marL="0" marR="0" indent="137160" algn="ctr">
                        <a:lnSpc>
                          <a:spcPct val="115000"/>
                        </a:lnSpc>
                        <a:spcBef>
                          <a:spcPts val="0"/>
                        </a:spcBef>
                        <a:spcAft>
                          <a:spcPts val="800"/>
                        </a:spcAft>
                      </a:pPr>
                      <a:r>
                        <a:rPr lang="en-US" sz="1600" dirty="0">
                          <a:effectLst/>
                        </a:rPr>
                        <a:t>Image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600">
                          <a:effectLst/>
                        </a:rPr>
                        <a:t>Precision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600" dirty="0">
                          <a:effectLst/>
                        </a:rPr>
                        <a:t>Recall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6778">
                <a:tc>
                  <a:txBody>
                    <a:bodyPr/>
                    <a:lstStyle/>
                    <a:p>
                      <a:pPr marL="0" marR="0" indent="137160" algn="ctr">
                        <a:lnSpc>
                          <a:spcPct val="115000"/>
                        </a:lnSpc>
                        <a:spcBef>
                          <a:spcPts val="0"/>
                        </a:spcBef>
                        <a:spcAft>
                          <a:spcPts val="800"/>
                        </a:spcAft>
                      </a:pPr>
                      <a:r>
                        <a:rPr lang="en-US" sz="1600" dirty="0">
                          <a:effectLst/>
                        </a:rPr>
                        <a:t>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80.0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47.4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6778">
                <a:tc>
                  <a:txBody>
                    <a:bodyPr/>
                    <a:lstStyle/>
                    <a:p>
                      <a:pPr marL="0" marR="0" indent="137160" algn="ctr">
                        <a:lnSpc>
                          <a:spcPct val="115000"/>
                        </a:lnSpc>
                        <a:spcBef>
                          <a:spcPts val="0"/>
                        </a:spcBef>
                        <a:spcAft>
                          <a:spcPts val="800"/>
                        </a:spcAft>
                      </a:pPr>
                      <a:r>
                        <a:rPr lang="en-US" sz="1600" dirty="0">
                          <a:effectLst/>
                        </a:rPr>
                        <a:t>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70.0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13.5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6778">
                <a:tc>
                  <a:txBody>
                    <a:bodyPr/>
                    <a:lstStyle/>
                    <a:p>
                      <a:pPr marL="0" marR="0" indent="137160" algn="ctr">
                        <a:lnSpc>
                          <a:spcPct val="115000"/>
                        </a:lnSpc>
                        <a:spcBef>
                          <a:spcPts val="0"/>
                        </a:spcBef>
                        <a:spcAft>
                          <a:spcPts val="800"/>
                        </a:spcAft>
                      </a:pPr>
                      <a:r>
                        <a:rPr lang="en-US" sz="1600" dirty="0">
                          <a:effectLst/>
                        </a:rPr>
                        <a:t>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90.0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24.8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16778">
                <a:tc>
                  <a:txBody>
                    <a:bodyPr/>
                    <a:lstStyle/>
                    <a:p>
                      <a:pPr marL="0" marR="0" indent="137160" algn="ctr">
                        <a:lnSpc>
                          <a:spcPct val="115000"/>
                        </a:lnSpc>
                        <a:spcBef>
                          <a:spcPts val="0"/>
                        </a:spcBef>
                        <a:spcAft>
                          <a:spcPts val="800"/>
                        </a:spcAft>
                      </a:pPr>
                      <a:r>
                        <a:rPr lang="en-US" sz="1600" dirty="0">
                          <a:effectLst/>
                        </a:rPr>
                        <a:t>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80.0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137160" algn="ctr">
                        <a:lnSpc>
                          <a:spcPct val="115000"/>
                        </a:lnSpc>
                        <a:spcBef>
                          <a:spcPts val="0"/>
                        </a:spcBef>
                        <a:spcAft>
                          <a:spcPts val="800"/>
                        </a:spcAft>
                      </a:pPr>
                      <a:r>
                        <a:rPr lang="en-US" sz="1400" dirty="0">
                          <a:effectLst/>
                        </a:rPr>
                        <a:t>51.3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083547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Efficiency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799285"/>
              </p:ext>
            </p:extLst>
          </p:nvPr>
        </p:nvGraphicFramePr>
        <p:xfrm>
          <a:off x="2712626" y="1493548"/>
          <a:ext cx="8545182" cy="4708949"/>
        </p:xfrm>
        <a:graphic>
          <a:graphicData uri="http://schemas.openxmlformats.org/drawingml/2006/table">
            <a:tbl>
              <a:tblPr firstRow="1" firstCol="1" bandRow="1">
                <a:tableStyleId>{BC89EF96-8CEA-46FF-86C4-4CE0E7609802}</a:tableStyleId>
              </a:tblPr>
              <a:tblGrid>
                <a:gridCol w="2135839"/>
                <a:gridCol w="2135839"/>
                <a:gridCol w="2136752"/>
                <a:gridCol w="2136752"/>
              </a:tblGrid>
              <a:tr h="667761">
                <a:tc>
                  <a:txBody>
                    <a:bodyPr/>
                    <a:lstStyle/>
                    <a:p>
                      <a:pPr marL="0" marR="0" algn="ctr">
                        <a:lnSpc>
                          <a:spcPct val="115000"/>
                        </a:lnSpc>
                        <a:spcBef>
                          <a:spcPts val="0"/>
                        </a:spcBef>
                        <a:spcAft>
                          <a:spcPts val="0"/>
                        </a:spcAft>
                      </a:pPr>
                      <a:r>
                        <a:rPr lang="en-US" sz="2000" dirty="0">
                          <a:effectLst/>
                        </a:rPr>
                        <a:t>Scan 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Ailment present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Ailment Found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Affected region correctly identified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Tumor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Tumor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Yes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Bleed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Bleed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Yes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Bleed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Bleed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None(normal)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None(normal)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Yes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AC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Yes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ABC1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5777">
                <a:tc>
                  <a:txBody>
                    <a:bodyPr/>
                    <a:lstStyle/>
                    <a:p>
                      <a:pPr marL="0" marR="0" algn="ctr">
                        <a:lnSpc>
                          <a:spcPct val="115000"/>
                        </a:lnSpc>
                        <a:spcBef>
                          <a:spcPts val="0"/>
                        </a:spcBef>
                        <a:spcAft>
                          <a:spcPts val="0"/>
                        </a:spcAft>
                      </a:pPr>
                      <a:r>
                        <a:rPr lang="en-US" sz="2000">
                          <a:effectLst/>
                        </a:rPr>
                        <a:t>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Infarct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Yes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4928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589212" y="1480458"/>
            <a:ext cx="8915400" cy="4575958"/>
          </a:xfrm>
        </p:spPr>
        <p:txBody>
          <a:bodyPr>
            <a:normAutofit fontScale="92500" lnSpcReduction="10000"/>
          </a:bodyPr>
          <a:lstStyle/>
          <a:p>
            <a:pPr algn="just"/>
            <a:r>
              <a:rPr lang="en-IN" dirty="0" smtClean="0"/>
              <a:t>This </a:t>
            </a:r>
            <a:r>
              <a:rPr lang="en-IN" dirty="0"/>
              <a:t>study proposed a model for Content Based Image Retrieval by using shape and texture features of the images. </a:t>
            </a:r>
            <a:endParaRPr lang="en-IN" dirty="0" smtClean="0"/>
          </a:p>
          <a:p>
            <a:pPr algn="just"/>
            <a:endParaRPr lang="en-IN" dirty="0" smtClean="0"/>
          </a:p>
          <a:p>
            <a:pPr algn="just"/>
            <a:r>
              <a:rPr lang="en-IN" dirty="0" smtClean="0"/>
              <a:t>The </a:t>
            </a:r>
            <a:r>
              <a:rPr lang="en-IN" dirty="0"/>
              <a:t>measure of similarity between the query image and the database images is done by calculating the Euclidean distance</a:t>
            </a:r>
            <a:r>
              <a:rPr lang="en-IN" dirty="0" smtClean="0"/>
              <a:t>.</a:t>
            </a:r>
          </a:p>
          <a:p>
            <a:pPr algn="just"/>
            <a:endParaRPr lang="en-IN" dirty="0" smtClean="0"/>
          </a:p>
          <a:p>
            <a:pPr algn="just"/>
            <a:r>
              <a:rPr lang="en-US" dirty="0"/>
              <a:t>The second component of the system consists of detection of ailment in the MRI scans of human brain for three pathologies – tumor, bleed and infarct. </a:t>
            </a:r>
            <a:endParaRPr lang="en-US" dirty="0" smtClean="0"/>
          </a:p>
          <a:p>
            <a:pPr algn="just"/>
            <a:endParaRPr lang="en-US" dirty="0" smtClean="0"/>
          </a:p>
          <a:p>
            <a:pPr algn="just"/>
            <a:r>
              <a:rPr lang="en-US" dirty="0" smtClean="0"/>
              <a:t>Visual </a:t>
            </a:r>
            <a:r>
              <a:rPr lang="en-US" dirty="0"/>
              <a:t>indication is provided for the affected region in the brain for assistance to the doctors or other medical professionals in the process of analysis. </a:t>
            </a:r>
            <a:endParaRPr lang="en-US" dirty="0" smtClean="0"/>
          </a:p>
          <a:p>
            <a:pPr algn="just"/>
            <a:endParaRPr lang="en-US" dirty="0" smtClean="0"/>
          </a:p>
          <a:p>
            <a:pPr algn="just"/>
            <a:r>
              <a:rPr lang="en-US" dirty="0" smtClean="0"/>
              <a:t>The </a:t>
            </a:r>
            <a:r>
              <a:rPr lang="en-US" dirty="0"/>
              <a:t>system has been </a:t>
            </a:r>
            <a:r>
              <a:rPr lang="en-US" dirty="0" smtClean="0"/>
              <a:t>developed </a:t>
            </a:r>
            <a:r>
              <a:rPr lang="en-US" dirty="0"/>
              <a:t>successfully in an efficient manner to achieve the expected output.</a:t>
            </a:r>
            <a:endParaRPr lang="en-US" dirty="0"/>
          </a:p>
        </p:txBody>
      </p:sp>
    </p:spTree>
    <p:extLst>
      <p:ext uri="{BB962C8B-B14F-4D97-AF65-F5344CB8AC3E}">
        <p14:creationId xmlns:p14="http://schemas.microsoft.com/office/powerpoint/2010/main" val="2255849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2589212" y="1567543"/>
            <a:ext cx="8915400" cy="4343679"/>
          </a:xfrm>
        </p:spPr>
        <p:txBody>
          <a:bodyPr>
            <a:normAutofit/>
          </a:bodyPr>
          <a:lstStyle/>
          <a:p>
            <a:pPr algn="just"/>
            <a:r>
              <a:rPr lang="en-US" dirty="0" smtClean="0"/>
              <a:t>Image </a:t>
            </a:r>
            <a:r>
              <a:rPr lang="en-US" dirty="0"/>
              <a:t>processing is an expanding field 	with   its applications spreading across several domains. </a:t>
            </a:r>
            <a:endParaRPr lang="en-US" dirty="0" smtClean="0"/>
          </a:p>
          <a:p>
            <a:pPr algn="just"/>
            <a:r>
              <a:rPr lang="en-US" dirty="0" smtClean="0"/>
              <a:t>There  </a:t>
            </a:r>
            <a:r>
              <a:rPr lang="en-US" dirty="0"/>
              <a:t>is  extensive use    of  digital  images for  medical 	purposes  which   involves  critical decisions to  be made based  on the elucidation  of  medical  images    such  as  MRI  scan, CT scan, X-ray etc., and calls for substantial research. 	</a:t>
            </a:r>
          </a:p>
          <a:p>
            <a:pPr algn="just"/>
            <a:r>
              <a:rPr lang="en-US" dirty="0" smtClean="0"/>
              <a:t>The  </a:t>
            </a:r>
            <a:r>
              <a:rPr lang="en-US" dirty="0"/>
              <a:t>proposed system  performs  content based retrieval of cases similar to the MRI scan    loaded as query using Gabor wavelet  based  edge  detection  on hexagonal resampled grid</a:t>
            </a:r>
            <a:r>
              <a:rPr lang="en-US" dirty="0" smtClean="0"/>
              <a:t>.</a:t>
            </a:r>
          </a:p>
          <a:p>
            <a:pPr algn="just"/>
            <a:r>
              <a:rPr lang="en-US" dirty="0"/>
              <a:t>P</a:t>
            </a:r>
            <a:r>
              <a:rPr lang="en-US" dirty="0" smtClean="0"/>
              <a:t>roposes </a:t>
            </a:r>
            <a:r>
              <a:rPr lang="en-US" dirty="0"/>
              <a:t>an algorithm for identification of ailment, if present. The work is restricted to identification of three brain pathologies viz. tumor, bleed and infarction. </a:t>
            </a:r>
            <a:endParaRPr lang="en-US" dirty="0" smtClean="0"/>
          </a:p>
          <a:p>
            <a:pPr algn="just"/>
            <a:r>
              <a:rPr lang="en-US" dirty="0" smtClean="0"/>
              <a:t>The </a:t>
            </a:r>
            <a:r>
              <a:rPr lang="en-US" dirty="0"/>
              <a:t>project intends to assist doctors in identifying the abnormalities. </a:t>
            </a:r>
            <a:endParaRPr lang="en-US" dirty="0"/>
          </a:p>
          <a:p>
            <a:endParaRPr lang="en-US" dirty="0"/>
          </a:p>
        </p:txBody>
      </p:sp>
    </p:spTree>
    <p:extLst>
      <p:ext uri="{BB962C8B-B14F-4D97-AF65-F5344CB8AC3E}">
        <p14:creationId xmlns:p14="http://schemas.microsoft.com/office/powerpoint/2010/main" val="33068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8516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marL="0" indent="0" algn="just">
              <a:buNone/>
            </a:pPr>
            <a:r>
              <a:rPr lang="en-US" sz="2000" dirty="0" smtClean="0"/>
              <a:t>The </a:t>
            </a:r>
            <a:r>
              <a:rPr lang="en-US" sz="2000" dirty="0"/>
              <a:t>Purpose of the project is to design a system which enhances the quality of medical scans and has some diagnostic capabilities in order to identify the defect. The proposed system should also </a:t>
            </a:r>
            <a:r>
              <a:rPr lang="en-US" sz="2000" dirty="0" smtClean="0"/>
              <a:t>retrieve visually </a:t>
            </a:r>
            <a:r>
              <a:rPr lang="en-US" sz="2000" dirty="0"/>
              <a:t>similar images for reference.</a:t>
            </a:r>
          </a:p>
          <a:p>
            <a:pPr marL="0" indent="0" algn="just">
              <a:buNone/>
            </a:pPr>
            <a:endParaRPr lang="en-US" sz="2000" dirty="0"/>
          </a:p>
          <a:p>
            <a:pPr marL="0" indent="0">
              <a:buNone/>
            </a:pPr>
            <a:endParaRPr lang="en-US" dirty="0"/>
          </a:p>
        </p:txBody>
      </p:sp>
    </p:spTree>
    <p:extLst>
      <p:ext uri="{BB962C8B-B14F-4D97-AF65-F5344CB8AC3E}">
        <p14:creationId xmlns:p14="http://schemas.microsoft.com/office/powerpoint/2010/main" val="3170072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589212" y="1318161"/>
            <a:ext cx="8915400" cy="5403273"/>
          </a:xfrm>
        </p:spPr>
        <p:txBody>
          <a:bodyPr>
            <a:normAutofit fontScale="92500" lnSpcReduction="10000"/>
          </a:bodyPr>
          <a:lstStyle/>
          <a:p>
            <a:pPr lvl="0"/>
            <a:r>
              <a:rPr lang="en-US" dirty="0"/>
              <a:t>To extract the features such as </a:t>
            </a:r>
            <a:r>
              <a:rPr lang="en-US" dirty="0" err="1"/>
              <a:t>colour</a:t>
            </a:r>
            <a:r>
              <a:rPr lang="en-US" dirty="0"/>
              <a:t>, texture and shape using the </a:t>
            </a:r>
            <a:r>
              <a:rPr lang="en-US" dirty="0" err="1"/>
              <a:t>gabor</a:t>
            </a:r>
            <a:r>
              <a:rPr lang="en-US" dirty="0"/>
              <a:t> filter</a:t>
            </a:r>
            <a:r>
              <a:rPr lang="en-US" dirty="0" smtClean="0"/>
              <a:t>.</a:t>
            </a:r>
          </a:p>
          <a:p>
            <a:pPr lvl="0"/>
            <a:endParaRPr lang="en-US" dirty="0"/>
          </a:p>
          <a:p>
            <a:pPr lvl="0"/>
            <a:r>
              <a:rPr lang="en-US" dirty="0"/>
              <a:t>To transform a discrete image which is defined at one set of coordinate locations to a new set of coordinate points i.e., converting from rectangular to hexagonal grid</a:t>
            </a:r>
            <a:r>
              <a:rPr lang="en-US" dirty="0" smtClean="0"/>
              <a:t>.</a:t>
            </a:r>
          </a:p>
          <a:p>
            <a:pPr lvl="0"/>
            <a:endParaRPr lang="en-US" dirty="0"/>
          </a:p>
          <a:p>
            <a:pPr lvl="0"/>
            <a:r>
              <a:rPr lang="en-US" dirty="0"/>
              <a:t>To enhance the scans of medical images for better visibility</a:t>
            </a:r>
            <a:r>
              <a:rPr lang="en-US" dirty="0" smtClean="0"/>
              <a:t>.</a:t>
            </a:r>
          </a:p>
          <a:p>
            <a:pPr lvl="0"/>
            <a:endParaRPr lang="en-US" dirty="0"/>
          </a:p>
          <a:p>
            <a:pPr lvl="0"/>
            <a:r>
              <a:rPr lang="en-US" dirty="0"/>
              <a:t>To diagnose the ailment</a:t>
            </a:r>
            <a:r>
              <a:rPr lang="en-US" dirty="0" smtClean="0"/>
              <a:t>.</a:t>
            </a:r>
          </a:p>
          <a:p>
            <a:pPr lvl="0"/>
            <a:endParaRPr lang="en-US" dirty="0"/>
          </a:p>
          <a:p>
            <a:pPr lvl="0"/>
            <a:r>
              <a:rPr lang="en-US" dirty="0"/>
              <a:t>To provide visual indication of the affected area</a:t>
            </a:r>
            <a:r>
              <a:rPr lang="en-US" dirty="0" smtClean="0"/>
              <a:t>.</a:t>
            </a:r>
          </a:p>
          <a:p>
            <a:pPr lvl="0"/>
            <a:endParaRPr lang="en-US" dirty="0"/>
          </a:p>
          <a:p>
            <a:pPr lvl="0"/>
            <a:r>
              <a:rPr lang="en-US" dirty="0"/>
              <a:t>To provide a brief description of the problem detected</a:t>
            </a:r>
            <a:r>
              <a:rPr lang="en-US" dirty="0" smtClean="0"/>
              <a:t>.</a:t>
            </a:r>
          </a:p>
          <a:p>
            <a:pPr lvl="0"/>
            <a:endParaRPr lang="en-US" dirty="0"/>
          </a:p>
          <a:p>
            <a:pPr lvl="0"/>
            <a:r>
              <a:rPr lang="en-US" dirty="0"/>
              <a:t>To retrieve images of similar cases for reference.</a:t>
            </a:r>
          </a:p>
          <a:p>
            <a:pPr marL="0" indent="0">
              <a:buNone/>
            </a:pPr>
            <a:endParaRPr lang="en-US" dirty="0"/>
          </a:p>
        </p:txBody>
      </p:sp>
    </p:spTree>
    <p:extLst>
      <p:ext uri="{BB962C8B-B14F-4D97-AF65-F5344CB8AC3E}">
        <p14:creationId xmlns:p14="http://schemas.microsoft.com/office/powerpoint/2010/main" val="404094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Environment</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b="1" dirty="0"/>
              <a:t>Hardware Requirements</a:t>
            </a:r>
            <a:endParaRPr lang="en-US" dirty="0"/>
          </a:p>
          <a:p>
            <a:pPr lvl="0"/>
            <a:r>
              <a:rPr lang="en-US" dirty="0"/>
              <a:t>Core 2 Duo processor or above</a:t>
            </a:r>
          </a:p>
          <a:p>
            <a:pPr lvl="0"/>
            <a:r>
              <a:rPr lang="en-US" dirty="0"/>
              <a:t>Processor speed: 1.6 GHz</a:t>
            </a:r>
          </a:p>
          <a:p>
            <a:pPr lvl="0"/>
            <a:r>
              <a:rPr lang="en-US" dirty="0"/>
              <a:t>Physical Memory (RAM): 2.0 GB</a:t>
            </a:r>
          </a:p>
          <a:p>
            <a:pPr lvl="0"/>
            <a:r>
              <a:rPr lang="en-US" dirty="0"/>
              <a:t>Disk Space: 6.00 </a:t>
            </a:r>
            <a:r>
              <a:rPr lang="en-US" dirty="0" smtClean="0"/>
              <a:t>GB</a:t>
            </a:r>
          </a:p>
          <a:p>
            <a:pPr lvl="0"/>
            <a:endParaRPr lang="en-US" dirty="0"/>
          </a:p>
          <a:p>
            <a:pPr marL="0" indent="0">
              <a:buNone/>
            </a:pPr>
            <a:r>
              <a:rPr lang="en-US" b="1" dirty="0"/>
              <a:t>Software Requirements</a:t>
            </a:r>
            <a:endParaRPr lang="en-US" dirty="0"/>
          </a:p>
          <a:p>
            <a:pPr lvl="0"/>
            <a:r>
              <a:rPr lang="en-US" dirty="0"/>
              <a:t>Development OS: Windows XP/7</a:t>
            </a:r>
          </a:p>
          <a:p>
            <a:pPr lvl="0"/>
            <a:r>
              <a:rPr lang="en-US" dirty="0"/>
              <a:t>MATLAB 7.5 or above</a:t>
            </a:r>
          </a:p>
          <a:p>
            <a:endParaRPr lang="en-US" dirty="0"/>
          </a:p>
        </p:txBody>
      </p:sp>
    </p:spTree>
    <p:extLst>
      <p:ext uri="{BB962C8B-B14F-4D97-AF65-F5344CB8AC3E}">
        <p14:creationId xmlns:p14="http://schemas.microsoft.com/office/powerpoint/2010/main" val="3403249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The user shall be able to load a query image.</a:t>
            </a:r>
          </a:p>
          <a:p>
            <a:pPr lvl="0"/>
            <a:r>
              <a:rPr lang="en-US" dirty="0"/>
              <a:t>The system shall be able to extract the features such as </a:t>
            </a:r>
            <a:r>
              <a:rPr lang="en-US" dirty="0" err="1"/>
              <a:t>colour</a:t>
            </a:r>
            <a:r>
              <a:rPr lang="en-US" dirty="0"/>
              <a:t>, texture and shape using the Gabor filter.</a:t>
            </a:r>
          </a:p>
          <a:p>
            <a:pPr lvl="0"/>
            <a:r>
              <a:rPr lang="en-US" dirty="0"/>
              <a:t>The system shall be able to transform a discrete image which is defined at one set of coordinate locations to a new set of coordinate points i.e., converting from rectangular to hexagonal grid.</a:t>
            </a:r>
          </a:p>
          <a:p>
            <a:pPr lvl="0"/>
            <a:r>
              <a:rPr lang="en-US" dirty="0"/>
              <a:t>The system shall be able to enhance the scans of medical images for better visibility.</a:t>
            </a:r>
          </a:p>
          <a:p>
            <a:pPr lvl="0"/>
            <a:r>
              <a:rPr lang="en-US" dirty="0"/>
              <a:t>The system shall be able to diagnose the ailment.</a:t>
            </a:r>
          </a:p>
          <a:p>
            <a:pPr lvl="0"/>
            <a:r>
              <a:rPr lang="en-US" dirty="0"/>
              <a:t>The system shall be able to provide visual indication of the affected area.</a:t>
            </a:r>
          </a:p>
          <a:p>
            <a:pPr lvl="0"/>
            <a:r>
              <a:rPr lang="en-US" dirty="0"/>
              <a:t>The system shall be able to provide a brief description of the problem detected.</a:t>
            </a:r>
          </a:p>
          <a:p>
            <a:r>
              <a:rPr lang="en-US" dirty="0"/>
              <a:t>The user shall be able to retrieve images of similar cases for reference.</a:t>
            </a:r>
            <a:endParaRPr lang="en-US" dirty="0"/>
          </a:p>
        </p:txBody>
      </p:sp>
    </p:spTree>
    <p:extLst>
      <p:ext uri="{BB962C8B-B14F-4D97-AF65-F5344CB8AC3E}">
        <p14:creationId xmlns:p14="http://schemas.microsoft.com/office/powerpoint/2010/main" val="3988492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pic>
        <p:nvPicPr>
          <p:cNvPr id="4" name="Picture 3" descr="E:\CBIR\8th Sem\report\WIM\11usecasedescgen.jpg"/>
          <p:cNvPicPr/>
          <p:nvPr/>
        </p:nvPicPr>
        <p:blipFill>
          <a:blip r:embed="rId2">
            <a:extLst>
              <a:ext uri="{28A0092B-C50C-407E-A947-70E740481C1C}">
                <a14:useLocalDpi xmlns:a14="http://schemas.microsoft.com/office/drawing/2010/main" val="0"/>
              </a:ext>
            </a:extLst>
          </a:blip>
          <a:srcRect/>
          <a:stretch>
            <a:fillRect/>
          </a:stretch>
        </p:blipFill>
        <p:spPr bwMode="auto">
          <a:xfrm>
            <a:off x="4075429" y="1312548"/>
            <a:ext cx="5942965" cy="5419725"/>
          </a:xfrm>
          <a:prstGeom prst="rect">
            <a:avLst/>
          </a:prstGeom>
          <a:noFill/>
          <a:ln>
            <a:noFill/>
          </a:ln>
        </p:spPr>
      </p:pic>
    </p:spTree>
    <p:extLst>
      <p:ext uri="{BB962C8B-B14F-4D97-AF65-F5344CB8AC3E}">
        <p14:creationId xmlns:p14="http://schemas.microsoft.com/office/powerpoint/2010/main" val="2250812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377</TotalTime>
  <Words>1217</Words>
  <Application>Microsoft Office PowerPoint</Application>
  <PresentationFormat>Widescreen</PresentationFormat>
  <Paragraphs>272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Wisp</vt:lpstr>
      <vt:lpstr>MED-AUXILIATOR   Under the Guidance of Prof. P.D. Desai</vt:lpstr>
      <vt:lpstr>Contents:</vt:lpstr>
      <vt:lpstr>Abstract</vt:lpstr>
      <vt:lpstr>Introduction</vt:lpstr>
      <vt:lpstr>Problem Definition</vt:lpstr>
      <vt:lpstr>Objectives</vt:lpstr>
      <vt:lpstr>Operating Environment </vt:lpstr>
      <vt:lpstr>Functional Requirements</vt:lpstr>
      <vt:lpstr>Use Case diagram </vt:lpstr>
      <vt:lpstr>Non-functional requirements </vt:lpstr>
      <vt:lpstr>Architectural Design </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Retrieval Result</vt:lpstr>
      <vt:lpstr>Analysis Result</vt:lpstr>
      <vt:lpstr>PowerPoint Presentation</vt:lpstr>
      <vt:lpstr>Retrieval efficiency</vt:lpstr>
      <vt:lpstr>Analysis Efficiency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Image Retrieval of MRI Scans of Brain on Hexagonal Sampled Grid  Under the Guidance of Prof. P.D. Desai</dc:title>
  <dc:creator>Rohitrusty</dc:creator>
  <cp:lastModifiedBy>Rohitrusty</cp:lastModifiedBy>
  <cp:revision>26</cp:revision>
  <dcterms:created xsi:type="dcterms:W3CDTF">2013-04-11T17:04:43Z</dcterms:created>
  <dcterms:modified xsi:type="dcterms:W3CDTF">2013-05-30T11:36:39Z</dcterms:modified>
</cp:coreProperties>
</file>