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7" r:id="rId9"/>
    <p:sldId id="265"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87400"/>
            <a:ext cx="8915399" cy="2262781"/>
          </a:xfrm>
        </p:spPr>
        <p:txBody>
          <a:bodyPr>
            <a:normAutofit fontScale="90000"/>
          </a:bodyPr>
          <a:lstStyle/>
          <a:p>
            <a:pPr algn="ctr"/>
            <a:r>
              <a:rPr lang="en-US" sz="4400" dirty="0"/>
              <a:t>Content Based Image Retrieval of MRI Scans of Brain on Hexagonal Sampled </a:t>
            </a:r>
            <a:r>
              <a:rPr lang="en-US" sz="4400" dirty="0" smtClean="0"/>
              <a:t>Grid</a:t>
            </a:r>
            <a:br>
              <a:rPr lang="en-US" sz="4400" dirty="0" smtClean="0"/>
            </a:br>
            <a:r>
              <a:rPr lang="en-US" sz="4400" dirty="0" smtClean="0"/>
              <a:t> </a:t>
            </a:r>
            <a:br>
              <a:rPr lang="en-US" sz="4400" dirty="0" smtClean="0"/>
            </a:br>
            <a:r>
              <a:rPr lang="en-US" sz="3100" dirty="0" smtClean="0">
                <a:solidFill>
                  <a:schemeClr val="bg2">
                    <a:lumMod val="25000"/>
                  </a:schemeClr>
                </a:solidFill>
              </a:rPr>
              <a:t>Under the Guidance of Prof. P.D. Desai</a:t>
            </a:r>
            <a:endParaRPr lang="en-US" sz="3100" dirty="0">
              <a:solidFill>
                <a:schemeClr val="bg2">
                  <a:lumMod val="25000"/>
                </a:schemeClr>
              </a:solidFill>
            </a:endParaRPr>
          </a:p>
        </p:txBody>
      </p:sp>
      <p:sp>
        <p:nvSpPr>
          <p:cNvPr id="3" name="Subtitle 2"/>
          <p:cNvSpPr>
            <a:spLocks noGrp="1"/>
          </p:cNvSpPr>
          <p:nvPr>
            <p:ph type="subTitle" idx="1"/>
          </p:nvPr>
        </p:nvSpPr>
        <p:spPr>
          <a:xfrm>
            <a:off x="2589213" y="4093029"/>
            <a:ext cx="8915399" cy="2188005"/>
          </a:xfrm>
        </p:spPr>
        <p:txBody>
          <a:bodyPr>
            <a:normAutofit/>
          </a:bodyPr>
          <a:lstStyle/>
          <a:p>
            <a:r>
              <a:rPr lang="en-US" b="1" dirty="0" smtClean="0"/>
              <a:t>By:</a:t>
            </a:r>
          </a:p>
          <a:p>
            <a:r>
              <a:rPr lang="en-US" b="1" dirty="0" smtClean="0"/>
              <a:t>Rohit Raj</a:t>
            </a:r>
          </a:p>
          <a:p>
            <a:r>
              <a:rPr lang="en-US" b="1" dirty="0" err="1" smtClean="0"/>
              <a:t>Suraj</a:t>
            </a:r>
            <a:r>
              <a:rPr lang="en-US" b="1" dirty="0" smtClean="0"/>
              <a:t> R. </a:t>
            </a:r>
            <a:r>
              <a:rPr lang="en-US" b="1" dirty="0" err="1" smtClean="0"/>
              <a:t>Prabhu</a:t>
            </a:r>
            <a:endParaRPr lang="en-US" b="1" dirty="0" smtClean="0"/>
          </a:p>
          <a:p>
            <a:r>
              <a:rPr lang="en-US" b="1" dirty="0" err="1" smtClean="0"/>
              <a:t>Gagan</a:t>
            </a:r>
            <a:r>
              <a:rPr lang="en-US" b="1" dirty="0" smtClean="0"/>
              <a:t> </a:t>
            </a:r>
            <a:r>
              <a:rPr lang="en-US" b="1" dirty="0" err="1" smtClean="0"/>
              <a:t>Purad</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912" y="3619727"/>
            <a:ext cx="2171700" cy="2085975"/>
          </a:xfrm>
          <a:prstGeom prst="rect">
            <a:avLst/>
          </a:prstGeom>
        </p:spPr>
      </p:pic>
    </p:spTree>
    <p:extLst>
      <p:ext uri="{BB962C8B-B14F-4D97-AF65-F5344CB8AC3E}">
        <p14:creationId xmlns:p14="http://schemas.microsoft.com/office/powerpoint/2010/main" val="3459566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 Analysis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6175204"/>
              </p:ext>
            </p:extLst>
          </p:nvPr>
        </p:nvGraphicFramePr>
        <p:xfrm>
          <a:off x="1204687" y="1904998"/>
          <a:ext cx="3686627" cy="4118430"/>
        </p:xfrm>
        <a:graphic>
          <a:graphicData uri="http://schemas.openxmlformats.org/drawingml/2006/table">
            <a:tbl>
              <a:tblPr firstRow="1" firstCol="1" bandRow="1">
                <a:tableStyleId>{5940675A-B579-460E-94D1-54222C63F5DA}</a:tableStyleId>
              </a:tblPr>
              <a:tblGrid>
                <a:gridCol w="1228305"/>
                <a:gridCol w="1229161"/>
                <a:gridCol w="1229161"/>
              </a:tblGrid>
              <a:tr h="984842">
                <a:tc>
                  <a:txBody>
                    <a:bodyPr/>
                    <a:lstStyle/>
                    <a:p>
                      <a:pPr marL="0" marR="0" indent="137160">
                        <a:lnSpc>
                          <a:spcPct val="115000"/>
                        </a:lnSpc>
                        <a:spcBef>
                          <a:spcPts val="0"/>
                        </a:spcBef>
                        <a:spcAft>
                          <a:spcPts val="1000"/>
                        </a:spcAft>
                      </a:pPr>
                      <a:r>
                        <a:rPr lang="en-US" sz="1600" dirty="0">
                          <a:effectLst/>
                        </a:rPr>
                        <a:t>Image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dirty="0">
                          <a:effectLst/>
                        </a:rPr>
                        <a:t>Precision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dirty="0">
                          <a:effectLst/>
                        </a:rPr>
                        <a:t>Recall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r>
              <a:tr h="783397">
                <a:tc>
                  <a:txBody>
                    <a:bodyPr/>
                    <a:lstStyle/>
                    <a:p>
                      <a:pPr marL="0" marR="0" indent="137160">
                        <a:lnSpc>
                          <a:spcPct val="115000"/>
                        </a:lnSpc>
                        <a:spcBef>
                          <a:spcPts val="0"/>
                        </a:spcBef>
                        <a:spcAft>
                          <a:spcPts val="1000"/>
                        </a:spcAft>
                      </a:pPr>
                      <a:r>
                        <a:rPr lang="en-US" sz="1600">
                          <a:effectLst/>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80.0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47.4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r>
              <a:tr h="783397">
                <a:tc>
                  <a:txBody>
                    <a:bodyPr/>
                    <a:lstStyle/>
                    <a:p>
                      <a:pPr marL="0" marR="0" indent="137160">
                        <a:lnSpc>
                          <a:spcPct val="115000"/>
                        </a:lnSpc>
                        <a:spcBef>
                          <a:spcPts val="0"/>
                        </a:spcBef>
                        <a:spcAft>
                          <a:spcPts val="1000"/>
                        </a:spcAft>
                      </a:pPr>
                      <a:r>
                        <a:rPr lang="en-US" sz="1600">
                          <a:effectLst/>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70.0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marL="0" marR="0" indent="137160">
                        <a:lnSpc>
                          <a:spcPct val="115000"/>
                        </a:lnSpc>
                        <a:spcBef>
                          <a:spcPts val="0"/>
                        </a:spcBef>
                        <a:spcAft>
                          <a:spcPts val="1000"/>
                        </a:spcAft>
                      </a:pPr>
                      <a:r>
                        <a:rPr lang="en-US" sz="1600" b="1">
                          <a:effectLst/>
                        </a:rPr>
                        <a:t>13.5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r>
              <a:tr h="783397">
                <a:tc>
                  <a:txBody>
                    <a:bodyPr/>
                    <a:lstStyle/>
                    <a:p>
                      <a:pPr marL="0" marR="0" indent="137160">
                        <a:lnSpc>
                          <a:spcPct val="115000"/>
                        </a:lnSpc>
                        <a:spcBef>
                          <a:spcPts val="0"/>
                        </a:spcBef>
                        <a:spcAft>
                          <a:spcPts val="1000"/>
                        </a:spcAft>
                      </a:pPr>
                      <a:r>
                        <a:rPr lang="en-US" sz="1600">
                          <a:effectLst/>
                        </a:rPr>
                        <a:t>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90.0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24.8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r>
              <a:tr h="783397">
                <a:tc>
                  <a:txBody>
                    <a:bodyPr/>
                    <a:lstStyle/>
                    <a:p>
                      <a:pPr marL="0" marR="0" indent="137160">
                        <a:lnSpc>
                          <a:spcPct val="115000"/>
                        </a:lnSpc>
                        <a:spcBef>
                          <a:spcPts val="0"/>
                        </a:spcBef>
                        <a:spcAft>
                          <a:spcPts val="1000"/>
                        </a:spcAft>
                      </a:pPr>
                      <a:r>
                        <a:rPr lang="en-US" sz="1600" dirty="0">
                          <a:effectLst/>
                        </a:rPr>
                        <a:t>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80.0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marL="0" marR="0" indent="137160">
                        <a:lnSpc>
                          <a:spcPct val="115000"/>
                        </a:lnSpc>
                        <a:spcBef>
                          <a:spcPts val="0"/>
                        </a:spcBef>
                        <a:spcAft>
                          <a:spcPts val="1000"/>
                        </a:spcAft>
                      </a:pPr>
                      <a:r>
                        <a:rPr lang="en-US" sz="1600" b="1" dirty="0">
                          <a:effectLst/>
                        </a:rPr>
                        <a:t>51.3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20000"/>
                        <a:lumOff val="80000"/>
                      </a:schemeClr>
                    </a:solidFill>
                  </a:tcPr>
                </a:tc>
              </a:tr>
            </a:tbl>
          </a:graphicData>
        </a:graphic>
      </p:graphicFrame>
      <p:pic>
        <p:nvPicPr>
          <p:cNvPr id="1025" name="Chart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232" y="1905000"/>
            <a:ext cx="6363380" cy="484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57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589212" y="1480458"/>
            <a:ext cx="8915400" cy="3777622"/>
          </a:xfrm>
        </p:spPr>
        <p:txBody>
          <a:bodyPr>
            <a:normAutofit/>
          </a:bodyPr>
          <a:lstStyle/>
          <a:p>
            <a:pPr algn="just"/>
            <a:r>
              <a:rPr lang="en-IN" dirty="0" smtClean="0"/>
              <a:t>This </a:t>
            </a:r>
            <a:r>
              <a:rPr lang="en-IN" dirty="0"/>
              <a:t>study proposed a model for Content Based Image Retrieval by using shape and texture features of the images. </a:t>
            </a:r>
            <a:endParaRPr lang="en-IN" dirty="0" smtClean="0"/>
          </a:p>
          <a:p>
            <a:pPr algn="just"/>
            <a:r>
              <a:rPr lang="en-IN" dirty="0" smtClean="0"/>
              <a:t>Shape </a:t>
            </a:r>
            <a:r>
              <a:rPr lang="en-IN" dirty="0"/>
              <a:t>features are extracted from the hexagonal resampled image using Gabor Filters. </a:t>
            </a:r>
            <a:endParaRPr lang="en-IN" dirty="0" smtClean="0"/>
          </a:p>
          <a:p>
            <a:pPr algn="just"/>
            <a:r>
              <a:rPr lang="en-IN" dirty="0" smtClean="0"/>
              <a:t>Using </a:t>
            </a:r>
            <a:r>
              <a:rPr lang="en-IN" dirty="0"/>
              <a:t>GLCM the texture features, are computed. </a:t>
            </a:r>
            <a:endParaRPr lang="en-IN" dirty="0" smtClean="0"/>
          </a:p>
          <a:p>
            <a:pPr algn="just"/>
            <a:r>
              <a:rPr lang="en-IN" dirty="0" smtClean="0"/>
              <a:t>Final </a:t>
            </a:r>
            <a:r>
              <a:rPr lang="en-IN" dirty="0"/>
              <a:t>feature vector table contains both shape and texture features, resulting in improved retrieval. </a:t>
            </a:r>
            <a:endParaRPr lang="en-IN" dirty="0" smtClean="0"/>
          </a:p>
          <a:p>
            <a:pPr algn="just"/>
            <a:r>
              <a:rPr lang="en-IN" dirty="0" smtClean="0"/>
              <a:t>The </a:t>
            </a:r>
            <a:r>
              <a:rPr lang="en-IN" dirty="0"/>
              <a:t>measure of similarity between the query image and the database images is done by calculating the Euclidean distance.</a:t>
            </a:r>
            <a:endParaRPr lang="en-US" dirty="0"/>
          </a:p>
        </p:txBody>
      </p:sp>
    </p:spTree>
    <p:extLst>
      <p:ext uri="{BB962C8B-B14F-4D97-AF65-F5344CB8AC3E}">
        <p14:creationId xmlns:p14="http://schemas.microsoft.com/office/powerpoint/2010/main" val="225584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2589212" y="1567543"/>
            <a:ext cx="8915400" cy="4343679"/>
          </a:xfrm>
        </p:spPr>
        <p:txBody>
          <a:bodyPr>
            <a:normAutofit/>
          </a:bodyPr>
          <a:lstStyle/>
          <a:p>
            <a:pPr algn="just"/>
            <a:r>
              <a:rPr lang="en-US" dirty="0" smtClean="0"/>
              <a:t>Image </a:t>
            </a:r>
            <a:r>
              <a:rPr lang="en-US" dirty="0"/>
              <a:t>processing is an expanding field 	with   its applications spreading across several domains. </a:t>
            </a:r>
            <a:endParaRPr lang="en-US" dirty="0" smtClean="0"/>
          </a:p>
          <a:p>
            <a:pPr algn="just"/>
            <a:r>
              <a:rPr lang="en-US" dirty="0" smtClean="0"/>
              <a:t>There  </a:t>
            </a:r>
            <a:r>
              <a:rPr lang="en-US" dirty="0"/>
              <a:t>is  extensive use    of  digital  images for  medical 	purposes  which   involves  critical decisions to  be made based  on the elucidation  of  medical  images    such  as  MRI  scan, CT scan, X-ray etc., and calls for substantial research. 	</a:t>
            </a:r>
          </a:p>
          <a:p>
            <a:pPr algn="just"/>
            <a:r>
              <a:rPr lang="en-US" dirty="0" smtClean="0"/>
              <a:t>This </a:t>
            </a:r>
            <a:r>
              <a:rPr lang="en-US" dirty="0"/>
              <a:t>paper is based on the  project aimed  at processing of MRI scans of  brain. </a:t>
            </a:r>
            <a:endParaRPr lang="en-US" dirty="0" smtClean="0"/>
          </a:p>
          <a:p>
            <a:pPr algn="just"/>
            <a:r>
              <a:rPr lang="en-US" dirty="0" smtClean="0"/>
              <a:t>The  </a:t>
            </a:r>
            <a:r>
              <a:rPr lang="en-US" dirty="0"/>
              <a:t>proposed system  performs  content based retrieval of cases similar to the MRI scan    loaded as query using Gabor wavelet  based  edge  detection  on hexagonal resampled grid.</a:t>
            </a:r>
          </a:p>
          <a:p>
            <a:endParaRPr lang="en-US" dirty="0"/>
          </a:p>
        </p:txBody>
      </p:sp>
    </p:spTree>
    <p:extLst>
      <p:ext uri="{BB962C8B-B14F-4D97-AF65-F5344CB8AC3E}">
        <p14:creationId xmlns:p14="http://schemas.microsoft.com/office/powerpoint/2010/main" val="33068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912" y="254778"/>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Load query Image</a:t>
            </a:r>
            <a:endParaRPr lang="en-US" dirty="0"/>
          </a:p>
        </p:txBody>
      </p:sp>
      <p:sp>
        <p:nvSpPr>
          <p:cNvPr id="7" name="TextBox 6"/>
          <p:cNvSpPr txBox="1"/>
          <p:nvPr/>
        </p:nvSpPr>
        <p:spPr>
          <a:xfrm>
            <a:off x="928912" y="1125639"/>
            <a:ext cx="2786745" cy="369332"/>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Hexagonal Resampling</a:t>
            </a:r>
            <a:endParaRPr lang="en-US" dirty="0"/>
          </a:p>
        </p:txBody>
      </p:sp>
      <p:sp>
        <p:nvSpPr>
          <p:cNvPr id="8" name="TextBox 7"/>
          <p:cNvSpPr txBox="1"/>
          <p:nvPr/>
        </p:nvSpPr>
        <p:spPr>
          <a:xfrm>
            <a:off x="928912" y="1955803"/>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Edge Detection Using Gabor Filters</a:t>
            </a:r>
            <a:endParaRPr lang="en-US" dirty="0"/>
          </a:p>
        </p:txBody>
      </p:sp>
      <p:sp>
        <p:nvSpPr>
          <p:cNvPr id="9" name="TextBox 8"/>
          <p:cNvSpPr txBox="1"/>
          <p:nvPr/>
        </p:nvSpPr>
        <p:spPr>
          <a:xfrm>
            <a:off x="928912" y="2877460"/>
            <a:ext cx="2786745" cy="923330"/>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Moment Invariants</a:t>
            </a:r>
            <a:endParaRPr lang="en-US" dirty="0"/>
          </a:p>
        </p:txBody>
      </p:sp>
      <p:sp>
        <p:nvSpPr>
          <p:cNvPr id="10" name="TextBox 9"/>
          <p:cNvSpPr txBox="1"/>
          <p:nvPr/>
        </p:nvSpPr>
        <p:spPr>
          <a:xfrm>
            <a:off x="928912" y="4076116"/>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GLCM</a:t>
            </a:r>
            <a:endParaRPr lang="en-US" dirty="0"/>
          </a:p>
        </p:txBody>
      </p:sp>
      <p:sp>
        <p:nvSpPr>
          <p:cNvPr id="11" name="TextBox 10"/>
          <p:cNvSpPr txBox="1"/>
          <p:nvPr/>
        </p:nvSpPr>
        <p:spPr>
          <a:xfrm>
            <a:off x="928912" y="4973603"/>
            <a:ext cx="2786745" cy="64633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Query Feature </a:t>
            </a:r>
          </a:p>
          <a:p>
            <a:pPr algn="ctr"/>
            <a:r>
              <a:rPr lang="en-US" dirty="0" smtClean="0"/>
              <a:t>Vector</a:t>
            </a:r>
            <a:endParaRPr lang="en-US" dirty="0"/>
          </a:p>
        </p:txBody>
      </p:sp>
      <p:sp>
        <p:nvSpPr>
          <p:cNvPr id="12" name="TextBox 11"/>
          <p:cNvSpPr txBox="1"/>
          <p:nvPr/>
        </p:nvSpPr>
        <p:spPr>
          <a:xfrm>
            <a:off x="8948054" y="254778"/>
            <a:ext cx="2786745" cy="369332"/>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Database Images</a:t>
            </a:r>
            <a:endParaRPr lang="en-US" dirty="0"/>
          </a:p>
        </p:txBody>
      </p:sp>
      <p:sp>
        <p:nvSpPr>
          <p:cNvPr id="13" name="TextBox 12"/>
          <p:cNvSpPr txBox="1"/>
          <p:nvPr/>
        </p:nvSpPr>
        <p:spPr>
          <a:xfrm>
            <a:off x="8948054" y="1125639"/>
            <a:ext cx="2786745" cy="369332"/>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Hexagonal Resampling</a:t>
            </a:r>
            <a:endParaRPr lang="en-US" dirty="0"/>
          </a:p>
        </p:txBody>
      </p:sp>
      <p:sp>
        <p:nvSpPr>
          <p:cNvPr id="14" name="TextBox 13"/>
          <p:cNvSpPr txBox="1"/>
          <p:nvPr/>
        </p:nvSpPr>
        <p:spPr>
          <a:xfrm>
            <a:off x="8948054" y="1955803"/>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Edge Detection Using Gabor Filters</a:t>
            </a:r>
            <a:endParaRPr lang="en-US" dirty="0"/>
          </a:p>
        </p:txBody>
      </p:sp>
      <p:sp>
        <p:nvSpPr>
          <p:cNvPr id="15" name="TextBox 14"/>
          <p:cNvSpPr txBox="1"/>
          <p:nvPr/>
        </p:nvSpPr>
        <p:spPr>
          <a:xfrm>
            <a:off x="8948054" y="2877460"/>
            <a:ext cx="2786745" cy="923330"/>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Moment Invariants</a:t>
            </a:r>
            <a:endParaRPr lang="en-US" dirty="0"/>
          </a:p>
        </p:txBody>
      </p:sp>
      <p:sp>
        <p:nvSpPr>
          <p:cNvPr id="16" name="TextBox 15"/>
          <p:cNvSpPr txBox="1"/>
          <p:nvPr/>
        </p:nvSpPr>
        <p:spPr>
          <a:xfrm>
            <a:off x="8948054" y="4076116"/>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Shape Feature Extraction using GLCM</a:t>
            </a:r>
            <a:endParaRPr lang="en-US" dirty="0"/>
          </a:p>
        </p:txBody>
      </p:sp>
      <p:sp>
        <p:nvSpPr>
          <p:cNvPr id="17" name="TextBox 16"/>
          <p:cNvSpPr txBox="1"/>
          <p:nvPr/>
        </p:nvSpPr>
        <p:spPr>
          <a:xfrm>
            <a:off x="8948053" y="4949433"/>
            <a:ext cx="2786745" cy="64633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smtClean="0"/>
              <a:t>Database Feature Vector</a:t>
            </a:r>
            <a:endParaRPr lang="en-US" dirty="0"/>
          </a:p>
        </p:txBody>
      </p:sp>
      <p:sp>
        <p:nvSpPr>
          <p:cNvPr id="19" name="TextBox 18"/>
          <p:cNvSpPr txBox="1"/>
          <p:nvPr/>
        </p:nvSpPr>
        <p:spPr>
          <a:xfrm>
            <a:off x="4938482" y="4399281"/>
            <a:ext cx="2786745"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smtClean="0"/>
              <a:t>Euclidean Distance Calculation</a:t>
            </a:r>
            <a:endParaRPr lang="en-US" dirty="0"/>
          </a:p>
        </p:txBody>
      </p:sp>
      <p:sp>
        <p:nvSpPr>
          <p:cNvPr id="20" name="TextBox 19"/>
          <p:cNvSpPr txBox="1"/>
          <p:nvPr/>
        </p:nvSpPr>
        <p:spPr>
          <a:xfrm>
            <a:off x="928913" y="6148089"/>
            <a:ext cx="10805885"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dirty="0" smtClean="0"/>
              <a:t>Retrieval of Similar Cases</a:t>
            </a:r>
            <a:endParaRPr lang="en-US" sz="2400" dirty="0"/>
          </a:p>
        </p:txBody>
      </p:sp>
      <p:cxnSp>
        <p:nvCxnSpPr>
          <p:cNvPr id="22" name="Straight Arrow Connector 21"/>
          <p:cNvCxnSpPr>
            <a:stCxn id="6" idx="2"/>
            <a:endCxn id="7" idx="0"/>
          </p:cNvCxnSpPr>
          <p:nvPr/>
        </p:nvCxnSpPr>
        <p:spPr>
          <a:xfrm>
            <a:off x="2322285" y="624110"/>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2322284" y="1494971"/>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endCxn id="9" idx="0"/>
          </p:cNvCxnSpPr>
          <p:nvPr/>
        </p:nvCxnSpPr>
        <p:spPr>
          <a:xfrm>
            <a:off x="2322284" y="2602134"/>
            <a:ext cx="1" cy="275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endCxn id="10" idx="0"/>
          </p:cNvCxnSpPr>
          <p:nvPr/>
        </p:nvCxnSpPr>
        <p:spPr>
          <a:xfrm>
            <a:off x="2322284" y="3825351"/>
            <a:ext cx="1"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endCxn id="11" idx="0"/>
          </p:cNvCxnSpPr>
          <p:nvPr/>
        </p:nvCxnSpPr>
        <p:spPr>
          <a:xfrm flipH="1">
            <a:off x="2322285" y="4722838"/>
            <a:ext cx="7255"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10348681" y="624110"/>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a:off x="10370452" y="1494971"/>
            <a:ext cx="0" cy="501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10370452" y="2606993"/>
            <a:ext cx="1" cy="275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10370452" y="3846341"/>
            <a:ext cx="1"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flipH="1">
            <a:off x="10370452" y="4718036"/>
            <a:ext cx="7255" cy="250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p:cNvCxnSpPr>
            <a:stCxn id="11" idx="3"/>
            <a:endCxn id="19" idx="1"/>
          </p:cNvCxnSpPr>
          <p:nvPr/>
        </p:nvCxnSpPr>
        <p:spPr>
          <a:xfrm flipV="1">
            <a:off x="3715657" y="4722447"/>
            <a:ext cx="1222825" cy="57432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1" name="Elbow Connector 40"/>
          <p:cNvCxnSpPr>
            <a:stCxn id="17" idx="1"/>
            <a:endCxn id="19" idx="3"/>
          </p:cNvCxnSpPr>
          <p:nvPr/>
        </p:nvCxnSpPr>
        <p:spPr>
          <a:xfrm rot="10800000">
            <a:off x="7725227" y="4722447"/>
            <a:ext cx="1222826" cy="55015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6331854" y="5046003"/>
            <a:ext cx="0" cy="11020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4325257" y="254778"/>
            <a:ext cx="3889829" cy="1200329"/>
          </a:xfrm>
          <a:prstGeom prst="rect">
            <a:avLst/>
          </a:prstGeom>
          <a:noFill/>
        </p:spPr>
        <p:txBody>
          <a:bodyPr wrap="square" rtlCol="0">
            <a:spAutoFit/>
          </a:bodyPr>
          <a:lstStyle/>
          <a:p>
            <a:pPr algn="ctr"/>
            <a:r>
              <a:rPr lang="en-US" sz="3600" dirty="0" smtClean="0">
                <a:solidFill>
                  <a:schemeClr val="accent2">
                    <a:lumMod val="75000"/>
                  </a:schemeClr>
                </a:solidFill>
              </a:rPr>
              <a:t>Proposed Methodology</a:t>
            </a:r>
            <a:endParaRPr lang="en-US" sz="3600" dirty="0">
              <a:solidFill>
                <a:schemeClr val="accent2">
                  <a:lumMod val="75000"/>
                </a:schemeClr>
              </a:solidFill>
              <a:latin typeface="+mj-lt"/>
            </a:endParaRPr>
          </a:p>
        </p:txBody>
      </p:sp>
    </p:spTree>
    <p:extLst>
      <p:ext uri="{BB962C8B-B14F-4D97-AF65-F5344CB8AC3E}">
        <p14:creationId xmlns:p14="http://schemas.microsoft.com/office/powerpoint/2010/main" val="87527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additive="base">
                                        <p:cTn id="64" dur="500" fill="hold"/>
                                        <p:tgtEl>
                                          <p:spTgt spid="32"/>
                                        </p:tgtEl>
                                        <p:attrNameLst>
                                          <p:attrName>ppt_x</p:attrName>
                                        </p:attrNameLst>
                                      </p:cBhvr>
                                      <p:tavLst>
                                        <p:tav tm="0">
                                          <p:val>
                                            <p:strVal val="#ppt_x"/>
                                          </p:val>
                                        </p:tav>
                                        <p:tav tm="100000">
                                          <p:val>
                                            <p:strVal val="#ppt_x"/>
                                          </p:val>
                                        </p:tav>
                                      </p:tavLst>
                                    </p:anim>
                                    <p:anim calcmode="lin" valueType="num">
                                      <p:cBhvr additive="base">
                                        <p:cTn id="65" dur="500" fill="hold"/>
                                        <p:tgtEl>
                                          <p:spTgt spid="3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ppt_x"/>
                                          </p:val>
                                        </p:tav>
                                        <p:tav tm="100000">
                                          <p:val>
                                            <p:strVal val="#ppt_x"/>
                                          </p:val>
                                        </p:tav>
                                      </p:tavLst>
                                    </p:anim>
                                    <p:anim calcmode="lin" valueType="num">
                                      <p:cBhvr additive="base">
                                        <p:cTn id="73" dur="500" fill="hold"/>
                                        <p:tgtEl>
                                          <p:spTgt spid="3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ppt_x"/>
                                          </p:val>
                                        </p:tav>
                                        <p:tav tm="100000">
                                          <p:val>
                                            <p:strVal val="#ppt_x"/>
                                          </p:val>
                                        </p:tav>
                                      </p:tavLst>
                                    </p:anim>
                                    <p:anim calcmode="lin" valueType="num">
                                      <p:cBhvr additive="base">
                                        <p:cTn id="77" dur="500" fill="hold"/>
                                        <p:tgtEl>
                                          <p:spTgt spid="15"/>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fill="hold"/>
                                        <p:tgtEl>
                                          <p:spTgt spid="36"/>
                                        </p:tgtEl>
                                        <p:attrNameLst>
                                          <p:attrName>ppt_x</p:attrName>
                                        </p:attrNameLst>
                                      </p:cBhvr>
                                      <p:tavLst>
                                        <p:tav tm="0">
                                          <p:val>
                                            <p:strVal val="#ppt_x"/>
                                          </p:val>
                                        </p:tav>
                                        <p:tav tm="100000">
                                          <p:val>
                                            <p:strVal val="#ppt_x"/>
                                          </p:val>
                                        </p:tav>
                                      </p:tavLst>
                                    </p:anim>
                                    <p:anim calcmode="lin" valueType="num">
                                      <p:cBhvr additive="base">
                                        <p:cTn id="81" dur="500" fill="hold"/>
                                        <p:tgtEl>
                                          <p:spTgt spid="3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ppt_x"/>
                                          </p:val>
                                        </p:tav>
                                        <p:tav tm="100000">
                                          <p:val>
                                            <p:strVal val="#ppt_x"/>
                                          </p:val>
                                        </p:tav>
                                      </p:tavLst>
                                    </p:anim>
                                    <p:anim calcmode="lin" valueType="num">
                                      <p:cBhvr additive="base">
                                        <p:cTn id="85" dur="500" fill="hold"/>
                                        <p:tgtEl>
                                          <p:spTgt spid="16"/>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ppt_x"/>
                                          </p:val>
                                        </p:tav>
                                        <p:tav tm="100000">
                                          <p:val>
                                            <p:strVal val="#ppt_x"/>
                                          </p:val>
                                        </p:tav>
                                      </p:tavLst>
                                    </p:anim>
                                    <p:anim calcmode="lin" valueType="num">
                                      <p:cBhvr additive="base">
                                        <p:cTn id="9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barn(inVertical)">
                                      <p:cBhvr>
                                        <p:cTn id="98" dur="500"/>
                                        <p:tgtEl>
                                          <p:spTgt spid="41"/>
                                        </p:tgtEl>
                                      </p:cBhvr>
                                    </p:animEffect>
                                  </p:childTnLst>
                                </p:cTn>
                              </p:par>
                              <p:par>
                                <p:cTn id="99" presetID="16" presetClass="entr" presetSubtype="21"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arn(inVertical)">
                                      <p:cBhvr>
                                        <p:cTn id="101" dur="500"/>
                                        <p:tgtEl>
                                          <p:spTgt spid="39"/>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barn(inVertical)">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circle(in)">
                                      <p:cBhvr>
                                        <p:cTn id="109" dur="2000"/>
                                        <p:tgtEl>
                                          <p:spTgt spid="42"/>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circle(in)">
                                      <p:cBhvr>
                                        <p:cTn id="11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46743"/>
            <a:ext cx="8915400" cy="5664479"/>
          </a:xfrm>
        </p:spPr>
        <p:txBody>
          <a:bodyPr/>
          <a:lstStyle/>
          <a:p>
            <a:pPr marL="0" indent="0">
              <a:buNone/>
            </a:pPr>
            <a:r>
              <a:rPr lang="en-US" sz="2000" b="1" u="sng" dirty="0" smtClean="0"/>
              <a:t>Hexagonal Sampled grid</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2" y="246743"/>
            <a:ext cx="357376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238" y="3078982"/>
            <a:ext cx="3083049"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912" y="3078982"/>
            <a:ext cx="3267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801257" y="6488668"/>
            <a:ext cx="3055030" cy="369332"/>
          </a:xfrm>
          <a:prstGeom prst="rect">
            <a:avLst/>
          </a:prstGeom>
          <a:noFill/>
        </p:spPr>
        <p:txBody>
          <a:bodyPr wrap="square" rtlCol="0">
            <a:spAutoFit/>
          </a:bodyPr>
          <a:lstStyle/>
          <a:p>
            <a:pPr algn="ctr"/>
            <a:r>
              <a:rPr lang="en-US" dirty="0" smtClean="0"/>
              <a:t>Query image</a:t>
            </a:r>
            <a:endParaRPr lang="en-US" dirty="0"/>
          </a:p>
        </p:txBody>
      </p:sp>
      <p:sp>
        <p:nvSpPr>
          <p:cNvPr id="9" name="TextBox 8"/>
          <p:cNvSpPr txBox="1"/>
          <p:nvPr/>
        </p:nvSpPr>
        <p:spPr>
          <a:xfrm>
            <a:off x="7258957" y="6488668"/>
            <a:ext cx="3055030" cy="369332"/>
          </a:xfrm>
          <a:prstGeom prst="rect">
            <a:avLst/>
          </a:prstGeom>
          <a:noFill/>
        </p:spPr>
        <p:txBody>
          <a:bodyPr wrap="square" rtlCol="0">
            <a:spAutoFit/>
          </a:bodyPr>
          <a:lstStyle/>
          <a:p>
            <a:pPr algn="ctr"/>
            <a:r>
              <a:rPr lang="en-US" dirty="0" smtClean="0"/>
              <a:t>Resampled Image</a:t>
            </a:r>
            <a:endParaRPr lang="en-US" dirty="0"/>
          </a:p>
        </p:txBody>
      </p:sp>
      <p:sp>
        <p:nvSpPr>
          <p:cNvPr id="10" name="TextBox 9"/>
          <p:cNvSpPr txBox="1"/>
          <p:nvPr/>
        </p:nvSpPr>
        <p:spPr>
          <a:xfrm>
            <a:off x="7152934" y="2434629"/>
            <a:ext cx="3055030" cy="369332"/>
          </a:xfrm>
          <a:prstGeom prst="rect">
            <a:avLst/>
          </a:prstGeom>
          <a:noFill/>
        </p:spPr>
        <p:txBody>
          <a:bodyPr wrap="square" rtlCol="0">
            <a:spAutoFit/>
          </a:bodyPr>
          <a:lstStyle/>
          <a:p>
            <a:pPr algn="ctr"/>
            <a:r>
              <a:rPr lang="en-US" dirty="0" smtClean="0"/>
              <a:t>Half Pixel Shift Method</a:t>
            </a:r>
            <a:endParaRPr lang="en-US" dirty="0"/>
          </a:p>
        </p:txBody>
      </p:sp>
    </p:spTree>
    <p:extLst>
      <p:ext uri="{BB962C8B-B14F-4D97-AF65-F5344CB8AC3E}">
        <p14:creationId xmlns:p14="http://schemas.microsoft.com/office/powerpoint/2010/main" val="14440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6400"/>
            <a:ext cx="8915400" cy="5504822"/>
          </a:xfrm>
        </p:spPr>
        <p:txBody>
          <a:bodyPr/>
          <a:lstStyle/>
          <a:p>
            <a:pPr marL="0" indent="0">
              <a:buNone/>
            </a:pPr>
            <a:r>
              <a:rPr lang="en-US" sz="2000" b="1" u="sng" dirty="0"/>
              <a:t>Shape Feature </a:t>
            </a:r>
            <a:r>
              <a:rPr lang="en-US" sz="2000" b="1" u="sng" dirty="0" smtClean="0"/>
              <a:t>Extraction</a:t>
            </a:r>
          </a:p>
          <a:p>
            <a:pPr algn="just"/>
            <a:r>
              <a:rPr lang="en-US" dirty="0"/>
              <a:t>Shape can be described by simple geometric features such as moment of inertia, skew invariants, center of gravity etc. </a:t>
            </a:r>
            <a:endParaRPr lang="en-US" dirty="0" smtClean="0"/>
          </a:p>
          <a:p>
            <a:pPr algn="just"/>
            <a:r>
              <a:rPr lang="en-US" dirty="0" smtClean="0"/>
              <a:t>The </a:t>
            </a:r>
            <a:r>
              <a:rPr lang="en-US" dirty="0"/>
              <a:t>extraction of shape features starts with detection of edges. For this purpose Gabor filter is applied on six scale values  and three orientations – 0</a:t>
            </a:r>
            <a:r>
              <a:rPr lang="en-US" baseline="30000" dirty="0"/>
              <a:t>0</a:t>
            </a:r>
            <a:r>
              <a:rPr lang="en-US" dirty="0"/>
              <a:t>, 60</a:t>
            </a:r>
            <a:r>
              <a:rPr lang="en-US" baseline="30000" dirty="0"/>
              <a:t>0</a:t>
            </a:r>
            <a:r>
              <a:rPr lang="en-US" dirty="0"/>
              <a:t>, 120</a:t>
            </a:r>
            <a:r>
              <a:rPr lang="en-US" baseline="30000" dirty="0"/>
              <a:t>0</a:t>
            </a:r>
            <a:r>
              <a:rPr lang="en-US" dirty="0"/>
              <a:t>, resulting in 6x3 = 18 edge-maps. Out of these only those satisfying the threshold value are superimposed to get the final edge-map. </a:t>
            </a:r>
          </a:p>
          <a:p>
            <a:pPr marL="0" indent="0">
              <a:buNone/>
            </a:pPr>
            <a:endParaRPr lang="en-IN" dirty="0"/>
          </a:p>
          <a:p>
            <a:pPr marL="0" indent="0">
              <a:buNone/>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3" y="2801257"/>
            <a:ext cx="7550759" cy="36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292" y="3332257"/>
            <a:ext cx="2880320" cy="245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618257" y="6488668"/>
            <a:ext cx="3055030" cy="369332"/>
          </a:xfrm>
          <a:prstGeom prst="rect">
            <a:avLst/>
          </a:prstGeom>
          <a:noFill/>
        </p:spPr>
        <p:txBody>
          <a:bodyPr wrap="square" rtlCol="0">
            <a:spAutoFit/>
          </a:bodyPr>
          <a:lstStyle/>
          <a:p>
            <a:pPr algn="ctr"/>
            <a:r>
              <a:rPr lang="en-US" dirty="0" smtClean="0"/>
              <a:t>Gabor Responses</a:t>
            </a:r>
            <a:endParaRPr lang="en-US" dirty="0"/>
          </a:p>
        </p:txBody>
      </p:sp>
      <p:sp>
        <p:nvSpPr>
          <p:cNvPr id="7" name="TextBox 6"/>
          <p:cNvSpPr txBox="1"/>
          <p:nvPr/>
        </p:nvSpPr>
        <p:spPr>
          <a:xfrm>
            <a:off x="8624292" y="5783127"/>
            <a:ext cx="3055030" cy="369332"/>
          </a:xfrm>
          <a:prstGeom prst="rect">
            <a:avLst/>
          </a:prstGeom>
          <a:noFill/>
        </p:spPr>
        <p:txBody>
          <a:bodyPr wrap="square" rtlCol="0">
            <a:spAutoFit/>
          </a:bodyPr>
          <a:lstStyle/>
          <a:p>
            <a:pPr algn="ctr"/>
            <a:r>
              <a:rPr lang="en-US" dirty="0" smtClean="0"/>
              <a:t>Final Edge-map</a:t>
            </a:r>
            <a:endParaRPr lang="en-US" dirty="0"/>
          </a:p>
        </p:txBody>
      </p:sp>
    </p:spTree>
    <p:extLst>
      <p:ext uri="{BB962C8B-B14F-4D97-AF65-F5344CB8AC3E}">
        <p14:creationId xmlns:p14="http://schemas.microsoft.com/office/powerpoint/2010/main" val="29273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35429"/>
            <a:ext cx="8915400" cy="5475793"/>
          </a:xfrm>
        </p:spPr>
        <p:txBody>
          <a:bodyPr/>
          <a:lstStyle/>
          <a:p>
            <a:pPr marL="0" indent="0">
              <a:buNone/>
            </a:pPr>
            <a:r>
              <a:rPr lang="en-US" sz="2000" b="1" u="sng" dirty="0">
                <a:solidFill>
                  <a:schemeClr val="tx2"/>
                </a:solidFill>
              </a:rPr>
              <a:t>Texture Feature </a:t>
            </a:r>
            <a:r>
              <a:rPr lang="en-US" sz="2000" b="1" u="sng" dirty="0" smtClean="0">
                <a:solidFill>
                  <a:schemeClr val="tx2"/>
                </a:solidFill>
              </a:rPr>
              <a:t>Extraction</a:t>
            </a:r>
          </a:p>
          <a:p>
            <a:pPr algn="just"/>
            <a:r>
              <a:rPr lang="en-US" dirty="0"/>
              <a:t>Important data regarding the structural arrangement of the surface is contained inside the texture features. </a:t>
            </a:r>
            <a:endParaRPr lang="en-US" dirty="0" smtClean="0"/>
          </a:p>
          <a:p>
            <a:endParaRPr lang="en-US" dirty="0"/>
          </a:p>
          <a:p>
            <a:pPr algn="just"/>
            <a:r>
              <a:rPr lang="en-US" dirty="0" smtClean="0"/>
              <a:t>Relationship </a:t>
            </a:r>
            <a:r>
              <a:rPr lang="en-US" dirty="0"/>
              <a:t>between the surface and external environment can also be provided by them. For extraction of texture features, Grey Level </a:t>
            </a:r>
            <a:r>
              <a:rPr lang="en-US" dirty="0" smtClean="0"/>
              <a:t>Co-occurrence </a:t>
            </a:r>
            <a:r>
              <a:rPr lang="en-US" dirty="0"/>
              <a:t>Matrix is used</a:t>
            </a:r>
            <a:r>
              <a:rPr lang="en-US" dirty="0" smtClean="0"/>
              <a:t>.</a:t>
            </a:r>
          </a:p>
          <a:p>
            <a:pPr algn="just"/>
            <a:r>
              <a:rPr lang="en-IN" dirty="0"/>
              <a:t>The texture values are appended to the previously stored shape feature values in the same vector.</a:t>
            </a:r>
            <a:endParaRPr lang="en-US" dirty="0" smtClean="0"/>
          </a:p>
          <a:p>
            <a:pPr marL="0" indent="0">
              <a:buNone/>
            </a:pPr>
            <a:endParaRPr lang="en-US" dirty="0" smtClean="0"/>
          </a:p>
          <a:p>
            <a:pPr marL="0" indent="0">
              <a:buNone/>
            </a:pPr>
            <a:endParaRPr lang="en-US" dirty="0"/>
          </a:p>
          <a:p>
            <a:pPr marL="0" indent="0">
              <a:buNone/>
            </a:pPr>
            <a:r>
              <a:rPr lang="en-US" sz="2000" b="1" u="sng" dirty="0"/>
              <a:t>Feature vector </a:t>
            </a:r>
            <a:r>
              <a:rPr lang="en-US" sz="2000" b="1" u="sng" dirty="0" smtClean="0"/>
              <a:t>table</a:t>
            </a:r>
          </a:p>
          <a:p>
            <a:pPr algn="just"/>
            <a:r>
              <a:rPr lang="en-IN" sz="2000" dirty="0" smtClean="0"/>
              <a:t>The </a:t>
            </a:r>
            <a:r>
              <a:rPr lang="en-IN" sz="2000" dirty="0"/>
              <a:t>texture values are appended to the previously stored shape feature values in the same vector</a:t>
            </a:r>
            <a:r>
              <a:rPr lang="en-IN" sz="2000" dirty="0" smtClean="0"/>
              <a:t>.</a:t>
            </a:r>
          </a:p>
          <a:p>
            <a:pPr marL="0" indent="0">
              <a:buNone/>
            </a:pPr>
            <a:endParaRPr lang="en-US" sz="2000" dirty="0" smtClean="0"/>
          </a:p>
          <a:p>
            <a:pPr marL="0" indent="0">
              <a:buNone/>
            </a:pPr>
            <a:endParaRPr lang="en-US" sz="2000" b="1" u="sng" dirty="0"/>
          </a:p>
        </p:txBody>
      </p:sp>
    </p:spTree>
    <p:extLst>
      <p:ext uri="{BB962C8B-B14F-4D97-AF65-F5344CB8AC3E}">
        <p14:creationId xmlns:p14="http://schemas.microsoft.com/office/powerpoint/2010/main" val="70001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406400"/>
                <a:ext cx="8915400" cy="5504822"/>
              </a:xfrm>
            </p:spPr>
            <p:txBody>
              <a:bodyPr>
                <a:normAutofit/>
              </a:bodyPr>
              <a:lstStyle/>
              <a:p>
                <a:pPr marL="0" indent="0">
                  <a:buNone/>
                </a:pPr>
                <a:r>
                  <a:rPr lang="en-US" sz="2000" b="1" u="sng" dirty="0">
                    <a:solidFill>
                      <a:schemeClr val="tx2"/>
                    </a:solidFill>
                  </a:rPr>
                  <a:t>Distance </a:t>
                </a:r>
                <a:r>
                  <a:rPr lang="en-US" sz="2000" b="1" u="sng" dirty="0" smtClean="0">
                    <a:solidFill>
                      <a:schemeClr val="tx2"/>
                    </a:solidFill>
                  </a:rPr>
                  <a:t>Calculation</a:t>
                </a:r>
              </a:p>
              <a:p>
                <a:pPr algn="just"/>
                <a:r>
                  <a:rPr lang="en-US" dirty="0"/>
                  <a:t>The database feature vector for all the images in the database is created in accordance with the above mentioned process of feature extraction so is the feature vector for the query image. The Euclidean distance between the query and each of the database feature </a:t>
                </a:r>
                <a:r>
                  <a:rPr lang="en-US" dirty="0" smtClean="0"/>
                  <a:t>vectors.</a:t>
                </a:r>
              </a:p>
              <a:p>
                <a:pPr marL="0" indent="0">
                  <a:buNone/>
                </a:pPr>
                <a:endParaRPr lang="en-US" dirty="0"/>
              </a:p>
              <a:p>
                <a:pPr marL="0" indent="0">
                  <a:buNone/>
                </a:pPr>
                <a:endParaRPr lang="en-IN" b="1"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AU" sz="2400" i="1">
                              <a:latin typeface="Cambria Math" panose="02040503050406030204" pitchFamily="18" charset="0"/>
                            </a:rPr>
                            <m:t>𝐷</m:t>
                          </m:r>
                        </m:e>
                        <m:sub>
                          <m:r>
                            <a:rPr lang="en-AU" sz="2400" i="1">
                              <a:latin typeface="Cambria Math" panose="02040503050406030204" pitchFamily="18" charset="0"/>
                            </a:rPr>
                            <m:t>𝑗</m:t>
                          </m:r>
                        </m:sub>
                      </m:sSub>
                      <m:r>
                        <a:rPr lang="en-AU" sz="2400" i="1">
                          <a:latin typeface="Cambria Math" panose="02040503050406030204" pitchFamily="18" charset="0"/>
                        </a:rPr>
                        <m:t>=</m:t>
                      </m:r>
                      <m:rad>
                        <m:radPr>
                          <m:degHide m:val="on"/>
                          <m:ctrlPr>
                            <a:rPr lang="en-US" sz="2400" i="1">
                              <a:latin typeface="Cambria Math" panose="02040503050406030204" pitchFamily="18" charset="0"/>
                            </a:rPr>
                          </m:ctrlPr>
                        </m:radPr>
                        <m:deg/>
                        <m:e>
                          <m:nary>
                            <m:naryPr>
                              <m:chr m:val="∑"/>
                              <m:limLoc m:val="undOvr"/>
                              <m:ctrlPr>
                                <a:rPr lang="en-US" sz="2400" i="1">
                                  <a:latin typeface="Cambria Math" panose="02040503050406030204" pitchFamily="18" charset="0"/>
                                </a:rPr>
                              </m:ctrlPr>
                            </m:naryPr>
                            <m:sub>
                              <m: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𝑛</m:t>
                              </m:r>
                            </m:sup>
                            <m:e>
                              <m:sSup>
                                <m:sSupPr>
                                  <m:ctrlPr>
                                    <a:rPr lang="en-US" sz="2400" i="1">
                                      <a:latin typeface="Cambria Math" panose="02040503050406030204" pitchFamily="18" charset="0"/>
                                    </a:rPr>
                                  </m:ctrlPr>
                                </m:sSupPr>
                                <m:e>
                                  <m:r>
                                    <a:rPr lang="en-AU" sz="2400" i="1">
                                      <a:latin typeface="Cambria Math" panose="02040503050406030204" pitchFamily="18" charset="0"/>
                                    </a:rPr>
                                    <m:t>(</m:t>
                                  </m:r>
                                  <m:sSub>
                                    <m:sSubPr>
                                      <m:ctrlPr>
                                        <a:rPr lang="en-US" sz="2400" i="1">
                                          <a:latin typeface="Cambria Math" panose="02040503050406030204" pitchFamily="18" charset="0"/>
                                        </a:rPr>
                                      </m:ctrlPr>
                                    </m:sSubPr>
                                    <m:e>
                                      <m:r>
                                        <a:rPr lang="en-AU" sz="2400" i="1">
                                          <a:latin typeface="Cambria Math" panose="02040503050406030204" pitchFamily="18" charset="0"/>
                                        </a:rPr>
                                        <m:t>𝑥</m:t>
                                      </m:r>
                                    </m:e>
                                    <m:sub>
                                      <m:r>
                                        <a:rPr lang="en-AU" sz="2400" i="1">
                                          <a:latin typeface="Cambria Math" panose="02040503050406030204" pitchFamily="18" charset="0"/>
                                        </a:rPr>
                                        <m:t>𝑖</m:t>
                                      </m:r>
                                    </m:sub>
                                  </m:sSub>
                                  <m:r>
                                    <a:rPr lang="en-AU" sz="2400" i="1">
                                      <a:latin typeface="Cambria Math" panose="02040503050406030204" pitchFamily="18" charset="0"/>
                                    </a:rPr>
                                    <m:t>− </m:t>
                                  </m:r>
                                  <m:sSub>
                                    <m:sSubPr>
                                      <m:ctrlPr>
                                        <a:rPr lang="en-US" sz="2400" i="1">
                                          <a:latin typeface="Cambria Math" panose="02040503050406030204" pitchFamily="18" charset="0"/>
                                        </a:rPr>
                                      </m:ctrlPr>
                                    </m:sSubPr>
                                    <m:e>
                                      <m:r>
                                        <a:rPr lang="en-AU" sz="2400" i="1">
                                          <a:latin typeface="Cambria Math" panose="02040503050406030204" pitchFamily="18" charset="0"/>
                                        </a:rPr>
                                        <m:t>𝑦</m:t>
                                      </m:r>
                                    </m:e>
                                    <m:sub>
                                      <m:r>
                                        <a:rPr lang="en-AU" sz="2400" i="1">
                                          <a:latin typeface="Cambria Math" panose="02040503050406030204" pitchFamily="18" charset="0"/>
                                        </a:rPr>
                                        <m:t>𝑗𝑖</m:t>
                                      </m:r>
                                    </m:sub>
                                  </m:sSub>
                                  <m:r>
                                    <a:rPr lang="en-AU" sz="2400" i="1">
                                      <a:latin typeface="Cambria Math" panose="02040503050406030204" pitchFamily="18" charset="0"/>
                                    </a:rPr>
                                    <m:t>)</m:t>
                                  </m:r>
                                </m:e>
                                <m:sup>
                                  <m:r>
                                    <a:rPr lang="en-AU" sz="2400" i="1">
                                      <a:latin typeface="Cambria Math" panose="02040503050406030204" pitchFamily="18" charset="0"/>
                                    </a:rPr>
                                    <m:t>2</m:t>
                                  </m:r>
                                </m:sup>
                              </m:sSup>
                            </m:e>
                          </m:nary>
                        </m:e>
                      </m:rad>
                    </m:oMath>
                  </m:oMathPara>
                </a14:m>
                <a:endParaRPr lang="en-US" sz="2400" dirty="0"/>
              </a:p>
              <a:p>
                <a:pPr marL="0" indent="0" algn="ctr">
                  <a:buNone/>
                </a:pPr>
                <a:r>
                  <a:rPr lang="en-IN" b="1" dirty="0"/>
                  <a:t/>
                </a:r>
                <a:br>
                  <a:rPr lang="en-IN" b="1" dirty="0"/>
                </a:b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406400"/>
                <a:ext cx="8915400" cy="5504822"/>
              </a:xfrm>
              <a:blipFill rotWithShape="0">
                <a:blip r:embed="rId2"/>
                <a:stretch>
                  <a:fillRect l="-752" t="-664" r="-547"/>
                </a:stretch>
              </a:blipFill>
            </p:spPr>
            <p:txBody>
              <a:bodyPr/>
              <a:lstStyle/>
              <a:p>
                <a:r>
                  <a:rPr lang="en-US">
                    <a:noFill/>
                  </a:rPr>
                  <a:t> </a:t>
                </a:r>
              </a:p>
            </p:txBody>
          </p:sp>
        </mc:Fallback>
      </mc:AlternateContent>
    </p:spTree>
    <p:extLst>
      <p:ext uri="{BB962C8B-B14F-4D97-AF65-F5344CB8AC3E}">
        <p14:creationId xmlns:p14="http://schemas.microsoft.com/office/powerpoint/2010/main" val="28297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Result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32112" y="1467238"/>
            <a:ext cx="8229600" cy="4443984"/>
          </a:xfrm>
          <a:prstGeom prst="rect">
            <a:avLst/>
          </a:prstGeom>
        </p:spPr>
      </p:pic>
      <p:sp>
        <p:nvSpPr>
          <p:cNvPr id="5" name="TextBox 4"/>
          <p:cNvSpPr txBox="1"/>
          <p:nvPr/>
        </p:nvSpPr>
        <p:spPr>
          <a:xfrm>
            <a:off x="2932112" y="6110514"/>
            <a:ext cx="8229600" cy="369332"/>
          </a:xfrm>
          <a:prstGeom prst="rect">
            <a:avLst/>
          </a:prstGeom>
          <a:noFill/>
        </p:spPr>
        <p:txBody>
          <a:bodyPr wrap="square" rtlCol="0">
            <a:spAutoFit/>
          </a:bodyPr>
          <a:lstStyle/>
          <a:p>
            <a:pPr algn="ctr"/>
            <a:r>
              <a:rPr lang="en-US" dirty="0" smtClean="0"/>
              <a:t>Retrieval result for sample 1</a:t>
            </a:r>
            <a:endParaRPr lang="en-US" dirty="0"/>
          </a:p>
        </p:txBody>
      </p:sp>
    </p:spTree>
    <p:extLst>
      <p:ext uri="{BB962C8B-B14F-4D97-AF65-F5344CB8AC3E}">
        <p14:creationId xmlns:p14="http://schemas.microsoft.com/office/powerpoint/2010/main" val="531084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32112" y="1467238"/>
            <a:ext cx="8229600" cy="4443984"/>
          </a:xfrm>
          <a:prstGeom prst="rect">
            <a:avLst/>
          </a:prstGeom>
        </p:spPr>
      </p:pic>
      <p:sp>
        <p:nvSpPr>
          <p:cNvPr id="5" name="TextBox 4"/>
          <p:cNvSpPr txBox="1"/>
          <p:nvPr/>
        </p:nvSpPr>
        <p:spPr>
          <a:xfrm>
            <a:off x="2932112" y="6110514"/>
            <a:ext cx="8229600" cy="369332"/>
          </a:xfrm>
          <a:prstGeom prst="rect">
            <a:avLst/>
          </a:prstGeom>
          <a:noFill/>
        </p:spPr>
        <p:txBody>
          <a:bodyPr wrap="square" rtlCol="0">
            <a:spAutoFit/>
          </a:bodyPr>
          <a:lstStyle/>
          <a:p>
            <a:pPr algn="ctr"/>
            <a:r>
              <a:rPr lang="en-US" dirty="0" smtClean="0"/>
              <a:t>Retrieval result for sample 2</a:t>
            </a:r>
            <a:endParaRPr lang="en-US" dirty="0"/>
          </a:p>
        </p:txBody>
      </p:sp>
    </p:spTree>
    <p:extLst>
      <p:ext uri="{BB962C8B-B14F-4D97-AF65-F5344CB8AC3E}">
        <p14:creationId xmlns:p14="http://schemas.microsoft.com/office/powerpoint/2010/main" val="3158421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81</TotalTime>
  <Words>425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Times New Roman</vt:lpstr>
      <vt:lpstr>Wingdings 3</vt:lpstr>
      <vt:lpstr>Wisp</vt:lpstr>
      <vt:lpstr>Content Based Image Retrieval of MRI Scans of Brain on Hexagonal Sampled Grid   Under the Guidance of Prof. P.D. Desai</vt:lpstr>
      <vt:lpstr>Abstract</vt:lpstr>
      <vt:lpstr>PowerPoint Presentation</vt:lpstr>
      <vt:lpstr>PowerPoint Presentation</vt:lpstr>
      <vt:lpstr>PowerPoint Presentation</vt:lpstr>
      <vt:lpstr>PowerPoint Presentation</vt:lpstr>
      <vt:lpstr>PowerPoint Presentation</vt:lpstr>
      <vt:lpstr>Retrieval Result</vt:lpstr>
      <vt:lpstr>Contd..</vt:lpstr>
      <vt:lpstr>Performance 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Image Retrieval of MRI Scans of Brain on Hexagonal Sampled Grid  Under the Guidance of Prof. P.D. Desai</dc:title>
  <dc:creator>Rohitrusty</dc:creator>
  <cp:lastModifiedBy>Rohitrusty</cp:lastModifiedBy>
  <cp:revision>10</cp:revision>
  <dcterms:created xsi:type="dcterms:W3CDTF">2013-04-11T17:04:43Z</dcterms:created>
  <dcterms:modified xsi:type="dcterms:W3CDTF">2013-04-11T18:51:42Z</dcterms:modified>
</cp:coreProperties>
</file>