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2" r:id="rId5"/>
    <p:sldId id="276" r:id="rId6"/>
    <p:sldId id="277" r:id="rId7"/>
    <p:sldId id="259" r:id="rId8"/>
    <p:sldId id="260" r:id="rId9"/>
    <p:sldId id="262" r:id="rId10"/>
    <p:sldId id="264" r:id="rId11"/>
    <p:sldId id="265" r:id="rId12"/>
    <p:sldId id="266" r:id="rId13"/>
    <p:sldId id="272" r:id="rId14"/>
    <p:sldId id="274" r:id="rId15"/>
    <p:sldId id="275" r:id="rId16"/>
    <p:sldId id="267" r:id="rId17"/>
    <p:sldId id="268" r:id="rId18"/>
    <p:sldId id="278" r:id="rId19"/>
    <p:sldId id="279" r:id="rId20"/>
    <p:sldId id="280" r:id="rId21"/>
    <p:sldId id="281" r:id="rId22"/>
    <p:sldId id="26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1196" y="-1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79D3DD-3429-448F-9979-1E263B649A11}" type="datetimeFigureOut">
              <a:rPr lang="en-IN" smtClean="0"/>
              <a:t>07-04-2013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91F10-BC91-4914-A22B-EC921A3B156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9D3DD-3429-448F-9979-1E263B649A11}" type="datetimeFigureOut">
              <a:rPr lang="en-IN" smtClean="0"/>
              <a:t>07-04-2013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91F10-BC91-4914-A22B-EC921A3B156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9D3DD-3429-448F-9979-1E263B649A11}" type="datetimeFigureOut">
              <a:rPr lang="en-IN" smtClean="0"/>
              <a:t>07-04-2013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91F10-BC91-4914-A22B-EC921A3B156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9D3DD-3429-448F-9979-1E263B649A11}" type="datetimeFigureOut">
              <a:rPr lang="en-IN" smtClean="0"/>
              <a:t>07-04-2013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91F10-BC91-4914-A22B-EC921A3B156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9D3DD-3429-448F-9979-1E263B649A11}" type="datetimeFigureOut">
              <a:rPr lang="en-IN" smtClean="0"/>
              <a:t>07-04-2013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E91F10-BC91-4914-A22B-EC921A3B156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79D3DD-3429-448F-9979-1E263B649A11}" type="datetimeFigureOut">
              <a:rPr lang="en-IN" smtClean="0"/>
              <a:t>07-04-2013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E91F10-BC91-4914-A22B-EC921A3B156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79D3DD-3429-448F-9979-1E263B649A11}" type="datetimeFigureOut">
              <a:rPr lang="en-IN" smtClean="0"/>
              <a:t>07-04-2013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E91F10-BC91-4914-A22B-EC921A3B156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9D3DD-3429-448F-9979-1E263B649A11}" type="datetimeFigureOut">
              <a:rPr lang="en-IN" smtClean="0"/>
              <a:t>07-04-2013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E91F10-BC91-4914-A22B-EC921A3B156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9D3DD-3429-448F-9979-1E263B649A11}" type="datetimeFigureOut">
              <a:rPr lang="en-IN" smtClean="0"/>
              <a:t>07-04-2013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E91F10-BC91-4914-A22B-EC921A3B156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9D3DD-3429-448F-9979-1E263B649A11}" type="datetimeFigureOut">
              <a:rPr lang="en-IN" smtClean="0"/>
              <a:t>07-04-2013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E91F10-BC91-4914-A22B-EC921A3B1567}"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079D3DD-3429-448F-9979-1E263B649A11}" type="datetimeFigureOut">
              <a:rPr lang="en-IN" smtClean="0"/>
              <a:t>07-04-2013</a:t>
            </a:fld>
            <a:endParaRPr lang="en-IN"/>
          </a:p>
        </p:txBody>
      </p:sp>
      <p:sp>
        <p:nvSpPr>
          <p:cNvPr id="9" name="Slide Number Placeholder 8"/>
          <p:cNvSpPr>
            <a:spLocks noGrp="1"/>
          </p:cNvSpPr>
          <p:nvPr>
            <p:ph type="sldNum" sz="quarter" idx="11"/>
          </p:nvPr>
        </p:nvSpPr>
        <p:spPr/>
        <p:txBody>
          <a:bodyPr/>
          <a:lstStyle/>
          <a:p>
            <a:fld id="{D2E91F10-BC91-4914-A22B-EC921A3B1567}"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2E91F10-BC91-4914-A22B-EC921A3B1567}"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079D3DD-3429-448F-9979-1E263B649A11}" type="datetimeFigureOut">
              <a:rPr lang="en-IN" smtClean="0"/>
              <a:t>07-04-2013</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548680"/>
            <a:ext cx="7558608" cy="1080120"/>
          </a:xfrm>
        </p:spPr>
        <p:txBody>
          <a:bodyPr>
            <a:noAutofit/>
          </a:bodyPr>
          <a:lstStyle/>
          <a:p>
            <a:pPr algn="ctr"/>
            <a:r>
              <a:rPr lang="en-IN" sz="3200" dirty="0" smtClean="0"/>
              <a:t>CONTENT BASED IMAGE RETRIEVAL USING HEXAGONAL RESAMPLE AND DETECTION OF AILMENT IN MRI SCAN OF BRAIN</a:t>
            </a:r>
            <a:endParaRPr lang="en-IN" sz="32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77429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Feature vector </a:t>
            </a:r>
            <a:r>
              <a:rPr lang="en-US" dirty="0" smtClean="0"/>
              <a:t>table</a:t>
            </a:r>
            <a:br>
              <a:rPr lang="en-US"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7453919"/>
              </p:ext>
            </p:extLst>
          </p:nvPr>
        </p:nvGraphicFramePr>
        <p:xfrm>
          <a:off x="755576" y="2060848"/>
          <a:ext cx="6408713" cy="1097280"/>
        </p:xfrm>
        <a:graphic>
          <a:graphicData uri="http://schemas.openxmlformats.org/drawingml/2006/table">
            <a:tbl>
              <a:tblPr firstRow="1" firstCol="1" bandRow="1"/>
              <a:tblGrid>
                <a:gridCol w="1297002"/>
                <a:gridCol w="3178924"/>
                <a:gridCol w="1932787"/>
              </a:tblGrid>
              <a:tr h="953264">
                <a:tc>
                  <a:txBody>
                    <a:bodyPr/>
                    <a:lstStyle/>
                    <a:p>
                      <a:pPr indent="137160" algn="ctr">
                        <a:spcAft>
                          <a:spcPts val="0"/>
                        </a:spcAft>
                      </a:pPr>
                      <a:r>
                        <a:rPr lang="en-AU" sz="2400" b="1" dirty="0">
                          <a:effectLst/>
                          <a:latin typeface="Times New Roman"/>
                          <a:ea typeface="SimSun"/>
                        </a:rPr>
                        <a:t>Image Id</a:t>
                      </a:r>
                      <a:endParaRPr lang="en-IN" sz="2400" dirty="0">
                        <a:effectLst/>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Aft>
                          <a:spcPts val="0"/>
                        </a:spcAft>
                      </a:pPr>
                      <a:r>
                        <a:rPr lang="en-AU" sz="2400" b="1" dirty="0">
                          <a:effectLst/>
                          <a:latin typeface="Times New Roman"/>
                          <a:ea typeface="SimSun"/>
                        </a:rPr>
                        <a:t>Shape features</a:t>
                      </a:r>
                      <a:endParaRPr lang="en-IN" sz="2400" dirty="0">
                        <a:effectLst/>
                        <a:latin typeface="Times New Roman"/>
                        <a:ea typeface="SimSun"/>
                      </a:endParaRPr>
                    </a:p>
                    <a:p>
                      <a:pPr indent="137160" algn="ctr">
                        <a:spcAft>
                          <a:spcPts val="0"/>
                        </a:spcAft>
                      </a:pPr>
                      <a:r>
                        <a:rPr lang="en-AU" sz="2400" b="1" dirty="0">
                          <a:effectLst/>
                          <a:latin typeface="Times New Roman"/>
                          <a:ea typeface="SimSun"/>
                        </a:rPr>
                        <a:t>(7X4 = 28 values</a:t>
                      </a:r>
                      <a:r>
                        <a:rPr lang="en-AU" sz="2000" b="1" dirty="0">
                          <a:effectLst/>
                          <a:latin typeface="Times New Roman"/>
                          <a:ea typeface="SimSun"/>
                        </a:rPr>
                        <a:t>)</a:t>
                      </a:r>
                      <a:endParaRPr lang="en-IN" sz="2000" dirty="0">
                        <a:effectLst/>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7160" algn="ctr">
                        <a:spcAft>
                          <a:spcPts val="0"/>
                        </a:spcAft>
                      </a:pPr>
                      <a:r>
                        <a:rPr lang="en-AU" sz="2400" b="1" dirty="0">
                          <a:effectLst/>
                          <a:latin typeface="Times New Roman"/>
                          <a:ea typeface="SimSun"/>
                        </a:rPr>
                        <a:t>Texture features</a:t>
                      </a:r>
                      <a:endParaRPr lang="en-IN" sz="2400" dirty="0">
                        <a:effectLst/>
                        <a:latin typeface="Times New Roman"/>
                        <a:ea typeface="SimSun"/>
                      </a:endParaRPr>
                    </a:p>
                    <a:p>
                      <a:pPr indent="137160" algn="ctr">
                        <a:spcAft>
                          <a:spcPts val="0"/>
                        </a:spcAft>
                      </a:pPr>
                      <a:r>
                        <a:rPr lang="en-AU" sz="2400" b="1" dirty="0">
                          <a:effectLst/>
                          <a:latin typeface="Times New Roman"/>
                          <a:ea typeface="SimSun"/>
                        </a:rPr>
                        <a:t>(13 values)</a:t>
                      </a:r>
                      <a:endParaRPr lang="en-IN" sz="2400" dirty="0">
                        <a:effectLst/>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395536" y="764704"/>
            <a:ext cx="7632848" cy="830997"/>
          </a:xfrm>
          <a:prstGeom prst="rect">
            <a:avLst/>
          </a:prstGeom>
        </p:spPr>
        <p:txBody>
          <a:bodyPr wrap="square">
            <a:spAutoFit/>
          </a:bodyPr>
          <a:lstStyle/>
          <a:p>
            <a:r>
              <a:rPr lang="en-IN" sz="2400" dirty="0"/>
              <a:t>The texture values are appended to the previously stored shape feature values in the same vector</a:t>
            </a:r>
            <a:r>
              <a:rPr lang="en-IN" dirty="0"/>
              <a:t>. </a:t>
            </a:r>
            <a:endParaRPr lang="en-IN" dirty="0"/>
          </a:p>
        </p:txBody>
      </p:sp>
    </p:spTree>
    <p:extLst>
      <p:ext uri="{BB962C8B-B14F-4D97-AF65-F5344CB8AC3E}">
        <p14:creationId xmlns:p14="http://schemas.microsoft.com/office/powerpoint/2010/main" val="3581327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400" dirty="0">
                <a:solidFill>
                  <a:schemeClr val="tx2"/>
                </a:solidFill>
                <a:latin typeface="+mj-lt"/>
              </a:rPr>
              <a:t>Distance Calculation</a:t>
            </a:r>
            <a:r>
              <a:rPr lang="en-IN" b="1" dirty="0"/>
              <a:t/>
            </a:r>
            <a:br>
              <a:rPr lang="en-IN" b="1" dirty="0"/>
            </a:br>
            <a:endParaRPr lang="en-IN" dirty="0"/>
          </a:p>
        </p:txBody>
      </p:sp>
      <p:sp>
        <p:nvSpPr>
          <p:cNvPr id="3" name="Content Placeholder 2"/>
          <p:cNvSpPr>
            <a:spLocks noGrp="1"/>
          </p:cNvSpPr>
          <p:nvPr>
            <p:ph idx="1"/>
          </p:nvPr>
        </p:nvSpPr>
        <p:spPr>
          <a:xfrm>
            <a:off x="457200" y="1052736"/>
            <a:ext cx="7620000" cy="5348064"/>
          </a:xfrm>
        </p:spPr>
        <p:txBody>
          <a:bodyPr>
            <a:normAutofit/>
          </a:bodyPr>
          <a:lstStyle/>
          <a:p>
            <a:r>
              <a:rPr lang="en-US" dirty="0"/>
              <a:t>The database feature vector for all the images in the database is created in accordance with the above mentioned process of feature extraction so is the feature vector for the query image. The Euclidean distance between the query and each of the database feature vectors </a:t>
            </a:r>
            <a:r>
              <a:rPr lang="en-US" dirty="0"/>
              <a:t>.</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114300" indent="0">
              <a:buNone/>
            </a:pPr>
            <a:r>
              <a:rPr lang="en-US" dirty="0" smtClean="0"/>
              <a:t>      </a:t>
            </a:r>
            <a:endParaRPr lang="en-IN" dirty="0"/>
          </a:p>
        </p:txBody>
      </p:sp>
    </p:spTree>
    <p:extLst>
      <p:ext uri="{BB962C8B-B14F-4D97-AF65-F5344CB8AC3E}">
        <p14:creationId xmlns:p14="http://schemas.microsoft.com/office/powerpoint/2010/main" val="2393865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548680"/>
            <a:ext cx="792088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267744" y="5579948"/>
            <a:ext cx="4392488" cy="369332"/>
          </a:xfrm>
          <a:prstGeom prst="rect">
            <a:avLst/>
          </a:prstGeom>
          <a:noFill/>
        </p:spPr>
        <p:txBody>
          <a:bodyPr wrap="square" rtlCol="0">
            <a:spAutoFit/>
          </a:bodyPr>
          <a:lstStyle/>
          <a:p>
            <a:r>
              <a:rPr lang="en-US" dirty="0"/>
              <a:t>Retrieval output for a sample query image</a:t>
            </a:r>
            <a:endParaRPr lang="en-IN" dirty="0"/>
          </a:p>
        </p:txBody>
      </p:sp>
    </p:spTree>
    <p:extLst>
      <p:ext uri="{BB962C8B-B14F-4D97-AF65-F5344CB8AC3E}">
        <p14:creationId xmlns:p14="http://schemas.microsoft.com/office/powerpoint/2010/main" val="1614199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Diagnosis Of Ailment</a:t>
            </a:r>
            <a:endParaRPr lang="en-IN" dirty="0"/>
          </a:p>
        </p:txBody>
      </p:sp>
      <p:sp>
        <p:nvSpPr>
          <p:cNvPr id="3" name="Content Placeholder 2"/>
          <p:cNvSpPr>
            <a:spLocks noGrp="1"/>
          </p:cNvSpPr>
          <p:nvPr>
            <p:ph idx="1"/>
          </p:nvPr>
        </p:nvSpPr>
        <p:spPr>
          <a:xfrm>
            <a:off x="457200" y="1340768"/>
            <a:ext cx="7620000" cy="5060032"/>
          </a:xfrm>
        </p:spPr>
        <p:txBody>
          <a:bodyPr/>
          <a:lstStyle/>
          <a:p>
            <a:r>
              <a:rPr lang="en-IN" sz="1800" dirty="0"/>
              <a:t>The second module of the system under study, consists of image analysis. Based on texture parameters the defects are detected and visual indication of the affected region is provided. </a:t>
            </a:r>
            <a:r>
              <a:rPr lang="en-IN" sz="1800" dirty="0" smtClean="0"/>
              <a:t>Figure Below </a:t>
            </a:r>
            <a:r>
              <a:rPr lang="en-IN" sz="1800" dirty="0"/>
              <a:t>shows the segmented image obtained based on the </a:t>
            </a:r>
            <a:r>
              <a:rPr lang="en-IN" sz="1800" dirty="0" smtClean="0"/>
              <a:t>texture </a:t>
            </a:r>
            <a:r>
              <a:rPr lang="en-IN" sz="1800" dirty="0"/>
              <a:t>energy values </a:t>
            </a:r>
            <a:r>
              <a:rPr lang="en-IN" dirty="0" smtClean="0"/>
              <a: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924944"/>
            <a:ext cx="669674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855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75754"/>
          </a:xfrm>
        </p:spPr>
        <p:txBody>
          <a:bodyPr/>
          <a:lstStyle/>
          <a:p>
            <a:r>
              <a:rPr lang="en-IN" dirty="0" smtClean="0"/>
              <a:t>Visual Indication Of Affected Region</a:t>
            </a:r>
            <a:endParaRPr lang="en-IN"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504056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491880" y="5267330"/>
            <a:ext cx="912558" cy="369332"/>
          </a:xfrm>
          <a:prstGeom prst="rect">
            <a:avLst/>
          </a:prstGeom>
          <a:noFill/>
        </p:spPr>
        <p:txBody>
          <a:bodyPr wrap="none" rtlCol="0">
            <a:spAutoFit/>
          </a:bodyPr>
          <a:lstStyle/>
          <a:p>
            <a:r>
              <a:rPr lang="en-IN" dirty="0" smtClean="0"/>
              <a:t>Tumour</a:t>
            </a:r>
            <a:endParaRPr lang="en-IN" dirty="0"/>
          </a:p>
        </p:txBody>
      </p:sp>
    </p:spTree>
    <p:extLst>
      <p:ext uri="{BB962C8B-B14F-4D97-AF65-F5344CB8AC3E}">
        <p14:creationId xmlns:p14="http://schemas.microsoft.com/office/powerpoint/2010/main" val="2728652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3384376"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910" y="1196752"/>
            <a:ext cx="360040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91680" y="4149080"/>
            <a:ext cx="1368152" cy="369332"/>
          </a:xfrm>
          <a:prstGeom prst="rect">
            <a:avLst/>
          </a:prstGeom>
          <a:noFill/>
        </p:spPr>
        <p:txBody>
          <a:bodyPr wrap="square" rtlCol="0">
            <a:spAutoFit/>
          </a:bodyPr>
          <a:lstStyle/>
          <a:p>
            <a:pPr algn="ctr"/>
            <a:r>
              <a:rPr lang="en-IN" dirty="0" smtClean="0"/>
              <a:t>Bleed</a:t>
            </a:r>
            <a:endParaRPr lang="en-IN" dirty="0"/>
          </a:p>
        </p:txBody>
      </p:sp>
      <p:sp>
        <p:nvSpPr>
          <p:cNvPr id="5" name="TextBox 4"/>
          <p:cNvSpPr txBox="1"/>
          <p:nvPr/>
        </p:nvSpPr>
        <p:spPr>
          <a:xfrm>
            <a:off x="5464124" y="4163679"/>
            <a:ext cx="790986" cy="369332"/>
          </a:xfrm>
          <a:prstGeom prst="rect">
            <a:avLst/>
          </a:prstGeom>
          <a:noFill/>
        </p:spPr>
        <p:txBody>
          <a:bodyPr wrap="none" rtlCol="0">
            <a:spAutoFit/>
          </a:bodyPr>
          <a:lstStyle/>
          <a:p>
            <a:pPr algn="ctr"/>
            <a:r>
              <a:rPr lang="en-IN" dirty="0" smtClean="0"/>
              <a:t>Infarct</a:t>
            </a:r>
            <a:endParaRPr lang="en-IN" dirty="0"/>
          </a:p>
        </p:txBody>
      </p:sp>
    </p:spTree>
    <p:extLst>
      <p:ext uri="{BB962C8B-B14F-4D97-AF65-F5344CB8AC3E}">
        <p14:creationId xmlns:p14="http://schemas.microsoft.com/office/powerpoint/2010/main" val="1313381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825680" cy="980728"/>
          </a:xfrm>
        </p:spPr>
        <p:txBody>
          <a:bodyPr/>
          <a:lstStyle/>
          <a:p>
            <a:r>
              <a:rPr lang="en-US" dirty="0"/>
              <a:t> </a:t>
            </a:r>
            <a:r>
              <a:rPr lang="en-IN" dirty="0"/>
              <a:t/>
            </a:r>
            <a:br>
              <a:rPr lang="en-IN" dirty="0"/>
            </a:br>
            <a:r>
              <a:rPr lang="en-US" dirty="0"/>
              <a:t>Retrieval Efficiency</a:t>
            </a:r>
            <a:r>
              <a:rPr lang="en-IN" b="1" dirty="0"/>
              <a:t/>
            </a:r>
            <a:br>
              <a:rPr lang="en-IN" b="1" dirty="0"/>
            </a:br>
            <a:endParaRPr lang="en-IN" dirty="0"/>
          </a:p>
        </p:txBody>
      </p:sp>
      <p:sp>
        <p:nvSpPr>
          <p:cNvPr id="3" name="Content Placeholder 2"/>
          <p:cNvSpPr>
            <a:spLocks noGrp="1"/>
          </p:cNvSpPr>
          <p:nvPr>
            <p:ph idx="1"/>
          </p:nvPr>
        </p:nvSpPr>
        <p:spPr>
          <a:xfrm>
            <a:off x="0" y="1124744"/>
            <a:ext cx="8748464" cy="5420072"/>
          </a:xfrm>
        </p:spPr>
        <p:txBody>
          <a:bodyPr/>
          <a:lstStyle/>
          <a:p>
            <a:r>
              <a:rPr lang="en-US" dirty="0"/>
              <a:t>For showing the efficiency of retrieval, precision and recall values were calculated for four randomly selected images from the 1500 images of brain MRI scan from MATLAB workspace </a:t>
            </a:r>
            <a:r>
              <a:rPr lang="en-US" dirty="0" smtClean="0"/>
              <a:t>database</a:t>
            </a:r>
          </a:p>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92896"/>
            <a:ext cx="10513168" cy="3518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84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7620000" cy="6284168"/>
          </a:xfrm>
        </p:spPr>
        <p:txBody>
          <a:bodyPr/>
          <a:lstStyle/>
          <a:p>
            <a:r>
              <a:rPr lang="en-AU" dirty="0"/>
              <a:t>Table </a:t>
            </a:r>
            <a:r>
              <a:rPr lang="en-AU" dirty="0" smtClean="0"/>
              <a:t>below shows </a:t>
            </a:r>
            <a:r>
              <a:rPr lang="en-AU" dirty="0"/>
              <a:t>the precision and recall values for the four query images randomly chosen. Precision varies from 70.0% to 90.0% and recall varies from 13.5% to 51.3%. </a:t>
            </a:r>
            <a:endParaRPr lang="en-US" dirty="0" smtClean="0"/>
          </a:p>
          <a:p>
            <a:endParaRPr lang="en-US" dirty="0"/>
          </a:p>
          <a:p>
            <a:endParaRPr lang="en-US" dirty="0" smtClean="0"/>
          </a:p>
          <a:p>
            <a:endParaRPr lang="en-US" dirty="0"/>
          </a:p>
          <a:p>
            <a:endParaRPr lang="en-US" dirty="0" smtClean="0"/>
          </a:p>
          <a:p>
            <a:r>
              <a:rPr lang="en-US" dirty="0" smtClean="0"/>
              <a:t>According </a:t>
            </a:r>
            <a:r>
              <a:rPr lang="en-US" dirty="0"/>
              <a:t>to the table values, graphical representation of recall versus precision is shown </a:t>
            </a:r>
            <a:endParaRPr lang="en-US" dirty="0" smtClean="0"/>
          </a:p>
          <a:p>
            <a:endParaRPr lang="en-US" dirty="0" smtClean="0"/>
          </a:p>
          <a:p>
            <a:endParaRPr lang="en-US" dirty="0"/>
          </a:p>
          <a:p>
            <a:endParaRPr lang="en-AU" dirty="0" smtClean="0"/>
          </a:p>
          <a:p>
            <a:endParaRPr lang="en-IN" dirty="0"/>
          </a:p>
          <a:p>
            <a:endParaRPr lang="en-IN"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789040"/>
            <a:ext cx="6192688" cy="273630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1700808"/>
            <a:ext cx="8784976"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998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Acknowledgements</a:t>
            </a:r>
            <a:endParaRPr lang="en-IN" dirty="0"/>
          </a:p>
        </p:txBody>
      </p:sp>
      <p:sp>
        <p:nvSpPr>
          <p:cNvPr id="3" name="Content Placeholder 2"/>
          <p:cNvSpPr>
            <a:spLocks noGrp="1"/>
          </p:cNvSpPr>
          <p:nvPr>
            <p:ph idx="1"/>
          </p:nvPr>
        </p:nvSpPr>
        <p:spPr/>
        <p:txBody>
          <a:bodyPr>
            <a:normAutofit fontScale="92500"/>
          </a:bodyPr>
          <a:lstStyle/>
          <a:p>
            <a:r>
              <a:rPr lang="en-IN" dirty="0"/>
              <a:t>"The company of learned men is the key to the gates of wisdom". The satisfaction and euphoria that accompany the completion of any task would be incomplete without the mention of the people who made it possible, whose constant guidance and encouragement ground our efforts with success. We consider it a privilege to express our gratitude and respect to all those who guided us in completion of our project. We wholeheartedly thank Prof. </a:t>
            </a:r>
            <a:r>
              <a:rPr lang="en-IN" dirty="0" err="1"/>
              <a:t>Padmashree</a:t>
            </a:r>
            <a:r>
              <a:rPr lang="en-IN" dirty="0"/>
              <a:t> Desai, Associate Professor, Computer Science and Engineering, BVBCET-</a:t>
            </a:r>
            <a:r>
              <a:rPr lang="en-IN" dirty="0" err="1"/>
              <a:t>Hubli</a:t>
            </a:r>
            <a:r>
              <a:rPr lang="en-IN" dirty="0"/>
              <a:t> for her invaluable support and guidance</a:t>
            </a:r>
            <a:r>
              <a:rPr lang="en-IN" dirty="0" smtClean="0"/>
              <a:t>.</a:t>
            </a:r>
          </a:p>
          <a:p>
            <a:r>
              <a:rPr lang="en-IN" dirty="0" smtClean="0"/>
              <a:t> </a:t>
            </a:r>
            <a:r>
              <a:rPr lang="en-IN" dirty="0"/>
              <a:t>We also thank Project </a:t>
            </a:r>
            <a:r>
              <a:rPr lang="en-IN" dirty="0" smtClean="0"/>
              <a:t> co-ordinator</a:t>
            </a:r>
            <a:r>
              <a:rPr lang="en-IN" dirty="0"/>
              <a:t>, Prof. </a:t>
            </a:r>
            <a:r>
              <a:rPr lang="en-IN" dirty="0" err="1"/>
              <a:t>Vijayalaxm.M</a:t>
            </a:r>
            <a:r>
              <a:rPr lang="en-IN" dirty="0"/>
              <a:t>, Associate Professor, Computer Science and Engineering , BVBCET -</a:t>
            </a:r>
            <a:r>
              <a:rPr lang="en-IN" dirty="0" err="1"/>
              <a:t>Hubli</a:t>
            </a:r>
            <a:r>
              <a:rPr lang="en-IN" dirty="0"/>
              <a:t> ,whose guidance and knowledge was great use to us during this project work. We also like to thank </a:t>
            </a:r>
            <a:r>
              <a:rPr lang="en-IN" dirty="0" err="1"/>
              <a:t>Dr.</a:t>
            </a:r>
            <a:r>
              <a:rPr lang="en-IN" dirty="0"/>
              <a:t> Shah and </a:t>
            </a:r>
            <a:r>
              <a:rPr lang="en-IN" dirty="0" err="1"/>
              <a:t>Ms.</a:t>
            </a:r>
            <a:r>
              <a:rPr lang="en-IN" dirty="0"/>
              <a:t> </a:t>
            </a:r>
            <a:r>
              <a:rPr lang="en-IN" dirty="0" err="1"/>
              <a:t>Ujjwala</a:t>
            </a:r>
            <a:r>
              <a:rPr lang="en-IN" dirty="0"/>
              <a:t> at NMR Scan Centre for their co-operation and their extreme support. </a:t>
            </a:r>
            <a:endParaRPr lang="en-IN" dirty="0"/>
          </a:p>
        </p:txBody>
      </p:sp>
    </p:spTree>
    <p:extLst>
      <p:ext uri="{BB962C8B-B14F-4D97-AF65-F5344CB8AC3E}">
        <p14:creationId xmlns:p14="http://schemas.microsoft.com/office/powerpoint/2010/main" val="1478016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This study proposed a model for Content Based Image Retrieval by using shape and texture features of the images. Shape features are extracted from the hexagonal resampled </a:t>
            </a:r>
            <a:r>
              <a:rPr lang="en-IN" dirty="0" smtClean="0"/>
              <a:t>image</a:t>
            </a:r>
            <a:r>
              <a:rPr lang="en-IN" dirty="0"/>
              <a:t> </a:t>
            </a:r>
            <a:r>
              <a:rPr lang="en-IN" dirty="0" smtClean="0"/>
              <a:t>using Gabor Filters. </a:t>
            </a:r>
            <a:r>
              <a:rPr lang="en-IN" dirty="0"/>
              <a:t>Using GLCM </a:t>
            </a:r>
            <a:r>
              <a:rPr lang="en-IN" dirty="0" smtClean="0"/>
              <a:t>the </a:t>
            </a:r>
            <a:r>
              <a:rPr lang="en-IN" dirty="0"/>
              <a:t>texture features, are computed. Final feature vector table contains both shape and texture features, resulting in improved retrieval. The measure of similarity between the query image and the database images is done by calculating the Euclidean distance</a:t>
            </a:r>
            <a:r>
              <a:rPr lang="en-IN" dirty="0" smtClean="0"/>
              <a:t>.. </a:t>
            </a:r>
            <a:r>
              <a:rPr lang="en-IN" dirty="0"/>
              <a:t>The second component of the system consists of detection of ailment in the MRI scans of human brain for three pathologies – </a:t>
            </a:r>
            <a:r>
              <a:rPr lang="en-IN" dirty="0" err="1"/>
              <a:t>tumor</a:t>
            </a:r>
            <a:r>
              <a:rPr lang="en-IN" dirty="0"/>
              <a:t>, bleed and infarct. Texture features, calculated above, are used for the identification of abnormalities taken in consideration for this work. Visual indication is provided for the affected region in the brain for assistance to the doctors or other medical professionals in the process of analysis. The system has been developed successfully in an efficient manner to achieve the expected output. The system is designed with flexible and consistent flow for easy understanding. </a:t>
            </a:r>
            <a:endParaRPr lang="en-IN" dirty="0"/>
          </a:p>
        </p:txBody>
      </p:sp>
    </p:spTree>
    <p:extLst>
      <p:ext uri="{BB962C8B-B14F-4D97-AF65-F5344CB8AC3E}">
        <p14:creationId xmlns:p14="http://schemas.microsoft.com/office/powerpoint/2010/main" val="846494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332657"/>
            <a:ext cx="8050088" cy="576064"/>
          </a:xfrm>
        </p:spPr>
        <p:txBody>
          <a:bodyPr/>
          <a:lstStyle/>
          <a:p>
            <a:r>
              <a:rPr lang="en-US" sz="3600" dirty="0" smtClean="0"/>
              <a:t>Introduction</a:t>
            </a:r>
            <a:endParaRPr lang="en-IN" sz="3600" dirty="0"/>
          </a:p>
        </p:txBody>
      </p:sp>
      <p:sp>
        <p:nvSpPr>
          <p:cNvPr id="3" name="Subtitle 2"/>
          <p:cNvSpPr>
            <a:spLocks noGrp="1"/>
          </p:cNvSpPr>
          <p:nvPr>
            <p:ph type="subTitle" idx="1"/>
          </p:nvPr>
        </p:nvSpPr>
        <p:spPr>
          <a:xfrm>
            <a:off x="685800" y="908720"/>
            <a:ext cx="6461760" cy="5688632"/>
          </a:xfrm>
        </p:spPr>
        <p:txBody>
          <a:bodyPr>
            <a:noAutofit/>
          </a:bodyPr>
          <a:lstStyle/>
          <a:p>
            <a:pPr marL="342900" indent="-342900">
              <a:buFont typeface="Arial" pitchFamily="34" charset="0"/>
              <a:buChar char="•"/>
            </a:pPr>
            <a:r>
              <a:rPr lang="en-US" sz="1800" dirty="0">
                <a:solidFill>
                  <a:schemeClr val="tx1"/>
                </a:solidFill>
              </a:rPr>
              <a:t>Content based image retrieval, CBIR, involves looking for similar images based on the content of the images rather than the metadata as in text based image </a:t>
            </a:r>
            <a:r>
              <a:rPr lang="en-US" sz="1800" dirty="0" smtClean="0">
                <a:solidFill>
                  <a:schemeClr val="tx1"/>
                </a:solidFill>
              </a:rPr>
              <a:t>retrieval.</a:t>
            </a:r>
            <a:r>
              <a:rPr lang="en-US" sz="1800" dirty="0"/>
              <a:t> </a:t>
            </a:r>
            <a:r>
              <a:rPr lang="en-US" sz="1800" dirty="0">
                <a:solidFill>
                  <a:schemeClr val="tx1"/>
                </a:solidFill>
              </a:rPr>
              <a:t>Features such as </a:t>
            </a:r>
            <a:r>
              <a:rPr lang="en-US" sz="1800" dirty="0" smtClean="0">
                <a:solidFill>
                  <a:schemeClr val="tx1"/>
                </a:solidFill>
              </a:rPr>
              <a:t>color</a:t>
            </a:r>
            <a:r>
              <a:rPr lang="en-US" sz="1800" dirty="0">
                <a:solidFill>
                  <a:schemeClr val="tx1"/>
                </a:solidFill>
              </a:rPr>
              <a:t>, shape and texture are extracted from the image and these serve as basis for further processing</a:t>
            </a:r>
            <a:endParaRPr lang="en-US" sz="1800" dirty="0" smtClean="0">
              <a:solidFill>
                <a:schemeClr val="tx1"/>
              </a:solidFill>
            </a:endParaRPr>
          </a:p>
          <a:p>
            <a:pPr marL="342900" indent="-342900">
              <a:buFont typeface="Arial" pitchFamily="34" charset="0"/>
              <a:buChar char="•"/>
            </a:pPr>
            <a:r>
              <a:rPr lang="en-US" sz="1800" dirty="0">
                <a:solidFill>
                  <a:schemeClr val="tx1"/>
                </a:solidFill>
              </a:rPr>
              <a:t>Normal images are found to be in rectangular lattice, transforming them to hexagonal grid using re-sampling delivers improved feature parameters which in turn enhances the retrieval </a:t>
            </a:r>
            <a:r>
              <a:rPr lang="en-US" sz="1800" dirty="0" smtClean="0">
                <a:solidFill>
                  <a:schemeClr val="tx1"/>
                </a:solidFill>
              </a:rPr>
              <a:t>performance.</a:t>
            </a:r>
          </a:p>
          <a:p>
            <a:pPr marL="342900" indent="-342900">
              <a:buFont typeface="Arial" pitchFamily="34" charset="0"/>
              <a:buChar char="•"/>
            </a:pPr>
            <a:r>
              <a:rPr lang="en-US" sz="1800" dirty="0" smtClean="0">
                <a:solidFill>
                  <a:schemeClr val="tx1"/>
                </a:solidFill>
              </a:rPr>
              <a:t>Feature </a:t>
            </a:r>
            <a:r>
              <a:rPr lang="en-US" sz="1800" dirty="0">
                <a:solidFill>
                  <a:schemeClr val="tx1"/>
                </a:solidFill>
              </a:rPr>
              <a:t>extraction starts with detection of edges which provides shape parameters. Gabor wavelet based edge detection technique is used in this work. Gray Level Co-occurrence Matrix (GLCM) method is </a:t>
            </a:r>
            <a:r>
              <a:rPr lang="en-US" sz="1800" dirty="0" smtClean="0">
                <a:solidFill>
                  <a:schemeClr val="tx1"/>
                </a:solidFill>
              </a:rPr>
              <a:t>used to </a:t>
            </a:r>
            <a:r>
              <a:rPr lang="en-US" sz="1800" dirty="0">
                <a:solidFill>
                  <a:schemeClr val="tx1"/>
                </a:solidFill>
              </a:rPr>
              <a:t>extract the texture parameters</a:t>
            </a:r>
            <a:r>
              <a:rPr lang="en-US" sz="1800" dirty="0" smtClean="0">
                <a:solidFill>
                  <a:schemeClr val="tx1"/>
                </a:solidFill>
              </a:rPr>
              <a:t>.</a:t>
            </a:r>
          </a:p>
          <a:p>
            <a:pPr marL="342900" indent="-342900">
              <a:buFont typeface="Arial" pitchFamily="34" charset="0"/>
              <a:buChar char="•"/>
            </a:pPr>
            <a:r>
              <a:rPr lang="en-US" sz="1800" dirty="0" smtClean="0">
                <a:solidFill>
                  <a:schemeClr val="tx1"/>
                </a:solidFill>
              </a:rPr>
              <a:t>Based on the feature extracted Visual indication of three pathologies related to Human Brain Infarct ,tumor, bleed are provided.</a:t>
            </a:r>
            <a:endParaRPr lang="en-US" sz="1800" dirty="0" smtClean="0">
              <a:solidFill>
                <a:schemeClr val="tx1"/>
              </a:solidFill>
            </a:endParaRPr>
          </a:p>
        </p:txBody>
      </p:sp>
    </p:spTree>
    <p:extLst>
      <p:ext uri="{BB962C8B-B14F-4D97-AF65-F5344CB8AC3E}">
        <p14:creationId xmlns:p14="http://schemas.microsoft.com/office/powerpoint/2010/main" val="1160256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77500" lnSpcReduction="20000"/>
          </a:bodyPr>
          <a:lstStyle/>
          <a:p>
            <a:endParaRPr lang="en-IN" dirty="0"/>
          </a:p>
          <a:p>
            <a:r>
              <a:rPr lang="en-IN" dirty="0"/>
              <a:t>“Using Moment Invariants For Classifying Shapes On Large Scale Maps” Laura Keyes, Adam </a:t>
            </a:r>
            <a:r>
              <a:rPr lang="en-IN" dirty="0" err="1"/>
              <a:t>Winstanley</a:t>
            </a:r>
            <a:r>
              <a:rPr lang="en-IN" dirty="0"/>
              <a:t>; Department of Computer Science, National University of Ireland </a:t>
            </a:r>
            <a:r>
              <a:rPr lang="en-IN" dirty="0" err="1"/>
              <a:t>Maynooth</a:t>
            </a:r>
            <a:r>
              <a:rPr lang="en-IN" dirty="0"/>
              <a:t>, Co. Kildare, Ireland. </a:t>
            </a:r>
          </a:p>
          <a:p>
            <a:r>
              <a:rPr lang="en-IN" dirty="0" smtClean="0"/>
              <a:t>“Visual </a:t>
            </a:r>
            <a:r>
              <a:rPr lang="en-IN" dirty="0"/>
              <a:t>Pattern Recognition by Moment Invariants”, M. K. Hu, IRE Trans. Info. Theory, vol. IT-8, pp.179-187, 1962 </a:t>
            </a:r>
          </a:p>
          <a:p>
            <a:r>
              <a:rPr lang="en-IN" dirty="0" smtClean="0"/>
              <a:t> </a:t>
            </a:r>
            <a:r>
              <a:rPr lang="en-IN" dirty="0"/>
              <a:t>“Hexagonal wavelet processing of digital, mammography”, A. </a:t>
            </a:r>
            <a:r>
              <a:rPr lang="en-IN" dirty="0" err="1"/>
              <a:t>Laine</a:t>
            </a:r>
            <a:r>
              <a:rPr lang="en-IN" dirty="0"/>
              <a:t>, S. Schuler, Medical Imaging 1993, Part of SPIE’s Thematic Applied Science and Engineering series, Newport Beach, California, February 14-19,1993. </a:t>
            </a:r>
          </a:p>
          <a:p>
            <a:r>
              <a:rPr lang="en-IN" dirty="0" smtClean="0"/>
              <a:t> </a:t>
            </a:r>
            <a:r>
              <a:rPr lang="en-IN" dirty="0"/>
              <a:t>"Textural Features for Image Classification", </a:t>
            </a:r>
            <a:r>
              <a:rPr lang="en-IN" dirty="0" err="1"/>
              <a:t>Haralick</a:t>
            </a:r>
            <a:r>
              <a:rPr lang="en-IN" dirty="0"/>
              <a:t>, R.M., K. </a:t>
            </a:r>
            <a:r>
              <a:rPr lang="en-IN" dirty="0" err="1"/>
              <a:t>Shanmugan</a:t>
            </a:r>
            <a:r>
              <a:rPr lang="en-IN" dirty="0"/>
              <a:t>, and I. </a:t>
            </a:r>
            <a:r>
              <a:rPr lang="en-IN" dirty="0" err="1"/>
              <a:t>Dinstein</a:t>
            </a:r>
            <a:r>
              <a:rPr lang="en-IN" dirty="0"/>
              <a:t>, IEEE Transactions on Systems, Man, and Cybernetics, Vol. SMC-3, 1973, pp. 610-621. </a:t>
            </a:r>
          </a:p>
          <a:p>
            <a:r>
              <a:rPr lang="en-IN" dirty="0" smtClean="0"/>
              <a:t> </a:t>
            </a:r>
            <a:r>
              <a:rPr lang="en-IN" dirty="0"/>
              <a:t>“Computer and Robot Vision: Vol. 1”, </a:t>
            </a:r>
            <a:r>
              <a:rPr lang="en-IN" dirty="0" err="1"/>
              <a:t>Haralick</a:t>
            </a:r>
            <a:r>
              <a:rPr lang="en-IN" dirty="0"/>
              <a:t>, R.M., and L.G. Shapiro., Addison-Wesley, 1992, p. 459 </a:t>
            </a:r>
          </a:p>
          <a:p>
            <a:r>
              <a:rPr lang="en-IN" dirty="0" smtClean="0"/>
              <a:t> </a:t>
            </a:r>
            <a:r>
              <a:rPr lang="en-IN" dirty="0"/>
              <a:t>“Content Based Medical Image Retrieval with Texture Content Using </a:t>
            </a:r>
            <a:r>
              <a:rPr lang="en-IN" dirty="0" err="1"/>
              <a:t>Gray</a:t>
            </a:r>
            <a:r>
              <a:rPr lang="en-IN" dirty="0"/>
              <a:t> Level Co-occurrence Matrix and K-Means Clustering Algorithms”, Ramamurthy, B. and K.R. </a:t>
            </a:r>
            <a:r>
              <a:rPr lang="en-IN" dirty="0" err="1"/>
              <a:t>Chandran</a:t>
            </a:r>
            <a:r>
              <a:rPr lang="en-IN" dirty="0"/>
              <a:t>; 1Department of CS, Sri Ramakrishna Engineering College, Coimbatore, India Department of CIS, PSG College of Technology, Coimbatore, India </a:t>
            </a:r>
          </a:p>
          <a:p>
            <a:endParaRPr lang="en-IN" dirty="0"/>
          </a:p>
        </p:txBody>
      </p:sp>
    </p:spTree>
    <p:extLst>
      <p:ext uri="{BB962C8B-B14F-4D97-AF65-F5344CB8AC3E}">
        <p14:creationId xmlns:p14="http://schemas.microsoft.com/office/powerpoint/2010/main" val="1600248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Contd</a:t>
            </a:r>
            <a:r>
              <a:rPr lang="en-IN" dirty="0" smtClean="0"/>
              <a:t>…</a:t>
            </a:r>
            <a:endParaRPr lang="en-IN" dirty="0"/>
          </a:p>
        </p:txBody>
      </p:sp>
      <p:sp>
        <p:nvSpPr>
          <p:cNvPr id="3" name="Content Placeholder 2"/>
          <p:cNvSpPr>
            <a:spLocks noGrp="1"/>
          </p:cNvSpPr>
          <p:nvPr>
            <p:ph idx="1"/>
          </p:nvPr>
        </p:nvSpPr>
        <p:spPr/>
        <p:txBody>
          <a:bodyPr>
            <a:normAutofit fontScale="77500" lnSpcReduction="20000"/>
          </a:bodyPr>
          <a:lstStyle/>
          <a:p>
            <a:endParaRPr lang="en-IN" dirty="0"/>
          </a:p>
          <a:p>
            <a:r>
              <a:rPr lang="en-IN" dirty="0"/>
              <a:t>“Rock texture retrieval using </a:t>
            </a:r>
            <a:r>
              <a:rPr lang="en-IN" dirty="0" err="1"/>
              <a:t>gray</a:t>
            </a:r>
            <a:r>
              <a:rPr lang="en-IN" dirty="0"/>
              <a:t> level co-occurrence matrix. Tampere University of Technology”, </a:t>
            </a:r>
            <a:r>
              <a:rPr lang="en-IN" dirty="0" err="1"/>
              <a:t>Partio</a:t>
            </a:r>
            <a:r>
              <a:rPr lang="en-IN" dirty="0"/>
              <a:t>, M., B. </a:t>
            </a:r>
            <a:r>
              <a:rPr lang="en-IN" dirty="0" err="1"/>
              <a:t>Cramariuc</a:t>
            </a:r>
            <a:r>
              <a:rPr lang="en-IN" dirty="0"/>
              <a:t>, M. </a:t>
            </a:r>
            <a:r>
              <a:rPr lang="en-IN" dirty="0" err="1"/>
              <a:t>Gabbouj</a:t>
            </a:r>
            <a:r>
              <a:rPr lang="en-IN" dirty="0"/>
              <a:t> and A. Visa, 2002. </a:t>
            </a:r>
          </a:p>
          <a:p>
            <a:r>
              <a:rPr lang="en-IN" dirty="0" smtClean="0"/>
              <a:t> </a:t>
            </a:r>
            <a:r>
              <a:rPr lang="en-IN" dirty="0"/>
              <a:t>“Image information retrieval from incomplete queries using </a:t>
            </a:r>
            <a:r>
              <a:rPr lang="en-IN" dirty="0" err="1"/>
              <a:t>color</a:t>
            </a:r>
            <a:r>
              <a:rPr lang="en-IN" dirty="0"/>
              <a:t> and shape features”, </a:t>
            </a:r>
            <a:r>
              <a:rPr lang="en-IN" dirty="0" err="1"/>
              <a:t>Keshri</a:t>
            </a:r>
            <a:r>
              <a:rPr lang="en-IN" dirty="0"/>
              <a:t> </a:t>
            </a:r>
            <a:r>
              <a:rPr lang="en-IN" dirty="0" err="1"/>
              <a:t>Verma</a:t>
            </a:r>
            <a:r>
              <a:rPr lang="en-IN" dirty="0"/>
              <a:t>, </a:t>
            </a:r>
            <a:r>
              <a:rPr lang="en-IN" dirty="0" err="1"/>
              <a:t>Bikesh</a:t>
            </a:r>
            <a:r>
              <a:rPr lang="en-IN" dirty="0"/>
              <a:t> Kumar Singh, A. S. </a:t>
            </a:r>
            <a:r>
              <a:rPr lang="en-IN" dirty="0" err="1"/>
              <a:t>Thoke</a:t>
            </a:r>
            <a:r>
              <a:rPr lang="en-IN" dirty="0"/>
              <a:t> and </a:t>
            </a:r>
            <a:r>
              <a:rPr lang="en-IN" dirty="0" err="1"/>
              <a:t>Ankita</a:t>
            </a:r>
            <a:r>
              <a:rPr lang="en-IN" dirty="0"/>
              <a:t> Chan-</a:t>
            </a:r>
            <a:r>
              <a:rPr lang="en-IN" dirty="0" err="1"/>
              <a:t>drakar</a:t>
            </a:r>
            <a:r>
              <a:rPr lang="en-IN" dirty="0"/>
              <a:t>. Vol. 2(No. 4), December 2011. </a:t>
            </a:r>
          </a:p>
          <a:p>
            <a:r>
              <a:rPr lang="en-IN" dirty="0" smtClean="0"/>
              <a:t>“</a:t>
            </a:r>
            <a:r>
              <a:rPr lang="en-IN" dirty="0" err="1" smtClean="0"/>
              <a:t>Matlab</a:t>
            </a:r>
            <a:r>
              <a:rPr lang="en-IN" dirty="0" smtClean="0"/>
              <a:t> </a:t>
            </a:r>
            <a:r>
              <a:rPr lang="en-IN" dirty="0"/>
              <a:t>as a tool in nuclear medicine image processing” </a:t>
            </a:r>
            <a:r>
              <a:rPr lang="en-IN" dirty="0" err="1"/>
              <a:t>Agapi</a:t>
            </a:r>
            <a:r>
              <a:rPr lang="en-IN" dirty="0"/>
              <a:t> </a:t>
            </a:r>
            <a:r>
              <a:rPr lang="en-IN" dirty="0" err="1"/>
              <a:t>Ploussi</a:t>
            </a:r>
            <a:r>
              <a:rPr lang="en-IN" dirty="0"/>
              <a:t>, Maria </a:t>
            </a:r>
            <a:r>
              <a:rPr lang="en-IN" dirty="0" err="1"/>
              <a:t>Lyra</a:t>
            </a:r>
            <a:r>
              <a:rPr lang="en-IN" dirty="0"/>
              <a:t> and </a:t>
            </a:r>
            <a:r>
              <a:rPr lang="en-IN" dirty="0" err="1"/>
              <a:t>Antonios</a:t>
            </a:r>
            <a:r>
              <a:rPr lang="en-IN" dirty="0"/>
              <a:t> </a:t>
            </a:r>
            <a:r>
              <a:rPr lang="en-IN" dirty="0" err="1"/>
              <a:t>Georgantzoglou</a:t>
            </a:r>
            <a:r>
              <a:rPr lang="en-IN" dirty="0"/>
              <a:t>, Radiation Physics Unit, A’ Radiology Department University of Athens, Greece, 2011. </a:t>
            </a:r>
          </a:p>
          <a:p>
            <a:r>
              <a:rPr lang="en-IN" dirty="0" smtClean="0"/>
              <a:t> </a:t>
            </a:r>
            <a:r>
              <a:rPr lang="en-IN" dirty="0"/>
              <a:t>“Hexagonal parallel pattern transformation”, </a:t>
            </a:r>
            <a:r>
              <a:rPr lang="en-IN" dirty="0" err="1"/>
              <a:t>M.Golay</a:t>
            </a:r>
            <a:r>
              <a:rPr lang="en-IN" dirty="0"/>
              <a:t>, Vol. 18(No. 8):733-740, 1969. </a:t>
            </a:r>
          </a:p>
          <a:p>
            <a:r>
              <a:rPr lang="en-IN" dirty="0" smtClean="0"/>
              <a:t> </a:t>
            </a:r>
            <a:r>
              <a:rPr lang="en-IN" dirty="0"/>
              <a:t>“Content based medical image retrieval with texture content using </a:t>
            </a:r>
            <a:r>
              <a:rPr lang="en-IN" dirty="0" err="1"/>
              <a:t>gray</a:t>
            </a:r>
            <a:r>
              <a:rPr lang="en-IN" dirty="0"/>
              <a:t> level co-occurrence matrix and k-means clustering algorithms”, B. Ramamurthy, Coimbatore India Department of CIS PSG College of Technology Coimbatore and K.R. </a:t>
            </a:r>
            <a:r>
              <a:rPr lang="en-IN" dirty="0" err="1"/>
              <a:t>Chandran</a:t>
            </a:r>
            <a:r>
              <a:rPr lang="en-IN" dirty="0"/>
              <a:t> Department of CS, Sri Ramakrishna Engineering College, 2012. </a:t>
            </a:r>
          </a:p>
          <a:p>
            <a:r>
              <a:rPr lang="en-IN" dirty="0" smtClean="0"/>
              <a:t>“The </a:t>
            </a:r>
            <a:r>
              <a:rPr lang="en-IN" dirty="0"/>
              <a:t>process of hexagonally sampled two dimensional signals”, </a:t>
            </a:r>
            <a:r>
              <a:rPr lang="en-IN" dirty="0" err="1"/>
              <a:t>R.M.Mersereau</a:t>
            </a:r>
            <a:r>
              <a:rPr lang="en-IN" dirty="0"/>
              <a:t>, Vol. 67:930-949, 1979. </a:t>
            </a:r>
          </a:p>
          <a:p>
            <a:r>
              <a:rPr lang="en-IN" dirty="0" smtClean="0"/>
              <a:t> </a:t>
            </a:r>
            <a:r>
              <a:rPr lang="en-IN" dirty="0"/>
              <a:t>“Image enhancement of medical images using </a:t>
            </a:r>
            <a:r>
              <a:rPr lang="en-IN" dirty="0" err="1"/>
              <a:t>gabor</a:t>
            </a:r>
            <a:r>
              <a:rPr lang="en-IN" dirty="0"/>
              <a:t> filter bank on hexagonal sampled grids”, </a:t>
            </a:r>
            <a:r>
              <a:rPr lang="en-IN" dirty="0" err="1"/>
              <a:t>K.A.Narayanankutty</a:t>
            </a:r>
            <a:r>
              <a:rPr lang="en-IN" dirty="0"/>
              <a:t> and </a:t>
            </a:r>
            <a:r>
              <a:rPr lang="en-IN" dirty="0" err="1"/>
              <a:t>Veni.S</a:t>
            </a:r>
            <a:r>
              <a:rPr lang="en-IN" dirty="0"/>
              <a:t>. 2003. </a:t>
            </a:r>
          </a:p>
          <a:p>
            <a:endParaRPr lang="en-IN" dirty="0"/>
          </a:p>
        </p:txBody>
      </p:sp>
    </p:spTree>
    <p:extLst>
      <p:ext uri="{BB962C8B-B14F-4D97-AF65-F5344CB8AC3E}">
        <p14:creationId xmlns:p14="http://schemas.microsoft.com/office/powerpoint/2010/main" val="2859884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4911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Methodology</a:t>
            </a:r>
            <a:endParaRPr lang="en-IN" dirty="0"/>
          </a:p>
        </p:txBody>
      </p:sp>
      <p:sp>
        <p:nvSpPr>
          <p:cNvPr id="3" name="Content Placeholder 2"/>
          <p:cNvSpPr>
            <a:spLocks noGrp="1"/>
          </p:cNvSpPr>
          <p:nvPr>
            <p:ph idx="1"/>
          </p:nvPr>
        </p:nvSpPr>
        <p:spPr>
          <a:xfrm>
            <a:off x="457200" y="1196752"/>
            <a:ext cx="7620000" cy="5204048"/>
          </a:xfrm>
        </p:spPr>
        <p:txBody>
          <a:bodyPr>
            <a:normAutofit/>
          </a:bodyPr>
          <a:lstStyle/>
          <a:p>
            <a:r>
              <a:rPr lang="en-US" sz="2400" dirty="0"/>
              <a:t>The CBIR technique used for retrieval process is explained in this section. Initially the algorithm is run on the image database of MRI scans of brain, the shape and texture feature parameters are extracted and stored in a feature vector. The image transformed to hexagonal grid using the resampling process explained above is used for the feature extraction processes. When the query image is loaded, it undergoes the same process of resampling and then feature extraction, the results of which are stored in a separate feature vector (query feature vector</a:t>
            </a:r>
            <a:r>
              <a:rPr lang="en-US" sz="2400" dirty="0" smtClean="0"/>
              <a:t>).</a:t>
            </a:r>
          </a:p>
          <a:p>
            <a:endParaRPr lang="en-US" sz="2400" dirty="0" smtClean="0"/>
          </a:p>
          <a:p>
            <a:endParaRPr lang="en-IN" sz="1800" dirty="0"/>
          </a:p>
        </p:txBody>
      </p:sp>
    </p:spTree>
    <p:extLst>
      <p:ext uri="{BB962C8B-B14F-4D97-AF65-F5344CB8AC3E}">
        <p14:creationId xmlns:p14="http://schemas.microsoft.com/office/powerpoint/2010/main" val="2712875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7569200" cy="424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59832" y="5308961"/>
            <a:ext cx="3423181" cy="369332"/>
          </a:xfrm>
          <a:prstGeom prst="rect">
            <a:avLst/>
          </a:prstGeom>
          <a:noFill/>
        </p:spPr>
        <p:txBody>
          <a:bodyPr wrap="none" rtlCol="0">
            <a:spAutoFit/>
          </a:bodyPr>
          <a:lstStyle/>
          <a:p>
            <a:r>
              <a:rPr lang="en-IN" dirty="0"/>
              <a:t>Architectural design of the system </a:t>
            </a:r>
            <a:endParaRPr lang="en-IN" dirty="0"/>
          </a:p>
        </p:txBody>
      </p:sp>
    </p:spTree>
    <p:extLst>
      <p:ext uri="{BB962C8B-B14F-4D97-AF65-F5344CB8AC3E}">
        <p14:creationId xmlns:p14="http://schemas.microsoft.com/office/powerpoint/2010/main" val="31717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Hexagonal Sample Grid</a:t>
            </a:r>
            <a:endParaRPr lang="en-IN" dirty="0"/>
          </a:p>
        </p:txBody>
      </p:sp>
      <p:sp>
        <p:nvSpPr>
          <p:cNvPr id="3" name="Content Placeholder 2"/>
          <p:cNvSpPr>
            <a:spLocks noGrp="1"/>
          </p:cNvSpPr>
          <p:nvPr>
            <p:ph idx="1"/>
          </p:nvPr>
        </p:nvSpPr>
        <p:spPr/>
        <p:txBody>
          <a:bodyPr/>
          <a:lstStyle/>
          <a:p>
            <a:r>
              <a:rPr lang="en-IN" dirty="0"/>
              <a:t>The process of feature extraction is preceded by resampling. It involves transforming images present in rectangular lattice to hexagonal grid space based on the half pixel shift method </a:t>
            </a:r>
            <a:r>
              <a:rPr lang="en-IN" dirty="0" smtClean="0"/>
              <a:t>.</a:t>
            </a:r>
          </a:p>
          <a:p>
            <a:pPr marL="114300" indent="0">
              <a:buNone/>
            </a:pPr>
            <a:r>
              <a:rPr lang="en-IN" dirty="0"/>
              <a:t> </a:t>
            </a:r>
            <a:r>
              <a:rPr lang="en-IN" dirty="0" smtClean="0"/>
              <a:t>                  </a:t>
            </a:r>
          </a:p>
          <a:p>
            <a:pPr marL="11430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068960"/>
            <a:ext cx="357376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522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263" y="1484784"/>
            <a:ext cx="3083049"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549" y="1484784"/>
            <a:ext cx="32670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91680" y="4869160"/>
            <a:ext cx="1944216" cy="369332"/>
          </a:xfrm>
          <a:prstGeom prst="rect">
            <a:avLst/>
          </a:prstGeom>
          <a:noFill/>
        </p:spPr>
        <p:txBody>
          <a:bodyPr wrap="square" rtlCol="0">
            <a:spAutoFit/>
          </a:bodyPr>
          <a:lstStyle/>
          <a:p>
            <a:pPr algn="ctr"/>
            <a:r>
              <a:rPr lang="en-IN" dirty="0"/>
              <a:t>Query </a:t>
            </a:r>
            <a:r>
              <a:rPr lang="en-IN" dirty="0" smtClean="0"/>
              <a:t>image </a:t>
            </a:r>
            <a:endParaRPr lang="en-IN" dirty="0"/>
          </a:p>
        </p:txBody>
      </p:sp>
      <p:sp>
        <p:nvSpPr>
          <p:cNvPr id="7" name="TextBox 6"/>
          <p:cNvSpPr txBox="1"/>
          <p:nvPr/>
        </p:nvSpPr>
        <p:spPr>
          <a:xfrm>
            <a:off x="5580112" y="4869160"/>
            <a:ext cx="1845826" cy="369332"/>
          </a:xfrm>
          <a:prstGeom prst="rect">
            <a:avLst/>
          </a:prstGeom>
          <a:noFill/>
        </p:spPr>
        <p:txBody>
          <a:bodyPr wrap="none" rtlCol="0">
            <a:spAutoFit/>
          </a:bodyPr>
          <a:lstStyle/>
          <a:p>
            <a:r>
              <a:rPr lang="en-IN" dirty="0" smtClean="0"/>
              <a:t>Resampled Image</a:t>
            </a:r>
            <a:endParaRPr lang="en-IN" dirty="0"/>
          </a:p>
        </p:txBody>
      </p:sp>
    </p:spTree>
    <p:extLst>
      <p:ext uri="{BB962C8B-B14F-4D97-AF65-F5344CB8AC3E}">
        <p14:creationId xmlns:p14="http://schemas.microsoft.com/office/powerpoint/2010/main" val="2866688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 Feature Extraction</a:t>
            </a:r>
            <a:endParaRPr lang="en-IN" dirty="0"/>
          </a:p>
        </p:txBody>
      </p:sp>
      <p:sp>
        <p:nvSpPr>
          <p:cNvPr id="3" name="Content Placeholder 2"/>
          <p:cNvSpPr>
            <a:spLocks noGrp="1"/>
          </p:cNvSpPr>
          <p:nvPr>
            <p:ph idx="1"/>
          </p:nvPr>
        </p:nvSpPr>
        <p:spPr/>
        <p:txBody>
          <a:bodyPr>
            <a:normAutofit/>
          </a:bodyPr>
          <a:lstStyle/>
          <a:p>
            <a:r>
              <a:rPr lang="en-US" sz="1800" dirty="0"/>
              <a:t>Shape can be described by simple geometric features such as moment of inertia, skew invariants, center of gravity etc. The extraction of shape features starts with detection of edges. For this purpose Gabor filter is applied on </a:t>
            </a:r>
            <a:r>
              <a:rPr lang="en-US" sz="1800" dirty="0" smtClean="0"/>
              <a:t>six scale </a:t>
            </a:r>
            <a:r>
              <a:rPr lang="en-US" sz="1800" dirty="0"/>
              <a:t>values </a:t>
            </a:r>
            <a:r>
              <a:rPr lang="en-US" sz="1800" dirty="0" smtClean="0"/>
              <a:t> </a:t>
            </a:r>
            <a:r>
              <a:rPr lang="en-US" sz="1800" dirty="0"/>
              <a:t>and </a:t>
            </a:r>
            <a:r>
              <a:rPr lang="en-US" sz="1800" dirty="0" smtClean="0"/>
              <a:t>three orientations – 0</a:t>
            </a:r>
            <a:r>
              <a:rPr lang="en-US" sz="1800" baseline="30000" dirty="0" smtClean="0"/>
              <a:t>0</a:t>
            </a:r>
            <a:r>
              <a:rPr lang="en-US" sz="1800" dirty="0" smtClean="0"/>
              <a:t>, 60</a:t>
            </a:r>
            <a:r>
              <a:rPr lang="en-US" sz="1800" baseline="30000" dirty="0" smtClean="0"/>
              <a:t>0</a:t>
            </a:r>
            <a:r>
              <a:rPr lang="en-US" sz="1800" dirty="0" smtClean="0"/>
              <a:t>, 120</a:t>
            </a:r>
            <a:r>
              <a:rPr lang="en-US" sz="1800" baseline="30000" dirty="0" smtClean="0"/>
              <a:t>0</a:t>
            </a:r>
            <a:r>
              <a:rPr lang="en-US" sz="1800" dirty="0" smtClean="0"/>
              <a:t>, </a:t>
            </a:r>
            <a:r>
              <a:rPr lang="en-US" sz="1800" dirty="0"/>
              <a:t>resulting in </a:t>
            </a:r>
            <a:r>
              <a:rPr lang="en-US" sz="1800" dirty="0" smtClean="0"/>
              <a:t>6x3 = 18 edge-maps</a:t>
            </a:r>
            <a:r>
              <a:rPr lang="en-US" sz="1800" dirty="0"/>
              <a:t>. Out of these only those satisfying the threshold value are superimposed to get the final edge-map. </a:t>
            </a:r>
          </a:p>
          <a:p>
            <a:r>
              <a:rPr lang="en-US" sz="1800" dirty="0" smtClean="0"/>
              <a:t>The </a:t>
            </a:r>
            <a:r>
              <a:rPr lang="en-US" sz="1800" dirty="0"/>
              <a:t>next step is to get the shape features by applying moment invariants. </a:t>
            </a:r>
            <a:endParaRPr lang="en-IN" sz="1800" dirty="0"/>
          </a:p>
        </p:txBody>
      </p:sp>
    </p:spTree>
    <p:extLst>
      <p:ext uri="{BB962C8B-B14F-4D97-AF65-F5344CB8AC3E}">
        <p14:creationId xmlns:p14="http://schemas.microsoft.com/office/powerpoint/2010/main" val="333773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65" y="116632"/>
            <a:ext cx="7550759"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411760" y="3645024"/>
            <a:ext cx="3960440" cy="923330"/>
          </a:xfrm>
          <a:prstGeom prst="rect">
            <a:avLst/>
          </a:prstGeom>
          <a:noFill/>
        </p:spPr>
        <p:txBody>
          <a:bodyPr wrap="square" rtlCol="0">
            <a:spAutoFit/>
          </a:bodyPr>
          <a:lstStyle/>
          <a:p>
            <a:pPr algn="ctr"/>
            <a:r>
              <a:rPr lang="en-AU" dirty="0" smtClean="0"/>
              <a:t>Gabor </a:t>
            </a:r>
            <a:r>
              <a:rPr lang="en-AU" dirty="0"/>
              <a:t>filter response</a:t>
            </a:r>
            <a:endParaRPr lang="en-IN" dirty="0"/>
          </a:p>
          <a:p>
            <a:pPr algn="ctr"/>
            <a:r>
              <a:rPr lang="en-AU" dirty="0"/>
              <a:t/>
            </a:r>
            <a:br>
              <a:rPr lang="en-AU" dirty="0"/>
            </a:br>
            <a:endParaRPr lang="en-IN" dirty="0"/>
          </a:p>
        </p:txBody>
      </p:sp>
      <p:pic>
        <p:nvPicPr>
          <p:cNvPr id="307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84" y="4191772"/>
            <a:ext cx="2880320"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347865" y="6381328"/>
            <a:ext cx="1872208" cy="369332"/>
          </a:xfrm>
          <a:prstGeom prst="rect">
            <a:avLst/>
          </a:prstGeom>
          <a:noFill/>
        </p:spPr>
        <p:txBody>
          <a:bodyPr wrap="square" rtlCol="0">
            <a:spAutoFit/>
          </a:bodyPr>
          <a:lstStyle/>
          <a:p>
            <a:r>
              <a:rPr lang="en-US" dirty="0" smtClean="0"/>
              <a:t>Final edge-map</a:t>
            </a:r>
            <a:endParaRPr lang="en-IN" dirty="0"/>
          </a:p>
        </p:txBody>
      </p:sp>
    </p:spTree>
    <p:extLst>
      <p:ext uri="{BB962C8B-B14F-4D97-AF65-F5344CB8AC3E}">
        <p14:creationId xmlns:p14="http://schemas.microsoft.com/office/powerpoint/2010/main" val="3972647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964" y="0"/>
            <a:ext cx="7620000" cy="1143000"/>
          </a:xfrm>
        </p:spPr>
        <p:txBody>
          <a:bodyPr/>
          <a:lstStyle/>
          <a:p>
            <a:pPr lvl="1" algn="l" rtl="0">
              <a:spcBef>
                <a:spcPct val="0"/>
              </a:spcBef>
            </a:pPr>
            <a:r>
              <a:rPr lang="en-US" sz="4400" dirty="0" smtClean="0">
                <a:solidFill>
                  <a:schemeClr val="tx2"/>
                </a:solidFill>
                <a:latin typeface="+mj-lt"/>
              </a:rPr>
              <a:t>Texture Feature Extraction</a:t>
            </a:r>
            <a:r>
              <a:rPr lang="en-IN" b="1" dirty="0" smtClean="0"/>
              <a:t/>
            </a:r>
            <a:br>
              <a:rPr lang="en-IN" b="1" dirty="0" smtClean="0"/>
            </a:br>
            <a:endParaRPr lang="en-IN" dirty="0"/>
          </a:p>
        </p:txBody>
      </p:sp>
      <p:sp>
        <p:nvSpPr>
          <p:cNvPr id="5" name="Content Placeholder 4"/>
          <p:cNvSpPr>
            <a:spLocks noGrp="1"/>
          </p:cNvSpPr>
          <p:nvPr>
            <p:ph idx="1"/>
          </p:nvPr>
        </p:nvSpPr>
        <p:spPr>
          <a:xfrm>
            <a:off x="323528" y="908720"/>
            <a:ext cx="7620000" cy="5832648"/>
          </a:xfrm>
        </p:spPr>
        <p:txBody>
          <a:bodyPr>
            <a:normAutofit/>
          </a:bodyPr>
          <a:lstStyle/>
          <a:p>
            <a:r>
              <a:rPr lang="en-US" dirty="0" smtClean="0">
                <a:latin typeface="+mj-lt"/>
              </a:rPr>
              <a:t>Important </a:t>
            </a:r>
            <a:r>
              <a:rPr lang="en-US" dirty="0">
                <a:latin typeface="+mj-lt"/>
              </a:rPr>
              <a:t>data regarding the structural arrangement of the surface is contained inside the texture features. Relationship between the surface and external environment can also be provided by them. For extraction of texture features, </a:t>
            </a:r>
            <a:r>
              <a:rPr lang="en-US" dirty="0" smtClean="0">
                <a:latin typeface="+mj-lt"/>
              </a:rPr>
              <a:t>Grey Level Co-</a:t>
            </a:r>
            <a:r>
              <a:rPr lang="en-US" dirty="0" err="1" smtClean="0">
                <a:latin typeface="+mj-lt"/>
              </a:rPr>
              <a:t>occurence</a:t>
            </a:r>
            <a:r>
              <a:rPr lang="en-US" dirty="0" smtClean="0">
                <a:latin typeface="+mj-lt"/>
              </a:rPr>
              <a:t> Matrix </a:t>
            </a:r>
            <a:r>
              <a:rPr lang="en-US" dirty="0">
                <a:latin typeface="+mj-lt"/>
              </a:rPr>
              <a:t>is </a:t>
            </a:r>
            <a:r>
              <a:rPr lang="en-US" dirty="0" smtClean="0">
                <a:latin typeface="+mj-lt"/>
              </a:rPr>
              <a:t>used</a:t>
            </a:r>
            <a:r>
              <a:rPr lang="en-US" dirty="0" smtClean="0">
                <a:latin typeface="+mj-lt"/>
              </a:rPr>
              <a:t>.</a:t>
            </a:r>
            <a:endParaRPr lang="en-US" dirty="0" smtClean="0">
              <a:latin typeface="+mj-lt"/>
            </a:endParaRPr>
          </a:p>
        </p:txBody>
      </p:sp>
    </p:spTree>
    <p:extLst>
      <p:ext uri="{BB962C8B-B14F-4D97-AF65-F5344CB8AC3E}">
        <p14:creationId xmlns:p14="http://schemas.microsoft.com/office/powerpoint/2010/main" val="3591072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197</TotalTime>
  <Words>1460</Words>
  <Application>Microsoft Office PowerPoint</Application>
  <PresentationFormat>On-screen Show (4:3)</PresentationFormat>
  <Paragraphs>78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CONTENT BASED IMAGE RETRIEVAL USING HEXAGONAL RESAMPLE AND DETECTION OF AILMENT IN MRI SCAN OF BRAIN</vt:lpstr>
      <vt:lpstr>Introduction</vt:lpstr>
      <vt:lpstr>Proposed Methodology</vt:lpstr>
      <vt:lpstr>PowerPoint Presentation</vt:lpstr>
      <vt:lpstr>Hexagonal Sample Grid</vt:lpstr>
      <vt:lpstr>PowerPoint Presentation</vt:lpstr>
      <vt:lpstr>Shape Feature Extraction</vt:lpstr>
      <vt:lpstr>PowerPoint Presentation</vt:lpstr>
      <vt:lpstr>Texture Feature Extraction </vt:lpstr>
      <vt:lpstr>Feature vector table </vt:lpstr>
      <vt:lpstr>Distance Calculation </vt:lpstr>
      <vt:lpstr>PowerPoint Presentation</vt:lpstr>
      <vt:lpstr>Diagnosis Of Ailment</vt:lpstr>
      <vt:lpstr>Visual Indication Of Affected Region</vt:lpstr>
      <vt:lpstr>PowerPoint Presentation</vt:lpstr>
      <vt:lpstr>  Retrieval Efficiency </vt:lpstr>
      <vt:lpstr>PowerPoint Presentation</vt:lpstr>
      <vt:lpstr>Acknowledgements</vt:lpstr>
      <vt:lpstr>Conclusion</vt:lpstr>
      <vt:lpstr>References</vt:lpstr>
      <vt:lpstr>Contd…</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BASED IMAGE RETRIEVAL USING HEXAGONAL RESAMPLE AND DETECTION OF AILMENT IN MRI SCAN OF BRAIN</dc:title>
  <dc:creator>Anusha</dc:creator>
  <cp:lastModifiedBy>sumukh s</cp:lastModifiedBy>
  <cp:revision>18</cp:revision>
  <dcterms:created xsi:type="dcterms:W3CDTF">2013-04-04T17:47:19Z</dcterms:created>
  <dcterms:modified xsi:type="dcterms:W3CDTF">2013-04-07T14:41:44Z</dcterms:modified>
</cp:coreProperties>
</file>