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6122" y="183426"/>
            <a:ext cx="7493634" cy="107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114" y="1978253"/>
            <a:ext cx="17450522" cy="7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code/sanmiodu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088" y="619709"/>
            <a:ext cx="14742160" cy="5184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3810" algn="ctr">
              <a:lnSpc>
                <a:spcPct val="100099"/>
              </a:lnSpc>
              <a:spcBef>
                <a:spcPts val="115"/>
              </a:spcBef>
            </a:pPr>
            <a:r>
              <a:rPr sz="8450" dirty="0">
                <a:solidFill>
                  <a:srgbClr val="332C2C"/>
                </a:solidFill>
                <a:latin typeface="Calibri"/>
                <a:cs typeface="Calibri"/>
              </a:rPr>
              <a:t>Adaptive</a:t>
            </a:r>
            <a:r>
              <a:rPr sz="8450" spc="-15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180" dirty="0">
                <a:solidFill>
                  <a:srgbClr val="332C2C"/>
                </a:solidFill>
                <a:latin typeface="Calibri"/>
                <a:cs typeface="Calibri"/>
              </a:rPr>
              <a:t>Learning</a:t>
            </a:r>
            <a:r>
              <a:rPr sz="8450" spc="-1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-10" dirty="0">
                <a:solidFill>
                  <a:srgbClr val="332C2C"/>
                </a:solidFill>
                <a:latin typeface="Calibri"/>
                <a:cs typeface="Calibri"/>
              </a:rPr>
              <a:t>System: </a:t>
            </a:r>
            <a:r>
              <a:rPr sz="8450" dirty="0">
                <a:solidFill>
                  <a:srgbClr val="332C2C"/>
                </a:solidFill>
                <a:latin typeface="Calibri"/>
                <a:cs typeface="Calibri"/>
              </a:rPr>
              <a:t>Automatic</a:t>
            </a:r>
            <a:r>
              <a:rPr sz="8450" spc="-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70" dirty="0">
                <a:solidFill>
                  <a:srgbClr val="332C2C"/>
                </a:solidFill>
                <a:latin typeface="Calibri"/>
                <a:cs typeface="Calibri"/>
              </a:rPr>
              <a:t>Student</a:t>
            </a:r>
            <a:r>
              <a:rPr sz="8450" spc="-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-10" dirty="0">
                <a:solidFill>
                  <a:srgbClr val="332C2C"/>
                </a:solidFill>
                <a:latin typeface="Calibri"/>
                <a:cs typeface="Calibri"/>
              </a:rPr>
              <a:t>Segmentation </a:t>
            </a:r>
            <a:r>
              <a:rPr sz="8450" dirty="0">
                <a:solidFill>
                  <a:srgbClr val="332C2C"/>
                </a:solidFill>
                <a:latin typeface="Calibri"/>
                <a:cs typeface="Calibri"/>
              </a:rPr>
              <a:t>Based</a:t>
            </a:r>
            <a:r>
              <a:rPr sz="8450" spc="-3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dirty="0">
                <a:solidFill>
                  <a:srgbClr val="332C2C"/>
                </a:solidFill>
                <a:latin typeface="Calibri"/>
                <a:cs typeface="Calibri"/>
              </a:rPr>
              <a:t>on</a:t>
            </a:r>
            <a:r>
              <a:rPr sz="8450" spc="-3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220" dirty="0">
                <a:solidFill>
                  <a:srgbClr val="332C2C"/>
                </a:solidFill>
                <a:latin typeface="Calibri"/>
                <a:cs typeface="Calibri"/>
              </a:rPr>
              <a:t>Online</a:t>
            </a:r>
            <a:r>
              <a:rPr sz="8450" spc="-3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8450" spc="100" dirty="0">
                <a:solidFill>
                  <a:srgbClr val="332C2C"/>
                </a:solidFill>
                <a:latin typeface="Calibri"/>
                <a:cs typeface="Calibri"/>
              </a:rPr>
              <a:t>Course </a:t>
            </a:r>
            <a:r>
              <a:rPr sz="8450" spc="90" dirty="0">
                <a:solidFill>
                  <a:srgbClr val="332C2C"/>
                </a:solidFill>
                <a:latin typeface="Calibri"/>
                <a:cs typeface="Calibri"/>
              </a:rPr>
              <a:t>Interaction</a:t>
            </a:r>
            <a:endParaRPr sz="8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7892593"/>
                </a:moveTo>
                <a:lnTo>
                  <a:pt x="18231523" y="7898066"/>
                </a:lnTo>
                <a:lnTo>
                  <a:pt x="18154549" y="7911211"/>
                </a:lnTo>
                <a:lnTo>
                  <a:pt x="18108041" y="7920456"/>
                </a:lnTo>
                <a:lnTo>
                  <a:pt x="18061496" y="7930502"/>
                </a:lnTo>
                <a:lnTo>
                  <a:pt x="18014912" y="7941361"/>
                </a:lnTo>
                <a:lnTo>
                  <a:pt x="17968303" y="7953007"/>
                </a:lnTo>
                <a:lnTo>
                  <a:pt x="17921669" y="7965453"/>
                </a:lnTo>
                <a:lnTo>
                  <a:pt x="17875009" y="7978699"/>
                </a:lnTo>
                <a:lnTo>
                  <a:pt x="17828337" y="7992732"/>
                </a:lnTo>
                <a:lnTo>
                  <a:pt x="17781664" y="8007553"/>
                </a:lnTo>
                <a:lnTo>
                  <a:pt x="17734966" y="8023161"/>
                </a:lnTo>
                <a:lnTo>
                  <a:pt x="17688281" y="8039557"/>
                </a:lnTo>
                <a:lnTo>
                  <a:pt x="17641596" y="8056740"/>
                </a:lnTo>
                <a:lnTo>
                  <a:pt x="17594936" y="8074698"/>
                </a:lnTo>
                <a:lnTo>
                  <a:pt x="17548276" y="8093443"/>
                </a:lnTo>
                <a:lnTo>
                  <a:pt x="17501642" y="8112963"/>
                </a:lnTo>
                <a:lnTo>
                  <a:pt x="17455033" y="8133258"/>
                </a:lnTo>
                <a:lnTo>
                  <a:pt x="17408462" y="8154327"/>
                </a:lnTo>
                <a:lnTo>
                  <a:pt x="17361916" y="8176171"/>
                </a:lnTo>
                <a:lnTo>
                  <a:pt x="17315422" y="8198790"/>
                </a:lnTo>
                <a:lnTo>
                  <a:pt x="17268978" y="8222170"/>
                </a:lnTo>
                <a:lnTo>
                  <a:pt x="17222572" y="8246313"/>
                </a:lnTo>
                <a:lnTo>
                  <a:pt x="17176230" y="8271230"/>
                </a:lnTo>
                <a:lnTo>
                  <a:pt x="17129405" y="8297151"/>
                </a:lnTo>
                <a:lnTo>
                  <a:pt x="17082974" y="8323656"/>
                </a:lnTo>
                <a:lnTo>
                  <a:pt x="17036936" y="8350707"/>
                </a:lnTo>
                <a:lnTo>
                  <a:pt x="16991292" y="8378291"/>
                </a:lnTo>
                <a:lnTo>
                  <a:pt x="16946042" y="8406358"/>
                </a:lnTo>
                <a:lnTo>
                  <a:pt x="16901186" y="8434895"/>
                </a:lnTo>
                <a:lnTo>
                  <a:pt x="16856736" y="8463890"/>
                </a:lnTo>
                <a:lnTo>
                  <a:pt x="16812667" y="8493303"/>
                </a:lnTo>
                <a:lnTo>
                  <a:pt x="16769004" y="8523122"/>
                </a:lnTo>
                <a:lnTo>
                  <a:pt x="16725735" y="8553310"/>
                </a:lnTo>
                <a:lnTo>
                  <a:pt x="16682860" y="8583841"/>
                </a:lnTo>
                <a:lnTo>
                  <a:pt x="16640391" y="8614702"/>
                </a:lnTo>
                <a:lnTo>
                  <a:pt x="16598329" y="8645855"/>
                </a:lnTo>
                <a:lnTo>
                  <a:pt x="16556660" y="8677275"/>
                </a:lnTo>
                <a:lnTo>
                  <a:pt x="16515385" y="8708961"/>
                </a:lnTo>
                <a:lnTo>
                  <a:pt x="16474529" y="8740864"/>
                </a:lnTo>
                <a:lnTo>
                  <a:pt x="16434067" y="8772957"/>
                </a:lnTo>
                <a:lnTo>
                  <a:pt x="16393998" y="8805240"/>
                </a:lnTo>
                <a:lnTo>
                  <a:pt x="16354349" y="8837663"/>
                </a:lnTo>
                <a:lnTo>
                  <a:pt x="16315106" y="8870213"/>
                </a:lnTo>
                <a:lnTo>
                  <a:pt x="16276257" y="8902852"/>
                </a:lnTo>
                <a:lnTo>
                  <a:pt x="16237827" y="8935580"/>
                </a:lnTo>
                <a:lnTo>
                  <a:pt x="16199790" y="8968359"/>
                </a:lnTo>
                <a:lnTo>
                  <a:pt x="16162173" y="9001150"/>
                </a:lnTo>
                <a:lnTo>
                  <a:pt x="16088157" y="9066720"/>
                </a:lnTo>
                <a:lnTo>
                  <a:pt x="16015792" y="9132087"/>
                </a:lnTo>
                <a:lnTo>
                  <a:pt x="15945066" y="9197061"/>
                </a:lnTo>
                <a:lnTo>
                  <a:pt x="15842069" y="9293339"/>
                </a:lnTo>
                <a:lnTo>
                  <a:pt x="15617203" y="9507106"/>
                </a:lnTo>
                <a:lnTo>
                  <a:pt x="15542121" y="9577273"/>
                </a:lnTo>
                <a:lnTo>
                  <a:pt x="15504198" y="9612084"/>
                </a:lnTo>
                <a:lnTo>
                  <a:pt x="15465971" y="9646641"/>
                </a:lnTo>
                <a:lnTo>
                  <a:pt x="15427427" y="9680867"/>
                </a:lnTo>
                <a:lnTo>
                  <a:pt x="15388527" y="9714687"/>
                </a:lnTo>
                <a:lnTo>
                  <a:pt x="15349258" y="9748050"/>
                </a:lnTo>
                <a:lnTo>
                  <a:pt x="15341003" y="9754883"/>
                </a:lnTo>
                <a:lnTo>
                  <a:pt x="0" y="9754883"/>
                </a:lnTo>
                <a:lnTo>
                  <a:pt x="0" y="9802508"/>
                </a:lnTo>
                <a:lnTo>
                  <a:pt x="15282698" y="9802508"/>
                </a:lnTo>
                <a:lnTo>
                  <a:pt x="15269490" y="9813125"/>
                </a:lnTo>
                <a:lnTo>
                  <a:pt x="15228926" y="9844710"/>
                </a:lnTo>
                <a:lnTo>
                  <a:pt x="15187879" y="9875558"/>
                </a:lnTo>
                <a:lnTo>
                  <a:pt x="15146325" y="9905619"/>
                </a:lnTo>
                <a:lnTo>
                  <a:pt x="15104225" y="9934816"/>
                </a:lnTo>
                <a:lnTo>
                  <a:pt x="15061565" y="9963086"/>
                </a:lnTo>
                <a:lnTo>
                  <a:pt x="15018309" y="9990366"/>
                </a:lnTo>
                <a:lnTo>
                  <a:pt x="14974431" y="10016592"/>
                </a:lnTo>
                <a:lnTo>
                  <a:pt x="14932660" y="10040366"/>
                </a:lnTo>
                <a:lnTo>
                  <a:pt x="14890166" y="10063391"/>
                </a:lnTo>
                <a:lnTo>
                  <a:pt x="14846948" y="10085692"/>
                </a:lnTo>
                <a:lnTo>
                  <a:pt x="14802866" y="10107320"/>
                </a:lnTo>
                <a:lnTo>
                  <a:pt x="14758264" y="10128123"/>
                </a:lnTo>
                <a:lnTo>
                  <a:pt x="14712760" y="10148265"/>
                </a:lnTo>
                <a:lnTo>
                  <a:pt x="14666468" y="10167696"/>
                </a:lnTo>
                <a:lnTo>
                  <a:pt x="14619364" y="10186429"/>
                </a:lnTo>
                <a:lnTo>
                  <a:pt x="14571434" y="10204463"/>
                </a:lnTo>
                <a:lnTo>
                  <a:pt x="14522666" y="10221811"/>
                </a:lnTo>
                <a:lnTo>
                  <a:pt x="14473047" y="10238486"/>
                </a:lnTo>
                <a:lnTo>
                  <a:pt x="14422552" y="10254463"/>
                </a:lnTo>
                <a:lnTo>
                  <a:pt x="14371168" y="10269791"/>
                </a:lnTo>
                <a:lnTo>
                  <a:pt x="14318882" y="10284435"/>
                </a:lnTo>
                <a:lnTo>
                  <a:pt x="14309179" y="10286987"/>
                </a:lnTo>
                <a:lnTo>
                  <a:pt x="14492897" y="10286987"/>
                </a:lnTo>
                <a:lnTo>
                  <a:pt x="14566392" y="10261968"/>
                </a:lnTo>
                <a:lnTo>
                  <a:pt x="14612988" y="10244899"/>
                </a:lnTo>
                <a:lnTo>
                  <a:pt x="14658835" y="10227196"/>
                </a:lnTo>
                <a:lnTo>
                  <a:pt x="14703946" y="10208844"/>
                </a:lnTo>
                <a:lnTo>
                  <a:pt x="14748332" y="10189858"/>
                </a:lnTo>
                <a:lnTo>
                  <a:pt x="14792008" y="10170211"/>
                </a:lnTo>
                <a:lnTo>
                  <a:pt x="14834985" y="10149916"/>
                </a:lnTo>
                <a:lnTo>
                  <a:pt x="14877276" y="10128948"/>
                </a:lnTo>
                <a:lnTo>
                  <a:pt x="14919008" y="10107270"/>
                </a:lnTo>
                <a:lnTo>
                  <a:pt x="14959876" y="10085019"/>
                </a:lnTo>
                <a:lnTo>
                  <a:pt x="15000212" y="10062045"/>
                </a:lnTo>
                <a:lnTo>
                  <a:pt x="15042693" y="10036632"/>
                </a:lnTo>
                <a:lnTo>
                  <a:pt x="15084565" y="10010280"/>
                </a:lnTo>
                <a:lnTo>
                  <a:pt x="15125853" y="9983051"/>
                </a:lnTo>
                <a:lnTo>
                  <a:pt x="15166594" y="9955009"/>
                </a:lnTo>
                <a:lnTo>
                  <a:pt x="15206802" y="9926193"/>
                </a:lnTo>
                <a:lnTo>
                  <a:pt x="15246503" y="9896665"/>
                </a:lnTo>
                <a:lnTo>
                  <a:pt x="15285733" y="9866490"/>
                </a:lnTo>
                <a:lnTo>
                  <a:pt x="15324506" y="9835705"/>
                </a:lnTo>
                <a:lnTo>
                  <a:pt x="15362860" y="9804375"/>
                </a:lnTo>
                <a:lnTo>
                  <a:pt x="15365083" y="9802508"/>
                </a:lnTo>
                <a:lnTo>
                  <a:pt x="18287988" y="9802508"/>
                </a:lnTo>
                <a:lnTo>
                  <a:pt x="18287988" y="9754883"/>
                </a:lnTo>
                <a:lnTo>
                  <a:pt x="15421394" y="9754883"/>
                </a:lnTo>
                <a:lnTo>
                  <a:pt x="15438374" y="9740303"/>
                </a:lnTo>
                <a:lnTo>
                  <a:pt x="15475611" y="9707664"/>
                </a:lnTo>
                <a:lnTo>
                  <a:pt x="15512504" y="9674708"/>
                </a:lnTo>
                <a:lnTo>
                  <a:pt x="15549106" y="9641472"/>
                </a:lnTo>
                <a:lnTo>
                  <a:pt x="15585428" y="9608033"/>
                </a:lnTo>
                <a:lnTo>
                  <a:pt x="15657373" y="9540697"/>
                </a:lnTo>
                <a:lnTo>
                  <a:pt x="15877286" y="9331617"/>
                </a:lnTo>
                <a:lnTo>
                  <a:pt x="15979610" y="9235999"/>
                </a:lnTo>
                <a:lnTo>
                  <a:pt x="16049867" y="9171495"/>
                </a:lnTo>
                <a:lnTo>
                  <a:pt x="16121749" y="9106598"/>
                </a:lnTo>
                <a:lnTo>
                  <a:pt x="16195243" y="9041524"/>
                </a:lnTo>
                <a:lnTo>
                  <a:pt x="16270364" y="8976449"/>
                </a:lnTo>
                <a:lnTo>
                  <a:pt x="16308515" y="8943975"/>
                </a:lnTo>
                <a:lnTo>
                  <a:pt x="16347085" y="8911577"/>
                </a:lnTo>
                <a:lnTo>
                  <a:pt x="16386036" y="8879281"/>
                </a:lnTo>
                <a:lnTo>
                  <a:pt x="16425393" y="8847112"/>
                </a:lnTo>
                <a:lnTo>
                  <a:pt x="16465144" y="8815083"/>
                </a:lnTo>
                <a:lnTo>
                  <a:pt x="16505301" y="8783231"/>
                </a:lnTo>
                <a:lnTo>
                  <a:pt x="16545840" y="8751583"/>
                </a:lnTo>
                <a:lnTo>
                  <a:pt x="16586784" y="8720150"/>
                </a:lnTo>
                <a:lnTo>
                  <a:pt x="16628110" y="8688972"/>
                </a:lnTo>
                <a:lnTo>
                  <a:pt x="16669842" y="8658073"/>
                </a:lnTo>
                <a:lnTo>
                  <a:pt x="16711956" y="8627453"/>
                </a:lnTo>
                <a:lnTo>
                  <a:pt x="16754475" y="8597163"/>
                </a:lnTo>
                <a:lnTo>
                  <a:pt x="16797376" y="8567229"/>
                </a:lnTo>
                <a:lnTo>
                  <a:pt x="16840657" y="8537651"/>
                </a:lnTo>
                <a:lnTo>
                  <a:pt x="16884333" y="8508467"/>
                </a:lnTo>
                <a:lnTo>
                  <a:pt x="16928402" y="8479714"/>
                </a:lnTo>
                <a:lnTo>
                  <a:pt x="16972852" y="8451393"/>
                </a:lnTo>
                <a:lnTo>
                  <a:pt x="17017683" y="8423554"/>
                </a:lnTo>
                <a:lnTo>
                  <a:pt x="17062908" y="8396198"/>
                </a:lnTo>
                <a:lnTo>
                  <a:pt x="17108513" y="8369363"/>
                </a:lnTo>
                <a:lnTo>
                  <a:pt x="17154500" y="8343074"/>
                </a:lnTo>
                <a:lnTo>
                  <a:pt x="17200868" y="8317357"/>
                </a:lnTo>
                <a:lnTo>
                  <a:pt x="17248670" y="8291665"/>
                </a:lnTo>
                <a:lnTo>
                  <a:pt x="17296537" y="8266811"/>
                </a:lnTo>
                <a:lnTo>
                  <a:pt x="17344454" y="8242782"/>
                </a:lnTo>
                <a:lnTo>
                  <a:pt x="17392422" y="8219592"/>
                </a:lnTo>
                <a:lnTo>
                  <a:pt x="17440440" y="8197253"/>
                </a:lnTo>
                <a:lnTo>
                  <a:pt x="17488485" y="8175739"/>
                </a:lnTo>
                <a:lnTo>
                  <a:pt x="17536567" y="8155064"/>
                </a:lnTo>
                <a:lnTo>
                  <a:pt x="17584662" y="8135239"/>
                </a:lnTo>
                <a:lnTo>
                  <a:pt x="17632782" y="8116252"/>
                </a:lnTo>
                <a:lnTo>
                  <a:pt x="17680915" y="8098104"/>
                </a:lnTo>
                <a:lnTo>
                  <a:pt x="17729048" y="8080794"/>
                </a:lnTo>
                <a:lnTo>
                  <a:pt x="17777194" y="8064335"/>
                </a:lnTo>
                <a:lnTo>
                  <a:pt x="17825314" y="8048726"/>
                </a:lnTo>
                <a:lnTo>
                  <a:pt x="17873434" y="8033956"/>
                </a:lnTo>
                <a:lnTo>
                  <a:pt x="17921529" y="8020050"/>
                </a:lnTo>
                <a:lnTo>
                  <a:pt x="17969611" y="8006982"/>
                </a:lnTo>
                <a:lnTo>
                  <a:pt x="18017655" y="7994764"/>
                </a:lnTo>
                <a:lnTo>
                  <a:pt x="18065649" y="7983398"/>
                </a:lnTo>
                <a:lnTo>
                  <a:pt x="18113617" y="7972882"/>
                </a:lnTo>
                <a:lnTo>
                  <a:pt x="18161521" y="7963230"/>
                </a:lnTo>
                <a:lnTo>
                  <a:pt x="18209375" y="7954429"/>
                </a:lnTo>
                <a:lnTo>
                  <a:pt x="18257381" y="7947698"/>
                </a:lnTo>
                <a:lnTo>
                  <a:pt x="18287988" y="7945374"/>
                </a:lnTo>
                <a:lnTo>
                  <a:pt x="18287988" y="7892593"/>
                </a:lnTo>
                <a:close/>
              </a:path>
              <a:path w="18288000" h="10287000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79516" y="7093839"/>
            <a:ext cx="4210685" cy="2629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25"/>
              </a:spcBef>
            </a:pPr>
            <a:r>
              <a:rPr sz="4250" b="1" dirty="0">
                <a:latin typeface="Times New Roman"/>
                <a:cs typeface="Times New Roman"/>
              </a:rPr>
              <a:t>Presented</a:t>
            </a:r>
            <a:r>
              <a:rPr sz="4250" b="1" spc="-250" dirty="0">
                <a:latin typeface="Times New Roman"/>
                <a:cs typeface="Times New Roman"/>
              </a:rPr>
              <a:t> </a:t>
            </a:r>
            <a:r>
              <a:rPr sz="4250" b="1" spc="-25" dirty="0">
                <a:latin typeface="Times New Roman"/>
                <a:cs typeface="Times New Roman"/>
              </a:rPr>
              <a:t>by: </a:t>
            </a:r>
            <a:r>
              <a:rPr sz="4250" b="1" spc="-85" dirty="0">
                <a:latin typeface="Times New Roman"/>
                <a:cs typeface="Times New Roman"/>
              </a:rPr>
              <a:t>Rohit</a:t>
            </a:r>
            <a:r>
              <a:rPr sz="4250" b="1" spc="-229" dirty="0">
                <a:latin typeface="Times New Roman"/>
                <a:cs typeface="Times New Roman"/>
              </a:rPr>
              <a:t> </a:t>
            </a:r>
            <a:r>
              <a:rPr sz="4250" b="1" spc="-25" dirty="0">
                <a:latin typeface="Times New Roman"/>
                <a:cs typeface="Times New Roman"/>
              </a:rPr>
              <a:t>Singh</a:t>
            </a:r>
            <a:r>
              <a:rPr sz="4250" b="1" spc="-229" dirty="0">
                <a:latin typeface="Times New Roman"/>
                <a:cs typeface="Times New Roman"/>
              </a:rPr>
              <a:t> </a:t>
            </a:r>
            <a:r>
              <a:rPr sz="4250" b="1" spc="-114" dirty="0">
                <a:latin typeface="Times New Roman"/>
                <a:cs typeface="Times New Roman"/>
              </a:rPr>
              <a:t>Rawat </a:t>
            </a:r>
            <a:r>
              <a:rPr sz="4250" b="1" spc="-315" dirty="0">
                <a:latin typeface="Times New Roman"/>
                <a:cs typeface="Times New Roman"/>
              </a:rPr>
              <a:t>CSE-</a:t>
            </a:r>
            <a:r>
              <a:rPr sz="4250" b="1" spc="-420" dirty="0">
                <a:latin typeface="Times New Roman"/>
                <a:cs typeface="Times New Roman"/>
              </a:rPr>
              <a:t>B</a:t>
            </a: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4250" b="1" spc="-10" dirty="0">
                <a:latin typeface="Times New Roman"/>
                <a:cs typeface="Times New Roman"/>
              </a:rPr>
              <a:t>2021395</a:t>
            </a:r>
            <a:endParaRPr sz="4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10"/>
              </a:spcBef>
            </a:pPr>
            <a:r>
              <a:rPr spc="-275" dirty="0"/>
              <a:t>Confusion</a:t>
            </a:r>
            <a:r>
              <a:rPr spc="-175" dirty="0"/>
              <a:t> </a:t>
            </a:r>
            <a:r>
              <a:rPr spc="-409" dirty="0"/>
              <a:t>matrix: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606" y="1900924"/>
            <a:ext cx="8801100" cy="7219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11218" y="6878853"/>
            <a:ext cx="42906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200" dirty="0">
                <a:solidFill>
                  <a:srgbClr val="332C2C"/>
                </a:solidFill>
                <a:latin typeface="Cambria"/>
                <a:cs typeface="Cambria"/>
              </a:rPr>
              <a:t>Thanks!</a:t>
            </a:r>
            <a:endParaRPr sz="102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063" y="1111212"/>
            <a:ext cx="9143999" cy="6095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6362" y="1663979"/>
            <a:ext cx="9139555" cy="801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0"/>
              </a:spcBef>
            </a:pPr>
            <a:r>
              <a:rPr sz="4000" spc="190" dirty="0">
                <a:latin typeface="Calibri"/>
                <a:cs typeface="Calibri"/>
              </a:rPr>
              <a:t>In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70" dirty="0">
                <a:latin typeface="Calibri"/>
                <a:cs typeface="Calibri"/>
              </a:rPr>
              <a:t>this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project,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85" dirty="0">
                <a:latin typeface="Calibri"/>
                <a:cs typeface="Calibri"/>
              </a:rPr>
              <a:t>we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successfully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developed</a:t>
            </a:r>
            <a:r>
              <a:rPr sz="4000" spc="100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an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adaptive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75" dirty="0">
                <a:latin typeface="Calibri"/>
                <a:cs typeface="Calibri"/>
              </a:rPr>
              <a:t>learning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system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that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segments </a:t>
            </a:r>
            <a:r>
              <a:rPr sz="4000" dirty="0">
                <a:latin typeface="Calibri"/>
                <a:cs typeface="Calibri"/>
              </a:rPr>
              <a:t>students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based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their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60" dirty="0">
                <a:latin typeface="Calibri"/>
                <a:cs typeface="Calibri"/>
              </a:rPr>
              <a:t>online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course </a:t>
            </a:r>
            <a:r>
              <a:rPr sz="4000" dirty="0">
                <a:latin typeface="Calibri"/>
                <a:cs typeface="Calibri"/>
              </a:rPr>
              <a:t>interactions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using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Random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Forest </a:t>
            </a:r>
            <a:r>
              <a:rPr sz="4000" spc="45" dirty="0">
                <a:latin typeface="Calibri"/>
                <a:cs typeface="Calibri"/>
              </a:rPr>
              <a:t>Classifier.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By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65" dirty="0">
                <a:latin typeface="Calibri"/>
                <a:cs typeface="Calibri"/>
              </a:rPr>
              <a:t>identifying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key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features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spc="45" dirty="0">
                <a:latin typeface="Calibri"/>
                <a:cs typeface="Calibri"/>
              </a:rPr>
              <a:t>such </a:t>
            </a:r>
            <a:r>
              <a:rPr sz="4000" dirty="0">
                <a:latin typeface="Calibri"/>
                <a:cs typeface="Calibri"/>
              </a:rPr>
              <a:t>as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95" dirty="0">
                <a:latin typeface="Calibri"/>
                <a:cs typeface="Calibri"/>
              </a:rPr>
              <a:t>Class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Duration,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114" dirty="0">
                <a:latin typeface="Calibri"/>
                <a:cs typeface="Calibri"/>
              </a:rPr>
              <a:t>Financial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80" dirty="0">
                <a:latin typeface="Calibri"/>
                <a:cs typeface="Calibri"/>
              </a:rPr>
              <a:t>Condition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and </a:t>
            </a:r>
            <a:r>
              <a:rPr sz="4000" spc="-90" dirty="0">
                <a:latin typeface="Calibri"/>
                <a:cs typeface="Calibri"/>
              </a:rPr>
              <a:t>Age,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85" dirty="0">
                <a:latin typeface="Calibri"/>
                <a:cs typeface="Calibri"/>
              </a:rPr>
              <a:t>we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5" dirty="0">
                <a:latin typeface="Calibri"/>
                <a:cs typeface="Calibri"/>
              </a:rPr>
              <a:t>were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able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95" dirty="0">
                <a:latin typeface="Calibri"/>
                <a:cs typeface="Calibri"/>
              </a:rPr>
              <a:t>to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predict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adaptivity</a:t>
            </a:r>
            <a:r>
              <a:rPr sz="4000" spc="10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levels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with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notable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accuracy.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These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65" dirty="0">
                <a:latin typeface="Calibri"/>
                <a:cs typeface="Calibri"/>
              </a:rPr>
              <a:t>findings </a:t>
            </a:r>
            <a:r>
              <a:rPr sz="4000" spc="110" dirty="0">
                <a:latin typeface="Calibri"/>
                <a:cs typeface="Calibri"/>
              </a:rPr>
              <a:t>highlight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the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potential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65" dirty="0">
                <a:latin typeface="Calibri"/>
                <a:cs typeface="Calibri"/>
              </a:rPr>
              <a:t>of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data-</a:t>
            </a:r>
            <a:r>
              <a:rPr sz="4000" spc="45" dirty="0">
                <a:latin typeface="Calibri"/>
                <a:cs typeface="Calibri"/>
              </a:rPr>
              <a:t>driven </a:t>
            </a:r>
            <a:r>
              <a:rPr sz="4000" dirty="0">
                <a:latin typeface="Calibri"/>
                <a:cs typeface="Calibri"/>
              </a:rPr>
              <a:t>approaches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95" dirty="0">
                <a:latin typeface="Calibri"/>
                <a:cs typeface="Calibri"/>
              </a:rPr>
              <a:t>to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enhance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personalized </a:t>
            </a:r>
            <a:r>
              <a:rPr sz="4000" spc="75" dirty="0">
                <a:latin typeface="Calibri"/>
                <a:cs typeface="Calibri"/>
              </a:rPr>
              <a:t>learning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experiences,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60" dirty="0">
                <a:latin typeface="Calibri"/>
                <a:cs typeface="Calibri"/>
              </a:rPr>
              <a:t>enabling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educators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 </a:t>
            </a:r>
            <a:r>
              <a:rPr sz="4000" spc="-55" dirty="0">
                <a:latin typeface="Calibri"/>
                <a:cs typeface="Calibri"/>
              </a:rPr>
              <a:t>better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understand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support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diverse </a:t>
            </a:r>
            <a:r>
              <a:rPr sz="4000" spc="75" dirty="0">
                <a:latin typeface="Calibri"/>
                <a:cs typeface="Calibri"/>
              </a:rPr>
              <a:t>learning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needs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88179" y="534949"/>
            <a:ext cx="431609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15" dirty="0"/>
              <a:t>Conclusion: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13414" y="1119533"/>
            <a:ext cx="6987540" cy="9180195"/>
            <a:chOff x="11313414" y="1119533"/>
            <a:chExt cx="6987540" cy="918019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3414" y="1119533"/>
              <a:ext cx="6019800" cy="798195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810" y="2226424"/>
            <a:ext cx="8888730" cy="698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Overview: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Adaptive</a:t>
            </a:r>
            <a:r>
              <a:rPr sz="320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sz="32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sz="32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personalize </a:t>
            </a:r>
            <a:r>
              <a:rPr sz="3200" spc="65" dirty="0">
                <a:solidFill>
                  <a:srgbClr val="332C2C"/>
                </a:solidFill>
                <a:latin typeface="Verdana"/>
                <a:cs typeface="Verdana"/>
              </a:rPr>
              <a:t>education</a:t>
            </a:r>
            <a:r>
              <a:rPr sz="320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320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tailoring</a:t>
            </a:r>
            <a:r>
              <a:rPr sz="320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sz="320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20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individual </a:t>
            </a:r>
            <a:r>
              <a:rPr sz="3200" spc="65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32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110" dirty="0">
                <a:solidFill>
                  <a:srgbClr val="332C2C"/>
                </a:solidFill>
                <a:latin typeface="Verdana"/>
                <a:cs typeface="Verdana"/>
              </a:rPr>
              <a:t>Problem</a:t>
            </a:r>
            <a:r>
              <a:rPr sz="32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Statement:</a:t>
            </a:r>
            <a:endParaRPr sz="3200">
              <a:latin typeface="Verdana"/>
              <a:cs typeface="Verdana"/>
            </a:endParaRPr>
          </a:p>
          <a:p>
            <a:pPr marL="12700" marR="109855">
              <a:lnSpc>
                <a:spcPct val="101600"/>
              </a:lnSpc>
              <a:spcBef>
                <a:spcPts val="70"/>
              </a:spcBef>
            </a:pPr>
            <a:r>
              <a:rPr sz="3200" spc="65" dirty="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courses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generate</a:t>
            </a:r>
            <a:r>
              <a:rPr sz="320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90" dirty="0">
                <a:solidFill>
                  <a:srgbClr val="332C2C"/>
                </a:solidFill>
                <a:latin typeface="Verdana"/>
                <a:cs typeface="Verdana"/>
              </a:rPr>
              <a:t>vast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332C2C"/>
                </a:solidFill>
                <a:latin typeface="Verdana"/>
                <a:cs typeface="Verdana"/>
              </a:rPr>
              <a:t>amounts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interaction</a:t>
            </a:r>
            <a:r>
              <a:rPr sz="320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75" dirty="0">
                <a:solidFill>
                  <a:srgbClr val="332C2C"/>
                </a:solidFill>
                <a:latin typeface="Verdana"/>
                <a:cs typeface="Verdana"/>
              </a:rPr>
              <a:t>data,</a:t>
            </a:r>
            <a:r>
              <a:rPr sz="32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332C2C"/>
                </a:solidFill>
                <a:latin typeface="Verdana"/>
                <a:cs typeface="Verdana"/>
              </a:rPr>
              <a:t>but</a:t>
            </a:r>
            <a:r>
              <a:rPr sz="320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categorizing</a:t>
            </a:r>
            <a:r>
              <a:rPr sz="320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332C2C"/>
                </a:solidFill>
                <a:latin typeface="Verdana"/>
                <a:cs typeface="Verdana"/>
              </a:rPr>
              <a:t>students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sz="32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32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2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32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remains</a:t>
            </a:r>
            <a:r>
              <a:rPr sz="320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20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challenge.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Objective:</a:t>
            </a:r>
            <a:endParaRPr sz="3200">
              <a:latin typeface="Verdana"/>
              <a:cs typeface="Verdana"/>
            </a:endParaRPr>
          </a:p>
          <a:p>
            <a:pPr marL="12700" marR="231140">
              <a:lnSpc>
                <a:spcPct val="101600"/>
              </a:lnSpc>
              <a:spcBef>
                <a:spcPts val="75"/>
              </a:spcBef>
            </a:pP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Develop</a:t>
            </a:r>
            <a:r>
              <a:rPr sz="320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20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320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20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332C2C"/>
                </a:solidFill>
                <a:latin typeface="Verdana"/>
                <a:cs typeface="Verdana"/>
              </a:rPr>
              <a:t>segments</a:t>
            </a:r>
            <a:r>
              <a:rPr sz="320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332C2C"/>
                </a:solidFill>
                <a:latin typeface="Verdana"/>
                <a:cs typeface="Verdana"/>
              </a:rPr>
              <a:t>students </a:t>
            </a:r>
            <a:r>
              <a:rPr sz="3200" spc="-25" dirty="0">
                <a:solidFill>
                  <a:srgbClr val="332C2C"/>
                </a:solidFill>
                <a:latin typeface="Verdana"/>
                <a:cs typeface="Verdana"/>
              </a:rPr>
              <a:t>automatically,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320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20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332C2C"/>
                </a:solidFill>
                <a:latin typeface="Verdana"/>
                <a:cs typeface="Verdana"/>
              </a:rPr>
              <a:t>learning experience.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5935" y="397732"/>
            <a:ext cx="5930900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450" spc="-10" dirty="0">
                <a:solidFill>
                  <a:srgbClr val="332C2C"/>
                </a:solidFill>
                <a:latin typeface="Calibri"/>
                <a:cs typeface="Calibri"/>
              </a:rPr>
              <a:t>Introduction:</a:t>
            </a:r>
            <a:endParaRPr sz="8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4259" y="3930117"/>
            <a:ext cx="7545705" cy="38461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4154">
              <a:lnSpc>
                <a:spcPct val="101699"/>
              </a:lnSpc>
              <a:spcBef>
                <a:spcPts val="50"/>
              </a:spcBef>
              <a:buChar char="-"/>
              <a:tabLst>
                <a:tab pos="236854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gender,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age,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education,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institution,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Student,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Location,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Load-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shed,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Financial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condition,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Internet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network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types,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class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duration,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self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lms,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Device.</a:t>
            </a:r>
            <a:endParaRPr sz="2750">
              <a:latin typeface="Verdana"/>
              <a:cs typeface="Verdana"/>
            </a:endParaRPr>
          </a:p>
          <a:p>
            <a:pPr marL="12700" marR="410845" indent="224154" algn="just">
              <a:lnSpc>
                <a:spcPct val="101099"/>
              </a:lnSpc>
              <a:spcBef>
                <a:spcPts val="3335"/>
              </a:spcBef>
              <a:buChar char="-"/>
              <a:tabLst>
                <a:tab pos="236854" algn="l"/>
              </a:tabLst>
            </a:pP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Target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Variable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(label):"Adaptivity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Level"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representing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student's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engagement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adaptability.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710" y="-65878"/>
            <a:ext cx="7472045" cy="3594100"/>
          </a:xfrm>
          <a:prstGeom prst="rect">
            <a:avLst/>
          </a:prstGeom>
        </p:spPr>
        <p:txBody>
          <a:bodyPr vert="horz" wrap="square" lIns="0" tIns="442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85"/>
              </a:spcBef>
            </a:pPr>
            <a:r>
              <a:rPr sz="8550" b="0" spc="-10" dirty="0">
                <a:solidFill>
                  <a:srgbClr val="332C2C"/>
                </a:solidFill>
                <a:latin typeface="Calibri"/>
                <a:cs typeface="Calibri"/>
              </a:rPr>
              <a:t>Dataset:</a:t>
            </a:r>
            <a:endParaRPr sz="855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050"/>
              </a:spcBef>
            </a:pPr>
            <a:r>
              <a:rPr sz="2750" b="0" spc="-200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b="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dirty="0">
                <a:solidFill>
                  <a:srgbClr val="332C2C"/>
                </a:solidFill>
                <a:latin typeface="Verdana"/>
                <a:cs typeface="Verdana"/>
              </a:rPr>
              <a:t>Collected</a:t>
            </a:r>
            <a:r>
              <a:rPr sz="2750" b="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2750" b="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dirty="0">
                <a:solidFill>
                  <a:srgbClr val="332C2C"/>
                </a:solidFill>
                <a:latin typeface="Verdana"/>
                <a:cs typeface="Verdana"/>
              </a:rPr>
              <a:t>kaggle</a:t>
            </a:r>
            <a:r>
              <a:rPr sz="2750" b="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spc="-400" dirty="0">
                <a:solidFill>
                  <a:srgbClr val="332C2C"/>
                </a:solidFill>
                <a:latin typeface="Verdana"/>
                <a:cs typeface="Verdana"/>
              </a:rPr>
              <a:t>( </a:t>
            </a:r>
            <a:r>
              <a:rPr sz="2750" b="0" spc="-35" dirty="0">
                <a:solidFill>
                  <a:srgbClr val="332C2C"/>
                </a:solidFill>
                <a:latin typeface="Verdana"/>
                <a:cs typeface="Verdana"/>
              </a:rPr>
              <a:t>https://</a:t>
            </a:r>
            <a:r>
              <a:rPr sz="2750" b="0" spc="-35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www.kaggle.com/code/sanmiodunt</a:t>
            </a:r>
            <a:r>
              <a:rPr sz="2750" b="0" spc="-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spc="-45" dirty="0">
                <a:solidFill>
                  <a:srgbClr val="332C2C"/>
                </a:solidFill>
                <a:latin typeface="Verdana"/>
                <a:cs typeface="Verdana"/>
              </a:rPr>
              <a:t>an/online-</a:t>
            </a:r>
            <a:r>
              <a:rPr sz="2750" b="0" spc="-10" dirty="0">
                <a:solidFill>
                  <a:srgbClr val="332C2C"/>
                </a:solidFill>
                <a:latin typeface="Verdana"/>
                <a:cs typeface="Verdana"/>
              </a:rPr>
              <a:t>learning-</a:t>
            </a:r>
            <a:r>
              <a:rPr sz="2750" b="0" spc="-35" dirty="0">
                <a:solidFill>
                  <a:srgbClr val="332C2C"/>
                </a:solidFill>
                <a:latin typeface="Verdana"/>
                <a:cs typeface="Verdana"/>
              </a:rPr>
              <a:t>adaptivity-</a:t>
            </a:r>
            <a:r>
              <a:rPr sz="2750" b="0" spc="-30" dirty="0">
                <a:solidFill>
                  <a:srgbClr val="332C2C"/>
                </a:solidFill>
                <a:latin typeface="Verdana"/>
                <a:cs typeface="Verdana"/>
              </a:rPr>
              <a:t>eda-</a:t>
            </a:r>
            <a:r>
              <a:rPr sz="2750" b="0" spc="110" dirty="0">
                <a:solidFill>
                  <a:srgbClr val="332C2C"/>
                </a:solidFill>
                <a:latin typeface="Verdana"/>
                <a:cs typeface="Verdana"/>
              </a:rPr>
              <a:t>ml</a:t>
            </a:r>
            <a:r>
              <a:rPr sz="2750" b="0" spc="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spc="-415" dirty="0">
                <a:solidFill>
                  <a:srgbClr val="332C2C"/>
                </a:solidFill>
                <a:latin typeface="Verdana"/>
                <a:cs typeface="Verdana"/>
              </a:rPr>
              <a:t>), </a:t>
            </a:r>
            <a:r>
              <a:rPr sz="2750" b="0" dirty="0">
                <a:solidFill>
                  <a:srgbClr val="332C2C"/>
                </a:solidFill>
                <a:latin typeface="Verdana"/>
                <a:cs typeface="Verdana"/>
              </a:rPr>
              <a:t>consisting</a:t>
            </a:r>
            <a:r>
              <a:rPr sz="2750" b="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b="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spc="-280" dirty="0">
                <a:solidFill>
                  <a:srgbClr val="332C2C"/>
                </a:solidFill>
                <a:latin typeface="Verdana"/>
                <a:cs typeface="Verdana"/>
              </a:rPr>
              <a:t>1205</a:t>
            </a:r>
            <a:r>
              <a:rPr sz="2750" b="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0" spc="-10" dirty="0">
                <a:solidFill>
                  <a:srgbClr val="332C2C"/>
                </a:solidFill>
                <a:latin typeface="Verdana"/>
                <a:cs typeface="Verdana"/>
              </a:rPr>
              <a:t>students.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3297" y="1695488"/>
            <a:ext cx="9143999" cy="5534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4114" y="1978253"/>
            <a:ext cx="7339330" cy="427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Handling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Missing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Values:</a:t>
            </a:r>
            <a:endParaRPr sz="2750">
              <a:latin typeface="Verdana"/>
              <a:cs typeface="Verdana"/>
            </a:endParaRPr>
          </a:p>
          <a:p>
            <a:pPr marL="12700" marR="737235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Removed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rows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missing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values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integrity.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Encoding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Categorical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Variables: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LabelEncoder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convert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categorical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numerical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format.</a:t>
            </a:r>
            <a:endParaRPr sz="2750">
              <a:latin typeface="Verdana"/>
              <a:cs typeface="Verdana"/>
            </a:endParaRPr>
          </a:p>
          <a:p>
            <a:pPr marL="12700" marR="685800">
              <a:lnSpc>
                <a:spcPct val="102299"/>
              </a:lnSpc>
              <a:spcBef>
                <a:spcPts val="316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Visualization:Distribution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adaptivity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levels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count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plot.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2480" y="573900"/>
            <a:ext cx="715137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b="0" spc="-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332C2C"/>
                </a:solidFill>
                <a:latin typeface="Calibri"/>
                <a:cs typeface="Calibri"/>
              </a:rPr>
              <a:t>Preprocessing: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26" y="6684315"/>
            <a:ext cx="8191500" cy="23713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5017" y="598034"/>
            <a:ext cx="9601200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10"/>
              </a:spcBef>
            </a:pPr>
            <a:r>
              <a:rPr spc="-75" dirty="0">
                <a:latin typeface="Times New Roman"/>
                <a:cs typeface="Times New Roman"/>
              </a:rPr>
              <a:t>Adaptability</a:t>
            </a:r>
            <a:r>
              <a:rPr spc="-360" dirty="0">
                <a:latin typeface="Times New Roman"/>
                <a:cs typeface="Times New Roman"/>
              </a:rPr>
              <a:t> </a:t>
            </a:r>
            <a:r>
              <a:rPr spc="-275" dirty="0">
                <a:latin typeface="Times New Roman"/>
                <a:cs typeface="Times New Roman"/>
              </a:rPr>
              <a:t>Levels: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583" y="1397811"/>
            <a:ext cx="13220699" cy="848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4566" rIns="0" bIns="0" rtlCol="0">
            <a:spAutoFit/>
          </a:bodyPr>
          <a:lstStyle/>
          <a:p>
            <a:pPr marL="8289925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Model</a:t>
            </a:r>
            <a:r>
              <a:rPr spc="-315" dirty="0"/>
              <a:t> </a:t>
            </a:r>
            <a:r>
              <a:rPr spc="-10" dirty="0"/>
              <a:t>Selection:</a:t>
            </a:r>
          </a:p>
          <a:p>
            <a:pPr marL="8289925">
              <a:lnSpc>
                <a:spcPct val="100000"/>
              </a:lnSpc>
              <a:spcBef>
                <a:spcPts val="30"/>
              </a:spcBef>
            </a:pPr>
            <a:r>
              <a:rPr spc="-440" dirty="0"/>
              <a:t>I</a:t>
            </a:r>
            <a:r>
              <a:rPr spc="-150" dirty="0"/>
              <a:t> </a:t>
            </a:r>
            <a:r>
              <a:rPr dirty="0"/>
              <a:t>used</a:t>
            </a:r>
            <a:r>
              <a:rPr spc="-150" dirty="0"/>
              <a:t> </a:t>
            </a:r>
            <a:r>
              <a:rPr dirty="0"/>
              <a:t>RandomForestClassiﬁer</a:t>
            </a:r>
            <a:r>
              <a:rPr spc="-145" dirty="0"/>
              <a:t> </a:t>
            </a:r>
            <a:r>
              <a:rPr spc="-25" dirty="0"/>
              <a:t>for</a:t>
            </a:r>
          </a:p>
          <a:p>
            <a:pPr marL="8289925" marR="5080">
              <a:lnSpc>
                <a:spcPct val="100699"/>
              </a:lnSpc>
              <a:spcBef>
                <a:spcPts val="75"/>
              </a:spcBef>
            </a:pPr>
            <a:r>
              <a:rPr dirty="0"/>
              <a:t>training</a:t>
            </a:r>
            <a:r>
              <a:rPr spc="-225" dirty="0"/>
              <a:t> </a:t>
            </a:r>
            <a:r>
              <a:rPr spc="85" dirty="0"/>
              <a:t>and</a:t>
            </a:r>
            <a:r>
              <a:rPr spc="-225" dirty="0"/>
              <a:t> </a:t>
            </a:r>
            <a:r>
              <a:rPr dirty="0"/>
              <a:t>testing</a:t>
            </a:r>
            <a:r>
              <a:rPr spc="-225" dirty="0"/>
              <a:t> </a:t>
            </a:r>
            <a:r>
              <a:rPr spc="55" dirty="0"/>
              <a:t>the</a:t>
            </a:r>
            <a:r>
              <a:rPr spc="-225" dirty="0"/>
              <a:t> </a:t>
            </a:r>
            <a:r>
              <a:rPr dirty="0"/>
              <a:t>data</a:t>
            </a:r>
            <a:r>
              <a:rPr spc="-225" dirty="0"/>
              <a:t> </a:t>
            </a:r>
            <a:r>
              <a:rPr spc="-50" dirty="0"/>
              <a:t>for</a:t>
            </a:r>
            <a:r>
              <a:rPr spc="-225" dirty="0"/>
              <a:t> </a:t>
            </a:r>
            <a:r>
              <a:rPr spc="-25" dirty="0"/>
              <a:t>its </a:t>
            </a:r>
            <a:r>
              <a:rPr dirty="0"/>
              <a:t>robustness</a:t>
            </a:r>
            <a:r>
              <a:rPr spc="-310" dirty="0"/>
              <a:t> </a:t>
            </a:r>
            <a:r>
              <a:rPr spc="85" dirty="0"/>
              <a:t>and</a:t>
            </a:r>
            <a:r>
              <a:rPr spc="-305" dirty="0"/>
              <a:t> </a:t>
            </a:r>
            <a:r>
              <a:rPr spc="-10" dirty="0"/>
              <a:t>interpretablity.</a:t>
            </a:r>
          </a:p>
          <a:p>
            <a:pPr marL="8289925">
              <a:lnSpc>
                <a:spcPct val="100000"/>
              </a:lnSpc>
              <a:spcBef>
                <a:spcPts val="3404"/>
              </a:spcBef>
            </a:pPr>
            <a:r>
              <a:rPr spc="-10" dirty="0"/>
              <a:t>Training</a:t>
            </a:r>
            <a:r>
              <a:rPr spc="-300" dirty="0"/>
              <a:t> </a:t>
            </a:r>
            <a:r>
              <a:rPr spc="-10" dirty="0"/>
              <a:t>Process:</a:t>
            </a:r>
          </a:p>
          <a:p>
            <a:pPr marL="8289925" marR="471805">
              <a:lnSpc>
                <a:spcPts val="4430"/>
              </a:lnSpc>
              <a:spcBef>
                <a:spcPts val="15"/>
              </a:spcBef>
            </a:pPr>
            <a:r>
              <a:rPr spc="-25" dirty="0"/>
              <a:t>Split</a:t>
            </a:r>
            <a:r>
              <a:rPr spc="-210" dirty="0"/>
              <a:t> </a:t>
            </a:r>
            <a:r>
              <a:rPr dirty="0"/>
              <a:t>data</a:t>
            </a:r>
            <a:r>
              <a:rPr spc="-204" dirty="0"/>
              <a:t> </a:t>
            </a:r>
            <a:r>
              <a:rPr dirty="0"/>
              <a:t>into</a:t>
            </a:r>
            <a:r>
              <a:rPr spc="-204" dirty="0"/>
              <a:t> </a:t>
            </a:r>
            <a:r>
              <a:rPr dirty="0"/>
              <a:t>training</a:t>
            </a:r>
            <a:r>
              <a:rPr spc="-210" dirty="0"/>
              <a:t> </a:t>
            </a:r>
            <a:r>
              <a:rPr spc="-370" dirty="0"/>
              <a:t>(80%)</a:t>
            </a:r>
            <a:r>
              <a:rPr spc="-204" dirty="0"/>
              <a:t> </a:t>
            </a:r>
            <a:r>
              <a:rPr spc="60" dirty="0"/>
              <a:t>and </a:t>
            </a:r>
            <a:r>
              <a:rPr dirty="0"/>
              <a:t>testing</a:t>
            </a:r>
            <a:r>
              <a:rPr spc="-220" dirty="0"/>
              <a:t> </a:t>
            </a:r>
            <a:r>
              <a:rPr spc="-415" dirty="0"/>
              <a:t>(20%)</a:t>
            </a:r>
            <a:r>
              <a:rPr spc="-215" dirty="0"/>
              <a:t> </a:t>
            </a:r>
            <a:r>
              <a:rPr spc="-10" dirty="0"/>
              <a:t>sets.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00705" y="641451"/>
            <a:ext cx="52527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0" spc="-100" dirty="0">
                <a:solidFill>
                  <a:srgbClr val="332C2C"/>
                </a:solidFill>
                <a:latin typeface="Calibri"/>
                <a:cs typeface="Calibri"/>
              </a:rPr>
              <a:t>Model</a:t>
            </a:r>
            <a:r>
              <a:rPr sz="6300" b="0" spc="-25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6300" b="0" spc="105" dirty="0">
                <a:solidFill>
                  <a:srgbClr val="332C2C"/>
                </a:solidFill>
                <a:latin typeface="Calibri"/>
                <a:cs typeface="Calibri"/>
              </a:rPr>
              <a:t>Training:</a:t>
            </a:r>
            <a:endParaRPr sz="6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2962"/>
            <a:ext cx="9144000" cy="6095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Feature</a:t>
            </a:r>
            <a:r>
              <a:rPr spc="-195" dirty="0"/>
              <a:t> </a:t>
            </a:r>
            <a:r>
              <a:rPr spc="-390" dirty="0"/>
              <a:t>Importance: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285" y="1433035"/>
            <a:ext cx="13191998" cy="8451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611" rIns="0" bIns="0" rtlCol="0">
            <a:spAutoFit/>
          </a:bodyPr>
          <a:lstStyle/>
          <a:p>
            <a:pPr marL="849249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Model</a:t>
            </a:r>
            <a:r>
              <a:rPr spc="-315" dirty="0"/>
              <a:t> </a:t>
            </a:r>
            <a:r>
              <a:rPr spc="-10" dirty="0"/>
              <a:t>Accuracy:</a:t>
            </a:r>
          </a:p>
          <a:p>
            <a:pPr marL="8492490">
              <a:lnSpc>
                <a:spcPct val="100000"/>
              </a:lnSpc>
              <a:spcBef>
                <a:spcPts val="30"/>
              </a:spcBef>
            </a:pPr>
            <a:r>
              <a:rPr spc="-45" dirty="0"/>
              <a:t>This</a:t>
            </a:r>
            <a:r>
              <a:rPr spc="-280" dirty="0"/>
              <a:t> </a:t>
            </a:r>
            <a:r>
              <a:rPr spc="110" dirty="0"/>
              <a:t>model</a:t>
            </a:r>
            <a:r>
              <a:rPr spc="-280" dirty="0"/>
              <a:t> </a:t>
            </a:r>
            <a:r>
              <a:rPr dirty="0"/>
              <a:t>achieved</a:t>
            </a:r>
            <a:r>
              <a:rPr spc="-280" dirty="0"/>
              <a:t> </a:t>
            </a:r>
            <a:r>
              <a:rPr spc="-50" dirty="0"/>
              <a:t>a</a:t>
            </a:r>
            <a:r>
              <a:rPr spc="-275" dirty="0"/>
              <a:t> </a:t>
            </a:r>
            <a:r>
              <a:rPr spc="130" dirty="0"/>
              <a:t>good</a:t>
            </a:r>
            <a:r>
              <a:rPr spc="-280" dirty="0"/>
              <a:t> </a:t>
            </a:r>
            <a:r>
              <a:rPr spc="-20" dirty="0"/>
              <a:t>accuracy</a:t>
            </a:r>
            <a:r>
              <a:rPr spc="-280" dirty="0"/>
              <a:t> </a:t>
            </a:r>
            <a:r>
              <a:rPr spc="15" dirty="0"/>
              <a:t>o</a:t>
            </a:r>
          </a:p>
          <a:p>
            <a:pPr marL="8492490" marR="1042035">
              <a:lnSpc>
                <a:spcPct val="100699"/>
              </a:lnSpc>
              <a:spcBef>
                <a:spcPts val="75"/>
              </a:spcBef>
            </a:pPr>
            <a:r>
              <a:rPr spc="-680" dirty="0"/>
              <a:t>91%</a:t>
            </a:r>
            <a:r>
              <a:rPr spc="-305" dirty="0"/>
              <a:t> </a:t>
            </a:r>
            <a:r>
              <a:rPr spc="114" dirty="0"/>
              <a:t>which</a:t>
            </a:r>
            <a:r>
              <a:rPr spc="-300" dirty="0"/>
              <a:t> </a:t>
            </a:r>
            <a:r>
              <a:rPr spc="-80" dirty="0"/>
              <a:t>is</a:t>
            </a:r>
            <a:r>
              <a:rPr spc="-300" dirty="0"/>
              <a:t> </a:t>
            </a:r>
            <a:r>
              <a:rPr spc="-50" dirty="0"/>
              <a:t>way</a:t>
            </a:r>
            <a:r>
              <a:rPr spc="-300" dirty="0"/>
              <a:t> </a:t>
            </a:r>
            <a:r>
              <a:rPr dirty="0"/>
              <a:t>better</a:t>
            </a:r>
            <a:r>
              <a:rPr spc="-300" dirty="0"/>
              <a:t> </a:t>
            </a:r>
            <a:r>
              <a:rPr spc="80" dirty="0"/>
              <a:t>than</a:t>
            </a:r>
            <a:r>
              <a:rPr spc="-300" dirty="0"/>
              <a:t> </a:t>
            </a:r>
            <a:r>
              <a:rPr spc="-10" dirty="0"/>
              <a:t>other </a:t>
            </a:r>
            <a:r>
              <a:rPr spc="90" dirty="0"/>
              <a:t>machine</a:t>
            </a:r>
            <a:r>
              <a:rPr spc="-200" dirty="0"/>
              <a:t> </a:t>
            </a:r>
            <a:r>
              <a:rPr dirty="0"/>
              <a:t>learning</a:t>
            </a:r>
            <a:r>
              <a:rPr spc="-195" dirty="0"/>
              <a:t> </a:t>
            </a:r>
            <a:r>
              <a:rPr spc="-10" dirty="0"/>
              <a:t>algorithms.</a:t>
            </a:r>
          </a:p>
          <a:p>
            <a:pPr marL="8492490" marR="2847975">
              <a:lnSpc>
                <a:spcPct val="101600"/>
              </a:lnSpc>
              <a:spcBef>
                <a:spcPts val="3335"/>
              </a:spcBef>
            </a:pPr>
            <a:r>
              <a:rPr dirty="0"/>
              <a:t>Classiﬁcation</a:t>
            </a:r>
            <a:r>
              <a:rPr spc="-325" dirty="0"/>
              <a:t> </a:t>
            </a:r>
            <a:r>
              <a:rPr spc="-10" dirty="0"/>
              <a:t>Report: </a:t>
            </a:r>
            <a:r>
              <a:rPr spc="-70" dirty="0"/>
              <a:t>Precision:</a:t>
            </a:r>
            <a:r>
              <a:rPr spc="-254" dirty="0"/>
              <a:t> </a:t>
            </a:r>
            <a:r>
              <a:rPr spc="-10" dirty="0"/>
              <a:t>Correct</a:t>
            </a:r>
            <a:r>
              <a:rPr spc="-254" dirty="0"/>
              <a:t> </a:t>
            </a:r>
            <a:r>
              <a:rPr spc="-10" dirty="0"/>
              <a:t>positives </a:t>
            </a:r>
            <a:r>
              <a:rPr spc="-114" dirty="0"/>
              <a:t>Recall:</a:t>
            </a:r>
            <a:r>
              <a:rPr spc="-260" dirty="0"/>
              <a:t> </a:t>
            </a:r>
            <a:r>
              <a:rPr spc="-10" dirty="0"/>
              <a:t>Retrieved</a:t>
            </a:r>
            <a:r>
              <a:rPr spc="-254" dirty="0"/>
              <a:t> </a:t>
            </a:r>
            <a:r>
              <a:rPr spc="-10" dirty="0"/>
              <a:t>positives</a:t>
            </a:r>
          </a:p>
          <a:p>
            <a:pPr marL="8492490">
              <a:lnSpc>
                <a:spcPct val="100000"/>
              </a:lnSpc>
              <a:spcBef>
                <a:spcPts val="30"/>
              </a:spcBef>
            </a:pPr>
            <a:r>
              <a:rPr spc="-140" dirty="0"/>
              <a:t>F1-</a:t>
            </a:r>
            <a:r>
              <a:rPr spc="-270" dirty="0"/>
              <a:t>score: </a:t>
            </a:r>
            <a:r>
              <a:rPr spc="45" dirty="0"/>
              <a:t>Balance</a:t>
            </a:r>
            <a:r>
              <a:rPr spc="-270" dirty="0"/>
              <a:t> </a:t>
            </a:r>
            <a:r>
              <a:rPr spc="55" dirty="0"/>
              <a:t>metric</a:t>
            </a:r>
            <a:r>
              <a:rPr spc="-270" dirty="0"/>
              <a:t> </a:t>
            </a:r>
            <a:r>
              <a:rPr spc="-50" dirty="0"/>
              <a:t>for</a:t>
            </a:r>
            <a:r>
              <a:rPr spc="-270" dirty="0"/>
              <a:t> </a:t>
            </a:r>
            <a:r>
              <a:rPr dirty="0"/>
              <a:t>each</a:t>
            </a:r>
            <a:r>
              <a:rPr spc="-270" dirty="0"/>
              <a:t> </a:t>
            </a:r>
            <a:r>
              <a:rPr spc="-10" dirty="0"/>
              <a:t>class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30738" y="698843"/>
            <a:ext cx="59588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0" spc="-135" dirty="0">
                <a:solidFill>
                  <a:srgbClr val="332C2C"/>
                </a:solidFill>
                <a:latin typeface="Cambria"/>
                <a:cs typeface="Cambria"/>
              </a:rPr>
              <a:t>Model</a:t>
            </a:r>
            <a:r>
              <a:rPr sz="6300" b="0" spc="-215" dirty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sz="6300" b="0" spc="-105" dirty="0">
                <a:solidFill>
                  <a:srgbClr val="332C2C"/>
                </a:solidFill>
                <a:latin typeface="Cambria"/>
                <a:cs typeface="Cambria"/>
              </a:rPr>
              <a:t>Evaluation:</a:t>
            </a:r>
            <a:endParaRPr sz="63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46" y="2212962"/>
            <a:ext cx="8401048" cy="4181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2686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025" y="2312022"/>
            <a:ext cx="7186295" cy="639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Identiﬁed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Key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Features:</a:t>
            </a:r>
            <a:endParaRPr sz="2750">
              <a:latin typeface="Verdana"/>
              <a:cs typeface="Verdana"/>
            </a:endParaRPr>
          </a:p>
          <a:p>
            <a:pPr marL="12700" marR="424180">
              <a:lnSpc>
                <a:spcPct val="101099"/>
              </a:lnSpc>
              <a:spcBef>
                <a:spcPts val="4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Random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Forest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Classiﬁer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which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most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inﬂuential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determining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adaptivity 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levels.The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top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three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identiﬁed were:</a:t>
            </a:r>
            <a:endParaRPr sz="2750">
              <a:latin typeface="Verdana"/>
              <a:cs typeface="Verdana"/>
            </a:endParaRPr>
          </a:p>
          <a:p>
            <a:pPr marL="12700" marR="1785620">
              <a:lnSpc>
                <a:spcPct val="101099"/>
              </a:lnSpc>
              <a:spcBef>
                <a:spcPts val="3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Feature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25" dirty="0">
                <a:solidFill>
                  <a:srgbClr val="332C2C"/>
                </a:solidFill>
                <a:latin typeface="Verdana"/>
                <a:cs typeface="Verdana"/>
              </a:rPr>
              <a:t>1: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"Class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Duration"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Feature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2:"Financial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Condition"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Feature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45" dirty="0">
                <a:solidFill>
                  <a:srgbClr val="332C2C"/>
                </a:solidFill>
                <a:latin typeface="Verdana"/>
                <a:cs typeface="Verdana"/>
              </a:rPr>
              <a:t>3: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"Age"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Results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Suggest: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model's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feature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importance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indicate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certain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behaviors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metrics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strong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indicators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student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adaptivity.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6590" y="866788"/>
            <a:ext cx="716216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0" spc="-105" dirty="0">
                <a:solidFill>
                  <a:srgbClr val="332C2C"/>
                </a:solidFill>
                <a:latin typeface="Cambria"/>
                <a:cs typeface="Cambria"/>
              </a:rPr>
              <a:t>Results</a:t>
            </a:r>
            <a:r>
              <a:rPr sz="5850" b="0" spc="-200" dirty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sz="5850" b="0" spc="-80" dirty="0">
                <a:solidFill>
                  <a:srgbClr val="332C2C"/>
                </a:solidFill>
                <a:latin typeface="Cambria"/>
                <a:cs typeface="Cambria"/>
              </a:rPr>
              <a:t>and</a:t>
            </a:r>
            <a:r>
              <a:rPr sz="5850" b="0" spc="-204" dirty="0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sz="5850" b="0" spc="-95" dirty="0">
                <a:solidFill>
                  <a:srgbClr val="332C2C"/>
                </a:solidFill>
                <a:latin typeface="Cambria"/>
                <a:cs typeface="Cambria"/>
              </a:rPr>
              <a:t>Discussion:</a:t>
            </a:r>
            <a:endParaRPr sz="58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476" y="597014"/>
            <a:ext cx="8267700" cy="812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Times New Roman</vt:lpstr>
      <vt:lpstr>Verdana</vt:lpstr>
      <vt:lpstr>Office Theme</vt:lpstr>
      <vt:lpstr>PowerPoint Presentation</vt:lpstr>
      <vt:lpstr>Introduction:</vt:lpstr>
      <vt:lpstr>Dataset: - Collected from kaggle ( https://www.kaggle.com/code/sanmiodunt an/online-learning-adaptivity-eda-ml ), consisting of 1205 students.</vt:lpstr>
      <vt:lpstr>Data Preprocessing:</vt:lpstr>
      <vt:lpstr>Adaptability Levels:</vt:lpstr>
      <vt:lpstr>Model Training:</vt:lpstr>
      <vt:lpstr>Feature Importance:</vt:lpstr>
      <vt:lpstr>Model Evaluation:</vt:lpstr>
      <vt:lpstr>Results and Discussion:</vt:lpstr>
      <vt:lpstr>Confusion matrix: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 Rawat</dc:creator>
  <cp:lastModifiedBy>Radar goel</cp:lastModifiedBy>
  <cp:revision>1</cp:revision>
  <dcterms:created xsi:type="dcterms:W3CDTF">2024-07-12T07:01:04Z</dcterms:created>
  <dcterms:modified xsi:type="dcterms:W3CDTF">2024-07-12T07:02:27Z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  <property fmtid="{D5CDD505-2E9C-101B-9397-08002B2CF9AE}" pid="5" name="Producer">
    <vt:lpwstr>GPL Ghostscript 10.02.0</vt:lpwstr>
  </property>
</Properties>
</file>