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61"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p:restoredTop sz="94708"/>
  </p:normalViewPr>
  <p:slideViewPr>
    <p:cSldViewPr snapToGrid="0">
      <p:cViewPr>
        <p:scale>
          <a:sx n="80" d="100"/>
          <a:sy n="80" d="100"/>
        </p:scale>
        <p:origin x="9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F7864-45F6-1342-B0A9-FC5229617809}" type="doc">
      <dgm:prSet loTypeId="urn:microsoft.com/office/officeart/2009/3/layout/StepUpProcess" loCatId="" qsTypeId="urn:microsoft.com/office/officeart/2005/8/quickstyle/simple4" qsCatId="simple" csTypeId="urn:microsoft.com/office/officeart/2005/8/colors/accent1_2" csCatId="accent1" phldr="1"/>
      <dgm:spPr/>
      <dgm:t>
        <a:bodyPr/>
        <a:lstStyle/>
        <a:p>
          <a:endParaRPr lang="en-US"/>
        </a:p>
      </dgm:t>
    </dgm:pt>
    <dgm:pt modelId="{4F2D6634-F54B-7948-90D7-4B797AB51F64}">
      <dgm:prSet phldrT="[Text]"/>
      <dgm:spPr/>
      <dgm:t>
        <a:bodyPr/>
        <a:lstStyle/>
        <a:p>
          <a:r>
            <a:rPr lang="en-US" dirty="0" smtClean="0"/>
            <a:t>Data Access</a:t>
          </a:r>
          <a:endParaRPr lang="en-US" dirty="0"/>
        </a:p>
      </dgm:t>
    </dgm:pt>
    <dgm:pt modelId="{3DB16555-27AF-0C42-946A-1FD0E26D95F6}" type="parTrans" cxnId="{137AAA39-EBA7-344E-8E4F-8508946E68DD}">
      <dgm:prSet/>
      <dgm:spPr/>
      <dgm:t>
        <a:bodyPr/>
        <a:lstStyle/>
        <a:p>
          <a:endParaRPr lang="en-US"/>
        </a:p>
      </dgm:t>
    </dgm:pt>
    <dgm:pt modelId="{9069C997-2323-5648-B22B-1FCCAC534D95}" type="sibTrans" cxnId="{137AAA39-EBA7-344E-8E4F-8508946E68DD}">
      <dgm:prSet/>
      <dgm:spPr/>
      <dgm:t>
        <a:bodyPr/>
        <a:lstStyle/>
        <a:p>
          <a:endParaRPr lang="en-US"/>
        </a:p>
      </dgm:t>
    </dgm:pt>
    <dgm:pt modelId="{31FF5EA2-C5E5-3945-83F3-C52A7756EFF7}">
      <dgm:prSet phldrT="[Text]"/>
      <dgm:spPr/>
      <dgm:t>
        <a:bodyPr/>
        <a:lstStyle/>
        <a:p>
          <a:r>
            <a:rPr lang="en-US" dirty="0" smtClean="0"/>
            <a:t>Data Understanding</a:t>
          </a:r>
          <a:endParaRPr lang="en-US" dirty="0"/>
        </a:p>
      </dgm:t>
    </dgm:pt>
    <dgm:pt modelId="{6A62AC16-E520-914F-AB2A-48842F9E1BE1}" type="parTrans" cxnId="{CCD92B8D-B11B-0247-A1FF-35E045FC5BB1}">
      <dgm:prSet/>
      <dgm:spPr/>
      <dgm:t>
        <a:bodyPr/>
        <a:lstStyle/>
        <a:p>
          <a:endParaRPr lang="en-US"/>
        </a:p>
      </dgm:t>
    </dgm:pt>
    <dgm:pt modelId="{5B091042-07A8-A346-B8FF-0E267CD2C6A4}" type="sibTrans" cxnId="{CCD92B8D-B11B-0247-A1FF-35E045FC5BB1}">
      <dgm:prSet/>
      <dgm:spPr/>
      <dgm:t>
        <a:bodyPr/>
        <a:lstStyle/>
        <a:p>
          <a:endParaRPr lang="en-US"/>
        </a:p>
      </dgm:t>
    </dgm:pt>
    <dgm:pt modelId="{8AA203BC-D100-9645-9480-491C36A2CAFC}">
      <dgm:prSet phldrT="[Text]"/>
      <dgm:spPr/>
      <dgm:t>
        <a:bodyPr/>
        <a:lstStyle/>
        <a:p>
          <a:r>
            <a:rPr lang="en-US" dirty="0" smtClean="0"/>
            <a:t>Data </a:t>
          </a:r>
          <a:r>
            <a:rPr lang="en-US" dirty="0" smtClean="0"/>
            <a:t>Extraction &amp; Consolidation</a:t>
          </a:r>
          <a:endParaRPr lang="en-US" dirty="0"/>
        </a:p>
      </dgm:t>
    </dgm:pt>
    <dgm:pt modelId="{19108561-D5C9-EB42-A87D-3F1FF6433036}" type="parTrans" cxnId="{FCB03EA1-5F74-5140-A378-390689FCAA7C}">
      <dgm:prSet/>
      <dgm:spPr/>
      <dgm:t>
        <a:bodyPr/>
        <a:lstStyle/>
        <a:p>
          <a:endParaRPr lang="en-US"/>
        </a:p>
      </dgm:t>
    </dgm:pt>
    <dgm:pt modelId="{3361A1E4-5242-AD4B-99FB-3D7915F87A31}" type="sibTrans" cxnId="{FCB03EA1-5F74-5140-A378-390689FCAA7C}">
      <dgm:prSet/>
      <dgm:spPr/>
      <dgm:t>
        <a:bodyPr/>
        <a:lstStyle/>
        <a:p>
          <a:endParaRPr lang="en-US"/>
        </a:p>
      </dgm:t>
    </dgm:pt>
    <dgm:pt modelId="{076ABD89-D6D3-CD4E-9FA5-2C11600180C8}">
      <dgm:prSet/>
      <dgm:spPr/>
      <dgm:t>
        <a:bodyPr/>
        <a:lstStyle/>
        <a:p>
          <a:r>
            <a:rPr lang="en-US" dirty="0" smtClean="0"/>
            <a:t>Data Cleaning</a:t>
          </a:r>
          <a:endParaRPr lang="en-US" dirty="0"/>
        </a:p>
      </dgm:t>
    </dgm:pt>
    <dgm:pt modelId="{BF8B9BC5-DE3D-584C-A877-24F849BAAF20}" type="parTrans" cxnId="{10E9E7FA-7321-4F42-8611-4367117A1A49}">
      <dgm:prSet/>
      <dgm:spPr/>
      <dgm:t>
        <a:bodyPr/>
        <a:lstStyle/>
        <a:p>
          <a:endParaRPr lang="en-US"/>
        </a:p>
      </dgm:t>
    </dgm:pt>
    <dgm:pt modelId="{A72611F3-37D9-534D-A15F-309B7E7E11D0}" type="sibTrans" cxnId="{10E9E7FA-7321-4F42-8611-4367117A1A49}">
      <dgm:prSet/>
      <dgm:spPr/>
      <dgm:t>
        <a:bodyPr/>
        <a:lstStyle/>
        <a:p>
          <a:endParaRPr lang="en-US"/>
        </a:p>
      </dgm:t>
    </dgm:pt>
    <dgm:pt modelId="{DB1051AA-56ED-9640-88AB-A6D37DE98EB5}">
      <dgm:prSet/>
      <dgm:spPr/>
      <dgm:t>
        <a:bodyPr/>
        <a:lstStyle/>
        <a:p>
          <a:r>
            <a:rPr lang="en-US" dirty="0" smtClean="0"/>
            <a:t>Data Transformation &amp; Reduction</a:t>
          </a:r>
          <a:endParaRPr lang="en-US" dirty="0"/>
        </a:p>
      </dgm:t>
    </dgm:pt>
    <dgm:pt modelId="{71BA7E09-EB24-E74A-B8D5-A6AB5336BEA0}" type="parTrans" cxnId="{7576C419-523C-9443-8DC9-0C0664B6635D}">
      <dgm:prSet/>
      <dgm:spPr/>
      <dgm:t>
        <a:bodyPr/>
        <a:lstStyle/>
        <a:p>
          <a:endParaRPr lang="en-US"/>
        </a:p>
      </dgm:t>
    </dgm:pt>
    <dgm:pt modelId="{B01E943E-4C37-B349-A206-4CAB23CDA6AD}" type="sibTrans" cxnId="{7576C419-523C-9443-8DC9-0C0664B6635D}">
      <dgm:prSet/>
      <dgm:spPr/>
      <dgm:t>
        <a:bodyPr/>
        <a:lstStyle/>
        <a:p>
          <a:endParaRPr lang="en-US"/>
        </a:p>
      </dgm:t>
    </dgm:pt>
    <dgm:pt modelId="{5C143DAB-838C-B246-A70A-9EEB585635C4}" type="pres">
      <dgm:prSet presAssocID="{8FAF7864-45F6-1342-B0A9-FC5229617809}" presName="rootnode" presStyleCnt="0">
        <dgm:presLayoutVars>
          <dgm:chMax/>
          <dgm:chPref/>
          <dgm:dir/>
          <dgm:animLvl val="lvl"/>
        </dgm:presLayoutVars>
      </dgm:prSet>
      <dgm:spPr/>
      <dgm:t>
        <a:bodyPr/>
        <a:lstStyle/>
        <a:p>
          <a:endParaRPr lang="en-US"/>
        </a:p>
      </dgm:t>
    </dgm:pt>
    <dgm:pt modelId="{056009BF-AAB8-954F-B783-D63D7D1F9B35}" type="pres">
      <dgm:prSet presAssocID="{4F2D6634-F54B-7948-90D7-4B797AB51F64}" presName="composite" presStyleCnt="0"/>
      <dgm:spPr/>
    </dgm:pt>
    <dgm:pt modelId="{375E5E62-DFA3-4D4E-8ADB-0FCA38696920}" type="pres">
      <dgm:prSet presAssocID="{4F2D6634-F54B-7948-90D7-4B797AB51F64}" presName="LShape" presStyleLbl="alignNode1" presStyleIdx="0" presStyleCnt="9"/>
      <dgm:spPr/>
    </dgm:pt>
    <dgm:pt modelId="{C2B25CC8-3A4B-3F44-821B-227CDDF89ADF}" type="pres">
      <dgm:prSet presAssocID="{4F2D6634-F54B-7948-90D7-4B797AB51F64}" presName="ParentText" presStyleLbl="revTx" presStyleIdx="0" presStyleCnt="5">
        <dgm:presLayoutVars>
          <dgm:chMax val="0"/>
          <dgm:chPref val="0"/>
          <dgm:bulletEnabled val="1"/>
        </dgm:presLayoutVars>
      </dgm:prSet>
      <dgm:spPr/>
      <dgm:t>
        <a:bodyPr/>
        <a:lstStyle/>
        <a:p>
          <a:endParaRPr lang="en-US"/>
        </a:p>
      </dgm:t>
    </dgm:pt>
    <dgm:pt modelId="{114DD4CA-BE25-9144-B7B7-25B64608BC5A}" type="pres">
      <dgm:prSet presAssocID="{4F2D6634-F54B-7948-90D7-4B797AB51F64}" presName="Triangle" presStyleLbl="alignNode1" presStyleIdx="1" presStyleCnt="9"/>
      <dgm:spPr/>
    </dgm:pt>
    <dgm:pt modelId="{C1DBAB81-4568-544C-8089-BF85E81409A8}" type="pres">
      <dgm:prSet presAssocID="{9069C997-2323-5648-B22B-1FCCAC534D95}" presName="sibTrans" presStyleCnt="0"/>
      <dgm:spPr/>
    </dgm:pt>
    <dgm:pt modelId="{708CF817-49F5-D048-B41C-A9C64C751A58}" type="pres">
      <dgm:prSet presAssocID="{9069C997-2323-5648-B22B-1FCCAC534D95}" presName="space" presStyleCnt="0"/>
      <dgm:spPr/>
    </dgm:pt>
    <dgm:pt modelId="{1B985314-BB3E-4C47-9B3B-EB0E424D993D}" type="pres">
      <dgm:prSet presAssocID="{31FF5EA2-C5E5-3945-83F3-C52A7756EFF7}" presName="composite" presStyleCnt="0"/>
      <dgm:spPr/>
    </dgm:pt>
    <dgm:pt modelId="{D589121D-5DCC-4C48-BBE5-E01A26B6FC99}" type="pres">
      <dgm:prSet presAssocID="{31FF5EA2-C5E5-3945-83F3-C52A7756EFF7}" presName="LShape" presStyleLbl="alignNode1" presStyleIdx="2" presStyleCnt="9"/>
      <dgm:spPr/>
    </dgm:pt>
    <dgm:pt modelId="{460F701C-98A9-B34F-BA54-399FB831686E}" type="pres">
      <dgm:prSet presAssocID="{31FF5EA2-C5E5-3945-83F3-C52A7756EFF7}" presName="ParentText" presStyleLbl="revTx" presStyleIdx="1" presStyleCnt="5">
        <dgm:presLayoutVars>
          <dgm:chMax val="0"/>
          <dgm:chPref val="0"/>
          <dgm:bulletEnabled val="1"/>
        </dgm:presLayoutVars>
      </dgm:prSet>
      <dgm:spPr/>
      <dgm:t>
        <a:bodyPr/>
        <a:lstStyle/>
        <a:p>
          <a:endParaRPr lang="en-US"/>
        </a:p>
      </dgm:t>
    </dgm:pt>
    <dgm:pt modelId="{7D76D169-7F6D-204C-B31F-778B9E65B0FA}" type="pres">
      <dgm:prSet presAssocID="{31FF5EA2-C5E5-3945-83F3-C52A7756EFF7}" presName="Triangle" presStyleLbl="alignNode1" presStyleIdx="3" presStyleCnt="9"/>
      <dgm:spPr/>
    </dgm:pt>
    <dgm:pt modelId="{74F258CB-2E88-7140-A4C9-354991015B43}" type="pres">
      <dgm:prSet presAssocID="{5B091042-07A8-A346-B8FF-0E267CD2C6A4}" presName="sibTrans" presStyleCnt="0"/>
      <dgm:spPr/>
    </dgm:pt>
    <dgm:pt modelId="{553BB548-B328-0F4A-B784-10052177A51F}" type="pres">
      <dgm:prSet presAssocID="{5B091042-07A8-A346-B8FF-0E267CD2C6A4}" presName="space" presStyleCnt="0"/>
      <dgm:spPr/>
    </dgm:pt>
    <dgm:pt modelId="{8F93C521-9C45-DF49-9CF9-2D461D8CCFAA}" type="pres">
      <dgm:prSet presAssocID="{8AA203BC-D100-9645-9480-491C36A2CAFC}" presName="composite" presStyleCnt="0"/>
      <dgm:spPr/>
    </dgm:pt>
    <dgm:pt modelId="{53B2E2FD-1FF7-064F-AB0F-266A64B027F0}" type="pres">
      <dgm:prSet presAssocID="{8AA203BC-D100-9645-9480-491C36A2CAFC}" presName="LShape" presStyleLbl="alignNode1" presStyleIdx="4" presStyleCnt="9"/>
      <dgm:spPr/>
    </dgm:pt>
    <dgm:pt modelId="{AA3CBB62-FC6C-114F-BBDE-786DFAC5055B}" type="pres">
      <dgm:prSet presAssocID="{8AA203BC-D100-9645-9480-491C36A2CAFC}" presName="ParentText" presStyleLbl="revTx" presStyleIdx="2" presStyleCnt="5">
        <dgm:presLayoutVars>
          <dgm:chMax val="0"/>
          <dgm:chPref val="0"/>
          <dgm:bulletEnabled val="1"/>
        </dgm:presLayoutVars>
      </dgm:prSet>
      <dgm:spPr/>
      <dgm:t>
        <a:bodyPr/>
        <a:lstStyle/>
        <a:p>
          <a:endParaRPr lang="en-US"/>
        </a:p>
      </dgm:t>
    </dgm:pt>
    <dgm:pt modelId="{3917A4DF-36AB-FA4D-BFC6-63E8D3BA8E29}" type="pres">
      <dgm:prSet presAssocID="{8AA203BC-D100-9645-9480-491C36A2CAFC}" presName="Triangle" presStyleLbl="alignNode1" presStyleIdx="5" presStyleCnt="9"/>
      <dgm:spPr/>
    </dgm:pt>
    <dgm:pt modelId="{2EE03E7A-D340-C640-A95F-734F6F24D99C}" type="pres">
      <dgm:prSet presAssocID="{3361A1E4-5242-AD4B-99FB-3D7915F87A31}" presName="sibTrans" presStyleCnt="0"/>
      <dgm:spPr/>
    </dgm:pt>
    <dgm:pt modelId="{CBD216EB-30A0-DA48-A5B1-30BE5332661D}" type="pres">
      <dgm:prSet presAssocID="{3361A1E4-5242-AD4B-99FB-3D7915F87A31}" presName="space" presStyleCnt="0"/>
      <dgm:spPr/>
    </dgm:pt>
    <dgm:pt modelId="{E63B5BEB-F58B-344A-B052-96FA30B076E5}" type="pres">
      <dgm:prSet presAssocID="{076ABD89-D6D3-CD4E-9FA5-2C11600180C8}" presName="composite" presStyleCnt="0"/>
      <dgm:spPr/>
    </dgm:pt>
    <dgm:pt modelId="{9F99C482-5175-F547-9CAE-C12A1E331FFE}" type="pres">
      <dgm:prSet presAssocID="{076ABD89-D6D3-CD4E-9FA5-2C11600180C8}" presName="LShape" presStyleLbl="alignNode1" presStyleIdx="6" presStyleCnt="9"/>
      <dgm:spPr/>
    </dgm:pt>
    <dgm:pt modelId="{F10BDCE0-1237-DB40-A59A-D9290866DEE9}" type="pres">
      <dgm:prSet presAssocID="{076ABD89-D6D3-CD4E-9FA5-2C11600180C8}" presName="ParentText" presStyleLbl="revTx" presStyleIdx="3" presStyleCnt="5">
        <dgm:presLayoutVars>
          <dgm:chMax val="0"/>
          <dgm:chPref val="0"/>
          <dgm:bulletEnabled val="1"/>
        </dgm:presLayoutVars>
      </dgm:prSet>
      <dgm:spPr/>
      <dgm:t>
        <a:bodyPr/>
        <a:lstStyle/>
        <a:p>
          <a:endParaRPr lang="en-US"/>
        </a:p>
      </dgm:t>
    </dgm:pt>
    <dgm:pt modelId="{D55BB351-2997-F84D-B9E2-80D18DB2D632}" type="pres">
      <dgm:prSet presAssocID="{076ABD89-D6D3-CD4E-9FA5-2C11600180C8}" presName="Triangle" presStyleLbl="alignNode1" presStyleIdx="7" presStyleCnt="9"/>
      <dgm:spPr/>
    </dgm:pt>
    <dgm:pt modelId="{E73751D3-DD8A-3947-92EF-0E020DF4103C}" type="pres">
      <dgm:prSet presAssocID="{A72611F3-37D9-534D-A15F-309B7E7E11D0}" presName="sibTrans" presStyleCnt="0"/>
      <dgm:spPr/>
    </dgm:pt>
    <dgm:pt modelId="{6A9BD3B7-0724-8448-BD67-912CF5DC8BF6}" type="pres">
      <dgm:prSet presAssocID="{A72611F3-37D9-534D-A15F-309B7E7E11D0}" presName="space" presStyleCnt="0"/>
      <dgm:spPr/>
    </dgm:pt>
    <dgm:pt modelId="{BFD8F68A-37D5-984B-B3A8-134FC4CDA615}" type="pres">
      <dgm:prSet presAssocID="{DB1051AA-56ED-9640-88AB-A6D37DE98EB5}" presName="composite" presStyleCnt="0"/>
      <dgm:spPr/>
    </dgm:pt>
    <dgm:pt modelId="{5CD3CB7C-4470-704E-942E-2ED8EF54D68D}" type="pres">
      <dgm:prSet presAssocID="{DB1051AA-56ED-9640-88AB-A6D37DE98EB5}" presName="LShape" presStyleLbl="alignNode1" presStyleIdx="8" presStyleCnt="9"/>
      <dgm:spPr/>
    </dgm:pt>
    <dgm:pt modelId="{27CAAF18-3E23-784A-A4B4-8CE39EF393E9}" type="pres">
      <dgm:prSet presAssocID="{DB1051AA-56ED-9640-88AB-A6D37DE98EB5}" presName="ParentText" presStyleLbl="revTx" presStyleIdx="4" presStyleCnt="5">
        <dgm:presLayoutVars>
          <dgm:chMax val="0"/>
          <dgm:chPref val="0"/>
          <dgm:bulletEnabled val="1"/>
        </dgm:presLayoutVars>
      </dgm:prSet>
      <dgm:spPr/>
      <dgm:t>
        <a:bodyPr/>
        <a:lstStyle/>
        <a:p>
          <a:endParaRPr lang="en-US"/>
        </a:p>
      </dgm:t>
    </dgm:pt>
  </dgm:ptLst>
  <dgm:cxnLst>
    <dgm:cxn modelId="{5EA6EEE0-B534-7048-8A1E-63FB8AD58AD7}" type="presOf" srcId="{8FAF7864-45F6-1342-B0A9-FC5229617809}" destId="{5C143DAB-838C-B246-A70A-9EEB585635C4}" srcOrd="0" destOrd="0" presId="urn:microsoft.com/office/officeart/2009/3/layout/StepUpProcess"/>
    <dgm:cxn modelId="{7C6BDA10-C974-1345-8D3D-8C06C27BA8A4}" type="presOf" srcId="{DB1051AA-56ED-9640-88AB-A6D37DE98EB5}" destId="{27CAAF18-3E23-784A-A4B4-8CE39EF393E9}" srcOrd="0" destOrd="0" presId="urn:microsoft.com/office/officeart/2009/3/layout/StepUpProcess"/>
    <dgm:cxn modelId="{618FC607-3DB6-1148-8FB2-2A0678424D3F}" type="presOf" srcId="{8AA203BC-D100-9645-9480-491C36A2CAFC}" destId="{AA3CBB62-FC6C-114F-BBDE-786DFAC5055B}" srcOrd="0" destOrd="0" presId="urn:microsoft.com/office/officeart/2009/3/layout/StepUpProcess"/>
    <dgm:cxn modelId="{23260717-436D-D548-A880-7A392E1218BC}" type="presOf" srcId="{076ABD89-D6D3-CD4E-9FA5-2C11600180C8}" destId="{F10BDCE0-1237-DB40-A59A-D9290866DEE9}" srcOrd="0" destOrd="0" presId="urn:microsoft.com/office/officeart/2009/3/layout/StepUpProcess"/>
    <dgm:cxn modelId="{137AAA39-EBA7-344E-8E4F-8508946E68DD}" srcId="{8FAF7864-45F6-1342-B0A9-FC5229617809}" destId="{4F2D6634-F54B-7948-90D7-4B797AB51F64}" srcOrd="0" destOrd="0" parTransId="{3DB16555-27AF-0C42-946A-1FD0E26D95F6}" sibTransId="{9069C997-2323-5648-B22B-1FCCAC534D95}"/>
    <dgm:cxn modelId="{FCB03EA1-5F74-5140-A378-390689FCAA7C}" srcId="{8FAF7864-45F6-1342-B0A9-FC5229617809}" destId="{8AA203BC-D100-9645-9480-491C36A2CAFC}" srcOrd="2" destOrd="0" parTransId="{19108561-D5C9-EB42-A87D-3F1FF6433036}" sibTransId="{3361A1E4-5242-AD4B-99FB-3D7915F87A31}"/>
    <dgm:cxn modelId="{30BB25F3-4186-564C-8957-4417063775AF}" type="presOf" srcId="{4F2D6634-F54B-7948-90D7-4B797AB51F64}" destId="{C2B25CC8-3A4B-3F44-821B-227CDDF89ADF}" srcOrd="0" destOrd="0" presId="urn:microsoft.com/office/officeart/2009/3/layout/StepUpProcess"/>
    <dgm:cxn modelId="{CCD92B8D-B11B-0247-A1FF-35E045FC5BB1}" srcId="{8FAF7864-45F6-1342-B0A9-FC5229617809}" destId="{31FF5EA2-C5E5-3945-83F3-C52A7756EFF7}" srcOrd="1" destOrd="0" parTransId="{6A62AC16-E520-914F-AB2A-48842F9E1BE1}" sibTransId="{5B091042-07A8-A346-B8FF-0E267CD2C6A4}"/>
    <dgm:cxn modelId="{E92DE53A-ADCB-8243-A6F0-2CE635932E4C}" type="presOf" srcId="{31FF5EA2-C5E5-3945-83F3-C52A7756EFF7}" destId="{460F701C-98A9-B34F-BA54-399FB831686E}" srcOrd="0" destOrd="0" presId="urn:microsoft.com/office/officeart/2009/3/layout/StepUpProcess"/>
    <dgm:cxn modelId="{7576C419-523C-9443-8DC9-0C0664B6635D}" srcId="{8FAF7864-45F6-1342-B0A9-FC5229617809}" destId="{DB1051AA-56ED-9640-88AB-A6D37DE98EB5}" srcOrd="4" destOrd="0" parTransId="{71BA7E09-EB24-E74A-B8D5-A6AB5336BEA0}" sibTransId="{B01E943E-4C37-B349-A206-4CAB23CDA6AD}"/>
    <dgm:cxn modelId="{10E9E7FA-7321-4F42-8611-4367117A1A49}" srcId="{8FAF7864-45F6-1342-B0A9-FC5229617809}" destId="{076ABD89-D6D3-CD4E-9FA5-2C11600180C8}" srcOrd="3" destOrd="0" parTransId="{BF8B9BC5-DE3D-584C-A877-24F849BAAF20}" sibTransId="{A72611F3-37D9-534D-A15F-309B7E7E11D0}"/>
    <dgm:cxn modelId="{C0A0D7EB-92BF-DD49-A5C1-738E99219438}" type="presParOf" srcId="{5C143DAB-838C-B246-A70A-9EEB585635C4}" destId="{056009BF-AAB8-954F-B783-D63D7D1F9B35}" srcOrd="0" destOrd="0" presId="urn:microsoft.com/office/officeart/2009/3/layout/StepUpProcess"/>
    <dgm:cxn modelId="{0A0C0F67-576D-4A47-8279-115A830AF8E6}" type="presParOf" srcId="{056009BF-AAB8-954F-B783-D63D7D1F9B35}" destId="{375E5E62-DFA3-4D4E-8ADB-0FCA38696920}" srcOrd="0" destOrd="0" presId="urn:microsoft.com/office/officeart/2009/3/layout/StepUpProcess"/>
    <dgm:cxn modelId="{AAD36CBF-3CB9-9144-949D-25798140A6F6}" type="presParOf" srcId="{056009BF-AAB8-954F-B783-D63D7D1F9B35}" destId="{C2B25CC8-3A4B-3F44-821B-227CDDF89ADF}" srcOrd="1" destOrd="0" presId="urn:microsoft.com/office/officeart/2009/3/layout/StepUpProcess"/>
    <dgm:cxn modelId="{BB8DDB18-60C2-0C45-A136-C088CB4AB039}" type="presParOf" srcId="{056009BF-AAB8-954F-B783-D63D7D1F9B35}" destId="{114DD4CA-BE25-9144-B7B7-25B64608BC5A}" srcOrd="2" destOrd="0" presId="urn:microsoft.com/office/officeart/2009/3/layout/StepUpProcess"/>
    <dgm:cxn modelId="{00691750-7CAF-B149-BFC1-5DB5B4208E9A}" type="presParOf" srcId="{5C143DAB-838C-B246-A70A-9EEB585635C4}" destId="{C1DBAB81-4568-544C-8089-BF85E81409A8}" srcOrd="1" destOrd="0" presId="urn:microsoft.com/office/officeart/2009/3/layout/StepUpProcess"/>
    <dgm:cxn modelId="{EB8C5672-39E0-B040-BDC4-FA32E1FF611F}" type="presParOf" srcId="{C1DBAB81-4568-544C-8089-BF85E81409A8}" destId="{708CF817-49F5-D048-B41C-A9C64C751A58}" srcOrd="0" destOrd="0" presId="urn:microsoft.com/office/officeart/2009/3/layout/StepUpProcess"/>
    <dgm:cxn modelId="{04986129-8E00-694D-B5A0-8A4219B1EC56}" type="presParOf" srcId="{5C143DAB-838C-B246-A70A-9EEB585635C4}" destId="{1B985314-BB3E-4C47-9B3B-EB0E424D993D}" srcOrd="2" destOrd="0" presId="urn:microsoft.com/office/officeart/2009/3/layout/StepUpProcess"/>
    <dgm:cxn modelId="{542ADF99-36E2-0249-B66A-A77008D4296C}" type="presParOf" srcId="{1B985314-BB3E-4C47-9B3B-EB0E424D993D}" destId="{D589121D-5DCC-4C48-BBE5-E01A26B6FC99}" srcOrd="0" destOrd="0" presId="urn:microsoft.com/office/officeart/2009/3/layout/StepUpProcess"/>
    <dgm:cxn modelId="{1CDCC95C-8D67-CF49-8177-CA5D74D7540D}" type="presParOf" srcId="{1B985314-BB3E-4C47-9B3B-EB0E424D993D}" destId="{460F701C-98A9-B34F-BA54-399FB831686E}" srcOrd="1" destOrd="0" presId="urn:microsoft.com/office/officeart/2009/3/layout/StepUpProcess"/>
    <dgm:cxn modelId="{432E96BF-8951-CA4F-9047-5CA0DB8D33B7}" type="presParOf" srcId="{1B985314-BB3E-4C47-9B3B-EB0E424D993D}" destId="{7D76D169-7F6D-204C-B31F-778B9E65B0FA}" srcOrd="2" destOrd="0" presId="urn:microsoft.com/office/officeart/2009/3/layout/StepUpProcess"/>
    <dgm:cxn modelId="{E8E5C225-CC97-2A43-AC41-96CF7864FAD1}" type="presParOf" srcId="{5C143DAB-838C-B246-A70A-9EEB585635C4}" destId="{74F258CB-2E88-7140-A4C9-354991015B43}" srcOrd="3" destOrd="0" presId="urn:microsoft.com/office/officeart/2009/3/layout/StepUpProcess"/>
    <dgm:cxn modelId="{D9A63AD2-EA9F-7C4A-A08A-708496B0A856}" type="presParOf" srcId="{74F258CB-2E88-7140-A4C9-354991015B43}" destId="{553BB548-B328-0F4A-B784-10052177A51F}" srcOrd="0" destOrd="0" presId="urn:microsoft.com/office/officeart/2009/3/layout/StepUpProcess"/>
    <dgm:cxn modelId="{EE142160-B90D-8844-B138-A5472A5D77DF}" type="presParOf" srcId="{5C143DAB-838C-B246-A70A-9EEB585635C4}" destId="{8F93C521-9C45-DF49-9CF9-2D461D8CCFAA}" srcOrd="4" destOrd="0" presId="urn:microsoft.com/office/officeart/2009/3/layout/StepUpProcess"/>
    <dgm:cxn modelId="{2713DD09-B7FA-564D-BA50-7D4C07C6579D}" type="presParOf" srcId="{8F93C521-9C45-DF49-9CF9-2D461D8CCFAA}" destId="{53B2E2FD-1FF7-064F-AB0F-266A64B027F0}" srcOrd="0" destOrd="0" presId="urn:microsoft.com/office/officeart/2009/3/layout/StepUpProcess"/>
    <dgm:cxn modelId="{C45CBC89-ABA6-C140-85CA-3B93EF2CFC95}" type="presParOf" srcId="{8F93C521-9C45-DF49-9CF9-2D461D8CCFAA}" destId="{AA3CBB62-FC6C-114F-BBDE-786DFAC5055B}" srcOrd="1" destOrd="0" presId="urn:microsoft.com/office/officeart/2009/3/layout/StepUpProcess"/>
    <dgm:cxn modelId="{B2DDED90-C177-D040-BF61-17DBB8C80B83}" type="presParOf" srcId="{8F93C521-9C45-DF49-9CF9-2D461D8CCFAA}" destId="{3917A4DF-36AB-FA4D-BFC6-63E8D3BA8E29}" srcOrd="2" destOrd="0" presId="urn:microsoft.com/office/officeart/2009/3/layout/StepUpProcess"/>
    <dgm:cxn modelId="{0F9C4DCE-61BC-924E-9592-B424586DDB56}" type="presParOf" srcId="{5C143DAB-838C-B246-A70A-9EEB585635C4}" destId="{2EE03E7A-D340-C640-A95F-734F6F24D99C}" srcOrd="5" destOrd="0" presId="urn:microsoft.com/office/officeart/2009/3/layout/StepUpProcess"/>
    <dgm:cxn modelId="{473009EE-40DD-444F-B4E6-089548D61DDE}" type="presParOf" srcId="{2EE03E7A-D340-C640-A95F-734F6F24D99C}" destId="{CBD216EB-30A0-DA48-A5B1-30BE5332661D}" srcOrd="0" destOrd="0" presId="urn:microsoft.com/office/officeart/2009/3/layout/StepUpProcess"/>
    <dgm:cxn modelId="{1D0A7DC5-6B87-D248-87FC-13814210020E}" type="presParOf" srcId="{5C143DAB-838C-B246-A70A-9EEB585635C4}" destId="{E63B5BEB-F58B-344A-B052-96FA30B076E5}" srcOrd="6" destOrd="0" presId="urn:microsoft.com/office/officeart/2009/3/layout/StepUpProcess"/>
    <dgm:cxn modelId="{9F227DD3-43AC-2C4D-B8BE-2FCB163CA461}" type="presParOf" srcId="{E63B5BEB-F58B-344A-B052-96FA30B076E5}" destId="{9F99C482-5175-F547-9CAE-C12A1E331FFE}" srcOrd="0" destOrd="0" presId="urn:microsoft.com/office/officeart/2009/3/layout/StepUpProcess"/>
    <dgm:cxn modelId="{249EABE2-D710-FC43-9375-767878171BC5}" type="presParOf" srcId="{E63B5BEB-F58B-344A-B052-96FA30B076E5}" destId="{F10BDCE0-1237-DB40-A59A-D9290866DEE9}" srcOrd="1" destOrd="0" presId="urn:microsoft.com/office/officeart/2009/3/layout/StepUpProcess"/>
    <dgm:cxn modelId="{75BAD257-1B8E-6F49-B8D2-0ABB441B28B6}" type="presParOf" srcId="{E63B5BEB-F58B-344A-B052-96FA30B076E5}" destId="{D55BB351-2997-F84D-B9E2-80D18DB2D632}" srcOrd="2" destOrd="0" presId="urn:microsoft.com/office/officeart/2009/3/layout/StepUpProcess"/>
    <dgm:cxn modelId="{5B38B849-519E-C146-8CFC-0DDCE430EB82}" type="presParOf" srcId="{5C143DAB-838C-B246-A70A-9EEB585635C4}" destId="{E73751D3-DD8A-3947-92EF-0E020DF4103C}" srcOrd="7" destOrd="0" presId="urn:microsoft.com/office/officeart/2009/3/layout/StepUpProcess"/>
    <dgm:cxn modelId="{0FC17088-DD41-414E-ACFC-CAEFB94C66C6}" type="presParOf" srcId="{E73751D3-DD8A-3947-92EF-0E020DF4103C}" destId="{6A9BD3B7-0724-8448-BD67-912CF5DC8BF6}" srcOrd="0" destOrd="0" presId="urn:microsoft.com/office/officeart/2009/3/layout/StepUpProcess"/>
    <dgm:cxn modelId="{868E155C-CD22-EA49-996C-44E8F289941E}" type="presParOf" srcId="{5C143DAB-838C-B246-A70A-9EEB585635C4}" destId="{BFD8F68A-37D5-984B-B3A8-134FC4CDA615}" srcOrd="8" destOrd="0" presId="urn:microsoft.com/office/officeart/2009/3/layout/StepUpProcess"/>
    <dgm:cxn modelId="{1210AD1B-B528-0C42-927A-6903DF499CED}" type="presParOf" srcId="{BFD8F68A-37D5-984B-B3A8-134FC4CDA615}" destId="{5CD3CB7C-4470-704E-942E-2ED8EF54D68D}" srcOrd="0" destOrd="0" presId="urn:microsoft.com/office/officeart/2009/3/layout/StepUpProcess"/>
    <dgm:cxn modelId="{69A10DD5-3F8C-1E47-A87E-EB3AB63F8A6E}" type="presParOf" srcId="{BFD8F68A-37D5-984B-B3A8-134FC4CDA615}" destId="{27CAAF18-3E23-784A-A4B4-8CE39EF393E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E5E62-DFA3-4D4E-8ADB-0FCA38696920}">
      <dsp:nvSpPr>
        <dsp:cNvPr id="0" name=""/>
        <dsp:cNvSpPr/>
      </dsp:nvSpPr>
      <dsp:spPr>
        <a:xfrm rot="5400000">
          <a:off x="381184" y="2290013"/>
          <a:ext cx="1145233" cy="1905642"/>
        </a:xfrm>
        <a:prstGeom prst="corner">
          <a:avLst>
            <a:gd name="adj1" fmla="val 16120"/>
            <a:gd name="adj2" fmla="val 1611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sp>
    <dsp:sp modelId="{C2B25CC8-3A4B-3F44-821B-227CDDF89ADF}">
      <dsp:nvSpPr>
        <dsp:cNvPr id="0" name=""/>
        <dsp:cNvSpPr/>
      </dsp:nvSpPr>
      <dsp:spPr>
        <a:xfrm>
          <a:off x="190016" y="2859389"/>
          <a:ext cx="1720424" cy="150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Data Access</a:t>
          </a:r>
          <a:endParaRPr lang="en-US" sz="1700" kern="1200" dirty="0"/>
        </a:p>
      </dsp:txBody>
      <dsp:txXfrm>
        <a:off x="190016" y="2859389"/>
        <a:ext cx="1720424" cy="1508052"/>
      </dsp:txXfrm>
    </dsp:sp>
    <dsp:sp modelId="{114DD4CA-BE25-9144-B7B7-25B64608BC5A}">
      <dsp:nvSpPr>
        <dsp:cNvPr id="0" name=""/>
        <dsp:cNvSpPr/>
      </dsp:nvSpPr>
      <dsp:spPr>
        <a:xfrm>
          <a:off x="1585832" y="2149717"/>
          <a:ext cx="324608" cy="324608"/>
        </a:xfrm>
        <a:prstGeom prst="triangle">
          <a:avLst>
            <a:gd name="adj" fmla="val 10000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sp>
    <dsp:sp modelId="{D589121D-5DCC-4C48-BBE5-E01A26B6FC99}">
      <dsp:nvSpPr>
        <dsp:cNvPr id="0" name=""/>
        <dsp:cNvSpPr/>
      </dsp:nvSpPr>
      <dsp:spPr>
        <a:xfrm rot="5400000">
          <a:off x="2487319" y="1768847"/>
          <a:ext cx="1145233" cy="1905642"/>
        </a:xfrm>
        <a:prstGeom prst="corner">
          <a:avLst>
            <a:gd name="adj1" fmla="val 16120"/>
            <a:gd name="adj2" fmla="val 1611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sp>
    <dsp:sp modelId="{460F701C-98A9-B34F-BA54-399FB831686E}">
      <dsp:nvSpPr>
        <dsp:cNvPr id="0" name=""/>
        <dsp:cNvSpPr/>
      </dsp:nvSpPr>
      <dsp:spPr>
        <a:xfrm>
          <a:off x="2296151" y="2338224"/>
          <a:ext cx="1720424" cy="150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Data Understanding</a:t>
          </a:r>
          <a:endParaRPr lang="en-US" sz="1700" kern="1200" dirty="0"/>
        </a:p>
      </dsp:txBody>
      <dsp:txXfrm>
        <a:off x="2296151" y="2338224"/>
        <a:ext cx="1720424" cy="1508052"/>
      </dsp:txXfrm>
    </dsp:sp>
    <dsp:sp modelId="{7D76D169-7F6D-204C-B31F-778B9E65B0FA}">
      <dsp:nvSpPr>
        <dsp:cNvPr id="0" name=""/>
        <dsp:cNvSpPr/>
      </dsp:nvSpPr>
      <dsp:spPr>
        <a:xfrm>
          <a:off x="3691967" y="1628552"/>
          <a:ext cx="324608" cy="324608"/>
        </a:xfrm>
        <a:prstGeom prst="triangle">
          <a:avLst>
            <a:gd name="adj" fmla="val 10000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sp>
    <dsp:sp modelId="{53B2E2FD-1FF7-064F-AB0F-266A64B027F0}">
      <dsp:nvSpPr>
        <dsp:cNvPr id="0" name=""/>
        <dsp:cNvSpPr/>
      </dsp:nvSpPr>
      <dsp:spPr>
        <a:xfrm rot="5400000">
          <a:off x="4593455" y="1247682"/>
          <a:ext cx="1145233" cy="1905642"/>
        </a:xfrm>
        <a:prstGeom prst="corner">
          <a:avLst>
            <a:gd name="adj1" fmla="val 16120"/>
            <a:gd name="adj2" fmla="val 1611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sp>
    <dsp:sp modelId="{AA3CBB62-FC6C-114F-BBDE-786DFAC5055B}">
      <dsp:nvSpPr>
        <dsp:cNvPr id="0" name=""/>
        <dsp:cNvSpPr/>
      </dsp:nvSpPr>
      <dsp:spPr>
        <a:xfrm>
          <a:off x="4402287" y="1817059"/>
          <a:ext cx="1720424" cy="150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Data </a:t>
          </a:r>
          <a:r>
            <a:rPr lang="en-US" sz="1700" kern="1200" dirty="0" smtClean="0"/>
            <a:t>Extraction &amp; Consolidation</a:t>
          </a:r>
          <a:endParaRPr lang="en-US" sz="1700" kern="1200" dirty="0"/>
        </a:p>
      </dsp:txBody>
      <dsp:txXfrm>
        <a:off x="4402287" y="1817059"/>
        <a:ext cx="1720424" cy="1508052"/>
      </dsp:txXfrm>
    </dsp:sp>
    <dsp:sp modelId="{3917A4DF-36AB-FA4D-BFC6-63E8D3BA8E29}">
      <dsp:nvSpPr>
        <dsp:cNvPr id="0" name=""/>
        <dsp:cNvSpPr/>
      </dsp:nvSpPr>
      <dsp:spPr>
        <a:xfrm>
          <a:off x="5798103" y="1107387"/>
          <a:ext cx="324608" cy="324608"/>
        </a:xfrm>
        <a:prstGeom prst="triangle">
          <a:avLst>
            <a:gd name="adj" fmla="val 10000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sp>
    <dsp:sp modelId="{9F99C482-5175-F547-9CAE-C12A1E331FFE}">
      <dsp:nvSpPr>
        <dsp:cNvPr id="0" name=""/>
        <dsp:cNvSpPr/>
      </dsp:nvSpPr>
      <dsp:spPr>
        <a:xfrm rot="5400000">
          <a:off x="6699590" y="726517"/>
          <a:ext cx="1145233" cy="1905642"/>
        </a:xfrm>
        <a:prstGeom prst="corner">
          <a:avLst>
            <a:gd name="adj1" fmla="val 16120"/>
            <a:gd name="adj2" fmla="val 1611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sp>
    <dsp:sp modelId="{F10BDCE0-1237-DB40-A59A-D9290866DEE9}">
      <dsp:nvSpPr>
        <dsp:cNvPr id="0" name=""/>
        <dsp:cNvSpPr/>
      </dsp:nvSpPr>
      <dsp:spPr>
        <a:xfrm>
          <a:off x="6508422" y="1295893"/>
          <a:ext cx="1720424" cy="150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Data Cleaning</a:t>
          </a:r>
          <a:endParaRPr lang="en-US" sz="1700" kern="1200" dirty="0"/>
        </a:p>
      </dsp:txBody>
      <dsp:txXfrm>
        <a:off x="6508422" y="1295893"/>
        <a:ext cx="1720424" cy="1508052"/>
      </dsp:txXfrm>
    </dsp:sp>
    <dsp:sp modelId="{D55BB351-2997-F84D-B9E2-80D18DB2D632}">
      <dsp:nvSpPr>
        <dsp:cNvPr id="0" name=""/>
        <dsp:cNvSpPr/>
      </dsp:nvSpPr>
      <dsp:spPr>
        <a:xfrm>
          <a:off x="7904238" y="586221"/>
          <a:ext cx="324608" cy="324608"/>
        </a:xfrm>
        <a:prstGeom prst="triangle">
          <a:avLst>
            <a:gd name="adj" fmla="val 10000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sp>
    <dsp:sp modelId="{5CD3CB7C-4470-704E-942E-2ED8EF54D68D}">
      <dsp:nvSpPr>
        <dsp:cNvPr id="0" name=""/>
        <dsp:cNvSpPr/>
      </dsp:nvSpPr>
      <dsp:spPr>
        <a:xfrm rot="5400000">
          <a:off x="8805725" y="205352"/>
          <a:ext cx="1145233" cy="1905642"/>
        </a:xfrm>
        <a:prstGeom prst="corner">
          <a:avLst>
            <a:gd name="adj1" fmla="val 16120"/>
            <a:gd name="adj2" fmla="val 1611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sp>
    <dsp:sp modelId="{27CAAF18-3E23-784A-A4B4-8CE39EF393E9}">
      <dsp:nvSpPr>
        <dsp:cNvPr id="0" name=""/>
        <dsp:cNvSpPr/>
      </dsp:nvSpPr>
      <dsp:spPr>
        <a:xfrm>
          <a:off x="8614557" y="774728"/>
          <a:ext cx="1720424" cy="150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Data Transformation &amp; Reduction</a:t>
          </a:r>
          <a:endParaRPr lang="en-US" sz="1700" kern="1200" dirty="0"/>
        </a:p>
      </dsp:txBody>
      <dsp:txXfrm>
        <a:off x="8614557" y="774728"/>
        <a:ext cx="1720424" cy="150805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1EB441-DF6E-49A8-BFEC-19F8533150C6}"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4D52F7-D9BF-4963-83A5-3BACBAA94CAC}" type="slidenum">
              <a:rPr lang="en-US" smtClean="0"/>
              <a:t>‹#›</a:t>
            </a:fld>
            <a:endParaRPr lang="en-US"/>
          </a:p>
        </p:txBody>
      </p:sp>
    </p:spTree>
    <p:extLst>
      <p:ext uri="{BB962C8B-B14F-4D97-AF65-F5344CB8AC3E}">
        <p14:creationId xmlns:p14="http://schemas.microsoft.com/office/powerpoint/2010/main" val="18852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EB441-DF6E-49A8-BFEC-19F8533150C6}"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D52F7-D9BF-4963-83A5-3BACBAA94CAC}" type="slidenum">
              <a:rPr lang="en-US" smtClean="0"/>
              <a:t>‹#›</a:t>
            </a:fld>
            <a:endParaRPr lang="en-US"/>
          </a:p>
        </p:txBody>
      </p:sp>
    </p:spTree>
    <p:extLst>
      <p:ext uri="{BB962C8B-B14F-4D97-AF65-F5344CB8AC3E}">
        <p14:creationId xmlns:p14="http://schemas.microsoft.com/office/powerpoint/2010/main" val="133893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1EB441-DF6E-49A8-BFEC-19F8533150C6}"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D52F7-D9BF-4963-83A5-3BACBAA94CAC}" type="slidenum">
              <a:rPr lang="en-US" smtClean="0"/>
              <a:t>‹#›</a:t>
            </a:fld>
            <a:endParaRPr lang="en-US"/>
          </a:p>
        </p:txBody>
      </p:sp>
    </p:spTree>
    <p:extLst>
      <p:ext uri="{BB962C8B-B14F-4D97-AF65-F5344CB8AC3E}">
        <p14:creationId xmlns:p14="http://schemas.microsoft.com/office/powerpoint/2010/main" val="1493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1EB441-DF6E-49A8-BFEC-19F8533150C6}" type="datetimeFigureOut">
              <a:rPr lang="en-US" smtClean="0"/>
              <a:t>4/29/16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D52F7-D9BF-4963-83A5-3BACBAA94CAC}" type="slidenum">
              <a:rPr lang="en-US" smtClean="0"/>
              <a:t>‹#›</a:t>
            </a:fld>
            <a:endParaRPr lang="en-US"/>
          </a:p>
        </p:txBody>
      </p:sp>
    </p:spTree>
    <p:extLst>
      <p:ext uri="{BB962C8B-B14F-4D97-AF65-F5344CB8AC3E}">
        <p14:creationId xmlns:p14="http://schemas.microsoft.com/office/powerpoint/2010/main" val="100623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91EB441-DF6E-49A8-BFEC-19F8533150C6}" type="datetimeFigureOut">
              <a:rPr lang="en-US" smtClean="0"/>
              <a:t>4/29/16</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4D52F7-D9BF-4963-83A5-3BACBAA94CAC}" type="slidenum">
              <a:rPr lang="en-US" smtClean="0"/>
              <a:t>‹#›</a:t>
            </a:fld>
            <a:endParaRPr lang="en-US"/>
          </a:p>
        </p:txBody>
      </p:sp>
    </p:spTree>
    <p:extLst>
      <p:ext uri="{BB962C8B-B14F-4D97-AF65-F5344CB8AC3E}">
        <p14:creationId xmlns:p14="http://schemas.microsoft.com/office/powerpoint/2010/main" val="39041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1EB441-DF6E-49A8-BFEC-19F8533150C6}" type="datetimeFigureOut">
              <a:rPr lang="en-US" smtClean="0"/>
              <a:t>4/29/16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D52F7-D9BF-4963-83A5-3BACBAA94CAC}" type="slidenum">
              <a:rPr lang="en-US" smtClean="0"/>
              <a:t>‹#›</a:t>
            </a:fld>
            <a:endParaRPr lang="en-US"/>
          </a:p>
        </p:txBody>
      </p:sp>
    </p:spTree>
    <p:extLst>
      <p:ext uri="{BB962C8B-B14F-4D97-AF65-F5344CB8AC3E}">
        <p14:creationId xmlns:p14="http://schemas.microsoft.com/office/powerpoint/2010/main" val="110548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1EB441-DF6E-49A8-BFEC-19F8533150C6}" type="datetimeFigureOut">
              <a:rPr lang="en-US" smtClean="0"/>
              <a:t>4/29/16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4D52F7-D9BF-4963-83A5-3BACBAA94CAC}"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7018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1EB441-DF6E-49A8-BFEC-19F8533150C6}" type="datetimeFigureOut">
              <a:rPr lang="en-US" smtClean="0"/>
              <a:t>4/29/16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4D52F7-D9BF-4963-83A5-3BACBAA94CAC}"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23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EB441-DF6E-49A8-BFEC-19F8533150C6}" type="datetimeFigureOut">
              <a:rPr lang="en-US" smtClean="0"/>
              <a:t>4/29/16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4D52F7-D9BF-4963-83A5-3BACBAA94CAC}" type="slidenum">
              <a:rPr lang="en-US" smtClean="0"/>
              <a:t>‹#›</a:t>
            </a:fld>
            <a:endParaRPr lang="en-US"/>
          </a:p>
        </p:txBody>
      </p:sp>
    </p:spTree>
    <p:extLst>
      <p:ext uri="{BB962C8B-B14F-4D97-AF65-F5344CB8AC3E}">
        <p14:creationId xmlns:p14="http://schemas.microsoft.com/office/powerpoint/2010/main" val="20970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EB441-DF6E-49A8-BFEC-19F8533150C6}" type="datetimeFigureOut">
              <a:rPr lang="en-US" smtClean="0"/>
              <a:t>4/29/16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24D52F7-D9BF-4963-83A5-3BACBAA94CAC}" type="slidenum">
              <a:rPr lang="en-US" smtClean="0"/>
              <a:t>‹#›</a:t>
            </a:fld>
            <a:endParaRPr lang="en-US"/>
          </a:p>
        </p:txBody>
      </p:sp>
    </p:spTree>
    <p:extLst>
      <p:ext uri="{BB962C8B-B14F-4D97-AF65-F5344CB8AC3E}">
        <p14:creationId xmlns:p14="http://schemas.microsoft.com/office/powerpoint/2010/main" val="22109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EB441-DF6E-49A8-BFEC-19F8533150C6}" type="datetimeFigureOut">
              <a:rPr lang="en-US" smtClean="0"/>
              <a:t>4/29/16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24D52F7-D9BF-4963-83A5-3BACBAA94CAC}" type="slidenum">
              <a:rPr lang="en-US" smtClean="0"/>
              <a:t>‹#›</a:t>
            </a:fld>
            <a:endParaRPr lang="en-US"/>
          </a:p>
        </p:txBody>
      </p:sp>
    </p:spTree>
    <p:extLst>
      <p:ext uri="{BB962C8B-B14F-4D97-AF65-F5344CB8AC3E}">
        <p14:creationId xmlns:p14="http://schemas.microsoft.com/office/powerpoint/2010/main" val="7168871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91EB441-DF6E-49A8-BFEC-19F8533150C6}" type="datetimeFigureOut">
              <a:rPr lang="en-US" smtClean="0"/>
              <a:t>4/29/16</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4D52F7-D9BF-4963-83A5-3BACBAA94CAC}" type="slidenum">
              <a:rPr lang="en-US" smtClean="0"/>
              <a:t>‹#›</a:t>
            </a:fld>
            <a:endParaRPr lang="en-US"/>
          </a:p>
        </p:txBody>
      </p:sp>
    </p:spTree>
    <p:extLst>
      <p:ext uri="{BB962C8B-B14F-4D97-AF65-F5344CB8AC3E}">
        <p14:creationId xmlns:p14="http://schemas.microsoft.com/office/powerpoint/2010/main" val="45807802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elp.com/dataset_challen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1" y="479097"/>
            <a:ext cx="8915399" cy="2262781"/>
          </a:xfrm>
        </p:spPr>
        <p:txBody>
          <a:bodyPr/>
          <a:lstStyle/>
          <a:p>
            <a:r>
              <a:rPr lang="en-US" dirty="0" smtClean="0"/>
              <a:t>Final Project</a:t>
            </a:r>
            <a:br>
              <a:rPr lang="en-US" dirty="0" smtClean="0"/>
            </a:br>
            <a:endParaRPr lang="en-US" dirty="0"/>
          </a:p>
        </p:txBody>
      </p:sp>
      <p:sp>
        <p:nvSpPr>
          <p:cNvPr id="3" name="Subtitle 2"/>
          <p:cNvSpPr>
            <a:spLocks noGrp="1"/>
          </p:cNvSpPr>
          <p:nvPr>
            <p:ph type="subTitle" idx="1"/>
          </p:nvPr>
        </p:nvSpPr>
        <p:spPr>
          <a:xfrm>
            <a:off x="1001044" y="4473717"/>
            <a:ext cx="8915399" cy="1775821"/>
          </a:xfrm>
        </p:spPr>
        <p:txBody>
          <a:bodyPr>
            <a:normAutofit/>
          </a:bodyPr>
          <a:lstStyle/>
          <a:p>
            <a:r>
              <a:rPr lang="en-US" dirty="0" smtClean="0"/>
              <a:t>Team 5 </a:t>
            </a:r>
          </a:p>
          <a:p>
            <a:r>
              <a:rPr lang="en-US" dirty="0" smtClean="0"/>
              <a:t>Madhav Sahu</a:t>
            </a:r>
          </a:p>
          <a:p>
            <a:r>
              <a:rPr lang="en-US" dirty="0" smtClean="0"/>
              <a:t>Rohit Singh</a:t>
            </a:r>
          </a:p>
          <a:p>
            <a:r>
              <a:rPr lang="en-US" dirty="0" smtClean="0"/>
              <a:t>Shrenik Jain</a:t>
            </a:r>
            <a:endParaRPr lang="en-US" dirty="0"/>
          </a:p>
        </p:txBody>
      </p:sp>
      <p:pic>
        <p:nvPicPr>
          <p:cNvPr id="4" name="Picture 3"/>
          <p:cNvPicPr>
            <a:picLocks noChangeAspect="1"/>
          </p:cNvPicPr>
          <p:nvPr/>
        </p:nvPicPr>
        <p:blipFill>
          <a:blip r:embed="rId2"/>
          <a:stretch>
            <a:fillRect/>
          </a:stretch>
        </p:blipFill>
        <p:spPr>
          <a:xfrm>
            <a:off x="3231978" y="2210832"/>
            <a:ext cx="1727200" cy="1397000"/>
          </a:xfrm>
          <a:prstGeom prst="rect">
            <a:avLst/>
          </a:prstGeom>
        </p:spPr>
      </p:pic>
      <p:sp>
        <p:nvSpPr>
          <p:cNvPr id="5" name="Title 1"/>
          <p:cNvSpPr txBox="1">
            <a:spLocks/>
          </p:cNvSpPr>
          <p:nvPr/>
        </p:nvSpPr>
        <p:spPr>
          <a:xfrm>
            <a:off x="4959178" y="1988481"/>
            <a:ext cx="7188199" cy="22627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Dataset Challenge</a:t>
            </a:r>
            <a:br>
              <a:rPr lang="en-US" dirty="0" smtClean="0"/>
            </a:br>
            <a:endParaRPr lang="en-US" dirty="0"/>
          </a:p>
        </p:txBody>
      </p:sp>
    </p:spTree>
    <p:extLst>
      <p:ext uri="{BB962C8B-B14F-4D97-AF65-F5344CB8AC3E}">
        <p14:creationId xmlns:p14="http://schemas.microsoft.com/office/powerpoint/2010/main" val="3875303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5033" y="725264"/>
            <a:ext cx="3497178" cy="5334641"/>
          </a:xfrm>
        </p:spPr>
        <p:txBody>
          <a:bodyPr/>
          <a:lstStyle/>
          <a:p>
            <a:endParaRPr lang="en-US" dirty="0" smtClean="0"/>
          </a:p>
          <a:p>
            <a:r>
              <a:rPr lang="en-US" dirty="0" smtClean="0"/>
              <a:t>These charts show the rating received by different ethnicity types and the number of reviews received.</a:t>
            </a:r>
          </a:p>
          <a:p>
            <a:endParaRPr lang="en-US" dirty="0"/>
          </a:p>
          <a:p>
            <a:r>
              <a:rPr lang="en-US" dirty="0" smtClean="0"/>
              <a:t>The ratings ranged from 1-5 and the ethnicity had 13 types.</a:t>
            </a:r>
            <a:endParaRPr lang="en-US" dirty="0"/>
          </a:p>
        </p:txBody>
      </p:sp>
      <p:pic>
        <p:nvPicPr>
          <p:cNvPr id="5" name="Picture 4"/>
          <p:cNvPicPr>
            <a:picLocks noChangeAspect="1"/>
          </p:cNvPicPr>
          <p:nvPr/>
        </p:nvPicPr>
        <p:blipFill>
          <a:blip r:embed="rId2"/>
          <a:stretch>
            <a:fillRect/>
          </a:stretch>
        </p:blipFill>
        <p:spPr>
          <a:xfrm>
            <a:off x="4924926" y="372337"/>
            <a:ext cx="6882064" cy="5687568"/>
          </a:xfrm>
          <a:prstGeom prst="rect">
            <a:avLst/>
          </a:prstGeom>
        </p:spPr>
      </p:pic>
    </p:spTree>
    <p:extLst>
      <p:ext uri="{BB962C8B-B14F-4D97-AF65-F5344CB8AC3E}">
        <p14:creationId xmlns:p14="http://schemas.microsoft.com/office/powerpoint/2010/main" val="154553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70796"/>
            <a:ext cx="10058400" cy="1609344"/>
          </a:xfrm>
        </p:spPr>
        <p:txBody>
          <a:bodyPr/>
          <a:lstStyle/>
          <a:p>
            <a:r>
              <a:rPr lang="en-US" dirty="0" smtClean="0"/>
              <a:t>Model building</a:t>
            </a:r>
            <a:endParaRPr lang="en-US" dirty="0"/>
          </a:p>
        </p:txBody>
      </p:sp>
      <p:sp>
        <p:nvSpPr>
          <p:cNvPr id="3" name="Content Placeholder 2"/>
          <p:cNvSpPr>
            <a:spLocks noGrp="1"/>
          </p:cNvSpPr>
          <p:nvPr>
            <p:ph idx="1"/>
          </p:nvPr>
        </p:nvSpPr>
        <p:spPr>
          <a:xfrm>
            <a:off x="1069848" y="1716977"/>
            <a:ext cx="5205973" cy="4736592"/>
          </a:xfrm>
        </p:spPr>
        <p:txBody>
          <a:bodyPr/>
          <a:lstStyle/>
          <a:p>
            <a:r>
              <a:rPr lang="en-US" dirty="0"/>
              <a:t>After visualization and understanding the data better we build the model in Azure. </a:t>
            </a:r>
            <a:endParaRPr lang="en-US" dirty="0" smtClean="0"/>
          </a:p>
          <a:p>
            <a:endParaRPr lang="en-US" dirty="0"/>
          </a:p>
          <a:p>
            <a:r>
              <a:rPr lang="en-US" dirty="0"/>
              <a:t>Before building model we pre-processed the data using Meta-Data Editor and Project Column. In Meta-Data Editor we specified the categorical values like Type, State and City</a:t>
            </a:r>
            <a:r>
              <a:rPr lang="en-US" dirty="0"/>
              <a:t> </a:t>
            </a:r>
            <a:endParaRPr lang="en-US" dirty="0" smtClean="0"/>
          </a:p>
          <a:p>
            <a:endParaRPr lang="en-US" dirty="0"/>
          </a:p>
          <a:p>
            <a:r>
              <a:rPr lang="en-US" dirty="0"/>
              <a:t>In Project Column we selected the variable that were important in building a model keeping in mind about user’s perspective as if inputs that we will take in the front end is relevant to user. </a:t>
            </a:r>
          </a:p>
          <a:p>
            <a:endParaRPr lang="en-US" dirty="0"/>
          </a:p>
        </p:txBody>
      </p:sp>
      <p:pic>
        <p:nvPicPr>
          <p:cNvPr id="4" name="Picture 3" descr="../../Screen%20Shot%202016-04-28%20at%207.55.21%20PM.png"/>
          <p:cNvPicPr/>
          <p:nvPr/>
        </p:nvPicPr>
        <p:blipFill>
          <a:blip r:embed="rId2">
            <a:extLst>
              <a:ext uri="{28A0092B-C50C-407E-A947-70E740481C1C}">
                <a14:useLocalDpi xmlns:a14="http://schemas.microsoft.com/office/drawing/2010/main" val="0"/>
              </a:ext>
            </a:extLst>
          </a:blip>
          <a:srcRect/>
          <a:stretch>
            <a:fillRect/>
          </a:stretch>
        </p:blipFill>
        <p:spPr bwMode="auto">
          <a:xfrm>
            <a:off x="6275821" y="1289304"/>
            <a:ext cx="5563253" cy="4787265"/>
          </a:xfrm>
          <a:prstGeom prst="rect">
            <a:avLst/>
          </a:prstGeom>
          <a:noFill/>
          <a:ln>
            <a:noFill/>
          </a:ln>
        </p:spPr>
      </p:pic>
    </p:spTree>
    <p:extLst>
      <p:ext uri="{BB962C8B-B14F-4D97-AF65-F5344CB8AC3E}">
        <p14:creationId xmlns:p14="http://schemas.microsoft.com/office/powerpoint/2010/main" val="206740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30443" y="602058"/>
            <a:ext cx="10635915" cy="2031325"/>
          </a:xfrm>
          <a:prstGeom prst="rect">
            <a:avLst/>
          </a:prstGeom>
          <a:noFill/>
        </p:spPr>
        <p:txBody>
          <a:bodyPr wrap="square" rtlCol="0">
            <a:spAutoFit/>
          </a:bodyPr>
          <a:lstStyle/>
          <a:p>
            <a:r>
              <a:rPr lang="en-US" dirty="0"/>
              <a:t> After the data </a:t>
            </a:r>
            <a:r>
              <a:rPr lang="en-US" dirty="0" smtClean="0"/>
              <a:t>was processed </a:t>
            </a:r>
            <a:r>
              <a:rPr lang="en-US" dirty="0"/>
              <a:t>we split the data in to 70% Train Data and 30% Test Data and ran all model and evaluated the models in the end. </a:t>
            </a:r>
            <a:endParaRPr lang="en-US" dirty="0" smtClean="0"/>
          </a:p>
          <a:p>
            <a:endParaRPr lang="en-US" dirty="0"/>
          </a:p>
          <a:p>
            <a:r>
              <a:rPr lang="en-US" dirty="0" smtClean="0"/>
              <a:t>We </a:t>
            </a:r>
            <a:r>
              <a:rPr lang="en-US" dirty="0"/>
              <a:t>have used Boosted Decision Tree Regression, Decision Forest Regression, Linear Regression and Bayesian Linear Regression model and tried to evaluate on the basis of RMSE and AME to determine best model for our dataset.</a:t>
            </a:r>
          </a:p>
          <a:p>
            <a:endParaRPr lang="en-US" dirty="0"/>
          </a:p>
        </p:txBody>
      </p:sp>
      <p:sp>
        <p:nvSpPr>
          <p:cNvPr id="9" name="TextBox 8"/>
          <p:cNvSpPr txBox="1"/>
          <p:nvPr/>
        </p:nvSpPr>
        <p:spPr>
          <a:xfrm>
            <a:off x="6782158" y="3835873"/>
            <a:ext cx="4181337" cy="861774"/>
          </a:xfrm>
          <a:prstGeom prst="rect">
            <a:avLst/>
          </a:prstGeom>
          <a:noFill/>
        </p:spPr>
        <p:txBody>
          <a:bodyPr wrap="none" rtlCol="0">
            <a:spAutoFit/>
          </a:bodyPr>
          <a:lstStyle/>
          <a:p>
            <a:r>
              <a:rPr lang="en-US" sz="1600" dirty="0"/>
              <a:t>1</a:t>
            </a:r>
            <a:r>
              <a:rPr lang="en-US" sz="1600" baseline="30000" dirty="0"/>
              <a:t>st</a:t>
            </a:r>
            <a:r>
              <a:rPr lang="en-US" sz="1600" dirty="0"/>
              <a:t> Row -&gt; Bayesian Linear Regression         </a:t>
            </a:r>
            <a:endParaRPr lang="en-US" sz="1600" dirty="0" smtClean="0"/>
          </a:p>
          <a:p>
            <a:r>
              <a:rPr lang="en-US" sz="1600" dirty="0" smtClean="0"/>
              <a:t>2</a:t>
            </a:r>
            <a:r>
              <a:rPr lang="en-US" sz="1600" baseline="30000" dirty="0" smtClean="0"/>
              <a:t>nd</a:t>
            </a:r>
            <a:r>
              <a:rPr lang="en-US" sz="1600" dirty="0" smtClean="0"/>
              <a:t> </a:t>
            </a:r>
            <a:r>
              <a:rPr lang="en-US" sz="1600" dirty="0"/>
              <a:t>row -&gt; Decision Forest Regression</a:t>
            </a:r>
          </a:p>
          <a:p>
            <a:endParaRPr lang="en-US" dirty="0"/>
          </a:p>
        </p:txBody>
      </p:sp>
      <p:sp>
        <p:nvSpPr>
          <p:cNvPr id="10" name="TextBox 9"/>
          <p:cNvSpPr txBox="1"/>
          <p:nvPr/>
        </p:nvSpPr>
        <p:spPr>
          <a:xfrm>
            <a:off x="8662737" y="5130696"/>
            <a:ext cx="2566737" cy="1600438"/>
          </a:xfrm>
          <a:prstGeom prst="rect">
            <a:avLst/>
          </a:prstGeom>
          <a:noFill/>
        </p:spPr>
        <p:txBody>
          <a:bodyPr wrap="square" rtlCol="0">
            <a:spAutoFit/>
          </a:bodyPr>
          <a:lstStyle/>
          <a:p>
            <a:r>
              <a:rPr lang="en-US" sz="1600" dirty="0"/>
              <a:t>L</a:t>
            </a:r>
            <a:r>
              <a:rPr lang="en-US" sz="1600" dirty="0" smtClean="0"/>
              <a:t>eft </a:t>
            </a:r>
            <a:r>
              <a:rPr lang="en-US" sz="1600" dirty="0"/>
              <a:t>metrics-&gt; Boosted Decision Tree Regression</a:t>
            </a:r>
          </a:p>
          <a:p>
            <a:endParaRPr lang="en-US" sz="1600" dirty="0" smtClean="0"/>
          </a:p>
          <a:p>
            <a:r>
              <a:rPr lang="en-US" sz="1600" dirty="0" smtClean="0"/>
              <a:t>Right </a:t>
            </a:r>
            <a:r>
              <a:rPr lang="en-US" sz="1600" dirty="0"/>
              <a:t>metrics-&gt; Linear Regression</a:t>
            </a:r>
          </a:p>
          <a:p>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31" y="2412903"/>
            <a:ext cx="5811610" cy="215522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331" y="4728425"/>
            <a:ext cx="7458607" cy="2129575"/>
          </a:xfrm>
          <a:prstGeom prst="rect">
            <a:avLst/>
          </a:prstGeom>
        </p:spPr>
      </p:pic>
      <p:sp>
        <p:nvSpPr>
          <p:cNvPr id="15" name="Frame 14"/>
          <p:cNvSpPr/>
          <p:nvPr/>
        </p:nvSpPr>
        <p:spPr>
          <a:xfrm>
            <a:off x="761331" y="5374105"/>
            <a:ext cx="3473785" cy="288758"/>
          </a:xfrm>
          <a:prstGeom prst="frame">
            <a:avLst/>
          </a:prstGeom>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761330" y="6112125"/>
            <a:ext cx="3473785" cy="533702"/>
          </a:xfrm>
          <a:prstGeom prst="frame">
            <a:avLst/>
          </a:prstGeom>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0002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lstStyle/>
          <a:p>
            <a:r>
              <a:rPr lang="en-US" dirty="0"/>
              <a:t>Boosted Decision Tree Regression is the best predictive model as it’s RMSE and AME is </a:t>
            </a:r>
            <a:r>
              <a:rPr lang="en-US" b="1" dirty="0"/>
              <a:t>minimum</a:t>
            </a:r>
            <a:r>
              <a:rPr lang="en-US" dirty="0"/>
              <a:t> and Co-efficient of Determination is </a:t>
            </a:r>
            <a:r>
              <a:rPr lang="en-US" b="1" dirty="0"/>
              <a:t>maximum</a:t>
            </a:r>
            <a:r>
              <a:rPr lang="en-US" dirty="0"/>
              <a:t> as compared to other models.</a:t>
            </a:r>
          </a:p>
          <a:p>
            <a:endParaRPr lang="en-US" dirty="0" smtClean="0"/>
          </a:p>
          <a:p>
            <a:r>
              <a:rPr lang="en-US" dirty="0" smtClean="0"/>
              <a:t>Root Mean Squared Error: 0.950566</a:t>
            </a:r>
          </a:p>
          <a:p>
            <a:r>
              <a:rPr lang="en-US" dirty="0" smtClean="0"/>
              <a:t>Coefficient of Determination: 0.508379</a:t>
            </a:r>
            <a:endParaRPr lang="en-US" dirty="0"/>
          </a:p>
        </p:txBody>
      </p:sp>
    </p:spTree>
    <p:extLst>
      <p:ext uri="{BB962C8B-B14F-4D97-AF65-F5344CB8AC3E}">
        <p14:creationId xmlns:p14="http://schemas.microsoft.com/office/powerpoint/2010/main" val="33078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DEPLOYING WEBSERVICE: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After modeling we deployed it as a web service in AML to generate the restful API so that we can use the API in the frontend</a:t>
            </a:r>
            <a:r>
              <a:rPr lang="en-US" dirty="0" smtClean="0"/>
              <a:t>.</a:t>
            </a:r>
          </a:p>
          <a:p>
            <a:endParaRPr lang="en-US" dirty="0"/>
          </a:p>
          <a:p>
            <a:r>
              <a:rPr lang="en-US" b="1" dirty="0"/>
              <a:t>. </a:t>
            </a:r>
            <a:r>
              <a:rPr lang="en-US" b="1" dirty="0" smtClean="0"/>
              <a:t>NET Framework:</a:t>
            </a:r>
            <a:endParaRPr lang="en-US" dirty="0"/>
          </a:p>
          <a:p>
            <a:pPr marL="0" indent="0">
              <a:buNone/>
            </a:pPr>
            <a:r>
              <a:rPr lang="en-US" dirty="0"/>
              <a:t>We used </a:t>
            </a:r>
            <a:r>
              <a:rPr lang="en-US" dirty="0" smtClean="0"/>
              <a:t>.NET </a:t>
            </a:r>
            <a:r>
              <a:rPr lang="en-US" dirty="0"/>
              <a:t>for using the API for prediction. </a:t>
            </a:r>
            <a:endParaRPr lang="en-US" dirty="0" smtClean="0"/>
          </a:p>
          <a:p>
            <a:pPr marL="0" indent="0">
              <a:buNone/>
            </a:pPr>
            <a:endParaRPr lang="en-US" dirty="0"/>
          </a:p>
          <a:p>
            <a:r>
              <a:rPr lang="en-US" dirty="0"/>
              <a:t>Published our tableau visualization in public tableau </a:t>
            </a:r>
            <a:endParaRPr lang="en-US" dirty="0" smtClean="0"/>
          </a:p>
          <a:p>
            <a:endParaRPr lang="en-US" dirty="0"/>
          </a:p>
          <a:p>
            <a:r>
              <a:rPr lang="en-US" dirty="0" smtClean="0"/>
              <a:t>Also plotted bar charts to dynamically display the ratings using JavaScript</a:t>
            </a: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808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a:t>
            </a:r>
            <a:endParaRPr lang="en-US" dirty="0"/>
          </a:p>
        </p:txBody>
      </p:sp>
    </p:spTree>
    <p:extLst>
      <p:ext uri="{BB962C8B-B14F-4D97-AF65-F5344CB8AC3E}">
        <p14:creationId xmlns:p14="http://schemas.microsoft.com/office/powerpoint/2010/main" val="190551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641" y="293310"/>
            <a:ext cx="8911687" cy="1280890"/>
          </a:xfrm>
        </p:spPr>
        <p:txBody>
          <a:bodyPr/>
          <a:lstStyle/>
          <a:p>
            <a:r>
              <a:rPr lang="en-US" sz="4000" dirty="0" smtClean="0"/>
              <a:t>Technology/Tools Used:</a:t>
            </a:r>
            <a:endParaRPr lang="en-US" dirty="0"/>
          </a:p>
        </p:txBody>
      </p:sp>
      <p:sp>
        <p:nvSpPr>
          <p:cNvPr id="3" name="Content Placeholder 2"/>
          <p:cNvSpPr>
            <a:spLocks noGrp="1"/>
          </p:cNvSpPr>
          <p:nvPr>
            <p:ph idx="1"/>
          </p:nvPr>
        </p:nvSpPr>
        <p:spPr>
          <a:xfrm>
            <a:off x="2589212" y="1747345"/>
            <a:ext cx="8915400" cy="3777622"/>
          </a:xfrm>
        </p:spPr>
        <p:txBody>
          <a:bodyPr/>
          <a:lstStyle/>
          <a:p>
            <a:r>
              <a:rPr lang="en-US" dirty="0" smtClean="0"/>
              <a:t>R</a:t>
            </a:r>
          </a:p>
          <a:p>
            <a:r>
              <a:rPr lang="en-US" dirty="0" smtClean="0"/>
              <a:t>Microsoft </a:t>
            </a:r>
            <a:r>
              <a:rPr lang="en-US" dirty="0" smtClean="0"/>
              <a:t>Azure</a:t>
            </a:r>
          </a:p>
          <a:p>
            <a:r>
              <a:rPr lang="en-US" dirty="0" smtClean="0"/>
              <a:t>Model using Azure, R Studio and XLMiner</a:t>
            </a:r>
            <a:endParaRPr lang="en-US" dirty="0" smtClean="0"/>
          </a:p>
          <a:p>
            <a:r>
              <a:rPr lang="en-US" dirty="0" smtClean="0"/>
              <a:t>Tableau</a:t>
            </a:r>
          </a:p>
          <a:p>
            <a:r>
              <a:rPr lang="en-US" dirty="0" smtClean="0"/>
              <a:t>JavaScript</a:t>
            </a:r>
            <a:endParaRPr lang="en-US" dirty="0" smtClean="0"/>
          </a:p>
          <a:p>
            <a:r>
              <a:rPr lang="en-US" dirty="0" smtClean="0"/>
              <a:t>Bootstrap</a:t>
            </a:r>
          </a:p>
          <a:p>
            <a:r>
              <a:rPr lang="en-US" dirty="0" smtClean="0"/>
              <a:t>.NET</a:t>
            </a:r>
          </a:p>
          <a:p>
            <a:endParaRPr lang="en-US" dirty="0" smtClean="0"/>
          </a:p>
        </p:txBody>
      </p:sp>
    </p:spTree>
    <p:extLst>
      <p:ext uri="{BB962C8B-B14F-4D97-AF65-F5344CB8AC3E}">
        <p14:creationId xmlns:p14="http://schemas.microsoft.com/office/powerpoint/2010/main" val="260956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604500" y="2361559"/>
            <a:ext cx="5427205" cy="1609344"/>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r>
              <a:rPr lang="en-US" smtClean="0"/>
              <a:t>Thank You!!</a:t>
            </a:r>
            <a:endParaRPr lang="en-US" dirty="0"/>
          </a:p>
        </p:txBody>
      </p:sp>
    </p:spTree>
    <p:extLst>
      <p:ext uri="{BB962C8B-B14F-4D97-AF65-F5344CB8AC3E}">
        <p14:creationId xmlns:p14="http://schemas.microsoft.com/office/powerpoint/2010/main" val="82796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597" y="291236"/>
            <a:ext cx="10435771" cy="1280890"/>
          </a:xfrm>
        </p:spPr>
        <p:txBody>
          <a:bodyPr>
            <a:normAutofit fontScale="90000"/>
          </a:bodyPr>
          <a:lstStyle/>
          <a:p>
            <a:r>
              <a:rPr lang="en-US" dirty="0" smtClean="0"/>
              <a:t>Yelp </a:t>
            </a:r>
            <a:r>
              <a:rPr lang="en-US" dirty="0"/>
              <a:t>Dataset Challenge</a:t>
            </a:r>
            <a:r>
              <a:rPr lang="en-US" sz="4000" dirty="0"/>
              <a:t/>
            </a:r>
            <a:br>
              <a:rPr lang="en-US" sz="4000" dirty="0"/>
            </a:br>
            <a:endParaRPr lang="en-US" sz="4000" dirty="0"/>
          </a:p>
        </p:txBody>
      </p:sp>
      <p:sp>
        <p:nvSpPr>
          <p:cNvPr id="3" name="Content Placeholder 2"/>
          <p:cNvSpPr>
            <a:spLocks noGrp="1"/>
          </p:cNvSpPr>
          <p:nvPr>
            <p:ph idx="1"/>
          </p:nvPr>
        </p:nvSpPr>
        <p:spPr>
          <a:xfrm>
            <a:off x="1267326" y="1572126"/>
            <a:ext cx="9256295" cy="5005137"/>
          </a:xfrm>
        </p:spPr>
        <p:txBody>
          <a:bodyPr>
            <a:normAutofit/>
          </a:bodyPr>
          <a:lstStyle/>
          <a:p>
            <a:pPr marL="0" lvl="0" indent="0">
              <a:buNone/>
            </a:pPr>
            <a:r>
              <a:rPr lang="en-US" dirty="0" smtClean="0"/>
              <a:t>In recent years, Yelp has made subsets of its data available to the public to promote innovative uses of data and groundbreaking research.</a:t>
            </a:r>
          </a:p>
          <a:p>
            <a:pPr marL="0" lvl="0" indent="0">
              <a:buNone/>
            </a:pPr>
            <a:endParaRPr lang="en-US" dirty="0"/>
          </a:p>
          <a:p>
            <a:pPr marL="0" lvl="0" indent="0">
              <a:buNone/>
            </a:pPr>
            <a:r>
              <a:rPr lang="en-US" dirty="0" smtClean="0"/>
              <a:t>The Challenge Dataset:</a:t>
            </a:r>
          </a:p>
          <a:p>
            <a:pPr marL="0" lvl="0" indent="0">
              <a:buNone/>
            </a:pPr>
            <a:endParaRPr lang="en-US" dirty="0" smtClean="0"/>
          </a:p>
          <a:p>
            <a:r>
              <a:rPr lang="en-US" b="1" dirty="0"/>
              <a:t>2.2M</a:t>
            </a:r>
            <a:r>
              <a:rPr lang="en-US" dirty="0"/>
              <a:t> reviews and </a:t>
            </a:r>
            <a:r>
              <a:rPr lang="en-US" b="1" dirty="0"/>
              <a:t>591K</a:t>
            </a:r>
            <a:r>
              <a:rPr lang="en-US" dirty="0"/>
              <a:t> tips by </a:t>
            </a:r>
            <a:r>
              <a:rPr lang="en-US" b="1" dirty="0"/>
              <a:t>552K</a:t>
            </a:r>
            <a:r>
              <a:rPr lang="en-US" dirty="0"/>
              <a:t> users for </a:t>
            </a:r>
            <a:r>
              <a:rPr lang="en-US" b="1" dirty="0"/>
              <a:t>77K</a:t>
            </a:r>
            <a:r>
              <a:rPr lang="en-US" dirty="0"/>
              <a:t> businesses </a:t>
            </a:r>
            <a:endParaRPr lang="en-US" dirty="0" smtClean="0"/>
          </a:p>
          <a:p>
            <a:r>
              <a:rPr lang="en-US" b="1" dirty="0" smtClean="0"/>
              <a:t>566K</a:t>
            </a:r>
            <a:r>
              <a:rPr lang="en-US" dirty="0" smtClean="0"/>
              <a:t> </a:t>
            </a:r>
            <a:r>
              <a:rPr lang="en-US" dirty="0"/>
              <a:t>business attributes, e.g., hours, parking availability, ambience. </a:t>
            </a:r>
            <a:endParaRPr lang="en-US" dirty="0" smtClean="0"/>
          </a:p>
          <a:p>
            <a:r>
              <a:rPr lang="en-US" dirty="0" smtClean="0"/>
              <a:t>Social </a:t>
            </a:r>
            <a:r>
              <a:rPr lang="en-US" dirty="0"/>
              <a:t>network of </a:t>
            </a:r>
            <a:r>
              <a:rPr lang="en-US" b="1" dirty="0"/>
              <a:t>552K</a:t>
            </a:r>
            <a:r>
              <a:rPr lang="en-US" dirty="0"/>
              <a:t> users for a total of </a:t>
            </a:r>
            <a:r>
              <a:rPr lang="en-US" b="1" dirty="0"/>
              <a:t>3.5M</a:t>
            </a:r>
            <a:r>
              <a:rPr lang="en-US" dirty="0"/>
              <a:t> social edges. </a:t>
            </a:r>
            <a:endParaRPr lang="en-US" dirty="0" smtClean="0"/>
          </a:p>
          <a:p>
            <a:r>
              <a:rPr lang="en-US" dirty="0" smtClean="0"/>
              <a:t>Aggregated </a:t>
            </a:r>
            <a:r>
              <a:rPr lang="en-US" dirty="0"/>
              <a:t>check-ins over time for each of the </a:t>
            </a:r>
            <a:r>
              <a:rPr lang="en-US" b="1" dirty="0"/>
              <a:t>77K</a:t>
            </a:r>
            <a:r>
              <a:rPr lang="en-US" dirty="0"/>
              <a:t> businesses</a:t>
            </a:r>
            <a:endParaRPr lang="en-US" dirty="0" smtClean="0"/>
          </a:p>
          <a:p>
            <a:pPr marL="0" lvl="0" indent="0">
              <a:buNone/>
            </a:pPr>
            <a:endParaRPr lang="en-US" dirty="0"/>
          </a:p>
          <a:p>
            <a:pPr marL="0" lvl="0" indent="0">
              <a:buNone/>
            </a:pPr>
            <a:r>
              <a:rPr lang="en-US" b="1" dirty="0"/>
              <a:t>Problem </a:t>
            </a:r>
            <a:r>
              <a:rPr lang="en-US" b="1" dirty="0" smtClean="0"/>
              <a:t>Statement: </a:t>
            </a:r>
            <a:r>
              <a:rPr lang="en-US" dirty="0" smtClean="0"/>
              <a:t>Challenge is to </a:t>
            </a:r>
            <a:r>
              <a:rPr lang="en-US" dirty="0"/>
              <a:t>use this data in an innovative way </a:t>
            </a:r>
            <a:r>
              <a:rPr lang="en-US" dirty="0" smtClean="0"/>
              <a:t>to provide prediction and  visualization to the end user.</a:t>
            </a:r>
            <a:endParaRPr lang="en-US" dirty="0"/>
          </a:p>
        </p:txBody>
      </p:sp>
    </p:spTree>
    <p:extLst>
      <p:ext uri="{BB962C8B-B14F-4D97-AF65-F5344CB8AC3E}">
        <p14:creationId xmlns:p14="http://schemas.microsoft.com/office/powerpoint/2010/main" val="203811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Goals &amp; Objectives</a:t>
            </a:r>
            <a:endParaRPr lang="en-US" dirty="0"/>
          </a:p>
        </p:txBody>
      </p:sp>
      <p:sp>
        <p:nvSpPr>
          <p:cNvPr id="3" name="Content Placeholder 2"/>
          <p:cNvSpPr>
            <a:spLocks noGrp="1"/>
          </p:cNvSpPr>
          <p:nvPr>
            <p:ph idx="1"/>
          </p:nvPr>
        </p:nvSpPr>
        <p:spPr>
          <a:xfrm>
            <a:off x="1885866" y="2093976"/>
            <a:ext cx="8915400" cy="3777622"/>
          </a:xfrm>
        </p:spPr>
        <p:txBody>
          <a:bodyPr>
            <a:normAutofit lnSpcReduction="10000"/>
          </a:bodyPr>
          <a:lstStyle/>
          <a:p>
            <a:r>
              <a:rPr lang="en-US" dirty="0" smtClean="0"/>
              <a:t>Predict </a:t>
            </a:r>
            <a:r>
              <a:rPr lang="en-US" dirty="0"/>
              <a:t>the rating of a restaurant. </a:t>
            </a:r>
          </a:p>
          <a:p>
            <a:r>
              <a:rPr lang="en-US" dirty="0" smtClean="0"/>
              <a:t>Identify </a:t>
            </a:r>
            <a:r>
              <a:rPr lang="en-US" dirty="0"/>
              <a:t>which attributes of a restaurant can affect its ratings on yelp.</a:t>
            </a:r>
          </a:p>
          <a:p>
            <a:r>
              <a:rPr lang="en-US" dirty="0" smtClean="0"/>
              <a:t>Is </a:t>
            </a:r>
            <a:r>
              <a:rPr lang="en-US" dirty="0"/>
              <a:t>it possible, if we improve the ambience, parking, and so on of a restaurant than it can result in a better </a:t>
            </a:r>
            <a:r>
              <a:rPr lang="en-US" dirty="0" smtClean="0"/>
              <a:t>business rating </a:t>
            </a:r>
            <a:r>
              <a:rPr lang="en-US" dirty="0"/>
              <a:t>on yelp?</a:t>
            </a:r>
          </a:p>
          <a:p>
            <a:r>
              <a:rPr lang="en-US" dirty="0" smtClean="0"/>
              <a:t>If </a:t>
            </a:r>
            <a:r>
              <a:rPr lang="en-US" dirty="0"/>
              <a:t>anyone is planning to open a new restaurant of particular ethnicity type than what can be desired attributes for getting a decent rating on yelp?</a:t>
            </a:r>
          </a:p>
          <a:p>
            <a:pPr marL="0" indent="0">
              <a:buNone/>
            </a:pPr>
            <a:endParaRPr lang="en-US" dirty="0"/>
          </a:p>
          <a:p>
            <a:pPr marL="0" indent="0">
              <a:buNone/>
            </a:pPr>
            <a:r>
              <a:rPr lang="en-US" dirty="0" smtClean="0"/>
              <a:t>End User : Restaurant owners</a:t>
            </a:r>
          </a:p>
          <a:p>
            <a:pPr>
              <a:buFont typeface="Wingdings" charset="2"/>
              <a:buChar char="v"/>
            </a:pPr>
            <a:r>
              <a:rPr lang="en-US" dirty="0" smtClean="0"/>
              <a:t>Identify area of improvement</a:t>
            </a:r>
          </a:p>
          <a:p>
            <a:pPr>
              <a:buFont typeface="Wingdings" charset="2"/>
              <a:buChar char="v"/>
            </a:pPr>
            <a:r>
              <a:rPr lang="en-US" dirty="0" smtClean="0"/>
              <a:t>New</a:t>
            </a:r>
          </a:p>
          <a:p>
            <a:pPr>
              <a:buFont typeface="Wingdings" charset="2"/>
              <a:buChar char="v"/>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428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9869" y="484632"/>
            <a:ext cx="10058400" cy="1609344"/>
          </a:xfrm>
        </p:spPr>
        <p:txBody>
          <a:bodyPr/>
          <a:lstStyle/>
          <a:p>
            <a:r>
              <a:rPr lang="en-US" dirty="0"/>
              <a:t>5</a:t>
            </a:r>
            <a:r>
              <a:rPr lang="en-US" dirty="0" smtClean="0"/>
              <a:t> Step Data Preparation Process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8785596"/>
              </p:ext>
            </p:extLst>
          </p:nvPr>
        </p:nvGraphicFramePr>
        <p:xfrm>
          <a:off x="1246438" y="1764632"/>
          <a:ext cx="10335962" cy="4952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59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t>
            </a:r>
            <a:r>
              <a:rPr lang="en-US" b="1" dirty="0"/>
              <a:t>Access</a:t>
            </a:r>
            <a:r>
              <a:rPr lang="en-US" dirty="0"/>
              <a:t/>
            </a:r>
            <a:br>
              <a:rPr lang="en-US" dirty="0"/>
            </a:br>
            <a:endParaRPr lang="en-US" dirty="0"/>
          </a:p>
        </p:txBody>
      </p:sp>
      <p:sp>
        <p:nvSpPr>
          <p:cNvPr id="3" name="Content Placeholder 2"/>
          <p:cNvSpPr>
            <a:spLocks noGrp="1"/>
          </p:cNvSpPr>
          <p:nvPr>
            <p:ph idx="1"/>
          </p:nvPr>
        </p:nvSpPr>
        <p:spPr>
          <a:xfrm>
            <a:off x="1069848" y="1796716"/>
            <a:ext cx="10058400" cy="4375484"/>
          </a:xfrm>
        </p:spPr>
        <p:txBody>
          <a:bodyPr>
            <a:normAutofit lnSpcReduction="10000"/>
          </a:bodyPr>
          <a:lstStyle/>
          <a:p>
            <a:r>
              <a:rPr lang="en-US" dirty="0"/>
              <a:t>Our data was downloaded from the Yelp Dataset Challenge web page. The URL for that page is </a:t>
            </a:r>
            <a:r>
              <a:rPr lang="en-US" dirty="0">
                <a:hlinkClick r:id="rId2"/>
              </a:rPr>
              <a:t>http://www.yelp.com/dataset_challenge</a:t>
            </a:r>
            <a:r>
              <a:rPr lang="en-US" dirty="0"/>
              <a:t> </a:t>
            </a:r>
            <a:endParaRPr lang="en-US" dirty="0" smtClean="0"/>
          </a:p>
          <a:p>
            <a:endParaRPr lang="en-US" dirty="0"/>
          </a:p>
          <a:p>
            <a:r>
              <a:rPr lang="en-US" sz="1900" dirty="0"/>
              <a:t>The Challenge Dataset:</a:t>
            </a:r>
          </a:p>
          <a:p>
            <a:pPr lvl="0" fontAlgn="base"/>
            <a:r>
              <a:rPr lang="en-US" sz="1900" dirty="0"/>
              <a:t>1.6M reviews and 500K tips by 366K users for 61K businesses</a:t>
            </a:r>
          </a:p>
          <a:p>
            <a:pPr lvl="0" fontAlgn="base"/>
            <a:r>
              <a:rPr lang="en-US" sz="1900" dirty="0"/>
              <a:t>481K business attributes, e.g., hours, parking availability, ambience.</a:t>
            </a:r>
          </a:p>
          <a:p>
            <a:pPr lvl="0" fontAlgn="base"/>
            <a:r>
              <a:rPr lang="en-US" sz="1900" dirty="0"/>
              <a:t>Social network of 366K users for a total of 2.9M social edges.</a:t>
            </a:r>
          </a:p>
          <a:p>
            <a:pPr lvl="0" fontAlgn="base"/>
            <a:r>
              <a:rPr lang="en-US" sz="1900" dirty="0"/>
              <a:t>Aggregated check-ins over time for each of the 61K businesses</a:t>
            </a:r>
          </a:p>
          <a:p>
            <a:pPr marL="0" indent="0">
              <a:buNone/>
            </a:pPr>
            <a:endParaRPr lang="en-US" dirty="0"/>
          </a:p>
          <a:p>
            <a:r>
              <a:rPr lang="en-US" dirty="0"/>
              <a:t>From the data, we focused only on records associated with restaurants in US. The processing of consolidating and cleaning the data is outlined in the sections that follow.</a:t>
            </a:r>
          </a:p>
          <a:p>
            <a:endParaRPr lang="en-US" dirty="0"/>
          </a:p>
        </p:txBody>
      </p:sp>
    </p:spTree>
    <p:extLst>
      <p:ext uri="{BB962C8B-B14F-4D97-AF65-F5344CB8AC3E}">
        <p14:creationId xmlns:p14="http://schemas.microsoft.com/office/powerpoint/2010/main" val="68506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a:t>
            </a:r>
            <a:r>
              <a:rPr lang="en-US" dirty="0"/>
              <a:t/>
            </a:r>
            <a:br>
              <a:rPr lang="en-US" dirty="0"/>
            </a:br>
            <a:endParaRPr lang="en-US" dirty="0"/>
          </a:p>
        </p:txBody>
      </p:sp>
      <p:sp>
        <p:nvSpPr>
          <p:cNvPr id="3" name="Content Placeholder 2"/>
          <p:cNvSpPr>
            <a:spLocks noGrp="1"/>
          </p:cNvSpPr>
          <p:nvPr>
            <p:ph idx="1"/>
          </p:nvPr>
        </p:nvSpPr>
        <p:spPr>
          <a:xfrm>
            <a:off x="1069848" y="5133474"/>
            <a:ext cx="3646531" cy="1074821"/>
          </a:xfrm>
        </p:spPr>
        <p:txBody>
          <a:bodyPr/>
          <a:lstStyle/>
          <a:p>
            <a:pPr marL="0" indent="0">
              <a:buNone/>
            </a:pPr>
            <a:r>
              <a:rPr lang="en-US" dirty="0" smtClean="0"/>
              <a:t>USER’S REVIEW						</a:t>
            </a:r>
            <a:endParaRPr lang="en-US" dirty="0"/>
          </a:p>
        </p:txBody>
      </p:sp>
      <p:pic>
        <p:nvPicPr>
          <p:cNvPr id="4" name="Picture 3" descr="/Users/Shrenik/Desktop/Screen Shot 2016-04-27 at 11.03.24 AM.png"/>
          <p:cNvPicPr/>
          <p:nvPr/>
        </p:nvPicPr>
        <p:blipFill>
          <a:blip r:embed="rId2">
            <a:extLst>
              <a:ext uri="{28A0092B-C50C-407E-A947-70E740481C1C}">
                <a14:useLocalDpi xmlns:a14="http://schemas.microsoft.com/office/drawing/2010/main" val="0"/>
              </a:ext>
            </a:extLst>
          </a:blip>
          <a:srcRect/>
          <a:stretch>
            <a:fillRect/>
          </a:stretch>
        </p:blipFill>
        <p:spPr bwMode="auto">
          <a:xfrm>
            <a:off x="1069848" y="1732547"/>
            <a:ext cx="5876384" cy="2951747"/>
          </a:xfrm>
          <a:prstGeom prst="rect">
            <a:avLst/>
          </a:prstGeom>
          <a:noFill/>
          <a:ln>
            <a:noFill/>
          </a:ln>
        </p:spPr>
      </p:pic>
      <p:pic>
        <p:nvPicPr>
          <p:cNvPr id="5" name="Picture 4" descr="/Users/Shrenik/Desktop/Screen Shot 2016-04-27 at 11.11.14 AM.png"/>
          <p:cNvPicPr/>
          <p:nvPr/>
        </p:nvPicPr>
        <p:blipFill>
          <a:blip r:embed="rId3">
            <a:extLst>
              <a:ext uri="{28A0092B-C50C-407E-A947-70E740481C1C}">
                <a14:useLocalDpi xmlns:a14="http://schemas.microsoft.com/office/drawing/2010/main" val="0"/>
              </a:ext>
            </a:extLst>
          </a:blip>
          <a:srcRect/>
          <a:stretch>
            <a:fillRect/>
          </a:stretch>
        </p:blipFill>
        <p:spPr bwMode="auto">
          <a:xfrm>
            <a:off x="8277725" y="1315452"/>
            <a:ext cx="3192379" cy="3368842"/>
          </a:xfrm>
          <a:prstGeom prst="rect">
            <a:avLst/>
          </a:prstGeom>
          <a:noFill/>
          <a:ln>
            <a:noFill/>
          </a:ln>
        </p:spPr>
      </p:pic>
      <p:sp>
        <p:nvSpPr>
          <p:cNvPr id="7" name="Content Placeholder 2"/>
          <p:cNvSpPr txBox="1">
            <a:spLocks/>
          </p:cNvSpPr>
          <p:nvPr/>
        </p:nvSpPr>
        <p:spPr>
          <a:xfrm>
            <a:off x="8277725" y="5133473"/>
            <a:ext cx="3646531" cy="107482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dirty="0" smtClean="0"/>
              <a:t>BUSINESS OVERALL RATING				</a:t>
            </a:r>
            <a:endParaRPr lang="en-US" dirty="0"/>
          </a:p>
        </p:txBody>
      </p:sp>
    </p:spTree>
    <p:extLst>
      <p:ext uri="{BB962C8B-B14F-4D97-AF65-F5344CB8AC3E}">
        <p14:creationId xmlns:p14="http://schemas.microsoft.com/office/powerpoint/2010/main" val="89152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44379"/>
            <a:ext cx="8218531" cy="1363579"/>
          </a:xfrm>
        </p:spPr>
        <p:txBody>
          <a:bodyPr/>
          <a:lstStyle/>
          <a:p>
            <a:r>
              <a:rPr lang="en-US" dirty="0" smtClean="0"/>
              <a:t>DATA PROCESSING: Using R</a:t>
            </a:r>
            <a:endParaRPr lang="en-US" dirty="0"/>
          </a:p>
        </p:txBody>
      </p:sp>
      <p:sp>
        <p:nvSpPr>
          <p:cNvPr id="3" name="Content Placeholder 2"/>
          <p:cNvSpPr>
            <a:spLocks noGrp="1"/>
          </p:cNvSpPr>
          <p:nvPr>
            <p:ph idx="1"/>
          </p:nvPr>
        </p:nvSpPr>
        <p:spPr>
          <a:xfrm>
            <a:off x="1069848" y="1732547"/>
            <a:ext cx="10400257" cy="4748463"/>
          </a:xfrm>
        </p:spPr>
        <p:txBody>
          <a:bodyPr>
            <a:normAutofit fontScale="92500" lnSpcReduction="20000"/>
          </a:bodyPr>
          <a:lstStyle/>
          <a:p>
            <a:r>
              <a:rPr lang="en-US" b="1" dirty="0"/>
              <a:t>DATA EXTRACTION AND CONSOLIDATION:</a:t>
            </a:r>
            <a:endParaRPr lang="en-US" dirty="0"/>
          </a:p>
          <a:p>
            <a:r>
              <a:rPr lang="en-US" dirty="0"/>
              <a:t>E</a:t>
            </a:r>
            <a:r>
              <a:rPr lang="en-US" dirty="0" smtClean="0"/>
              <a:t>xtract </a:t>
            </a:r>
            <a:r>
              <a:rPr lang="en-US" dirty="0"/>
              <a:t>the data </a:t>
            </a:r>
            <a:r>
              <a:rPr lang="en-US" dirty="0" smtClean="0"/>
              <a:t>from JSON format to </a:t>
            </a:r>
            <a:r>
              <a:rPr lang="en-US" dirty="0"/>
              <a:t>csv format.</a:t>
            </a:r>
            <a:r>
              <a:rPr lang="en-US" dirty="0"/>
              <a:t> </a:t>
            </a:r>
            <a:endParaRPr lang="en-US" dirty="0" smtClean="0"/>
          </a:p>
          <a:p>
            <a:endParaRPr lang="en-US" dirty="0"/>
          </a:p>
          <a:p>
            <a:r>
              <a:rPr lang="en-US" b="1" dirty="0"/>
              <a:t>DATA CLEANING</a:t>
            </a:r>
            <a:r>
              <a:rPr lang="en-US" b="1" dirty="0" smtClean="0"/>
              <a:t>:</a:t>
            </a:r>
          </a:p>
          <a:p>
            <a:r>
              <a:rPr lang="en-US" dirty="0" smtClean="0"/>
              <a:t>Restricted the </a:t>
            </a:r>
            <a:r>
              <a:rPr lang="en-US" dirty="0"/>
              <a:t>data contains restaurants that are in US </a:t>
            </a:r>
            <a:r>
              <a:rPr lang="en-US" dirty="0" smtClean="0"/>
              <a:t>only.</a:t>
            </a:r>
            <a:endParaRPr lang="en-US" dirty="0"/>
          </a:p>
          <a:p>
            <a:r>
              <a:rPr lang="en-US" dirty="0" smtClean="0"/>
              <a:t>Created </a:t>
            </a:r>
            <a:r>
              <a:rPr lang="en-US" dirty="0"/>
              <a:t>a new </a:t>
            </a:r>
            <a:r>
              <a:rPr lang="en-US" dirty="0" smtClean="0"/>
              <a:t>merged business </a:t>
            </a:r>
            <a:r>
              <a:rPr lang="en-US" dirty="0"/>
              <a:t>file with </a:t>
            </a:r>
            <a:r>
              <a:rPr lang="en-US" dirty="0" smtClean="0"/>
              <a:t>different ethnicity </a:t>
            </a:r>
            <a:r>
              <a:rPr lang="en-US" dirty="0"/>
              <a:t>type.</a:t>
            </a:r>
            <a:r>
              <a:rPr lang="en-US" dirty="0"/>
              <a:t> </a:t>
            </a:r>
            <a:endParaRPr lang="en-US" dirty="0" smtClean="0"/>
          </a:p>
          <a:p>
            <a:r>
              <a:rPr lang="en-US" dirty="0" smtClean="0"/>
              <a:t>Cleaned </a:t>
            </a:r>
            <a:r>
              <a:rPr lang="en-US" dirty="0"/>
              <a:t>the column names</a:t>
            </a:r>
            <a:r>
              <a:rPr lang="en-US" dirty="0"/>
              <a:t> </a:t>
            </a:r>
            <a:endParaRPr lang="en-US" dirty="0" smtClean="0"/>
          </a:p>
          <a:p>
            <a:endParaRPr lang="en-US" dirty="0"/>
          </a:p>
          <a:p>
            <a:r>
              <a:rPr lang="en-US" b="1" dirty="0"/>
              <a:t>DATA TRANSFORMATION AND REDUCTION</a:t>
            </a:r>
            <a:r>
              <a:rPr lang="en-US" b="1" dirty="0" smtClean="0"/>
              <a:t>:</a:t>
            </a:r>
          </a:p>
          <a:p>
            <a:r>
              <a:rPr lang="en-US" dirty="0"/>
              <a:t>D</a:t>
            </a:r>
            <a:r>
              <a:rPr lang="en-US" dirty="0" smtClean="0"/>
              <a:t>etermine </a:t>
            </a:r>
            <a:r>
              <a:rPr lang="en-US" dirty="0"/>
              <a:t>the important attributes of restaurants that can have impact on restaurant’s rating.</a:t>
            </a:r>
            <a:r>
              <a:rPr lang="en-US" dirty="0"/>
              <a:t> </a:t>
            </a:r>
            <a:endParaRPr lang="en-US" dirty="0" smtClean="0"/>
          </a:p>
          <a:p>
            <a:r>
              <a:rPr lang="en-US" dirty="0"/>
              <a:t>R</a:t>
            </a:r>
            <a:r>
              <a:rPr lang="en-US" dirty="0" smtClean="0"/>
              <a:t>emoved </a:t>
            </a:r>
            <a:r>
              <a:rPr lang="en-US" dirty="0"/>
              <a:t>the columns that contains more than 70% of values as N/A</a:t>
            </a:r>
            <a:r>
              <a:rPr lang="en-US" dirty="0"/>
              <a:t> </a:t>
            </a:r>
            <a:endParaRPr lang="en-US" dirty="0" smtClean="0"/>
          </a:p>
          <a:p>
            <a:r>
              <a:rPr lang="en-US" dirty="0"/>
              <a:t>R</a:t>
            </a:r>
            <a:r>
              <a:rPr lang="en-US" dirty="0" smtClean="0"/>
              <a:t>educed </a:t>
            </a:r>
            <a:r>
              <a:rPr lang="en-US" dirty="0"/>
              <a:t>the similar attributes into a single attribute with weightage</a:t>
            </a:r>
            <a:r>
              <a:rPr lang="en-US" dirty="0"/>
              <a:t> </a:t>
            </a:r>
            <a:endParaRPr lang="en-US" dirty="0"/>
          </a:p>
          <a:p>
            <a:endParaRPr lang="en-US" dirty="0"/>
          </a:p>
        </p:txBody>
      </p:sp>
    </p:spTree>
    <p:extLst>
      <p:ext uri="{BB962C8B-B14F-4D97-AF65-F5344CB8AC3E}">
        <p14:creationId xmlns:p14="http://schemas.microsoft.com/office/powerpoint/2010/main" val="182388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r>
              <a:rPr lang="en-US" dirty="0"/>
              <a:t>V</a:t>
            </a:r>
            <a:r>
              <a:rPr lang="en-US" dirty="0" smtClean="0"/>
              <a:t>isualize </a:t>
            </a:r>
            <a:r>
              <a:rPr lang="en-US" dirty="0"/>
              <a:t>the box plot of all important </a:t>
            </a:r>
            <a:r>
              <a:rPr lang="en-US" dirty="0" smtClean="0"/>
              <a:t>factors to show the range of ratings and number of ratings received depending on importance</a:t>
            </a:r>
            <a:endParaRPr lang="en-US" dirty="0"/>
          </a:p>
          <a:p>
            <a:endParaRPr lang="en-US" dirty="0"/>
          </a:p>
        </p:txBody>
      </p:sp>
    </p:spTree>
    <p:extLst>
      <p:ext uri="{BB962C8B-B14F-4D97-AF65-F5344CB8AC3E}">
        <p14:creationId xmlns:p14="http://schemas.microsoft.com/office/powerpoint/2010/main" val="208131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7391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567</TotalTime>
  <Words>783</Words>
  <Application>Microsoft Macintosh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Rockwell</vt:lpstr>
      <vt:lpstr>Rockwell Condensed</vt:lpstr>
      <vt:lpstr>Rockwell Extra Bold</vt:lpstr>
      <vt:lpstr>Wingdings</vt:lpstr>
      <vt:lpstr>Wood Type</vt:lpstr>
      <vt:lpstr>Final Project </vt:lpstr>
      <vt:lpstr>Yelp Dataset Challenge </vt:lpstr>
      <vt:lpstr>Our Goals &amp; Objectives</vt:lpstr>
      <vt:lpstr>5 Step Data Preparation Process</vt:lpstr>
      <vt:lpstr>Data Access </vt:lpstr>
      <vt:lpstr>DATA UNDERSTANDING </vt:lpstr>
      <vt:lpstr>DATA PROCESSING: Using R</vt:lpstr>
      <vt:lpstr>Data Visualization</vt:lpstr>
      <vt:lpstr>PowerPoint Presentation</vt:lpstr>
      <vt:lpstr>PowerPoint Presentation</vt:lpstr>
      <vt:lpstr>Model building</vt:lpstr>
      <vt:lpstr>PowerPoint Presentation</vt:lpstr>
      <vt:lpstr>Model Selection</vt:lpstr>
      <vt:lpstr>DEPLOYING WEBSERVICE: </vt:lpstr>
      <vt:lpstr>Website: </vt:lpstr>
      <vt:lpstr>Technology/Tools Used: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Madhav Sahu</dc:creator>
  <cp:lastModifiedBy>singh.ro</cp:lastModifiedBy>
  <cp:revision>43</cp:revision>
  <dcterms:created xsi:type="dcterms:W3CDTF">2016-04-09T14:24:54Z</dcterms:created>
  <dcterms:modified xsi:type="dcterms:W3CDTF">2016-04-30T02:39:27Z</dcterms:modified>
</cp:coreProperties>
</file>