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1" r:id="rId7"/>
    <p:sldId id="269" r:id="rId8"/>
    <p:sldId id="268" r:id="rId9"/>
    <p:sldId id="270" r:id="rId10"/>
    <p:sldId id="263" r:id="rId11"/>
    <p:sldId id="264" r:id="rId12"/>
    <p:sldId id="265" r:id="rId13"/>
    <p:sldId id="266" r:id="rId14"/>
    <p:sldId id="26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88B72-18C0-43C7-A9E0-30555A5153D9}" type="datetimeFigureOut">
              <a:rPr lang="en-US" smtClean="0"/>
              <a:t>21/09/2018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6F51-2D33-481E-A915-4EB9394B3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6F51-2D33-481E-A915-4EB9394B3F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3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1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2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5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010A-813E-4F2E-994A-D82C45402556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15C8-ADE4-4C69-AAEB-C363284BA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1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15961"/>
            <a:ext cx="7048800" cy="2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b="1" dirty="0"/>
              <a:t>G Rohit Sai Kiran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90647"/>
            <a:ext cx="9144000" cy="298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PHD- Submission-2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4000" y="4615961"/>
            <a:ext cx="2070000" cy="228601"/>
          </a:xfrm>
          <a:prstGeom prst="rect">
            <a:avLst/>
          </a:prstGeom>
          <a:solidFill>
            <a:srgbClr val="FF9933">
              <a:alpha val="43000"/>
            </a:srgbClr>
          </a:solidFill>
          <a:ln>
            <a:solidFill>
              <a:schemeClr val="bg2">
                <a:lumMod val="90000"/>
                <a:alpha val="49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16</a:t>
            </a:r>
            <a:r>
              <a:rPr lang="en-IN" sz="1400" b="1" baseline="30000" dirty="0"/>
              <a:t>th</a:t>
            </a:r>
            <a:r>
              <a:rPr lang="en-IN" sz="1400" b="1" dirty="0"/>
              <a:t> Sep 2018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517" y="3187053"/>
            <a:ext cx="51814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of Maintenance for</a:t>
            </a:r>
          </a:p>
          <a:p>
            <a:pPr algn="r"/>
            <a:r>
              <a:rPr lang="en-US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Locomotive Engines</a:t>
            </a:r>
          </a:p>
        </p:txBody>
      </p:sp>
    </p:spTree>
    <p:extLst>
      <p:ext uri="{BB962C8B-B14F-4D97-AF65-F5344CB8AC3E}">
        <p14:creationId xmlns:p14="http://schemas.microsoft.com/office/powerpoint/2010/main" val="424071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521208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174585" y="16365"/>
            <a:ext cx="55515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 Engineering -Further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89067"/>
              </p:ext>
            </p:extLst>
          </p:nvPr>
        </p:nvGraphicFramePr>
        <p:xfrm>
          <a:off x="143604" y="654575"/>
          <a:ext cx="8465823" cy="576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9">
                  <a:extLst>
                    <a:ext uri="{9D8B030D-6E8A-4147-A177-3AD203B41FA5}">
                      <a16:colId xmlns:a16="http://schemas.microsoft.com/office/drawing/2014/main" val="3421482130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301268575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3588217377"/>
                    </a:ext>
                  </a:extLst>
                </a:gridCol>
              </a:tblGrid>
              <a:tr h="303231">
                <a:tc>
                  <a:txBody>
                    <a:bodyPr/>
                    <a:lstStyle/>
                    <a:p>
                      <a:r>
                        <a:rPr lang="en-IN" sz="1400" dirty="0" err="1"/>
                        <a:t>Sl.No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636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life of each Engine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034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No.Replacements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No.of Component Replacements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69136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No.schservice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Scheduled Services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1861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No.Repairs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Component Repairs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13658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mean_Compreplaced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time between Comp. Replacements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66292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min_Compreplaced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time between Comp. replacements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42925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max_Compreplaced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time between Comp.replaced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41239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mean_schrepair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time between Scheduled Repairs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60841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min_schrepair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time between Comp. replacements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539616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max_schrepair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time between Scheduled Repairs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164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mean_comprepair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Time between Comp. Repairs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78968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min_comprepair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time between Comp. Repair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57800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max_comprepair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Time between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Comp.Repair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65297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Error1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40667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Error2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9544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Error3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576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Error4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13374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Error5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3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65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22451"/>
              </p:ext>
            </p:extLst>
          </p:nvPr>
        </p:nvGraphicFramePr>
        <p:xfrm>
          <a:off x="143604" y="654575"/>
          <a:ext cx="8465823" cy="606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9">
                  <a:extLst>
                    <a:ext uri="{9D8B030D-6E8A-4147-A177-3AD203B41FA5}">
                      <a16:colId xmlns:a16="http://schemas.microsoft.com/office/drawing/2014/main" val="3421482130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301268575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3588217377"/>
                    </a:ext>
                  </a:extLst>
                </a:gridCol>
              </a:tblGrid>
              <a:tr h="303231">
                <a:tc>
                  <a:txBody>
                    <a:bodyPr/>
                    <a:lstStyle/>
                    <a:p>
                      <a:r>
                        <a:rPr lang="en-IN" sz="1400" dirty="0" err="1"/>
                        <a:t>Sl.No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636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Noaction_Errors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No. of times No action was taken for an 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034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Range_Sensor1_Noerror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182759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Mean_Sensor1_Noerror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69136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Range_Sensor2_Noerror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1861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Mean_Sensor2_Noerror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13658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Range_Sensor3_Noerror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66292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Mean_Sensor3_Noerror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742925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Range_Sensor4_Noerror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41239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Mean_Sensor4_Noerror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60841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Range_Sensor1_error2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539616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Mean_Sensor1_error2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164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Range_Sensor2_error2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78968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Mean_Sensor2_error2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57800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Range_Sensor3_error2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165297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Mean_Sensor3_error2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40667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Range_Sensor4_error2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9544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Mean_Sensor4_error2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5576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Range_Sensor1_error3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13374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Mean_Sensor1_error3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5345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700377-E6D5-4EC3-8576-8B194ECB1723}"/>
              </a:ext>
            </a:extLst>
          </p:cNvPr>
          <p:cNvSpPr/>
          <p:nvPr/>
        </p:nvSpPr>
        <p:spPr>
          <a:xfrm>
            <a:off x="0" y="442030"/>
            <a:ext cx="521208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9FF6B-47BC-4CEB-8F75-1433CFE7BD26}"/>
              </a:ext>
            </a:extLst>
          </p:cNvPr>
          <p:cNvSpPr/>
          <p:nvPr/>
        </p:nvSpPr>
        <p:spPr>
          <a:xfrm>
            <a:off x="-174585" y="16365"/>
            <a:ext cx="55515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 Engineering -Further</a:t>
            </a:r>
          </a:p>
        </p:txBody>
      </p:sp>
    </p:spTree>
    <p:extLst>
      <p:ext uri="{BB962C8B-B14F-4D97-AF65-F5344CB8AC3E}">
        <p14:creationId xmlns:p14="http://schemas.microsoft.com/office/powerpoint/2010/main" val="380399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69493"/>
              </p:ext>
            </p:extLst>
          </p:nvPr>
        </p:nvGraphicFramePr>
        <p:xfrm>
          <a:off x="69100" y="558720"/>
          <a:ext cx="8465823" cy="606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9">
                  <a:extLst>
                    <a:ext uri="{9D8B030D-6E8A-4147-A177-3AD203B41FA5}">
                      <a16:colId xmlns:a16="http://schemas.microsoft.com/office/drawing/2014/main" val="3421482130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301268575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3588217377"/>
                    </a:ext>
                  </a:extLst>
                </a:gridCol>
              </a:tblGrid>
              <a:tr h="303231">
                <a:tc>
                  <a:txBody>
                    <a:bodyPr/>
                    <a:lstStyle/>
                    <a:p>
                      <a:r>
                        <a:rPr lang="en-IN" sz="1400" dirty="0" err="1"/>
                        <a:t>Sl.No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636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Noaction_Errors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No. of times No action was taken for an Error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034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Range_Sensor1_Noerror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182759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Mean_Sensor1_Noerror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69136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Range_Sensor2_Noerror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1861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Mean_Sensor2_Noerror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13658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Range_Sensor3_Noerror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66292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Mean_Sensor3_Noerror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42925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Range_Sensor4_Noerror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41239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Mean_Sensor4_Noerror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60841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Range_Sensor1_error2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539616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Mean_Sensor1_error2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164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Range_Sensor2_error2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78968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Mean_Sensor2_error2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57800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Range_Sensor3_error2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Senors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65297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Mean_Sensor3_error2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40667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Range_Sensor4_error2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9544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Mean_Sensor4_error2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576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Range_Sensor1_error3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13374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Mean_Sensor1_error3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min-max Ranges for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Senors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each errors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345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0FF82D-3C4E-4E87-B0D7-696D4C6595F2}"/>
              </a:ext>
            </a:extLst>
          </p:cNvPr>
          <p:cNvSpPr/>
          <p:nvPr/>
        </p:nvSpPr>
        <p:spPr>
          <a:xfrm>
            <a:off x="0" y="442030"/>
            <a:ext cx="521208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7A4E5-9B45-4641-8B6A-D659F9D14AE3}"/>
              </a:ext>
            </a:extLst>
          </p:cNvPr>
          <p:cNvSpPr/>
          <p:nvPr/>
        </p:nvSpPr>
        <p:spPr>
          <a:xfrm>
            <a:off x="-174585" y="16365"/>
            <a:ext cx="55515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 Engineering -Further</a:t>
            </a:r>
          </a:p>
        </p:txBody>
      </p:sp>
    </p:spTree>
    <p:extLst>
      <p:ext uri="{BB962C8B-B14F-4D97-AF65-F5344CB8AC3E}">
        <p14:creationId xmlns:p14="http://schemas.microsoft.com/office/powerpoint/2010/main" val="157279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81718"/>
              </p:ext>
            </p:extLst>
          </p:nvPr>
        </p:nvGraphicFramePr>
        <p:xfrm>
          <a:off x="143603" y="598303"/>
          <a:ext cx="8775314" cy="606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08">
                  <a:extLst>
                    <a:ext uri="{9D8B030D-6E8A-4147-A177-3AD203B41FA5}">
                      <a16:colId xmlns:a16="http://schemas.microsoft.com/office/drawing/2014/main" val="3421482130"/>
                    </a:ext>
                  </a:extLst>
                </a:gridCol>
                <a:gridCol w="2490727">
                  <a:extLst>
                    <a:ext uri="{9D8B030D-6E8A-4147-A177-3AD203B41FA5}">
                      <a16:colId xmlns:a16="http://schemas.microsoft.com/office/drawing/2014/main" val="1233985978"/>
                    </a:ext>
                  </a:extLst>
                </a:gridCol>
                <a:gridCol w="1896930">
                  <a:extLst>
                    <a:ext uri="{9D8B030D-6E8A-4147-A177-3AD203B41FA5}">
                      <a16:colId xmlns:a16="http://schemas.microsoft.com/office/drawing/2014/main" val="301268575"/>
                    </a:ext>
                  </a:extLst>
                </a:gridCol>
                <a:gridCol w="3294049">
                  <a:extLst>
                    <a:ext uri="{9D8B030D-6E8A-4147-A177-3AD203B41FA5}">
                      <a16:colId xmlns:a16="http://schemas.microsoft.com/office/drawing/2014/main" val="3588217377"/>
                    </a:ext>
                  </a:extLst>
                </a:gridCol>
              </a:tblGrid>
              <a:tr h="303231">
                <a:tc>
                  <a:txBody>
                    <a:bodyPr/>
                    <a:lstStyle/>
                    <a:p>
                      <a:r>
                        <a:rPr lang="en-IN" sz="1400" dirty="0" err="1"/>
                        <a:t>Sl.No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636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Mean_Sensor3_error5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34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Range_Sensor4_error5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2759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Mean_Sensor4_error5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9136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Range_Sensor1_error1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861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Mean_Sensor1_error1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3658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Range_Sensor2_error1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6292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Mean_Sensor2_error1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2925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Range_Sensor3_error1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Senors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1239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Mean_Sensor3_error1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Senors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0841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Range_Sensor4_error1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Senors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39616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Mean_Sensor4_error1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min-max Ranges for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Senors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each errors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64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Max_Occuring_error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Maximium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Occuring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Error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8968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Max_replaced_Comp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Replaced Component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7800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Max_service_comp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Service Component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5297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error2._NO.Comp_replacements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components Replaced for each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errro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0667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error3._NO.Comp_replacements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components Replaced for each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errro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544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error4._NO.Comp_replacements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components Replaced for each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errro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76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error5._NO.Comp_replacements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components Replaced for each errro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3374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error1._NO.Comp_replacements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components Replaced for each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errro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345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E64D2CB-7D4E-46CC-A1FB-77FEA8DDD0C6}"/>
              </a:ext>
            </a:extLst>
          </p:cNvPr>
          <p:cNvSpPr/>
          <p:nvPr/>
        </p:nvSpPr>
        <p:spPr>
          <a:xfrm>
            <a:off x="0" y="442030"/>
            <a:ext cx="521208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AC6BD-7D62-42AF-9247-6822924B8D98}"/>
              </a:ext>
            </a:extLst>
          </p:cNvPr>
          <p:cNvSpPr/>
          <p:nvPr/>
        </p:nvSpPr>
        <p:spPr>
          <a:xfrm>
            <a:off x="-174585" y="16365"/>
            <a:ext cx="55515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 Engineering -Further</a:t>
            </a:r>
          </a:p>
        </p:txBody>
      </p:sp>
    </p:spTree>
    <p:extLst>
      <p:ext uri="{BB962C8B-B14F-4D97-AF65-F5344CB8AC3E}">
        <p14:creationId xmlns:p14="http://schemas.microsoft.com/office/powerpoint/2010/main" val="3872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420624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21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Building Approaches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0E584-87ED-4EA5-B58F-BC1E0E23E124}"/>
              </a:ext>
            </a:extLst>
          </p:cNvPr>
          <p:cNvSpPr/>
          <p:nvPr/>
        </p:nvSpPr>
        <p:spPr>
          <a:xfrm>
            <a:off x="0" y="537644"/>
            <a:ext cx="29151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Model-4: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ECF06-4D26-48F6-B491-D6F745978432}"/>
              </a:ext>
            </a:extLst>
          </p:cNvPr>
          <p:cNvSpPr/>
          <p:nvPr/>
        </p:nvSpPr>
        <p:spPr>
          <a:xfrm>
            <a:off x="4352835" y="1762928"/>
            <a:ext cx="2132369" cy="6354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Validation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D996-F763-4D81-85FA-2811AB21EA9D}"/>
              </a:ext>
            </a:extLst>
          </p:cNvPr>
          <p:cNvSpPr/>
          <p:nvPr/>
        </p:nvSpPr>
        <p:spPr>
          <a:xfrm>
            <a:off x="4352835" y="2730970"/>
            <a:ext cx="2132369" cy="6354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Grader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4ACE9-C58B-459C-AF07-12F2AFD1A861}"/>
              </a:ext>
            </a:extLst>
          </p:cNvPr>
          <p:cNvSpPr/>
          <p:nvPr/>
        </p:nvSpPr>
        <p:spPr>
          <a:xfrm>
            <a:off x="6800611" y="1896164"/>
            <a:ext cx="7553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~60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B0A74-3235-4924-9376-D2EEBB82793E}"/>
              </a:ext>
            </a:extLst>
          </p:cNvPr>
          <p:cNvSpPr/>
          <p:nvPr/>
        </p:nvSpPr>
        <p:spPr>
          <a:xfrm>
            <a:off x="6800610" y="2911785"/>
            <a:ext cx="7553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~29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54806-3F1C-4E65-BC67-DD55A42F634A}"/>
              </a:ext>
            </a:extLst>
          </p:cNvPr>
          <p:cNvSpPr/>
          <p:nvPr/>
        </p:nvSpPr>
        <p:spPr>
          <a:xfrm>
            <a:off x="246158" y="1120479"/>
            <a:ext cx="337521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 Variables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Classes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Imbalanced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C9E3C-85FE-4BCF-9D68-B64E34852696}"/>
              </a:ext>
            </a:extLst>
          </p:cNvPr>
          <p:cNvSpPr/>
          <p:nvPr/>
        </p:nvSpPr>
        <p:spPr>
          <a:xfrm>
            <a:off x="4206240" y="1120479"/>
            <a:ext cx="40826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XGBtree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class weights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7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43047"/>
            <a:ext cx="9144000" cy="298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693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3564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3040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654" y="2488223"/>
            <a:ext cx="7033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942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3564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16365"/>
            <a:ext cx="1738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03385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is about maintenance history of Locomotive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Five datasets provided regarding the Locomotive engines: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Machine Details: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List of all machines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Model of each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Service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Complaint 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Errors logged in each machine with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Five types of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Service 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Date, time and type of services done on each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Only two types of services listed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Components replaced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History of components replaced(also a type of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Operating conditions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Timestamp of sensor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85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3564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25157"/>
            <a:ext cx="33415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1" y="903695"/>
            <a:ext cx="6115050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73" y="4260239"/>
            <a:ext cx="521017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84031" y="2681654"/>
            <a:ext cx="5958507" cy="2198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63284" y="4721468"/>
            <a:ext cx="5958507" cy="2198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48408" y="4082477"/>
            <a:ext cx="2292227" cy="14281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Some of the Component repairs and Scheduled services are actually component replacements</a:t>
            </a:r>
          </a:p>
        </p:txBody>
      </p:sp>
      <p:cxnSp>
        <p:nvCxnSpPr>
          <p:cNvPr id="13" name="Elbow Connector 12"/>
          <p:cNvCxnSpPr>
            <a:stCxn id="7" idx="1"/>
            <a:endCxn id="11" idx="1"/>
          </p:cNvCxnSpPr>
          <p:nvPr/>
        </p:nvCxnSpPr>
        <p:spPr>
          <a:xfrm rot="10800000" flipH="1" flipV="1">
            <a:off x="284030" y="2791558"/>
            <a:ext cx="164377" cy="2004970"/>
          </a:xfrm>
          <a:prstGeom prst="bentConnector3">
            <a:avLst>
              <a:gd name="adj1" fmla="val -1390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1"/>
            <a:endCxn id="11" idx="3"/>
          </p:cNvCxnSpPr>
          <p:nvPr/>
        </p:nvCxnSpPr>
        <p:spPr>
          <a:xfrm rot="10800000">
            <a:off x="2740636" y="4796528"/>
            <a:ext cx="522649" cy="34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0D5FCA-F63C-4CE7-9B82-2F0D79D7282F}"/>
              </a:ext>
            </a:extLst>
          </p:cNvPr>
          <p:cNvSpPr txBox="1"/>
          <p:nvPr/>
        </p:nvSpPr>
        <p:spPr>
          <a:xfrm>
            <a:off x="234596" y="6149933"/>
            <a:ext cx="867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Attending to the engine is done on the next day after occurrence of an Error</a:t>
            </a:r>
          </a:p>
        </p:txBody>
      </p:sp>
    </p:spTree>
    <p:extLst>
      <p:ext uri="{BB962C8B-B14F-4D97-AF65-F5344CB8AC3E}">
        <p14:creationId xmlns:p14="http://schemas.microsoft.com/office/powerpoint/2010/main" val="38454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3564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25157"/>
            <a:ext cx="33415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7" y="1149594"/>
            <a:ext cx="7924800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6715" y="710237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of Components Replaced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7" y="3168811"/>
            <a:ext cx="776287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715" y="2703499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of Components Serviced</a:t>
            </a:r>
          </a:p>
        </p:txBody>
      </p:sp>
    </p:spTree>
    <p:extLst>
      <p:ext uri="{BB962C8B-B14F-4D97-AF65-F5344CB8AC3E}">
        <p14:creationId xmlns:p14="http://schemas.microsoft.com/office/powerpoint/2010/main" val="392407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356400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3415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771154"/>
            <a:ext cx="3901064" cy="2510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574997"/>
            <a:ext cx="3833446" cy="24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154"/>
            <a:ext cx="3760386" cy="2510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3574997"/>
            <a:ext cx="3901064" cy="2448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10931" y="6078000"/>
            <a:ext cx="867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All the sensors have specific zones of operation. All sensors are of range type. Sensors 3 &amp; 4 have instances that are towards the tail indicating possible malfunction</a:t>
            </a:r>
          </a:p>
        </p:txBody>
      </p:sp>
    </p:spTree>
    <p:extLst>
      <p:ext uri="{BB962C8B-B14F-4D97-AF65-F5344CB8AC3E}">
        <p14:creationId xmlns:p14="http://schemas.microsoft.com/office/powerpoint/2010/main" val="5858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420624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-11771"/>
            <a:ext cx="43020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 &amp; Engineering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76304"/>
              </p:ext>
            </p:extLst>
          </p:nvPr>
        </p:nvGraphicFramePr>
        <p:xfrm>
          <a:off x="185808" y="710336"/>
          <a:ext cx="3384289" cy="576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22">
                  <a:extLst>
                    <a:ext uri="{9D8B030D-6E8A-4147-A177-3AD203B41FA5}">
                      <a16:colId xmlns:a16="http://schemas.microsoft.com/office/drawing/2014/main" val="3421482130"/>
                    </a:ext>
                  </a:extLst>
                </a:gridCol>
                <a:gridCol w="2540767">
                  <a:extLst>
                    <a:ext uri="{9D8B030D-6E8A-4147-A177-3AD203B41FA5}">
                      <a16:colId xmlns:a16="http://schemas.microsoft.com/office/drawing/2014/main" val="301268575"/>
                    </a:ext>
                  </a:extLst>
                </a:gridCol>
              </a:tblGrid>
              <a:tr h="303231">
                <a:tc>
                  <a:txBody>
                    <a:bodyPr/>
                    <a:lstStyle/>
                    <a:p>
                      <a:r>
                        <a:rPr lang="en-IN" sz="1400" dirty="0" err="1"/>
                        <a:t>Sl.No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636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MachineModel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034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ServicePeriod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69136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No.Replacements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1861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No.schservice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13658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No.Repairs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66292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mean_Compreplaced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42925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min_Compreplaced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41239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max_Compreplaced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60841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mean_schrepair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539616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min_schrepair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164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max_schrepair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78968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mean_comprepair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57800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min_comprepair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65297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max_comprepair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40667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min.Sensor1.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9544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max.Sensor1.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576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min.Sensor2.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13374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max.Sensor2.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345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C2A309-C2CD-4B2A-BC27-0574CB07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39079"/>
              </p:ext>
            </p:extLst>
          </p:nvPr>
        </p:nvGraphicFramePr>
        <p:xfrm>
          <a:off x="5388510" y="710336"/>
          <a:ext cx="3384289" cy="576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22">
                  <a:extLst>
                    <a:ext uri="{9D8B030D-6E8A-4147-A177-3AD203B41FA5}">
                      <a16:colId xmlns:a16="http://schemas.microsoft.com/office/drawing/2014/main" val="3421482130"/>
                    </a:ext>
                  </a:extLst>
                </a:gridCol>
                <a:gridCol w="2540767">
                  <a:extLst>
                    <a:ext uri="{9D8B030D-6E8A-4147-A177-3AD203B41FA5}">
                      <a16:colId xmlns:a16="http://schemas.microsoft.com/office/drawing/2014/main" val="301268575"/>
                    </a:ext>
                  </a:extLst>
                </a:gridCol>
              </a:tblGrid>
              <a:tr h="303231">
                <a:tc>
                  <a:txBody>
                    <a:bodyPr/>
                    <a:lstStyle/>
                    <a:p>
                      <a:r>
                        <a:rPr lang="en-IN" sz="1400" dirty="0" err="1"/>
                        <a:t>Sl.No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636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min.Sensor3.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034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max.Sensor3.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69136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min.Sensor4.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1861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max.Sensor4.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13658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error2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662928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error3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42925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error4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41239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error5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60841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error1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539616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Noaction_Errors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1641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789683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57800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165297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406672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95445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557668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133747"/>
                  </a:ext>
                </a:extLst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53459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8E0D8FA-BED3-44DC-9550-4AF16EB1294C}"/>
              </a:ext>
            </a:extLst>
          </p:cNvPr>
          <p:cNvSpPr/>
          <p:nvPr/>
        </p:nvSpPr>
        <p:spPr>
          <a:xfrm>
            <a:off x="3716946" y="2818092"/>
            <a:ext cx="1434905" cy="1547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 Modelling</a:t>
            </a:r>
          </a:p>
        </p:txBody>
      </p:sp>
    </p:spTree>
    <p:extLst>
      <p:ext uri="{BB962C8B-B14F-4D97-AF65-F5344CB8AC3E}">
        <p14:creationId xmlns:p14="http://schemas.microsoft.com/office/powerpoint/2010/main" val="5153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420624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21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Building Approaches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0E584-87ED-4EA5-B58F-BC1E0E23E124}"/>
              </a:ext>
            </a:extLst>
          </p:cNvPr>
          <p:cNvSpPr/>
          <p:nvPr/>
        </p:nvSpPr>
        <p:spPr>
          <a:xfrm>
            <a:off x="0" y="442030"/>
            <a:ext cx="31846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Model-1: Elastic 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8629-2EF5-4666-981F-2BDA69030952}"/>
              </a:ext>
            </a:extLst>
          </p:cNvPr>
          <p:cNvSpPr/>
          <p:nvPr/>
        </p:nvSpPr>
        <p:spPr>
          <a:xfrm>
            <a:off x="5126560" y="1022095"/>
            <a:ext cx="337521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Predictor Variables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Classes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Imbalanced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A0900-B8B0-43EC-93BB-532FCD48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0" y="965249"/>
            <a:ext cx="4646192" cy="2883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AAC2E-B60E-4DCF-A0C4-0F20E341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0" y="3950214"/>
            <a:ext cx="4646192" cy="2654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86A36D-597B-4294-B25B-D27EB1152535}"/>
              </a:ext>
            </a:extLst>
          </p:cNvPr>
          <p:cNvSpPr/>
          <p:nvPr/>
        </p:nvSpPr>
        <p:spPr>
          <a:xfrm>
            <a:off x="5126560" y="2880241"/>
            <a:ext cx="261738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Smote Sampling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net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B837FB-854C-43EC-8A8C-BE4EF0179727}"/>
              </a:ext>
            </a:extLst>
          </p:cNvPr>
          <p:cNvSpPr/>
          <p:nvPr/>
        </p:nvSpPr>
        <p:spPr>
          <a:xfrm>
            <a:off x="5126559" y="4628271"/>
            <a:ext cx="2132369" cy="6354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Validation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2932-63EE-4910-A03B-4481EB82FECD}"/>
              </a:ext>
            </a:extLst>
          </p:cNvPr>
          <p:cNvSpPr/>
          <p:nvPr/>
        </p:nvSpPr>
        <p:spPr>
          <a:xfrm>
            <a:off x="5126559" y="5596313"/>
            <a:ext cx="2132369" cy="6354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Grader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2D488-77DC-4C80-976E-D9A8618B7414}"/>
              </a:ext>
            </a:extLst>
          </p:cNvPr>
          <p:cNvSpPr/>
          <p:nvPr/>
        </p:nvSpPr>
        <p:spPr>
          <a:xfrm>
            <a:off x="7574335" y="4761507"/>
            <a:ext cx="7553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58DAC-2FD9-4246-B51B-242B4F784654}"/>
              </a:ext>
            </a:extLst>
          </p:cNvPr>
          <p:cNvSpPr/>
          <p:nvPr/>
        </p:nvSpPr>
        <p:spPr>
          <a:xfrm>
            <a:off x="7574334" y="5777128"/>
            <a:ext cx="7553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~1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14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PHD- Submission-2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42030"/>
            <a:ext cx="4206240" cy="3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21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Building Approaches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0E584-87ED-4EA5-B58F-BC1E0E23E124}"/>
              </a:ext>
            </a:extLst>
          </p:cNvPr>
          <p:cNvSpPr/>
          <p:nvPr/>
        </p:nvSpPr>
        <p:spPr>
          <a:xfrm>
            <a:off x="0" y="478030"/>
            <a:ext cx="5580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Model-2: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Class 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8F8E6-93AF-4FBB-8215-D15605F38CC5}"/>
              </a:ext>
            </a:extLst>
          </p:cNvPr>
          <p:cNvSpPr/>
          <p:nvPr/>
        </p:nvSpPr>
        <p:spPr>
          <a:xfrm>
            <a:off x="4352835" y="1762928"/>
            <a:ext cx="2132369" cy="6354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Validation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13CCF-563B-4289-9A94-543C2A79DAB2}"/>
              </a:ext>
            </a:extLst>
          </p:cNvPr>
          <p:cNvSpPr/>
          <p:nvPr/>
        </p:nvSpPr>
        <p:spPr>
          <a:xfrm>
            <a:off x="4352835" y="2730970"/>
            <a:ext cx="2132369" cy="6354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Grader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D05B7-C0B4-4AEE-8767-68632E2BE74C}"/>
              </a:ext>
            </a:extLst>
          </p:cNvPr>
          <p:cNvSpPr/>
          <p:nvPr/>
        </p:nvSpPr>
        <p:spPr>
          <a:xfrm>
            <a:off x="6800611" y="1896164"/>
            <a:ext cx="7553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1D63C-6C29-4769-B1B4-BA9646528C57}"/>
              </a:ext>
            </a:extLst>
          </p:cNvPr>
          <p:cNvSpPr/>
          <p:nvPr/>
        </p:nvSpPr>
        <p:spPr>
          <a:xfrm>
            <a:off x="6800610" y="2911785"/>
            <a:ext cx="7553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~19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324F8-889E-4A10-9004-3F6101C04EC2}"/>
              </a:ext>
            </a:extLst>
          </p:cNvPr>
          <p:cNvSpPr/>
          <p:nvPr/>
        </p:nvSpPr>
        <p:spPr>
          <a:xfrm>
            <a:off x="246158" y="1120479"/>
            <a:ext cx="337521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Predictor Variables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Classes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Imbalanced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1F79FC-F730-4B68-B17F-B88EC69DF82F}"/>
              </a:ext>
            </a:extLst>
          </p:cNvPr>
          <p:cNvSpPr/>
          <p:nvPr/>
        </p:nvSpPr>
        <p:spPr>
          <a:xfrm>
            <a:off x="4206240" y="1120479"/>
            <a:ext cx="40826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XGBtree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class weights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694A4-748F-4CDF-A7A0-FE2819876B6F}"/>
              </a:ext>
            </a:extLst>
          </p:cNvPr>
          <p:cNvSpPr/>
          <p:nvPr/>
        </p:nvSpPr>
        <p:spPr>
          <a:xfrm>
            <a:off x="-166731" y="3337567"/>
            <a:ext cx="71924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Model-2: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Stack on three SVM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A25192-F850-4D34-A20C-44BBD71CF9F3}"/>
              </a:ext>
            </a:extLst>
          </p:cNvPr>
          <p:cNvSpPr/>
          <p:nvPr/>
        </p:nvSpPr>
        <p:spPr>
          <a:xfrm>
            <a:off x="3784213" y="3871736"/>
            <a:ext cx="2194560" cy="647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 Replacement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9F2C37-73C8-47F7-A478-362827F33CD0}"/>
              </a:ext>
            </a:extLst>
          </p:cNvPr>
          <p:cNvSpPr/>
          <p:nvPr/>
        </p:nvSpPr>
        <p:spPr>
          <a:xfrm>
            <a:off x="3784213" y="4803811"/>
            <a:ext cx="2194560" cy="647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 Repair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9C01AD-4C93-4F83-9CF2-915908EFDA25}"/>
              </a:ext>
            </a:extLst>
          </p:cNvPr>
          <p:cNvSpPr/>
          <p:nvPr/>
        </p:nvSpPr>
        <p:spPr>
          <a:xfrm>
            <a:off x="3784213" y="5735886"/>
            <a:ext cx="2194560" cy="6478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Noissue</a:t>
            </a:r>
            <a:endParaRPr lang="en-US" sz="1100" dirty="0"/>
          </a:p>
          <a:p>
            <a:pPr algn="ctr"/>
            <a:r>
              <a:rPr lang="en-US" sz="1100" dirty="0"/>
              <a:t>Other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D2CC38-8D4F-468D-862D-923105E4E717}"/>
              </a:ext>
            </a:extLst>
          </p:cNvPr>
          <p:cNvSpPr/>
          <p:nvPr/>
        </p:nvSpPr>
        <p:spPr>
          <a:xfrm>
            <a:off x="63280" y="4394955"/>
            <a:ext cx="2820599" cy="1561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Replacement</a:t>
            </a:r>
          </a:p>
          <a:p>
            <a:pPr algn="ctr"/>
            <a:r>
              <a:rPr lang="en-US" dirty="0"/>
              <a:t>Component Repair</a:t>
            </a:r>
          </a:p>
          <a:p>
            <a:pPr algn="ctr"/>
            <a:r>
              <a:rPr lang="en-US" dirty="0"/>
              <a:t>Scheduled Service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C3F110A-488B-4970-A7A3-E821BA0A1D1A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2883879" y="4195669"/>
            <a:ext cx="900334" cy="979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83A662-C74E-49C2-BDCB-CF58BD7810C5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2883879" y="5127744"/>
            <a:ext cx="900334" cy="47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1FF7B8-0763-4DA1-AD3F-F6BE16DF2B10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2883879" y="5175658"/>
            <a:ext cx="900334" cy="8841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20D454-4712-4F84-B612-AC939EF3519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78773" y="4195669"/>
            <a:ext cx="113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261886-FC14-4AE1-8B7F-BC84094DA79D}"/>
              </a:ext>
            </a:extLst>
          </p:cNvPr>
          <p:cNvSpPr txBox="1"/>
          <p:nvPr/>
        </p:nvSpPr>
        <p:spPr>
          <a:xfrm>
            <a:off x="6343736" y="4168522"/>
            <a:ext cx="107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B7CD86-6978-418D-B3DC-7850F2D0B2B6}"/>
              </a:ext>
            </a:extLst>
          </p:cNvPr>
          <p:cNvSpPr txBox="1"/>
          <p:nvPr/>
        </p:nvSpPr>
        <p:spPr>
          <a:xfrm>
            <a:off x="6343735" y="5160548"/>
            <a:ext cx="107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BC0D1-905F-4EB9-95FF-0537B00AD300}"/>
              </a:ext>
            </a:extLst>
          </p:cNvPr>
          <p:cNvSpPr txBox="1"/>
          <p:nvPr/>
        </p:nvSpPr>
        <p:spPr>
          <a:xfrm>
            <a:off x="6526611" y="6094454"/>
            <a:ext cx="107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4969F-F582-4B1B-B9BE-E4850B3DBEC2}"/>
              </a:ext>
            </a:extLst>
          </p:cNvPr>
          <p:cNvCxnSpPr>
            <a:cxnSpLocks/>
          </p:cNvCxnSpPr>
          <p:nvPr/>
        </p:nvCxnSpPr>
        <p:spPr>
          <a:xfrm>
            <a:off x="5978773" y="5127744"/>
            <a:ext cx="113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BEBE77-D1D6-457E-B70A-2CAE713E5C76}"/>
              </a:ext>
            </a:extLst>
          </p:cNvPr>
          <p:cNvCxnSpPr>
            <a:cxnSpLocks/>
          </p:cNvCxnSpPr>
          <p:nvPr/>
        </p:nvCxnSpPr>
        <p:spPr>
          <a:xfrm>
            <a:off x="5978773" y="6059819"/>
            <a:ext cx="113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5F077-F570-41C8-A8C5-FEDC170404E8}"/>
              </a:ext>
            </a:extLst>
          </p:cNvPr>
          <p:cNvSpPr/>
          <p:nvPr/>
        </p:nvSpPr>
        <p:spPr>
          <a:xfrm>
            <a:off x="7107149" y="4168522"/>
            <a:ext cx="1181747" cy="801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Validation Dataset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4A0C12-F9EB-45F7-8741-376F8E2EBC5E}"/>
              </a:ext>
            </a:extLst>
          </p:cNvPr>
          <p:cNvSpPr/>
          <p:nvPr/>
        </p:nvSpPr>
        <p:spPr>
          <a:xfrm>
            <a:off x="7107149" y="5136564"/>
            <a:ext cx="1181747" cy="801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F-1 Stat</a:t>
            </a:r>
          </a:p>
          <a:p>
            <a:pPr algn="ctr"/>
            <a:r>
              <a:rPr lang="en-US" b="1" dirty="0"/>
              <a:t>Grader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FA6597-ACE3-4294-BF4B-3DE21DBD744B}"/>
              </a:ext>
            </a:extLst>
          </p:cNvPr>
          <p:cNvSpPr/>
          <p:nvPr/>
        </p:nvSpPr>
        <p:spPr>
          <a:xfrm>
            <a:off x="8314474" y="4394955"/>
            <a:ext cx="8295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~60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0AD476-7845-4477-8077-DC66A2215E5D}"/>
              </a:ext>
            </a:extLst>
          </p:cNvPr>
          <p:cNvSpPr/>
          <p:nvPr/>
        </p:nvSpPr>
        <p:spPr>
          <a:xfrm>
            <a:off x="8314474" y="5329825"/>
            <a:ext cx="10707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~28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45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1417</Words>
  <Application>Microsoft Office PowerPoint</Application>
  <PresentationFormat>On-screen Show (4:3)</PresentationFormat>
  <Paragraphs>415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Aerow</cp:lastModifiedBy>
  <cp:revision>21</cp:revision>
  <dcterms:created xsi:type="dcterms:W3CDTF">2018-09-16T11:35:04Z</dcterms:created>
  <dcterms:modified xsi:type="dcterms:W3CDTF">2018-09-21T20:16:16Z</dcterms:modified>
</cp:coreProperties>
</file>