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77" r:id="rId5"/>
    <p:sldId id="275" r:id="rId6"/>
    <p:sldId id="287" r:id="rId7"/>
    <p:sldId id="290" r:id="rId8"/>
    <p:sldId id="289" r:id="rId9"/>
    <p:sldId id="292" r:id="rId10"/>
    <p:sldId id="293" r:id="rId11"/>
    <p:sldId id="259" r:id="rId12"/>
    <p:sldId id="285" r:id="rId13"/>
    <p:sldId id="265" r:id="rId14"/>
    <p:sldId id="291" r:id="rId15"/>
    <p:sldId id="288"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13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1CE2E-3E78-4711-90E6-C8D5B6AB993F}" type="datetimeFigureOut">
              <a:rPr lang="en-IN" smtClean="0"/>
              <a:t>09-09-2018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0F667-5E08-4E96-A99E-B82966177C02}" type="slidenum">
              <a:rPr lang="en-IN" smtClean="0"/>
              <a:t>‹#›</a:t>
            </a:fld>
            <a:endParaRPr lang="en-IN"/>
          </a:p>
        </p:txBody>
      </p:sp>
    </p:spTree>
    <p:extLst>
      <p:ext uri="{BB962C8B-B14F-4D97-AF65-F5344CB8AC3E}">
        <p14:creationId xmlns:p14="http://schemas.microsoft.com/office/powerpoint/2010/main" val="290121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5A8E57-3518-406B-A75C-6FCE4373C75C}"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78541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A8E57-3518-406B-A75C-6FCE4373C75C}"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200720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A8E57-3518-406B-A75C-6FCE4373C75C}"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232435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5A8E57-3518-406B-A75C-6FCE4373C75C}"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258473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5A8E57-3518-406B-A75C-6FCE4373C75C}" type="datetimeFigureOut">
              <a:rPr lang="en-US" smtClean="0"/>
              <a:t>9/9/2018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110462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5A8E57-3518-406B-A75C-6FCE4373C75C}"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239795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5A8E57-3518-406B-A75C-6FCE4373C75C}" type="datetimeFigureOut">
              <a:rPr lang="en-US" smtClean="0"/>
              <a:t>9/9/2018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6559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5A8E57-3518-406B-A75C-6FCE4373C75C}" type="datetimeFigureOut">
              <a:rPr lang="en-US" smtClean="0"/>
              <a:t>9/9/2018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174276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A8E57-3518-406B-A75C-6FCE4373C75C}" type="datetimeFigureOut">
              <a:rPr lang="en-US" smtClean="0"/>
              <a:t>9/9/2018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97879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A8E57-3518-406B-A75C-6FCE4373C75C}"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273331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A8E57-3518-406B-A75C-6FCE4373C75C}" type="datetimeFigureOut">
              <a:rPr lang="en-US" smtClean="0"/>
              <a:t>9/9/2018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2C6FF-1537-4B39-B01D-5EBC0D68FB2F}" type="slidenum">
              <a:rPr lang="en-US" smtClean="0"/>
              <a:t>‹#›</a:t>
            </a:fld>
            <a:endParaRPr lang="en-US"/>
          </a:p>
        </p:txBody>
      </p:sp>
    </p:spTree>
    <p:extLst>
      <p:ext uri="{BB962C8B-B14F-4D97-AF65-F5344CB8AC3E}">
        <p14:creationId xmlns:p14="http://schemas.microsoft.com/office/powerpoint/2010/main" val="366622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A8E57-3518-406B-A75C-6FCE4373C75C}" type="datetimeFigureOut">
              <a:rPr lang="en-US" smtClean="0"/>
              <a:t>9/9/2018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2C6FF-1537-4B39-B01D-5EBC0D68FB2F}" type="slidenum">
              <a:rPr lang="en-US" smtClean="0"/>
              <a:t>‹#›</a:t>
            </a:fld>
            <a:endParaRPr lang="en-US"/>
          </a:p>
        </p:txBody>
      </p:sp>
    </p:spTree>
    <p:extLst>
      <p:ext uri="{BB962C8B-B14F-4D97-AF65-F5344CB8AC3E}">
        <p14:creationId xmlns:p14="http://schemas.microsoft.com/office/powerpoint/2010/main" val="202945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685800" y="1752600"/>
            <a:ext cx="8153400" cy="1143000"/>
          </a:xfrm>
        </p:spPr>
        <p:txBody>
          <a:bodyPr>
            <a:normAutofit fontScale="90000"/>
          </a:bodyPr>
          <a:lstStyle/>
          <a:p>
            <a:r>
              <a:rPr lang="en-IN" b="1" dirty="0">
                <a:solidFill>
                  <a:schemeClr val="accent1">
                    <a:lumMod val="75000"/>
                  </a:schemeClr>
                </a:solidFill>
              </a:rPr>
              <a:t>Healthcare Ticket Classification Based on Conversational Data</a:t>
            </a:r>
          </a:p>
        </p:txBody>
      </p:sp>
      <p:sp>
        <p:nvSpPr>
          <p:cNvPr id="3" name="Content Placeholder 2">
            <a:extLst>
              <a:ext uri="{FF2B5EF4-FFF2-40B4-BE49-F238E27FC236}">
                <a16:creationId xmlns:a16="http://schemas.microsoft.com/office/drawing/2014/main" id="{96904266-FD1E-4E4B-97CD-2494D5F5BEF6}"/>
              </a:ext>
            </a:extLst>
          </p:cNvPr>
          <p:cNvSpPr>
            <a:spLocks noGrp="1"/>
          </p:cNvSpPr>
          <p:nvPr>
            <p:ph idx="1"/>
          </p:nvPr>
        </p:nvSpPr>
        <p:spPr>
          <a:xfrm>
            <a:off x="5410200" y="4419600"/>
            <a:ext cx="4800600" cy="2239963"/>
          </a:xfrm>
        </p:spPr>
        <p:txBody>
          <a:bodyPr>
            <a:normAutofit/>
          </a:bodyPr>
          <a:lstStyle/>
          <a:p>
            <a:pPr marL="0" indent="0">
              <a:buNone/>
            </a:pPr>
            <a:r>
              <a:rPr lang="en-IN" sz="1800" dirty="0"/>
              <a:t>Submitted by</a:t>
            </a:r>
          </a:p>
          <a:p>
            <a:pPr marL="0" indent="0">
              <a:buNone/>
            </a:pPr>
            <a:r>
              <a:rPr lang="en-US" sz="1800" dirty="0" err="1"/>
              <a:t>Venkatasubramanian</a:t>
            </a:r>
            <a:r>
              <a:rPr lang="en-US" sz="1800" dirty="0"/>
              <a:t> </a:t>
            </a:r>
            <a:r>
              <a:rPr lang="en-US" sz="1800" dirty="0" err="1"/>
              <a:t>Thiagarajan</a:t>
            </a:r>
            <a:endParaRPr lang="en-US" sz="1800" dirty="0"/>
          </a:p>
          <a:p>
            <a:pPr marL="0" indent="0">
              <a:buNone/>
            </a:pPr>
            <a:r>
              <a:rPr lang="en-US" sz="1800" dirty="0" err="1"/>
              <a:t>Gadde</a:t>
            </a:r>
            <a:r>
              <a:rPr lang="en-US" sz="1800" dirty="0"/>
              <a:t> </a:t>
            </a:r>
            <a:r>
              <a:rPr lang="en-US" sz="1800" dirty="0" err="1"/>
              <a:t>Rohit</a:t>
            </a:r>
            <a:r>
              <a:rPr lang="en-US" sz="1800" dirty="0"/>
              <a:t> Sai Kiran</a:t>
            </a:r>
          </a:p>
          <a:p>
            <a:pPr marL="0" indent="0">
              <a:buNone/>
            </a:pPr>
            <a:r>
              <a:rPr lang="en-IN" sz="1800" dirty="0" err="1"/>
              <a:t>Raghuveer</a:t>
            </a:r>
            <a:r>
              <a:rPr lang="en-IN" sz="1800" dirty="0"/>
              <a:t> </a:t>
            </a:r>
            <a:r>
              <a:rPr lang="en-IN" sz="1800" dirty="0" err="1"/>
              <a:t>Chavali</a:t>
            </a:r>
            <a:endParaRPr lang="en-IN" sz="1800" dirty="0"/>
          </a:p>
          <a:p>
            <a:pPr marL="0" indent="0">
              <a:buNone/>
            </a:pPr>
            <a:endParaRPr lang="en-IN" sz="1800" dirty="0"/>
          </a:p>
          <a:p>
            <a:pPr marL="0" indent="0">
              <a:buNone/>
            </a:pPr>
            <a:r>
              <a:rPr lang="en-IN" sz="1800" dirty="0">
                <a:solidFill>
                  <a:schemeClr val="accent1">
                    <a:lumMod val="75000"/>
                  </a:schemeClr>
                </a:solidFill>
              </a:rPr>
              <a:t>Cute CSE 7312c Group 13</a:t>
            </a:r>
          </a:p>
        </p:txBody>
      </p:sp>
    </p:spTree>
    <p:extLst>
      <p:ext uri="{BB962C8B-B14F-4D97-AF65-F5344CB8AC3E}">
        <p14:creationId xmlns:p14="http://schemas.microsoft.com/office/powerpoint/2010/main" val="352866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D8D8-8883-4534-A14E-BD69F2FB6C2A}"/>
              </a:ext>
            </a:extLst>
          </p:cNvPr>
          <p:cNvSpPr>
            <a:spLocks noGrp="1"/>
          </p:cNvSpPr>
          <p:nvPr>
            <p:ph type="title"/>
          </p:nvPr>
        </p:nvSpPr>
        <p:spPr>
          <a:xfrm>
            <a:off x="-19235" y="685800"/>
            <a:ext cx="5867400" cy="523924"/>
          </a:xfrm>
          <a:solidFill>
            <a:schemeClr val="accent6">
              <a:lumMod val="40000"/>
              <a:lumOff val="60000"/>
            </a:schemeClr>
          </a:solidFill>
        </p:spPr>
        <p:txBody>
          <a:bodyPr>
            <a:noAutofit/>
          </a:bodyPr>
          <a:lstStyle/>
          <a:p>
            <a:r>
              <a:rPr lang="en-IN" b="1" dirty="0">
                <a:latin typeface="Arial Black" panose="020B0A04020102020204" pitchFamily="34" charset="0"/>
              </a:rPr>
              <a:t>LSTM(</a:t>
            </a:r>
            <a:r>
              <a:rPr lang="en-IN" b="1" dirty="0" err="1">
                <a:latin typeface="Arial Black" panose="020B0A04020102020204" pitchFamily="34" charset="0"/>
              </a:rPr>
              <a:t>cudnn</a:t>
            </a:r>
            <a:r>
              <a:rPr lang="en-IN" b="1" dirty="0">
                <a:latin typeface="Arial Black" panose="020B0A04020102020204" pitchFamily="34" charset="0"/>
              </a:rPr>
              <a:t>)</a:t>
            </a:r>
          </a:p>
        </p:txBody>
      </p:sp>
      <p:sp>
        <p:nvSpPr>
          <p:cNvPr id="7" name="Title 1">
            <a:extLst>
              <a:ext uri="{FF2B5EF4-FFF2-40B4-BE49-F238E27FC236}">
                <a16:creationId xmlns:a16="http://schemas.microsoft.com/office/drawing/2014/main" id="{CC11A52E-04E9-43DE-9671-48365CB29888}"/>
              </a:ext>
            </a:extLst>
          </p:cNvPr>
          <p:cNvSpPr txBox="1">
            <a:spLocks/>
          </p:cNvSpPr>
          <p:nvPr/>
        </p:nvSpPr>
        <p:spPr>
          <a:xfrm>
            <a:off x="6288832" y="1441363"/>
            <a:ext cx="2855168" cy="523924"/>
          </a:xfrm>
          <a:prstGeom prst="rect">
            <a:avLst/>
          </a:prstGeom>
          <a:solidFill>
            <a:schemeClr val="accent6">
              <a:lumMod val="40000"/>
              <a:lumOff val="60000"/>
            </a:schemeClr>
          </a:solidFill>
        </p:spPr>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Grader:65.4%</a:t>
            </a:r>
          </a:p>
        </p:txBody>
      </p:sp>
      <p:sp>
        <p:nvSpPr>
          <p:cNvPr id="9" name="Title 1">
            <a:extLst>
              <a:ext uri="{FF2B5EF4-FFF2-40B4-BE49-F238E27FC236}">
                <a16:creationId xmlns:a16="http://schemas.microsoft.com/office/drawing/2014/main" id="{2BD6DB50-4F95-46F3-9A58-F5B9300D531E}"/>
              </a:ext>
            </a:extLst>
          </p:cNvPr>
          <p:cNvSpPr txBox="1">
            <a:spLocks/>
          </p:cNvSpPr>
          <p:nvPr/>
        </p:nvSpPr>
        <p:spPr>
          <a:xfrm>
            <a:off x="6288832" y="2322157"/>
            <a:ext cx="2855168" cy="523924"/>
          </a:xfrm>
          <a:prstGeom prst="rect">
            <a:avLst/>
          </a:prstGeom>
          <a:solidFill>
            <a:schemeClr val="accent6">
              <a:lumMod val="40000"/>
              <a:lumOff val="60000"/>
            </a:schemeClr>
          </a:solidFill>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Dense Layer:1</a:t>
            </a:r>
          </a:p>
        </p:txBody>
      </p:sp>
      <p:pic>
        <p:nvPicPr>
          <p:cNvPr id="4" name="Picture 3">
            <a:extLst>
              <a:ext uri="{FF2B5EF4-FFF2-40B4-BE49-F238E27FC236}">
                <a16:creationId xmlns:a16="http://schemas.microsoft.com/office/drawing/2014/main" id="{5814E1C6-0327-49B6-97CC-958621AE2929}"/>
              </a:ext>
            </a:extLst>
          </p:cNvPr>
          <p:cNvPicPr>
            <a:picLocks noChangeAspect="1"/>
          </p:cNvPicPr>
          <p:nvPr/>
        </p:nvPicPr>
        <p:blipFill>
          <a:blip r:embed="rId2"/>
          <a:stretch>
            <a:fillRect/>
          </a:stretch>
        </p:blipFill>
        <p:spPr>
          <a:xfrm>
            <a:off x="228235" y="2322157"/>
            <a:ext cx="5496096" cy="3497516"/>
          </a:xfrm>
          <a:prstGeom prst="rect">
            <a:avLst/>
          </a:prstGeom>
        </p:spPr>
      </p:pic>
      <p:sp>
        <p:nvSpPr>
          <p:cNvPr id="8" name="Title 1">
            <a:extLst>
              <a:ext uri="{FF2B5EF4-FFF2-40B4-BE49-F238E27FC236}">
                <a16:creationId xmlns:a16="http://schemas.microsoft.com/office/drawing/2014/main" id="{DD65A63D-4DFB-4B00-9B6B-8D787075B653}"/>
              </a:ext>
            </a:extLst>
          </p:cNvPr>
          <p:cNvSpPr txBox="1">
            <a:spLocks/>
          </p:cNvSpPr>
          <p:nvPr/>
        </p:nvSpPr>
        <p:spPr>
          <a:xfrm>
            <a:off x="6288832" y="3409608"/>
            <a:ext cx="2855168" cy="523924"/>
          </a:xfrm>
          <a:prstGeom prst="rect">
            <a:avLst/>
          </a:prstGeom>
          <a:solidFill>
            <a:schemeClr val="accent6">
              <a:lumMod val="40000"/>
              <a:lumOff val="60000"/>
            </a:schemeClr>
          </a:solidFill>
        </p:spPr>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LSTM Layer:1</a:t>
            </a:r>
          </a:p>
        </p:txBody>
      </p:sp>
    </p:spTree>
    <p:extLst>
      <p:ext uri="{BB962C8B-B14F-4D97-AF65-F5344CB8AC3E}">
        <p14:creationId xmlns:p14="http://schemas.microsoft.com/office/powerpoint/2010/main" val="1986385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D8D8-8883-4534-A14E-BD69F2FB6C2A}"/>
              </a:ext>
            </a:extLst>
          </p:cNvPr>
          <p:cNvSpPr>
            <a:spLocks noGrp="1"/>
          </p:cNvSpPr>
          <p:nvPr>
            <p:ph type="title"/>
          </p:nvPr>
        </p:nvSpPr>
        <p:spPr>
          <a:xfrm>
            <a:off x="0" y="1550049"/>
            <a:ext cx="3962400" cy="523924"/>
          </a:xfrm>
          <a:solidFill>
            <a:schemeClr val="accent6">
              <a:lumMod val="40000"/>
              <a:lumOff val="60000"/>
            </a:schemeClr>
          </a:solidFill>
        </p:spPr>
        <p:txBody>
          <a:bodyPr>
            <a:normAutofit fontScale="90000"/>
          </a:bodyPr>
          <a:lstStyle/>
          <a:p>
            <a:r>
              <a:rPr lang="en-IN" b="1" dirty="0">
                <a:latin typeface="Arial Black" panose="020B0A04020102020204" pitchFamily="34" charset="0"/>
              </a:rPr>
              <a:t>CNN model</a:t>
            </a:r>
          </a:p>
        </p:txBody>
      </p:sp>
      <p:sp>
        <p:nvSpPr>
          <p:cNvPr id="7" name="Title 1">
            <a:extLst>
              <a:ext uri="{FF2B5EF4-FFF2-40B4-BE49-F238E27FC236}">
                <a16:creationId xmlns:a16="http://schemas.microsoft.com/office/drawing/2014/main" id="{CC11A52E-04E9-43DE-9671-48365CB29888}"/>
              </a:ext>
            </a:extLst>
          </p:cNvPr>
          <p:cNvSpPr txBox="1">
            <a:spLocks/>
          </p:cNvSpPr>
          <p:nvPr/>
        </p:nvSpPr>
        <p:spPr>
          <a:xfrm>
            <a:off x="6025243" y="2322157"/>
            <a:ext cx="3118757" cy="523924"/>
          </a:xfrm>
          <a:prstGeom prst="rect">
            <a:avLst/>
          </a:prstGeom>
          <a:solidFill>
            <a:schemeClr val="accent6">
              <a:lumMod val="40000"/>
              <a:lumOff val="60000"/>
            </a:schemeClr>
          </a:solidFill>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Grader:35%</a:t>
            </a:r>
          </a:p>
        </p:txBody>
      </p:sp>
      <p:sp>
        <p:nvSpPr>
          <p:cNvPr id="9" name="Title 1">
            <a:extLst>
              <a:ext uri="{FF2B5EF4-FFF2-40B4-BE49-F238E27FC236}">
                <a16:creationId xmlns:a16="http://schemas.microsoft.com/office/drawing/2014/main" id="{2BD6DB50-4F95-46F3-9A58-F5B9300D531E}"/>
              </a:ext>
            </a:extLst>
          </p:cNvPr>
          <p:cNvSpPr txBox="1">
            <a:spLocks/>
          </p:cNvSpPr>
          <p:nvPr/>
        </p:nvSpPr>
        <p:spPr>
          <a:xfrm>
            <a:off x="6025243" y="3311202"/>
            <a:ext cx="3118757" cy="1478901"/>
          </a:xfrm>
          <a:prstGeom prst="rect">
            <a:avLst/>
          </a:prstGeom>
          <a:solidFill>
            <a:schemeClr val="accent6">
              <a:lumMod val="40000"/>
              <a:lumOff val="60000"/>
            </a:schemeClr>
          </a:solidFill>
        </p:spPr>
        <p:txBody>
          <a:bodyPr vert="horz" lIns="68580" tIns="34290" rIns="68580" bIns="3429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Conv1D:3</a:t>
            </a:r>
          </a:p>
          <a:p>
            <a:endParaRPr lang="en-IN" sz="3300" b="1" dirty="0">
              <a:latin typeface="Arial Black" panose="020B0A04020102020204" pitchFamily="34" charset="0"/>
            </a:endParaRPr>
          </a:p>
          <a:p>
            <a:r>
              <a:rPr lang="en-IN" sz="3300" b="1" dirty="0">
                <a:latin typeface="Arial Black" panose="020B0A04020102020204" pitchFamily="34" charset="0"/>
              </a:rPr>
              <a:t>MaxPooling1D:2</a:t>
            </a:r>
          </a:p>
          <a:p>
            <a:endParaRPr lang="en-IN" sz="3300" b="1" dirty="0">
              <a:latin typeface="Arial Black" panose="020B0A04020102020204" pitchFamily="34" charset="0"/>
            </a:endParaRPr>
          </a:p>
          <a:p>
            <a:r>
              <a:rPr lang="en-IN" sz="3300" b="1" dirty="0">
                <a:latin typeface="Arial Black" panose="020B0A04020102020204" pitchFamily="34" charset="0"/>
              </a:rPr>
              <a:t>GlobalMaxPooling1D=1</a:t>
            </a:r>
          </a:p>
          <a:p>
            <a:endParaRPr lang="en-IN" sz="3300" b="1" dirty="0">
              <a:latin typeface="Arial Black" panose="020B0A04020102020204" pitchFamily="34" charset="0"/>
            </a:endParaRPr>
          </a:p>
          <a:p>
            <a:r>
              <a:rPr lang="en-IN" sz="3300" b="1" dirty="0">
                <a:latin typeface="Arial Black" panose="020B0A04020102020204" pitchFamily="34" charset="0"/>
              </a:rPr>
              <a:t>Dense:1</a:t>
            </a:r>
          </a:p>
        </p:txBody>
      </p:sp>
      <p:pic>
        <p:nvPicPr>
          <p:cNvPr id="3" name="Picture 2">
            <a:extLst>
              <a:ext uri="{FF2B5EF4-FFF2-40B4-BE49-F238E27FC236}">
                <a16:creationId xmlns:a16="http://schemas.microsoft.com/office/drawing/2014/main" id="{750C121F-6A29-4067-9158-468D7976E5C5}"/>
              </a:ext>
            </a:extLst>
          </p:cNvPr>
          <p:cNvPicPr>
            <a:picLocks noChangeAspect="1"/>
          </p:cNvPicPr>
          <p:nvPr/>
        </p:nvPicPr>
        <p:blipFill>
          <a:blip r:embed="rId2"/>
          <a:stretch>
            <a:fillRect/>
          </a:stretch>
        </p:blipFill>
        <p:spPr>
          <a:xfrm>
            <a:off x="721738" y="2416921"/>
            <a:ext cx="5352491" cy="2896838"/>
          </a:xfrm>
          <a:prstGeom prst="rect">
            <a:avLst/>
          </a:prstGeom>
        </p:spPr>
      </p:pic>
    </p:spTree>
    <p:extLst>
      <p:ext uri="{BB962C8B-B14F-4D97-AF65-F5344CB8AC3E}">
        <p14:creationId xmlns:p14="http://schemas.microsoft.com/office/powerpoint/2010/main" val="41113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56E38-01F2-4FD6-96BA-D90154415D26}"/>
              </a:ext>
            </a:extLst>
          </p:cNvPr>
          <p:cNvSpPr>
            <a:spLocks noGrp="1"/>
          </p:cNvSpPr>
          <p:nvPr>
            <p:ph idx="1"/>
          </p:nvPr>
        </p:nvSpPr>
        <p:spPr>
          <a:xfrm>
            <a:off x="457200" y="974434"/>
            <a:ext cx="8229600" cy="4525963"/>
          </a:xfrm>
        </p:spPr>
        <p:txBody>
          <a:bodyPr/>
          <a:lstStyle/>
          <a:p>
            <a:pPr marL="0" indent="0">
              <a:buNone/>
            </a:pPr>
            <a:r>
              <a:rPr lang="en-US" dirty="0"/>
              <a:t>For this we will use the MLP Network Approach to build a Data Model that will predict the probability of classifying a Ticket Description to a Ticketing Category.</a:t>
            </a:r>
          </a:p>
        </p:txBody>
      </p:sp>
      <p:sp>
        <p:nvSpPr>
          <p:cNvPr id="5" name="Title 1">
            <a:extLst>
              <a:ext uri="{FF2B5EF4-FFF2-40B4-BE49-F238E27FC236}">
                <a16:creationId xmlns:a16="http://schemas.microsoft.com/office/drawing/2014/main" id="{EFFAFB40-8285-4442-9017-1DEB1D272A1D}"/>
              </a:ext>
            </a:extLst>
          </p:cNvPr>
          <p:cNvSpPr>
            <a:spLocks noGrp="1"/>
          </p:cNvSpPr>
          <p:nvPr>
            <p:ph type="title"/>
          </p:nvPr>
        </p:nvSpPr>
        <p:spPr>
          <a:xfrm>
            <a:off x="457200" y="274638"/>
            <a:ext cx="8229600" cy="639762"/>
          </a:xfrm>
        </p:spPr>
        <p:txBody>
          <a:bodyPr>
            <a:normAutofit fontScale="90000"/>
          </a:bodyPr>
          <a:lstStyle/>
          <a:p>
            <a:pPr algn="l"/>
            <a:r>
              <a:rPr lang="en-US" dirty="0">
                <a:solidFill>
                  <a:schemeClr val="accent1">
                    <a:lumMod val="75000"/>
                  </a:schemeClr>
                </a:solidFill>
              </a:rPr>
              <a:t>Approach for Classifying the Data</a:t>
            </a:r>
            <a:endParaRPr lang="en-IN"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457200" y="3258531"/>
            <a:ext cx="8229600" cy="3218469"/>
          </a:xfrm>
          <a:prstGeom prst="rect">
            <a:avLst/>
          </a:prstGeom>
        </p:spPr>
      </p:pic>
    </p:spTree>
    <p:extLst>
      <p:ext uri="{BB962C8B-B14F-4D97-AF65-F5344CB8AC3E}">
        <p14:creationId xmlns:p14="http://schemas.microsoft.com/office/powerpoint/2010/main" val="276869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609600"/>
            <a:ext cx="8153400" cy="5791200"/>
          </a:xfrm>
          <a:prstGeom prst="rect">
            <a:avLst/>
          </a:prstGeom>
        </p:spPr>
      </p:pic>
    </p:spTree>
    <p:extLst>
      <p:ext uri="{BB962C8B-B14F-4D97-AF65-F5344CB8AC3E}">
        <p14:creationId xmlns:p14="http://schemas.microsoft.com/office/powerpoint/2010/main" val="254872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228600"/>
            <a:ext cx="8458200" cy="2133600"/>
          </a:xfrm>
          <a:prstGeom prst="rect">
            <a:avLst/>
          </a:prstGeom>
        </p:spPr>
      </p:pic>
      <p:pic>
        <p:nvPicPr>
          <p:cNvPr id="3" name="Picture 2"/>
          <p:cNvPicPr>
            <a:picLocks noChangeAspect="1"/>
          </p:cNvPicPr>
          <p:nvPr/>
        </p:nvPicPr>
        <p:blipFill>
          <a:blip r:embed="rId3"/>
          <a:stretch>
            <a:fillRect/>
          </a:stretch>
        </p:blipFill>
        <p:spPr>
          <a:xfrm>
            <a:off x="304800" y="2514600"/>
            <a:ext cx="8458200" cy="1981200"/>
          </a:xfrm>
          <a:prstGeom prst="rect">
            <a:avLst/>
          </a:prstGeom>
        </p:spPr>
      </p:pic>
      <p:pic>
        <p:nvPicPr>
          <p:cNvPr id="5" name="Picture 4"/>
          <p:cNvPicPr>
            <a:picLocks noChangeAspect="1"/>
          </p:cNvPicPr>
          <p:nvPr/>
        </p:nvPicPr>
        <p:blipFill>
          <a:blip r:embed="rId4"/>
          <a:stretch>
            <a:fillRect/>
          </a:stretch>
        </p:blipFill>
        <p:spPr>
          <a:xfrm>
            <a:off x="304800" y="4648200"/>
            <a:ext cx="8458200" cy="2057401"/>
          </a:xfrm>
          <a:prstGeom prst="rect">
            <a:avLst/>
          </a:prstGeom>
        </p:spPr>
      </p:pic>
    </p:spTree>
    <p:extLst>
      <p:ext uri="{BB962C8B-B14F-4D97-AF65-F5344CB8AC3E}">
        <p14:creationId xmlns:p14="http://schemas.microsoft.com/office/powerpoint/2010/main" val="199836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a:t>	Accuracy Function Plot</a:t>
            </a:r>
          </a:p>
        </p:txBody>
      </p:sp>
      <p:pic>
        <p:nvPicPr>
          <p:cNvPr id="4" name="Picture 3"/>
          <p:cNvPicPr>
            <a:picLocks noChangeAspect="1"/>
          </p:cNvPicPr>
          <p:nvPr/>
        </p:nvPicPr>
        <p:blipFill>
          <a:blip r:embed="rId2"/>
          <a:stretch>
            <a:fillRect/>
          </a:stretch>
        </p:blipFill>
        <p:spPr>
          <a:xfrm>
            <a:off x="457200" y="1323974"/>
            <a:ext cx="8229600" cy="5229225"/>
          </a:xfrm>
          <a:prstGeom prst="rect">
            <a:avLst/>
          </a:prstGeom>
        </p:spPr>
      </p:pic>
    </p:spTree>
    <p:extLst>
      <p:ext uri="{BB962C8B-B14F-4D97-AF65-F5344CB8AC3E}">
        <p14:creationId xmlns:p14="http://schemas.microsoft.com/office/powerpoint/2010/main" val="162476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6F1A-A13B-4547-B3DB-25E1737D399D}"/>
              </a:ext>
            </a:extLst>
          </p:cNvPr>
          <p:cNvSpPr>
            <a:spLocks noGrp="1"/>
          </p:cNvSpPr>
          <p:nvPr>
            <p:ph type="title"/>
          </p:nvPr>
        </p:nvSpPr>
        <p:spPr>
          <a:xfrm>
            <a:off x="457200" y="274638"/>
            <a:ext cx="8229600" cy="868362"/>
          </a:xfrm>
        </p:spPr>
        <p:txBody>
          <a:bodyPr>
            <a:normAutofit fontScale="90000"/>
          </a:bodyPr>
          <a:lstStyle/>
          <a:p>
            <a:r>
              <a:rPr lang="en-IN" dirty="0">
                <a:solidFill>
                  <a:schemeClr val="accent1">
                    <a:lumMod val="75000"/>
                  </a:schemeClr>
                </a:solidFill>
              </a:rPr>
              <a:t>Executive Summary</a:t>
            </a:r>
            <a:br>
              <a:rPr lang="en-IN" dirty="0">
                <a:solidFill>
                  <a:schemeClr val="accent1">
                    <a:lumMod val="75000"/>
                  </a:schemeClr>
                </a:solidFill>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7131AA2-E592-40E7-B645-B0D24286B571}"/>
              </a:ext>
            </a:extLst>
          </p:cNvPr>
          <p:cNvSpPr>
            <a:spLocks noGrp="1"/>
          </p:cNvSpPr>
          <p:nvPr>
            <p:ph idx="1"/>
          </p:nvPr>
        </p:nvSpPr>
        <p:spPr>
          <a:xfrm>
            <a:off x="457200" y="685800"/>
            <a:ext cx="8229600" cy="5715000"/>
          </a:xfrm>
        </p:spPr>
        <p:txBody>
          <a:bodyPr>
            <a:normAutofit fontScale="85000" lnSpcReduction="10000"/>
          </a:bodyPr>
          <a:lstStyle/>
          <a:p>
            <a:r>
              <a:rPr lang="en-US" dirty="0"/>
              <a:t>In pattern recognition, information retrieval and classification, precision (also called positive predictive value) is the fraction of relevant instances among the retrieved instances, while recall (also known as sensitivity) is the fraction of relevant instances that have been retrieved over the total amount of relevant instances. Both precision and recall are therefore based on an understanding and measure of relevance.</a:t>
            </a:r>
          </a:p>
          <a:p>
            <a:pPr marL="0" indent="0">
              <a:buNone/>
            </a:pPr>
            <a:endParaRPr lang="en-US" dirty="0"/>
          </a:p>
          <a:p>
            <a:r>
              <a:rPr lang="en-US" dirty="0"/>
              <a:t>The Accuracy is 77.93% and hence, the MLP Network Model is able to classify a given call/ ticket description to the appropriate category accurately, ~78 times for every 100 tickets.</a:t>
            </a:r>
          </a:p>
          <a:p>
            <a:pPr marL="0" indent="0">
              <a:buNone/>
            </a:pPr>
            <a:r>
              <a:rPr lang="en-US" dirty="0"/>
              <a:t>	</a:t>
            </a:r>
          </a:p>
        </p:txBody>
      </p:sp>
    </p:spTree>
    <p:extLst>
      <p:ext uri="{BB962C8B-B14F-4D97-AF65-F5344CB8AC3E}">
        <p14:creationId xmlns:p14="http://schemas.microsoft.com/office/powerpoint/2010/main" val="295669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6780-F6FA-43C2-B045-0A09B96B585C}"/>
              </a:ext>
            </a:extLst>
          </p:cNvPr>
          <p:cNvSpPr>
            <a:spLocks noGrp="1"/>
          </p:cNvSpPr>
          <p:nvPr>
            <p:ph type="title"/>
          </p:nvPr>
        </p:nvSpPr>
        <p:spPr>
          <a:xfrm>
            <a:off x="457200" y="274638"/>
            <a:ext cx="8229600" cy="563562"/>
          </a:xfrm>
        </p:spPr>
        <p:txBody>
          <a:bodyPr>
            <a:normAutofit fontScale="90000"/>
          </a:bodyPr>
          <a:lstStyle/>
          <a:p>
            <a:pPr algn="l"/>
            <a:r>
              <a:rPr lang="en-IN" sz="3200" dirty="0">
                <a:solidFill>
                  <a:schemeClr val="accent1">
                    <a:lumMod val="75000"/>
                  </a:schemeClr>
                </a:solidFill>
              </a:rPr>
              <a:t>Problem Statement</a:t>
            </a:r>
          </a:p>
        </p:txBody>
      </p:sp>
      <p:sp>
        <p:nvSpPr>
          <p:cNvPr id="6" name="Content Placeholder 5">
            <a:extLst>
              <a:ext uri="{FF2B5EF4-FFF2-40B4-BE49-F238E27FC236}">
                <a16:creationId xmlns:a16="http://schemas.microsoft.com/office/drawing/2014/main" id="{FF680455-B019-49DB-917A-AA29FDC1DCF0}"/>
              </a:ext>
            </a:extLst>
          </p:cNvPr>
          <p:cNvSpPr>
            <a:spLocks noGrp="1"/>
          </p:cNvSpPr>
          <p:nvPr>
            <p:ph idx="1"/>
          </p:nvPr>
        </p:nvSpPr>
        <p:spPr>
          <a:xfrm>
            <a:off x="491412" y="1066800"/>
            <a:ext cx="8229600" cy="4525963"/>
          </a:xfrm>
        </p:spPr>
        <p:txBody>
          <a:bodyPr>
            <a:normAutofit fontScale="85000" lnSpcReduction="10000"/>
          </a:bodyPr>
          <a:lstStyle/>
          <a:p>
            <a:pPr marL="0" indent="0">
              <a:buNone/>
            </a:pPr>
            <a:r>
              <a:rPr lang="en-US" dirty="0"/>
              <a:t>In this particular case study, the data provided will be analyzed to build a model that will predict whether a conversational record/ ticket can be classified into </a:t>
            </a:r>
          </a:p>
          <a:p>
            <a:pPr marL="514350" indent="-514350">
              <a:buAutoNum type="alphaLcParenR"/>
            </a:pPr>
            <a:r>
              <a:rPr lang="en-US" dirty="0"/>
              <a:t>Prescription</a:t>
            </a:r>
          </a:p>
          <a:p>
            <a:pPr marL="514350" indent="-514350">
              <a:buAutoNum type="alphaLcParenR"/>
            </a:pPr>
            <a:r>
              <a:rPr lang="en-US" dirty="0"/>
              <a:t>Appointments</a:t>
            </a:r>
          </a:p>
          <a:p>
            <a:pPr marL="514350" indent="-514350">
              <a:buAutoNum type="alphaLcParenR"/>
            </a:pPr>
            <a:r>
              <a:rPr lang="en-US" dirty="0"/>
              <a:t>Miscellaneous</a:t>
            </a:r>
          </a:p>
          <a:p>
            <a:pPr marL="514350" indent="-514350">
              <a:buAutoNum type="alphaLcParenR"/>
            </a:pPr>
            <a:r>
              <a:rPr lang="en-US" dirty="0" err="1"/>
              <a:t>Ask_A_Doctor</a:t>
            </a:r>
            <a:endParaRPr lang="en-US" dirty="0"/>
          </a:p>
          <a:p>
            <a:pPr marL="514350" indent="-514350">
              <a:buAutoNum type="alphaLcParenR"/>
            </a:pPr>
            <a:r>
              <a:rPr lang="en-US" dirty="0"/>
              <a:t>Lab</a:t>
            </a:r>
          </a:p>
          <a:p>
            <a:pPr marL="514350" indent="-514350">
              <a:buAutoNum type="alphaLcParenR"/>
            </a:pPr>
            <a:r>
              <a:rPr lang="en-US" dirty="0"/>
              <a:t>Junk</a:t>
            </a:r>
          </a:p>
          <a:p>
            <a:pPr marL="0" indent="0">
              <a:buNone/>
            </a:pPr>
            <a:r>
              <a:rPr lang="en-US" dirty="0"/>
              <a:t>categories based on the predictors of the data set.</a:t>
            </a:r>
            <a:endParaRPr lang="en-IN" dirty="0"/>
          </a:p>
        </p:txBody>
      </p:sp>
    </p:spTree>
    <p:extLst>
      <p:ext uri="{BB962C8B-B14F-4D97-AF65-F5344CB8AC3E}">
        <p14:creationId xmlns:p14="http://schemas.microsoft.com/office/powerpoint/2010/main" val="356531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2FA2-D46C-4F37-8C96-FDDB120F75EF}"/>
              </a:ext>
            </a:extLst>
          </p:cNvPr>
          <p:cNvSpPr>
            <a:spLocks noGrp="1"/>
          </p:cNvSpPr>
          <p:nvPr>
            <p:ph type="title"/>
          </p:nvPr>
        </p:nvSpPr>
        <p:spPr>
          <a:xfrm>
            <a:off x="457200" y="274638"/>
            <a:ext cx="8229600" cy="487362"/>
          </a:xfrm>
        </p:spPr>
        <p:txBody>
          <a:bodyPr>
            <a:noAutofit/>
          </a:bodyPr>
          <a:lstStyle/>
          <a:p>
            <a:pPr algn="l"/>
            <a:r>
              <a:rPr lang="en-IN" sz="3200" dirty="0">
                <a:solidFill>
                  <a:schemeClr val="accent1">
                    <a:lumMod val="75000"/>
                  </a:schemeClr>
                </a:solidFill>
              </a:rPr>
              <a:t>Data Description</a:t>
            </a:r>
          </a:p>
        </p:txBody>
      </p:sp>
      <p:sp>
        <p:nvSpPr>
          <p:cNvPr id="3" name="Content Placeholder 2"/>
          <p:cNvSpPr>
            <a:spLocks noGrp="1"/>
          </p:cNvSpPr>
          <p:nvPr>
            <p:ph idx="1"/>
          </p:nvPr>
        </p:nvSpPr>
        <p:spPr>
          <a:xfrm>
            <a:off x="533400" y="3810000"/>
            <a:ext cx="8153400" cy="2316163"/>
          </a:xfrm>
        </p:spPr>
        <p:txBody>
          <a:bodyPr/>
          <a:lstStyle/>
          <a:p>
            <a:r>
              <a:rPr lang="en-US" dirty="0"/>
              <a:t>ID – Sequential Identifier of Ticket</a:t>
            </a:r>
          </a:p>
          <a:p>
            <a:r>
              <a:rPr lang="en-US" dirty="0"/>
              <a:t>Categories – Ticket Assignment Groups</a:t>
            </a:r>
          </a:p>
          <a:p>
            <a:r>
              <a:rPr lang="en-US" dirty="0"/>
              <a:t>Converse – Attribute providing brief description of the call.</a:t>
            </a:r>
          </a:p>
        </p:txBody>
      </p:sp>
      <p:pic>
        <p:nvPicPr>
          <p:cNvPr id="6" name="Picture 5"/>
          <p:cNvPicPr>
            <a:picLocks noChangeAspect="1"/>
          </p:cNvPicPr>
          <p:nvPr/>
        </p:nvPicPr>
        <p:blipFill>
          <a:blip r:embed="rId2"/>
          <a:stretch>
            <a:fillRect/>
          </a:stretch>
        </p:blipFill>
        <p:spPr>
          <a:xfrm>
            <a:off x="533400" y="1143000"/>
            <a:ext cx="8153400" cy="2590800"/>
          </a:xfrm>
          <a:prstGeom prst="rect">
            <a:avLst/>
          </a:prstGeom>
        </p:spPr>
      </p:pic>
    </p:spTree>
    <p:extLst>
      <p:ext uri="{BB962C8B-B14F-4D97-AF65-F5344CB8AC3E}">
        <p14:creationId xmlns:p14="http://schemas.microsoft.com/office/powerpoint/2010/main" val="250323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609600" y="2857500"/>
            <a:ext cx="8229600" cy="1143000"/>
          </a:xfrm>
        </p:spPr>
        <p:txBody>
          <a:bodyPr>
            <a:normAutofit fontScale="90000"/>
          </a:bodyPr>
          <a:lstStyle/>
          <a:p>
            <a:r>
              <a:rPr lang="en-US" b="1" dirty="0">
                <a:solidFill>
                  <a:schemeClr val="accent1">
                    <a:lumMod val="75000"/>
                  </a:schemeClr>
                </a:solidFill>
              </a:rPr>
              <a:t>Analyzing Missing Data &amp; Excluding Attributes</a:t>
            </a:r>
            <a:endParaRPr lang="en-IN" b="1" dirty="0">
              <a:solidFill>
                <a:schemeClr val="accent1">
                  <a:lumMod val="75000"/>
                </a:schemeClr>
              </a:solidFill>
            </a:endParaRPr>
          </a:p>
        </p:txBody>
      </p:sp>
    </p:spTree>
    <p:extLst>
      <p:ext uri="{BB962C8B-B14F-4D97-AF65-F5344CB8AC3E}">
        <p14:creationId xmlns:p14="http://schemas.microsoft.com/office/powerpoint/2010/main" val="62208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228600" y="152400"/>
            <a:ext cx="8229600" cy="1143000"/>
          </a:xfrm>
        </p:spPr>
        <p:txBody>
          <a:bodyPr>
            <a:normAutofit/>
          </a:bodyPr>
          <a:lstStyle/>
          <a:p>
            <a:r>
              <a:rPr lang="en-US" b="1" dirty="0">
                <a:solidFill>
                  <a:schemeClr val="accent1">
                    <a:lumMod val="75000"/>
                  </a:schemeClr>
                </a:solidFill>
              </a:rPr>
              <a:t>Data Analysis</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96904266-FD1E-4E4B-97CD-2494D5F5BEF6}"/>
              </a:ext>
            </a:extLst>
          </p:cNvPr>
          <p:cNvSpPr>
            <a:spLocks noGrp="1"/>
          </p:cNvSpPr>
          <p:nvPr>
            <p:ph idx="1"/>
          </p:nvPr>
        </p:nvSpPr>
        <p:spPr>
          <a:xfrm>
            <a:off x="228600" y="1295400"/>
            <a:ext cx="8686800" cy="5105400"/>
          </a:xfrm>
        </p:spPr>
        <p:txBody>
          <a:bodyPr>
            <a:normAutofit/>
          </a:bodyPr>
          <a:lstStyle/>
          <a:p>
            <a:pPr marL="0" indent="0">
              <a:buNone/>
            </a:pPr>
            <a:r>
              <a:rPr lang="en-US" sz="1800" dirty="0"/>
              <a:t> a) We will not be modifying the variable names for the sake of Brevity.</a:t>
            </a:r>
          </a:p>
          <a:p>
            <a:pPr marL="0" indent="0">
              <a:buNone/>
            </a:pPr>
            <a:r>
              <a:rPr lang="en-US" sz="1800" dirty="0"/>
              <a:t>b) Upon analysis, we can observe that other than “ID”, all of the remaining variables are textual in nature &amp; hence, we will not be factorizing them.</a:t>
            </a:r>
          </a:p>
          <a:p>
            <a:pPr marL="0" indent="0">
              <a:buNone/>
            </a:pPr>
            <a:r>
              <a:rPr lang="en-US" sz="1800" dirty="0"/>
              <a:t>c) The dataset has 45825 observations and 3 variables</a:t>
            </a:r>
          </a:p>
          <a:p>
            <a:pPr marL="0" indent="0">
              <a:buNone/>
            </a:pPr>
            <a:r>
              <a:rPr lang="en-US" sz="1800" dirty="0"/>
              <a:t>d) There are 29 NA Values in the data set</a:t>
            </a:r>
          </a:p>
          <a:p>
            <a:pPr marL="0" indent="0">
              <a:buNone/>
            </a:pPr>
            <a:r>
              <a:rPr lang="en-US" sz="1800" dirty="0"/>
              <a:t>e) We will be converting the “categories” Attribute as a Categorical Column</a:t>
            </a:r>
          </a:p>
          <a:p>
            <a:pPr marL="0" indent="0">
              <a:buNone/>
            </a:pPr>
            <a:endParaRPr lang="en-US" sz="1800" dirty="0"/>
          </a:p>
          <a:p>
            <a:pPr marL="0" indent="0">
              <a:buNone/>
            </a:pPr>
            <a:endParaRPr lang="en-IN" sz="1800" dirty="0"/>
          </a:p>
        </p:txBody>
      </p:sp>
      <p:pic>
        <p:nvPicPr>
          <p:cNvPr id="5" name="Picture 4"/>
          <p:cNvPicPr>
            <a:picLocks noChangeAspect="1"/>
          </p:cNvPicPr>
          <p:nvPr/>
        </p:nvPicPr>
        <p:blipFill>
          <a:blip r:embed="rId2"/>
          <a:stretch>
            <a:fillRect/>
          </a:stretch>
        </p:blipFill>
        <p:spPr>
          <a:xfrm>
            <a:off x="228600" y="3429000"/>
            <a:ext cx="3657600" cy="2971800"/>
          </a:xfrm>
          <a:prstGeom prst="rect">
            <a:avLst/>
          </a:prstGeom>
        </p:spPr>
      </p:pic>
      <p:pic>
        <p:nvPicPr>
          <p:cNvPr id="6" name="Picture 5"/>
          <p:cNvPicPr>
            <a:picLocks noChangeAspect="1"/>
          </p:cNvPicPr>
          <p:nvPr/>
        </p:nvPicPr>
        <p:blipFill>
          <a:blip r:embed="rId3"/>
          <a:stretch>
            <a:fillRect/>
          </a:stretch>
        </p:blipFill>
        <p:spPr>
          <a:xfrm>
            <a:off x="4038600" y="3429000"/>
            <a:ext cx="4419600" cy="2971800"/>
          </a:xfrm>
          <a:prstGeom prst="rect">
            <a:avLst/>
          </a:prstGeom>
        </p:spPr>
      </p:pic>
    </p:spTree>
    <p:extLst>
      <p:ext uri="{BB962C8B-B14F-4D97-AF65-F5344CB8AC3E}">
        <p14:creationId xmlns:p14="http://schemas.microsoft.com/office/powerpoint/2010/main" val="422051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609600" y="2857500"/>
            <a:ext cx="8229600" cy="1143000"/>
          </a:xfrm>
        </p:spPr>
        <p:txBody>
          <a:bodyPr>
            <a:normAutofit/>
          </a:bodyPr>
          <a:lstStyle/>
          <a:p>
            <a:r>
              <a:rPr lang="en-IN" b="1" dirty="0">
                <a:solidFill>
                  <a:schemeClr val="accent1">
                    <a:lumMod val="75000"/>
                  </a:schemeClr>
                </a:solidFill>
              </a:rPr>
              <a:t>Data Exploration</a:t>
            </a:r>
          </a:p>
        </p:txBody>
      </p:sp>
    </p:spTree>
    <p:extLst>
      <p:ext uri="{BB962C8B-B14F-4D97-AF65-F5344CB8AC3E}">
        <p14:creationId xmlns:p14="http://schemas.microsoft.com/office/powerpoint/2010/main" val="30571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228600" y="152400"/>
            <a:ext cx="8229600" cy="1143000"/>
          </a:xfrm>
        </p:spPr>
        <p:txBody>
          <a:bodyPr>
            <a:normAutofit/>
          </a:bodyPr>
          <a:lstStyle/>
          <a:p>
            <a:r>
              <a:rPr lang="en-US" b="1" dirty="0">
                <a:solidFill>
                  <a:schemeClr val="accent1">
                    <a:lumMod val="75000"/>
                  </a:schemeClr>
                </a:solidFill>
              </a:rPr>
              <a:t>Text Normalization Operations</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96904266-FD1E-4E4B-97CD-2494D5F5BEF6}"/>
              </a:ext>
            </a:extLst>
          </p:cNvPr>
          <p:cNvSpPr>
            <a:spLocks noGrp="1"/>
          </p:cNvSpPr>
          <p:nvPr>
            <p:ph idx="1"/>
          </p:nvPr>
        </p:nvSpPr>
        <p:spPr>
          <a:xfrm>
            <a:off x="228600" y="1295400"/>
            <a:ext cx="8686800" cy="5334000"/>
          </a:xfrm>
        </p:spPr>
        <p:txBody>
          <a:bodyPr>
            <a:normAutofit/>
          </a:bodyPr>
          <a:lstStyle/>
          <a:p>
            <a:pPr marL="0" indent="0">
              <a:buNone/>
            </a:pPr>
            <a:r>
              <a:rPr lang="en-US" sz="1800" dirty="0"/>
              <a:t>Since, all the data to be processed for classification is conversational text, we will use the following standard Text Normalization Operations- </a:t>
            </a:r>
          </a:p>
          <a:p>
            <a:pPr marL="0" indent="0">
              <a:buNone/>
            </a:pPr>
            <a:endParaRPr lang="en-US" sz="1800" dirty="0"/>
          </a:p>
          <a:p>
            <a:pPr marL="0" indent="0">
              <a:buNone/>
            </a:pPr>
            <a:r>
              <a:rPr lang="en-US" sz="1800" dirty="0"/>
              <a:t>a) Remove punctuation</a:t>
            </a:r>
          </a:p>
          <a:p>
            <a:pPr>
              <a:buAutoNum type="alphaLcParenR"/>
            </a:pPr>
            <a:endParaRPr lang="en-US" sz="1800" dirty="0"/>
          </a:p>
          <a:p>
            <a:pPr marL="0" indent="0">
              <a:buNone/>
            </a:pPr>
            <a:r>
              <a:rPr lang="en-US" sz="1800" dirty="0"/>
              <a:t>b) Convert words to lower case</a:t>
            </a:r>
          </a:p>
          <a:p>
            <a:pPr marL="0" indent="0">
              <a:buNone/>
            </a:pPr>
            <a:endParaRPr lang="en-US" sz="1800" dirty="0"/>
          </a:p>
          <a:p>
            <a:pPr marL="0" indent="0">
              <a:buNone/>
            </a:pPr>
            <a:r>
              <a:rPr lang="en-US" sz="1800" dirty="0"/>
              <a:t>c) Remove stop words</a:t>
            </a:r>
          </a:p>
          <a:p>
            <a:pPr marL="0" indent="0">
              <a:buNone/>
            </a:pPr>
            <a:endParaRPr lang="en-US" sz="1800" dirty="0"/>
          </a:p>
          <a:p>
            <a:pPr marL="0" indent="0">
              <a:buNone/>
            </a:pPr>
            <a:r>
              <a:rPr lang="en-US" sz="1800" dirty="0"/>
              <a:t>d) Text Scrubbing</a:t>
            </a:r>
          </a:p>
          <a:p>
            <a:pPr marL="0" indent="0">
              <a:buNone/>
            </a:pPr>
            <a:endParaRPr lang="en-US" sz="1800" dirty="0"/>
          </a:p>
          <a:p>
            <a:pPr marL="0" indent="0">
              <a:buNone/>
            </a:pPr>
            <a:r>
              <a:rPr lang="en-US" sz="1800" dirty="0"/>
              <a:t>e) Lemmatization</a:t>
            </a:r>
          </a:p>
          <a:p>
            <a:pPr marL="0" indent="0">
              <a:buNone/>
            </a:pPr>
            <a:endParaRPr lang="en-US" sz="1800" dirty="0"/>
          </a:p>
          <a:p>
            <a:pPr marL="0" indent="0">
              <a:buNone/>
            </a:pPr>
            <a:r>
              <a:rPr lang="en-US" sz="1800" dirty="0"/>
              <a:t>f) Stemming</a:t>
            </a:r>
          </a:p>
          <a:p>
            <a:pPr marL="0" indent="0">
              <a:buNone/>
            </a:pPr>
            <a:endParaRPr lang="en-US" sz="1800" dirty="0"/>
          </a:p>
          <a:p>
            <a:pPr marL="0" indent="0">
              <a:buNone/>
            </a:pPr>
            <a:r>
              <a:rPr lang="en-US" sz="1800" dirty="0"/>
              <a:t>g) Tokenization</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99291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AE4-18B9-4658-8403-53DC5A901191}"/>
              </a:ext>
            </a:extLst>
          </p:cNvPr>
          <p:cNvSpPr>
            <a:spLocks noGrp="1"/>
          </p:cNvSpPr>
          <p:nvPr>
            <p:ph type="title"/>
          </p:nvPr>
        </p:nvSpPr>
        <p:spPr>
          <a:xfrm>
            <a:off x="609600" y="2857500"/>
            <a:ext cx="8229600" cy="1143000"/>
          </a:xfrm>
        </p:spPr>
        <p:txBody>
          <a:bodyPr>
            <a:normAutofit/>
          </a:bodyPr>
          <a:lstStyle/>
          <a:p>
            <a:r>
              <a:rPr lang="en-US" dirty="0">
                <a:solidFill>
                  <a:schemeClr val="accent1">
                    <a:lumMod val="75000"/>
                  </a:schemeClr>
                </a:solidFill>
              </a:rPr>
              <a:t>Approach for Classifying the Data</a:t>
            </a:r>
            <a:endParaRPr lang="en-IN" b="1" dirty="0">
              <a:solidFill>
                <a:schemeClr val="accent1">
                  <a:lumMod val="75000"/>
                </a:schemeClr>
              </a:solidFill>
            </a:endParaRPr>
          </a:p>
        </p:txBody>
      </p:sp>
    </p:spTree>
    <p:extLst>
      <p:ext uri="{BB962C8B-B14F-4D97-AF65-F5344CB8AC3E}">
        <p14:creationId xmlns:p14="http://schemas.microsoft.com/office/powerpoint/2010/main" val="371666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D8D8-8883-4534-A14E-BD69F2FB6C2A}"/>
              </a:ext>
            </a:extLst>
          </p:cNvPr>
          <p:cNvSpPr>
            <a:spLocks noGrp="1"/>
          </p:cNvSpPr>
          <p:nvPr>
            <p:ph type="title"/>
          </p:nvPr>
        </p:nvSpPr>
        <p:spPr>
          <a:xfrm>
            <a:off x="0" y="508554"/>
            <a:ext cx="3505200" cy="523924"/>
          </a:xfrm>
          <a:solidFill>
            <a:schemeClr val="accent6">
              <a:lumMod val="40000"/>
              <a:lumOff val="60000"/>
            </a:schemeClr>
          </a:solidFill>
        </p:spPr>
        <p:txBody>
          <a:bodyPr>
            <a:normAutofit fontScale="90000"/>
          </a:bodyPr>
          <a:lstStyle/>
          <a:p>
            <a:r>
              <a:rPr lang="en-IN" b="1" dirty="0">
                <a:latin typeface="Arial Black" panose="020B0A04020102020204" pitchFamily="34" charset="0"/>
              </a:rPr>
              <a:t>MLP model</a:t>
            </a:r>
          </a:p>
        </p:txBody>
      </p:sp>
      <p:pic>
        <p:nvPicPr>
          <p:cNvPr id="6" name="Picture 5">
            <a:extLst>
              <a:ext uri="{FF2B5EF4-FFF2-40B4-BE49-F238E27FC236}">
                <a16:creationId xmlns:a16="http://schemas.microsoft.com/office/drawing/2014/main" id="{EC273AE3-87B9-4BB6-9E20-FC0CB12F367D}"/>
              </a:ext>
            </a:extLst>
          </p:cNvPr>
          <p:cNvPicPr>
            <a:picLocks noChangeAspect="1"/>
          </p:cNvPicPr>
          <p:nvPr/>
        </p:nvPicPr>
        <p:blipFill>
          <a:blip r:embed="rId2"/>
          <a:stretch>
            <a:fillRect/>
          </a:stretch>
        </p:blipFill>
        <p:spPr>
          <a:xfrm>
            <a:off x="130312" y="2178698"/>
            <a:ext cx="6149963" cy="3626109"/>
          </a:xfrm>
          <a:prstGeom prst="rect">
            <a:avLst/>
          </a:prstGeom>
        </p:spPr>
      </p:pic>
      <p:sp>
        <p:nvSpPr>
          <p:cNvPr id="7" name="Title 1">
            <a:extLst>
              <a:ext uri="{FF2B5EF4-FFF2-40B4-BE49-F238E27FC236}">
                <a16:creationId xmlns:a16="http://schemas.microsoft.com/office/drawing/2014/main" id="{CC11A52E-04E9-43DE-9671-48365CB29888}"/>
              </a:ext>
            </a:extLst>
          </p:cNvPr>
          <p:cNvSpPr txBox="1">
            <a:spLocks/>
          </p:cNvSpPr>
          <p:nvPr/>
        </p:nvSpPr>
        <p:spPr>
          <a:xfrm>
            <a:off x="6288832" y="2322157"/>
            <a:ext cx="2855168" cy="523924"/>
          </a:xfrm>
          <a:prstGeom prst="rect">
            <a:avLst/>
          </a:prstGeom>
          <a:solidFill>
            <a:schemeClr val="accent6">
              <a:lumMod val="40000"/>
              <a:lumOff val="60000"/>
            </a:schemeClr>
          </a:solidFill>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Grader:77.93%</a:t>
            </a:r>
          </a:p>
        </p:txBody>
      </p:sp>
      <p:sp>
        <p:nvSpPr>
          <p:cNvPr id="9" name="Title 1">
            <a:extLst>
              <a:ext uri="{FF2B5EF4-FFF2-40B4-BE49-F238E27FC236}">
                <a16:creationId xmlns:a16="http://schemas.microsoft.com/office/drawing/2014/main" id="{2BD6DB50-4F95-46F3-9A58-F5B9300D531E}"/>
              </a:ext>
            </a:extLst>
          </p:cNvPr>
          <p:cNvSpPr txBox="1">
            <a:spLocks/>
          </p:cNvSpPr>
          <p:nvPr/>
        </p:nvSpPr>
        <p:spPr>
          <a:xfrm>
            <a:off x="6288832" y="3311202"/>
            <a:ext cx="2855168" cy="523924"/>
          </a:xfrm>
          <a:prstGeom prst="rect">
            <a:avLst/>
          </a:prstGeom>
          <a:solidFill>
            <a:schemeClr val="accent6">
              <a:lumMod val="40000"/>
              <a:lumOff val="60000"/>
            </a:schemeClr>
          </a:solidFill>
        </p:spPr>
        <p:txBody>
          <a:bodyPr vert="horz" lIns="68580" tIns="34290" rIns="68580" bIns="3429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300" b="1" dirty="0">
                <a:latin typeface="Arial Black" panose="020B0A04020102020204" pitchFamily="34" charset="0"/>
              </a:rPr>
              <a:t>Hidden Layer:3</a:t>
            </a:r>
          </a:p>
        </p:txBody>
      </p:sp>
    </p:spTree>
    <p:extLst>
      <p:ext uri="{BB962C8B-B14F-4D97-AF65-F5344CB8AC3E}">
        <p14:creationId xmlns:p14="http://schemas.microsoft.com/office/powerpoint/2010/main" val="174628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(4:3)</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Office Theme</vt:lpstr>
      <vt:lpstr>Healthcare Ticket Classification Based on Conversational Data</vt:lpstr>
      <vt:lpstr>Problem Statement</vt:lpstr>
      <vt:lpstr>Data Description</vt:lpstr>
      <vt:lpstr>Analyzing Missing Data &amp; Excluding Attributes</vt:lpstr>
      <vt:lpstr>Data Analysis</vt:lpstr>
      <vt:lpstr>Data Exploration</vt:lpstr>
      <vt:lpstr>Text Normalization Operations</vt:lpstr>
      <vt:lpstr>Approach for Classifying the Data</vt:lpstr>
      <vt:lpstr>MLP model</vt:lpstr>
      <vt:lpstr>LSTM(cudnn)</vt:lpstr>
      <vt:lpstr>CNN model</vt:lpstr>
      <vt:lpstr>Approach for Classifying the Data</vt:lpstr>
      <vt:lpstr>PowerPoint Presentation</vt:lpstr>
      <vt:lpstr>PowerPoint Presentation</vt:lpstr>
      <vt:lpstr>PowerPoint Presentation</vt:lpstr>
      <vt:lpstr>Executive Summary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dc:creator>trinker</dc:creator>
  <cp:lastModifiedBy>Venkatasubramanian thiagarajan</cp:lastModifiedBy>
  <cp:revision>43</cp:revision>
  <dcterms:created xsi:type="dcterms:W3CDTF">2013-02-21T08:15:24Z</dcterms:created>
  <dcterms:modified xsi:type="dcterms:W3CDTF">2018-09-09T04:58:29Z</dcterms:modified>
</cp:coreProperties>
</file>