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0-1.png"/><Relationship Id="rId2" Type="http://schemas.openxmlformats.org/officeDocument/2006/relationships/image" Target="../media/image-10-2.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7" Type="http://schemas.openxmlformats.org/officeDocument/2006/relationships/slideLayout" Target="../slideLayouts/slideLayout1.xml"/><Relationship Id="rId8"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7" Type="http://schemas.openxmlformats.org/officeDocument/2006/relationships/slideLayout" Target="../slideLayouts/slideLayout1.xml"/><Relationship Id="rId8"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6" Type="http://schemas.openxmlformats.org/officeDocument/2006/relationships/slideLayout" Target="../slideLayouts/slideLayout1.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9-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1658303"/>
            <a:ext cx="7477601" cy="2874645"/>
          </a:xfrm>
          <a:prstGeom prst="rect">
            <a:avLst/>
          </a:prstGeom>
          <a:noFill/>
          <a:ln/>
        </p:spPr>
        <p:txBody>
          <a:bodyPr wrap="square" rtlCol="0" anchor="t"/>
          <a:lstStyle/>
          <a:p>
            <a:pPr indent="0" marL="0">
              <a:lnSpc>
                <a:spcPts val="7545"/>
              </a:lnSpc>
              <a:buNone/>
            </a:pPr>
            <a:r>
              <a:rPr lang="en-US" sz="6036" dirty="0">
                <a:solidFill>
                  <a:srgbClr val="5955EB"/>
                </a:solidFill>
                <a:latin typeface="Libre Baskerville" pitchFamily="34" charset="0"/>
                <a:ea typeface="Libre Baskerville" pitchFamily="34" charset="-122"/>
                <a:cs typeface="Libre Baskerville" pitchFamily="34" charset="-120"/>
              </a:rPr>
              <a:t>Adidas Sales Performance Dashboard</a:t>
            </a:r>
            <a:endParaRPr lang="en-US" sz="6036" dirty="0"/>
          </a:p>
        </p:txBody>
      </p:sp>
      <p:sp>
        <p:nvSpPr>
          <p:cNvPr id="6" name="Text 3"/>
          <p:cNvSpPr/>
          <p:nvPr/>
        </p:nvSpPr>
        <p:spPr>
          <a:xfrm>
            <a:off x="833199" y="4866203"/>
            <a:ext cx="7477601" cy="1066205"/>
          </a:xfrm>
          <a:prstGeom prst="rect">
            <a:avLst/>
          </a:prstGeom>
          <a:noFill/>
          <a:ln/>
        </p:spPr>
        <p:txBody>
          <a:bodyPr wrap="square" rtlCol="0" anchor="t"/>
          <a:lstStyle/>
          <a:p>
            <a:pPr indent="0" marL="0">
              <a:lnSpc>
                <a:spcPts val="2799"/>
              </a:lnSpc>
              <a:buNone/>
            </a:pPr>
            <a:r>
              <a:rPr lang="en-US" sz="1750" dirty="0">
                <a:solidFill>
                  <a:srgbClr val="49495A"/>
                </a:solidFill>
                <a:latin typeface="Open Sans" pitchFamily="34" charset="0"/>
                <a:ea typeface="Open Sans" pitchFamily="34" charset="-122"/>
                <a:cs typeface="Open Sans" pitchFamily="34" charset="-120"/>
              </a:rPr>
              <a:t>This presentation provides an overview of the Adidas sales performance and key outcomes from the project. It will be delivered to the Adidas sales and management teams.</a:t>
            </a:r>
            <a:endParaRPr lang="en-US" sz="1750" dirty="0"/>
          </a:p>
        </p:txBody>
      </p:sp>
      <p:sp>
        <p:nvSpPr>
          <p:cNvPr id="7" name="Shape 4"/>
          <p:cNvSpPr/>
          <p:nvPr/>
        </p:nvSpPr>
        <p:spPr>
          <a:xfrm>
            <a:off x="833199" y="6198989"/>
            <a:ext cx="355402" cy="355402"/>
          </a:xfrm>
          <a:prstGeom prst="roundRect">
            <a:avLst>
              <a:gd name="adj" fmla="val 25726039"/>
            </a:avLst>
          </a:prstGeom>
          <a:noFill/>
          <a:ln w="7620">
            <a:solidFill>
              <a:srgbClr val="FFFFFF"/>
            </a:solidFill>
            <a:prstDash val="solid"/>
          </a:ln>
        </p:spPr>
      </p:sp>
      <p:pic>
        <p:nvPicPr>
          <p:cNvPr id="8" name="Image 1" descr="preencoded.png">    </p:cNvPr>
          <p:cNvPicPr>
            <a:picLocks noChangeAspect="1"/>
          </p:cNvPicPr>
          <p:nvPr/>
        </p:nvPicPr>
        <p:blipFill>
          <a:blip r:embed="rId2"/>
          <a:stretch>
            <a:fillRect/>
          </a:stretch>
        </p:blipFill>
        <p:spPr>
          <a:xfrm>
            <a:off x="840819" y="6206609"/>
            <a:ext cx="340162" cy="340162"/>
          </a:xfrm>
          <a:prstGeom prst="rect">
            <a:avLst/>
          </a:prstGeom>
        </p:spPr>
      </p:pic>
      <p:sp>
        <p:nvSpPr>
          <p:cNvPr id="9" name="Text 5"/>
          <p:cNvSpPr/>
          <p:nvPr/>
        </p:nvSpPr>
        <p:spPr>
          <a:xfrm>
            <a:off x="1299686" y="6182320"/>
            <a:ext cx="1821299" cy="388858"/>
          </a:xfrm>
          <a:prstGeom prst="rect">
            <a:avLst/>
          </a:prstGeom>
          <a:noFill/>
          <a:ln/>
        </p:spPr>
        <p:txBody>
          <a:bodyPr wrap="none" rtlCol="0" anchor="t"/>
          <a:lstStyle/>
          <a:p>
            <a:pPr algn="l" indent="0" marL="0">
              <a:lnSpc>
                <a:spcPts val="3062"/>
              </a:lnSpc>
              <a:buNone/>
            </a:pPr>
            <a:r>
              <a:rPr lang="en-US" sz="2187" b="1" dirty="0">
                <a:solidFill>
                  <a:srgbClr val="49495A"/>
                </a:solidFill>
                <a:latin typeface="Open Sans" pitchFamily="34" charset="0"/>
                <a:ea typeface="Open Sans" pitchFamily="34" charset="-122"/>
                <a:cs typeface="Open Sans" pitchFamily="34" charset="-120"/>
              </a:rPr>
              <a:t>by rohit saini</a:t>
            </a:r>
            <a:endParaRPr lang="en-US" sz="2187"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2580561"/>
            <a:ext cx="7477601" cy="958215"/>
          </a:xfrm>
          <a:prstGeom prst="rect">
            <a:avLst/>
          </a:prstGeom>
          <a:noFill/>
          <a:ln/>
        </p:spPr>
        <p:txBody>
          <a:bodyPr wrap="none" rtlCol="0" anchor="t"/>
          <a:lstStyle/>
          <a:p>
            <a:pPr indent="0" marL="0">
              <a:lnSpc>
                <a:spcPts val="7545"/>
              </a:lnSpc>
              <a:buNone/>
            </a:pPr>
            <a:r>
              <a:rPr lang="en-US" sz="6036" dirty="0">
                <a:solidFill>
                  <a:srgbClr val="5955EB"/>
                </a:solidFill>
                <a:latin typeface="Libre Baskerville" pitchFamily="34" charset="0"/>
                <a:ea typeface="Libre Baskerville" pitchFamily="34" charset="-122"/>
                <a:cs typeface="Libre Baskerville" pitchFamily="34" charset="-120"/>
              </a:rPr>
              <a:t>Conclusion</a:t>
            </a:r>
            <a:endParaRPr lang="en-US" sz="6036" dirty="0"/>
          </a:p>
        </p:txBody>
      </p:sp>
      <p:sp>
        <p:nvSpPr>
          <p:cNvPr id="6" name="Text 3"/>
          <p:cNvSpPr/>
          <p:nvPr/>
        </p:nvSpPr>
        <p:spPr>
          <a:xfrm>
            <a:off x="833199" y="3872032"/>
            <a:ext cx="7477601" cy="1777008"/>
          </a:xfrm>
          <a:prstGeom prst="rect">
            <a:avLst/>
          </a:prstGeom>
          <a:noFill/>
          <a:ln/>
        </p:spPr>
        <p:txBody>
          <a:bodyPr wrap="square" rtlCol="0" anchor="t"/>
          <a:lstStyle/>
          <a:p>
            <a:pPr indent="0" marL="0">
              <a:lnSpc>
                <a:spcPts val="2799"/>
              </a:lnSpc>
              <a:buNone/>
            </a:pPr>
            <a:r>
              <a:rPr lang="en-US" sz="1750" dirty="0">
                <a:solidFill>
                  <a:srgbClr val="49495A"/>
                </a:solidFill>
                <a:latin typeface="Open Sans" pitchFamily="34" charset="0"/>
                <a:ea typeface="Open Sans" pitchFamily="34" charset="-122"/>
                <a:cs typeface="Open Sans" pitchFamily="34" charset="-120"/>
              </a:rPr>
              <a:t>The Adidas Sales Performance Dashboard has been a transformative project, significantly improving how the company analyzes and utilizes sales data. By providing detailed insights and enabling interactive exploration, the dashboard empowers data-driven decision-making and strategic planning across the organization.</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2580561"/>
            <a:ext cx="7477601" cy="958215"/>
          </a:xfrm>
          <a:prstGeom prst="rect">
            <a:avLst/>
          </a:prstGeom>
          <a:noFill/>
          <a:ln/>
        </p:spPr>
        <p:txBody>
          <a:bodyPr wrap="none" rtlCol="0" anchor="t"/>
          <a:lstStyle/>
          <a:p>
            <a:pPr indent="0" marL="0">
              <a:lnSpc>
                <a:spcPts val="7545"/>
              </a:lnSpc>
              <a:buNone/>
            </a:pPr>
            <a:r>
              <a:rPr lang="en-US" sz="6036" dirty="0">
                <a:solidFill>
                  <a:srgbClr val="5955EB"/>
                </a:solidFill>
                <a:latin typeface="Libre Baskerville" pitchFamily="34" charset="0"/>
                <a:ea typeface="Libre Baskerville" pitchFamily="34" charset="-122"/>
                <a:cs typeface="Libre Baskerville" pitchFamily="34" charset="-120"/>
              </a:rPr>
              <a:t>Introduction</a:t>
            </a:r>
            <a:endParaRPr lang="en-US" sz="6036" dirty="0"/>
          </a:p>
        </p:txBody>
      </p:sp>
      <p:sp>
        <p:nvSpPr>
          <p:cNvPr id="6" name="Text 3"/>
          <p:cNvSpPr/>
          <p:nvPr/>
        </p:nvSpPr>
        <p:spPr>
          <a:xfrm>
            <a:off x="833199" y="3872032"/>
            <a:ext cx="7477601" cy="1777008"/>
          </a:xfrm>
          <a:prstGeom prst="rect">
            <a:avLst/>
          </a:prstGeom>
          <a:noFill/>
          <a:ln/>
        </p:spPr>
        <p:txBody>
          <a:bodyPr wrap="square" rtlCol="0" anchor="t"/>
          <a:lstStyle/>
          <a:p>
            <a:pPr indent="0" marL="0">
              <a:lnSpc>
                <a:spcPts val="2799"/>
              </a:lnSpc>
              <a:buNone/>
            </a:pPr>
            <a:r>
              <a:rPr lang="en-US" sz="1750" dirty="0">
                <a:solidFill>
                  <a:srgbClr val="49495A"/>
                </a:solidFill>
                <a:latin typeface="Open Sans" pitchFamily="34" charset="0"/>
                <a:ea typeface="Open Sans" pitchFamily="34" charset="-122"/>
                <a:cs typeface="Open Sans" pitchFamily="34" charset="-120"/>
              </a:rPr>
              <a:t>Today, I will present the Adidas Sales Performance Dashboard, a comprehensive tool developed to analyze and visualize sales data for Adidas. This dashboard provides deep insights into sales performance, market trends, and regional analysis to help the Adidas team make data-driven decisions.</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1321237"/>
            <a:ext cx="5554980" cy="694373"/>
          </a:xfrm>
          <a:prstGeom prst="rect">
            <a:avLst/>
          </a:prstGeom>
          <a:noFill/>
          <a:ln/>
        </p:spPr>
        <p:txBody>
          <a:bodyPr wrap="none" rtlCol="0" anchor="t"/>
          <a:lstStyle/>
          <a:p>
            <a:pPr indent="0" marL="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Project Objectives</a:t>
            </a:r>
            <a:endParaRPr lang="en-US" sz="4374" dirty="0"/>
          </a:p>
        </p:txBody>
      </p:sp>
      <p:pic>
        <p:nvPicPr>
          <p:cNvPr id="5" name="Image 0" descr="preencoded.png">    </p:cNvPr>
          <p:cNvPicPr>
            <a:picLocks noChangeAspect="1"/>
          </p:cNvPicPr>
          <p:nvPr/>
        </p:nvPicPr>
        <p:blipFill>
          <a:blip r:embed="rId1"/>
          <a:stretch>
            <a:fillRect/>
          </a:stretch>
        </p:blipFill>
        <p:spPr>
          <a:xfrm>
            <a:off x="2037993" y="2459950"/>
            <a:ext cx="555427" cy="555427"/>
          </a:xfrm>
          <a:prstGeom prst="rect">
            <a:avLst/>
          </a:prstGeom>
        </p:spPr>
      </p:pic>
      <p:sp>
        <p:nvSpPr>
          <p:cNvPr id="6" name="Text 3"/>
          <p:cNvSpPr/>
          <p:nvPr/>
        </p:nvSpPr>
        <p:spPr>
          <a:xfrm>
            <a:off x="2037993" y="3237548"/>
            <a:ext cx="2388632" cy="694373"/>
          </a:xfrm>
          <a:prstGeom prst="rect">
            <a:avLst/>
          </a:prstGeom>
          <a:noFill/>
          <a:ln/>
        </p:spPr>
        <p:txBody>
          <a:bodyPr wrap="square" rtlCol="0" anchor="t"/>
          <a:lstStyle/>
          <a:p>
            <a:pPr algn="l" indent="0" marL="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Enhanced Data Visibility</a:t>
            </a:r>
            <a:endParaRPr lang="en-US" sz="2187" dirty="0"/>
          </a:p>
        </p:txBody>
      </p:sp>
      <p:sp>
        <p:nvSpPr>
          <p:cNvPr id="7" name="Text 4"/>
          <p:cNvSpPr/>
          <p:nvPr/>
        </p:nvSpPr>
        <p:spPr>
          <a:xfrm>
            <a:off x="2037993" y="4065151"/>
            <a:ext cx="2388632" cy="2487811"/>
          </a:xfrm>
          <a:prstGeom prst="rect">
            <a:avLst/>
          </a:prstGeom>
          <a:noFill/>
          <a:ln/>
        </p:spPr>
        <p:txBody>
          <a:bodyPr wrap="square" rtlCol="0" anchor="t"/>
          <a:lstStyle/>
          <a:p>
            <a:pPr algn="l" indent="0" marL="0">
              <a:lnSpc>
                <a:spcPts val="2799"/>
              </a:lnSpc>
              <a:buNone/>
            </a:pPr>
            <a:r>
              <a:rPr lang="en-US" sz="1750" dirty="0">
                <a:solidFill>
                  <a:srgbClr val="49495A"/>
                </a:solidFill>
                <a:latin typeface="Open Sans" pitchFamily="34" charset="0"/>
                <a:ea typeface="Open Sans" pitchFamily="34" charset="-122"/>
                <a:cs typeface="Open Sans" pitchFamily="34" charset="-120"/>
              </a:rPr>
              <a:t>Improve understanding of sales performance and trends through increased data visibility and transparency.</a:t>
            </a:r>
            <a:endParaRPr lang="en-US" sz="1750" dirty="0"/>
          </a:p>
        </p:txBody>
      </p:sp>
      <p:pic>
        <p:nvPicPr>
          <p:cNvPr id="8" name="Image 1" descr="preencoded.png">    </p:cNvPr>
          <p:cNvPicPr>
            <a:picLocks noChangeAspect="1"/>
          </p:cNvPicPr>
          <p:nvPr/>
        </p:nvPicPr>
        <p:blipFill>
          <a:blip r:embed="rId2"/>
          <a:stretch>
            <a:fillRect/>
          </a:stretch>
        </p:blipFill>
        <p:spPr>
          <a:xfrm>
            <a:off x="4759881" y="2459950"/>
            <a:ext cx="555427" cy="555427"/>
          </a:xfrm>
          <a:prstGeom prst="rect">
            <a:avLst/>
          </a:prstGeom>
        </p:spPr>
      </p:pic>
      <p:sp>
        <p:nvSpPr>
          <p:cNvPr id="9" name="Text 5"/>
          <p:cNvSpPr/>
          <p:nvPr/>
        </p:nvSpPr>
        <p:spPr>
          <a:xfrm>
            <a:off x="4759881" y="3237548"/>
            <a:ext cx="2388632" cy="694373"/>
          </a:xfrm>
          <a:prstGeom prst="rect">
            <a:avLst/>
          </a:prstGeom>
          <a:noFill/>
          <a:ln/>
        </p:spPr>
        <p:txBody>
          <a:bodyPr wrap="square" rtlCol="0" anchor="t"/>
          <a:lstStyle/>
          <a:p>
            <a:pPr algn="l" indent="0" marL="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Data-Driven Decisions</a:t>
            </a:r>
            <a:endParaRPr lang="en-US" sz="2187" dirty="0"/>
          </a:p>
        </p:txBody>
      </p:sp>
      <p:sp>
        <p:nvSpPr>
          <p:cNvPr id="10" name="Text 6"/>
          <p:cNvSpPr/>
          <p:nvPr/>
        </p:nvSpPr>
        <p:spPr>
          <a:xfrm>
            <a:off x="4759881" y="4065151"/>
            <a:ext cx="2388632" cy="1777008"/>
          </a:xfrm>
          <a:prstGeom prst="rect">
            <a:avLst/>
          </a:prstGeom>
          <a:noFill/>
          <a:ln/>
        </p:spPr>
        <p:txBody>
          <a:bodyPr wrap="square" rtlCol="0" anchor="t"/>
          <a:lstStyle/>
          <a:p>
            <a:pPr algn="l" indent="0" marL="0">
              <a:lnSpc>
                <a:spcPts val="2799"/>
              </a:lnSpc>
              <a:buNone/>
            </a:pPr>
            <a:r>
              <a:rPr lang="en-US" sz="1750" dirty="0">
                <a:solidFill>
                  <a:srgbClr val="49495A"/>
                </a:solidFill>
                <a:latin typeface="Open Sans" pitchFamily="34" charset="0"/>
                <a:ea typeface="Open Sans" pitchFamily="34" charset="-122"/>
                <a:cs typeface="Open Sans" pitchFamily="34" charset="-120"/>
              </a:rPr>
              <a:t>Enable the sales and management teams to make informed, data-driven decisions to drive business growth.</a:t>
            </a:r>
            <a:endParaRPr lang="en-US" sz="1750" dirty="0"/>
          </a:p>
        </p:txBody>
      </p:sp>
      <p:pic>
        <p:nvPicPr>
          <p:cNvPr id="11" name="Image 2" descr="preencoded.png">    </p:cNvPr>
          <p:cNvPicPr>
            <a:picLocks noChangeAspect="1"/>
          </p:cNvPicPr>
          <p:nvPr/>
        </p:nvPicPr>
        <p:blipFill>
          <a:blip r:embed="rId3"/>
          <a:stretch>
            <a:fillRect/>
          </a:stretch>
        </p:blipFill>
        <p:spPr>
          <a:xfrm>
            <a:off x="7481768" y="2459950"/>
            <a:ext cx="555427" cy="555427"/>
          </a:xfrm>
          <a:prstGeom prst="rect">
            <a:avLst/>
          </a:prstGeom>
        </p:spPr>
      </p:pic>
      <p:sp>
        <p:nvSpPr>
          <p:cNvPr id="12" name="Text 7"/>
          <p:cNvSpPr/>
          <p:nvPr/>
        </p:nvSpPr>
        <p:spPr>
          <a:xfrm>
            <a:off x="7481768" y="3237548"/>
            <a:ext cx="2388632" cy="694373"/>
          </a:xfrm>
          <a:prstGeom prst="rect">
            <a:avLst/>
          </a:prstGeom>
          <a:noFill/>
          <a:ln/>
        </p:spPr>
        <p:txBody>
          <a:bodyPr wrap="square" rtlCol="0" anchor="t"/>
          <a:lstStyle/>
          <a:p>
            <a:pPr algn="l" indent="0" marL="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Detailed Insights</a:t>
            </a:r>
            <a:endParaRPr lang="en-US" sz="2187" dirty="0"/>
          </a:p>
        </p:txBody>
      </p:sp>
      <p:sp>
        <p:nvSpPr>
          <p:cNvPr id="13" name="Text 8"/>
          <p:cNvSpPr/>
          <p:nvPr/>
        </p:nvSpPr>
        <p:spPr>
          <a:xfrm>
            <a:off x="7481768" y="4065151"/>
            <a:ext cx="2388632" cy="2843213"/>
          </a:xfrm>
          <a:prstGeom prst="rect">
            <a:avLst/>
          </a:prstGeom>
          <a:noFill/>
          <a:ln/>
        </p:spPr>
        <p:txBody>
          <a:bodyPr wrap="square" rtlCol="0" anchor="t"/>
          <a:lstStyle/>
          <a:p>
            <a:pPr algn="l" indent="0" marL="0">
              <a:lnSpc>
                <a:spcPts val="2799"/>
              </a:lnSpc>
              <a:buNone/>
            </a:pPr>
            <a:r>
              <a:rPr lang="en-US" sz="1750" dirty="0">
                <a:solidFill>
                  <a:srgbClr val="49495A"/>
                </a:solidFill>
                <a:latin typeface="Open Sans" pitchFamily="34" charset="0"/>
                <a:ea typeface="Open Sans" pitchFamily="34" charset="-122"/>
                <a:cs typeface="Open Sans" pitchFamily="34" charset="-120"/>
              </a:rPr>
              <a:t>Provide comprehensive insights into regional and product-level sales to support strategic planning and performance optimization.</a:t>
            </a:r>
            <a:endParaRPr lang="en-US" sz="1750" dirty="0"/>
          </a:p>
        </p:txBody>
      </p:sp>
      <p:pic>
        <p:nvPicPr>
          <p:cNvPr id="14" name="Image 3" descr="preencoded.png">    </p:cNvPr>
          <p:cNvPicPr>
            <a:picLocks noChangeAspect="1"/>
          </p:cNvPicPr>
          <p:nvPr/>
        </p:nvPicPr>
        <p:blipFill>
          <a:blip r:embed="rId4"/>
          <a:stretch>
            <a:fillRect/>
          </a:stretch>
        </p:blipFill>
        <p:spPr>
          <a:xfrm>
            <a:off x="10203656" y="2459950"/>
            <a:ext cx="555427" cy="555427"/>
          </a:xfrm>
          <a:prstGeom prst="rect">
            <a:avLst/>
          </a:prstGeom>
        </p:spPr>
      </p:pic>
      <p:sp>
        <p:nvSpPr>
          <p:cNvPr id="15" name="Text 9"/>
          <p:cNvSpPr/>
          <p:nvPr/>
        </p:nvSpPr>
        <p:spPr>
          <a:xfrm>
            <a:off x="10203656" y="3237548"/>
            <a:ext cx="2388751" cy="347186"/>
          </a:xfrm>
          <a:prstGeom prst="rect">
            <a:avLst/>
          </a:prstGeom>
          <a:noFill/>
          <a:ln/>
        </p:spPr>
        <p:txBody>
          <a:bodyPr wrap="none" rtlCol="0" anchor="t"/>
          <a:lstStyle/>
          <a:p>
            <a:pPr algn="l" indent="0" marL="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KPI Tracking</a:t>
            </a:r>
            <a:endParaRPr lang="en-US" sz="2187" dirty="0"/>
          </a:p>
        </p:txBody>
      </p:sp>
      <p:sp>
        <p:nvSpPr>
          <p:cNvPr id="16" name="Text 10"/>
          <p:cNvSpPr/>
          <p:nvPr/>
        </p:nvSpPr>
        <p:spPr>
          <a:xfrm>
            <a:off x="10203656" y="3717965"/>
            <a:ext cx="2388751" cy="2487811"/>
          </a:xfrm>
          <a:prstGeom prst="rect">
            <a:avLst/>
          </a:prstGeom>
          <a:noFill/>
          <a:ln/>
        </p:spPr>
        <p:txBody>
          <a:bodyPr wrap="square" rtlCol="0" anchor="t"/>
          <a:lstStyle/>
          <a:p>
            <a:pPr algn="l" indent="0" marL="0">
              <a:lnSpc>
                <a:spcPts val="2799"/>
              </a:lnSpc>
              <a:buNone/>
            </a:pPr>
            <a:r>
              <a:rPr lang="en-US" sz="1750" dirty="0">
                <a:solidFill>
                  <a:srgbClr val="49495A"/>
                </a:solidFill>
                <a:latin typeface="Open Sans" pitchFamily="34" charset="0"/>
                <a:ea typeface="Open Sans" pitchFamily="34" charset="-122"/>
                <a:cs typeface="Open Sans" pitchFamily="34" charset="-120"/>
              </a:rPr>
              <a:t>Establish effective tracking of sales goals and key performance indicators to measure progress and identify areas for improvement.</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833080"/>
            <a:ext cx="5643682" cy="694373"/>
          </a:xfrm>
          <a:prstGeom prst="rect">
            <a:avLst/>
          </a:prstGeom>
          <a:noFill/>
          <a:ln/>
        </p:spPr>
        <p:txBody>
          <a:bodyPr wrap="none" rtlCol="0" anchor="t"/>
          <a:lstStyle/>
          <a:p>
            <a:pPr indent="0" marL="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Dashboard Features</a:t>
            </a:r>
            <a:endParaRPr lang="en-US" sz="4374" dirty="0"/>
          </a:p>
        </p:txBody>
      </p:sp>
      <p:pic>
        <p:nvPicPr>
          <p:cNvPr id="5" name="Image 0" descr="preencoded.png">    </p:cNvPr>
          <p:cNvPicPr>
            <a:picLocks noChangeAspect="1"/>
          </p:cNvPicPr>
          <p:nvPr/>
        </p:nvPicPr>
        <p:blipFill>
          <a:blip r:embed="rId1"/>
          <a:stretch>
            <a:fillRect/>
          </a:stretch>
        </p:blipFill>
        <p:spPr>
          <a:xfrm>
            <a:off x="2037993" y="1971794"/>
            <a:ext cx="2388632" cy="1476256"/>
          </a:xfrm>
          <a:prstGeom prst="rect">
            <a:avLst/>
          </a:prstGeom>
        </p:spPr>
      </p:pic>
      <p:sp>
        <p:nvSpPr>
          <p:cNvPr id="6" name="Text 3"/>
          <p:cNvSpPr/>
          <p:nvPr/>
        </p:nvSpPr>
        <p:spPr>
          <a:xfrm>
            <a:off x="2037993" y="3725704"/>
            <a:ext cx="2388632" cy="1041559"/>
          </a:xfrm>
          <a:prstGeom prst="rect">
            <a:avLst/>
          </a:prstGeom>
          <a:noFill/>
          <a:ln/>
        </p:spPr>
        <p:txBody>
          <a:bodyPr wrap="square" rtlCol="0" anchor="t"/>
          <a:lstStyle/>
          <a:p>
            <a:pPr algn="l" indent="0" marL="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Sales Performance Overview</a:t>
            </a:r>
            <a:endParaRPr lang="en-US" sz="2187" dirty="0"/>
          </a:p>
        </p:txBody>
      </p:sp>
      <p:sp>
        <p:nvSpPr>
          <p:cNvPr id="7" name="Text 4"/>
          <p:cNvSpPr/>
          <p:nvPr/>
        </p:nvSpPr>
        <p:spPr>
          <a:xfrm>
            <a:off x="2037993" y="4900493"/>
            <a:ext cx="2388632" cy="2487811"/>
          </a:xfrm>
          <a:prstGeom prst="rect">
            <a:avLst/>
          </a:prstGeom>
          <a:noFill/>
          <a:ln/>
        </p:spPr>
        <p:txBody>
          <a:bodyPr wrap="square" rtlCol="0" anchor="t"/>
          <a:lstStyle/>
          <a:p>
            <a:pPr algn="l" indent="0" marL="0">
              <a:lnSpc>
                <a:spcPts val="2799"/>
              </a:lnSpc>
              <a:buNone/>
            </a:pPr>
            <a:r>
              <a:rPr lang="en-US" sz="1750" dirty="0">
                <a:solidFill>
                  <a:srgbClr val="49495A"/>
                </a:solidFill>
                <a:latin typeface="Open Sans" pitchFamily="34" charset="0"/>
                <a:ea typeface="Open Sans" pitchFamily="34" charset="-122"/>
                <a:cs typeface="Open Sans" pitchFamily="34" charset="-120"/>
              </a:rPr>
              <a:t>The dashboard provides a high-level summary of total sales, units sold, and operating profit using intuitive card visuals for quick insights.</a:t>
            </a:r>
            <a:endParaRPr lang="en-US" sz="1750" dirty="0"/>
          </a:p>
        </p:txBody>
      </p:sp>
      <p:pic>
        <p:nvPicPr>
          <p:cNvPr id="8" name="Image 1" descr="preencoded.png">    </p:cNvPr>
          <p:cNvPicPr>
            <a:picLocks noChangeAspect="1"/>
          </p:cNvPicPr>
          <p:nvPr/>
        </p:nvPicPr>
        <p:blipFill>
          <a:blip r:embed="rId2"/>
          <a:stretch>
            <a:fillRect/>
          </a:stretch>
        </p:blipFill>
        <p:spPr>
          <a:xfrm>
            <a:off x="4759881" y="1971794"/>
            <a:ext cx="2388632" cy="1476256"/>
          </a:xfrm>
          <a:prstGeom prst="rect">
            <a:avLst/>
          </a:prstGeom>
        </p:spPr>
      </p:pic>
      <p:sp>
        <p:nvSpPr>
          <p:cNvPr id="9" name="Text 5"/>
          <p:cNvSpPr/>
          <p:nvPr/>
        </p:nvSpPr>
        <p:spPr>
          <a:xfrm>
            <a:off x="4759881" y="3725704"/>
            <a:ext cx="2388632" cy="694373"/>
          </a:xfrm>
          <a:prstGeom prst="rect">
            <a:avLst/>
          </a:prstGeom>
          <a:noFill/>
          <a:ln/>
        </p:spPr>
        <p:txBody>
          <a:bodyPr wrap="square" rtlCol="0" anchor="t"/>
          <a:lstStyle/>
          <a:p>
            <a:pPr algn="l" indent="0" marL="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Sales Trend Analysis</a:t>
            </a:r>
            <a:endParaRPr lang="en-US" sz="2187" dirty="0"/>
          </a:p>
        </p:txBody>
      </p:sp>
      <p:sp>
        <p:nvSpPr>
          <p:cNvPr id="10" name="Text 6"/>
          <p:cNvSpPr/>
          <p:nvPr/>
        </p:nvSpPr>
        <p:spPr>
          <a:xfrm>
            <a:off x="4759881" y="4553307"/>
            <a:ext cx="2388632" cy="2487811"/>
          </a:xfrm>
          <a:prstGeom prst="rect">
            <a:avLst/>
          </a:prstGeom>
          <a:noFill/>
          <a:ln/>
        </p:spPr>
        <p:txBody>
          <a:bodyPr wrap="square" rtlCol="0" anchor="t"/>
          <a:lstStyle/>
          <a:p>
            <a:pPr algn="l" indent="0" marL="0">
              <a:lnSpc>
                <a:spcPts val="2799"/>
              </a:lnSpc>
              <a:buNone/>
            </a:pPr>
            <a:r>
              <a:rPr lang="en-US" sz="1750" dirty="0">
                <a:solidFill>
                  <a:srgbClr val="49495A"/>
                </a:solidFill>
                <a:latin typeface="Open Sans" pitchFamily="34" charset="0"/>
                <a:ea typeface="Open Sans" pitchFamily="34" charset="-122"/>
                <a:cs typeface="Open Sans" pitchFamily="34" charset="-120"/>
              </a:rPr>
              <a:t>Advanced line charts with forecasting capabilities allow users to project future sales based on historical data and identify emerging trends.</a:t>
            </a:r>
            <a:endParaRPr lang="en-US" sz="1750" dirty="0"/>
          </a:p>
        </p:txBody>
      </p:sp>
      <p:pic>
        <p:nvPicPr>
          <p:cNvPr id="11" name="Image 2" descr="preencoded.png">    </p:cNvPr>
          <p:cNvPicPr>
            <a:picLocks noChangeAspect="1"/>
          </p:cNvPicPr>
          <p:nvPr/>
        </p:nvPicPr>
        <p:blipFill>
          <a:blip r:embed="rId3"/>
          <a:stretch>
            <a:fillRect/>
          </a:stretch>
        </p:blipFill>
        <p:spPr>
          <a:xfrm>
            <a:off x="7481768" y="1971794"/>
            <a:ext cx="2388632" cy="1476256"/>
          </a:xfrm>
          <a:prstGeom prst="rect">
            <a:avLst/>
          </a:prstGeom>
        </p:spPr>
      </p:pic>
      <p:sp>
        <p:nvSpPr>
          <p:cNvPr id="12" name="Text 7"/>
          <p:cNvSpPr/>
          <p:nvPr/>
        </p:nvSpPr>
        <p:spPr>
          <a:xfrm>
            <a:off x="7481768" y="3725704"/>
            <a:ext cx="2388632" cy="694373"/>
          </a:xfrm>
          <a:prstGeom prst="rect">
            <a:avLst/>
          </a:prstGeom>
          <a:noFill/>
          <a:ln/>
        </p:spPr>
        <p:txBody>
          <a:bodyPr wrap="square" rtlCol="0" anchor="t"/>
          <a:lstStyle/>
          <a:p>
            <a:pPr algn="l" indent="0" marL="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Regional Sales Insights</a:t>
            </a:r>
            <a:endParaRPr lang="en-US" sz="2187" dirty="0"/>
          </a:p>
        </p:txBody>
      </p:sp>
      <p:sp>
        <p:nvSpPr>
          <p:cNvPr id="13" name="Text 8"/>
          <p:cNvSpPr/>
          <p:nvPr/>
        </p:nvSpPr>
        <p:spPr>
          <a:xfrm>
            <a:off x="7481768" y="4553307"/>
            <a:ext cx="2388632" cy="2843213"/>
          </a:xfrm>
          <a:prstGeom prst="rect">
            <a:avLst/>
          </a:prstGeom>
          <a:noFill/>
          <a:ln/>
        </p:spPr>
        <p:txBody>
          <a:bodyPr wrap="square" rtlCol="0" anchor="t"/>
          <a:lstStyle/>
          <a:p>
            <a:pPr algn="l" indent="0" marL="0">
              <a:lnSpc>
                <a:spcPts val="2799"/>
              </a:lnSpc>
              <a:buNone/>
            </a:pPr>
            <a:r>
              <a:rPr lang="en-US" sz="1750" dirty="0">
                <a:solidFill>
                  <a:srgbClr val="49495A"/>
                </a:solidFill>
                <a:latin typeface="Open Sans" pitchFamily="34" charset="0"/>
                <a:ea typeface="Open Sans" pitchFamily="34" charset="-122"/>
                <a:cs typeface="Open Sans" pitchFamily="34" charset="-120"/>
              </a:rPr>
              <a:t>Geographical maps and bar charts highlight sales distribution and performance across different regions and states for targeted strategy development.</a:t>
            </a:r>
            <a:endParaRPr lang="en-US" sz="1750" dirty="0"/>
          </a:p>
        </p:txBody>
      </p:sp>
      <p:pic>
        <p:nvPicPr>
          <p:cNvPr id="14" name="Image 3" descr="preencoded.png">    </p:cNvPr>
          <p:cNvPicPr>
            <a:picLocks noChangeAspect="1"/>
          </p:cNvPicPr>
          <p:nvPr/>
        </p:nvPicPr>
        <p:blipFill>
          <a:blip r:embed="rId4"/>
          <a:stretch>
            <a:fillRect/>
          </a:stretch>
        </p:blipFill>
        <p:spPr>
          <a:xfrm>
            <a:off x="10203656" y="1971794"/>
            <a:ext cx="2388751" cy="1476256"/>
          </a:xfrm>
          <a:prstGeom prst="rect">
            <a:avLst/>
          </a:prstGeom>
        </p:spPr>
      </p:pic>
      <p:sp>
        <p:nvSpPr>
          <p:cNvPr id="15" name="Text 9"/>
          <p:cNvSpPr/>
          <p:nvPr/>
        </p:nvSpPr>
        <p:spPr>
          <a:xfrm>
            <a:off x="10203656" y="3725704"/>
            <a:ext cx="2388751" cy="694373"/>
          </a:xfrm>
          <a:prstGeom prst="rect">
            <a:avLst/>
          </a:prstGeom>
          <a:noFill/>
          <a:ln/>
        </p:spPr>
        <p:txBody>
          <a:bodyPr wrap="square" rtlCol="0" anchor="t"/>
          <a:lstStyle/>
          <a:p>
            <a:pPr algn="l" indent="0" marL="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Product Performance</a:t>
            </a:r>
            <a:endParaRPr lang="en-US" sz="2187" dirty="0"/>
          </a:p>
        </p:txBody>
      </p:sp>
      <p:sp>
        <p:nvSpPr>
          <p:cNvPr id="16" name="Text 10"/>
          <p:cNvSpPr/>
          <p:nvPr/>
        </p:nvSpPr>
        <p:spPr>
          <a:xfrm>
            <a:off x="10203656" y="4553307"/>
            <a:ext cx="2388751" cy="2487811"/>
          </a:xfrm>
          <a:prstGeom prst="rect">
            <a:avLst/>
          </a:prstGeom>
          <a:noFill/>
          <a:ln/>
        </p:spPr>
        <p:txBody>
          <a:bodyPr wrap="square" rtlCol="0" anchor="t"/>
          <a:lstStyle/>
          <a:p>
            <a:pPr algn="l" indent="0" marL="0">
              <a:lnSpc>
                <a:spcPts val="2799"/>
              </a:lnSpc>
              <a:buNone/>
            </a:pPr>
            <a:r>
              <a:rPr lang="en-US" sz="1750" dirty="0">
                <a:solidFill>
                  <a:srgbClr val="49495A"/>
                </a:solidFill>
                <a:latin typeface="Open Sans" pitchFamily="34" charset="0"/>
                <a:ea typeface="Open Sans" pitchFamily="34" charset="-122"/>
                <a:cs typeface="Open Sans" pitchFamily="34" charset="-120"/>
              </a:rPr>
              <a:t>In-depth analysis of sales and profitability by product category provides visibility into best-sellers and underperforming items.</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1514118"/>
            <a:ext cx="9089588" cy="694373"/>
          </a:xfrm>
          <a:prstGeom prst="rect">
            <a:avLst/>
          </a:prstGeom>
          <a:noFill/>
          <a:ln/>
        </p:spPr>
        <p:txBody>
          <a:bodyPr wrap="none" rtlCol="0" anchor="t"/>
          <a:lstStyle/>
          <a:p>
            <a:pPr indent="0" marL="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Data Visualization and Analytics</a:t>
            </a:r>
            <a:endParaRPr lang="en-US" sz="4374" dirty="0"/>
          </a:p>
        </p:txBody>
      </p:sp>
      <p:sp>
        <p:nvSpPr>
          <p:cNvPr id="5" name="Text 3"/>
          <p:cNvSpPr/>
          <p:nvPr/>
        </p:nvSpPr>
        <p:spPr>
          <a:xfrm>
            <a:off x="2037993" y="2763917"/>
            <a:ext cx="2232065" cy="347186"/>
          </a:xfrm>
          <a:prstGeom prst="rect">
            <a:avLst/>
          </a:prstGeom>
          <a:noFill/>
          <a:ln/>
        </p:spPr>
        <p:txBody>
          <a:bodyPr wrap="none" rtlCol="0" anchor="t"/>
          <a:lstStyle/>
          <a:p>
            <a:pPr indent="0" marL="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Power BI</a:t>
            </a:r>
            <a:endParaRPr lang="en-US" sz="2187" dirty="0"/>
          </a:p>
        </p:txBody>
      </p:sp>
      <p:sp>
        <p:nvSpPr>
          <p:cNvPr id="6" name="Text 4"/>
          <p:cNvSpPr/>
          <p:nvPr/>
        </p:nvSpPr>
        <p:spPr>
          <a:xfrm>
            <a:off x="2037993" y="3333274"/>
            <a:ext cx="2232065" cy="2487811"/>
          </a:xfrm>
          <a:prstGeom prst="rect">
            <a:avLst/>
          </a:prstGeom>
          <a:noFill/>
          <a:ln/>
        </p:spPr>
        <p:txBody>
          <a:bodyPr wrap="square" rtlCol="0" anchor="t"/>
          <a:lstStyle/>
          <a:p>
            <a:pPr indent="0" marL="0">
              <a:lnSpc>
                <a:spcPts val="2799"/>
              </a:lnSpc>
              <a:buNone/>
            </a:pPr>
            <a:r>
              <a:rPr lang="en-US" sz="1750" dirty="0">
                <a:solidFill>
                  <a:srgbClr val="49495A"/>
                </a:solidFill>
                <a:latin typeface="Open Sans" pitchFamily="34" charset="0"/>
                <a:ea typeface="Open Sans" pitchFamily="34" charset="-122"/>
                <a:cs typeface="Open Sans" pitchFamily="34" charset="-120"/>
              </a:rPr>
              <a:t>We utilized Power BI to create visually appealing and informative charts and graphs that bring the sales data to life.</a:t>
            </a:r>
            <a:endParaRPr lang="en-US" sz="1750" dirty="0"/>
          </a:p>
        </p:txBody>
      </p:sp>
      <p:sp>
        <p:nvSpPr>
          <p:cNvPr id="7" name="Text 5"/>
          <p:cNvSpPr/>
          <p:nvPr/>
        </p:nvSpPr>
        <p:spPr>
          <a:xfrm>
            <a:off x="4819650" y="2763917"/>
            <a:ext cx="2232065" cy="694373"/>
          </a:xfrm>
          <a:prstGeom prst="rect">
            <a:avLst/>
          </a:prstGeom>
          <a:noFill/>
          <a:ln/>
        </p:spPr>
        <p:txBody>
          <a:bodyPr wrap="square" rtlCol="0" anchor="t"/>
          <a:lstStyle/>
          <a:p>
            <a:pPr indent="0" marL="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DAX Calculations</a:t>
            </a:r>
            <a:endParaRPr lang="en-US" sz="2187" dirty="0"/>
          </a:p>
        </p:txBody>
      </p:sp>
      <p:sp>
        <p:nvSpPr>
          <p:cNvPr id="8" name="Text 6"/>
          <p:cNvSpPr/>
          <p:nvPr/>
        </p:nvSpPr>
        <p:spPr>
          <a:xfrm>
            <a:off x="4819650" y="3680460"/>
            <a:ext cx="2232065" cy="2487811"/>
          </a:xfrm>
          <a:prstGeom prst="rect">
            <a:avLst/>
          </a:prstGeom>
          <a:noFill/>
          <a:ln/>
        </p:spPr>
        <p:txBody>
          <a:bodyPr wrap="square" rtlCol="0" anchor="t"/>
          <a:lstStyle/>
          <a:p>
            <a:pPr indent="0" marL="0">
              <a:lnSpc>
                <a:spcPts val="2799"/>
              </a:lnSpc>
              <a:buNone/>
            </a:pPr>
            <a:r>
              <a:rPr lang="en-US" sz="1750" dirty="0">
                <a:solidFill>
                  <a:srgbClr val="49495A"/>
                </a:solidFill>
                <a:latin typeface="Open Sans" pitchFamily="34" charset="0"/>
                <a:ea typeface="Open Sans" pitchFamily="34" charset="-122"/>
                <a:cs typeface="Open Sans" pitchFamily="34" charset="-120"/>
              </a:rPr>
              <a:t>Advanced DAX (Data Analysis Expressions) calculations were employed to develop dynamic measures and analyses for the dashboard.</a:t>
            </a:r>
            <a:endParaRPr lang="en-US" sz="1750" dirty="0"/>
          </a:p>
        </p:txBody>
      </p:sp>
      <p:sp>
        <p:nvSpPr>
          <p:cNvPr id="9" name="Text 7"/>
          <p:cNvSpPr/>
          <p:nvPr/>
        </p:nvSpPr>
        <p:spPr>
          <a:xfrm>
            <a:off x="7601307" y="2763917"/>
            <a:ext cx="2232065" cy="1041559"/>
          </a:xfrm>
          <a:prstGeom prst="rect">
            <a:avLst/>
          </a:prstGeom>
          <a:noFill/>
          <a:ln/>
        </p:spPr>
        <p:txBody>
          <a:bodyPr wrap="square" rtlCol="0" anchor="t"/>
          <a:lstStyle/>
          <a:p>
            <a:pPr indent="0" marL="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Data Transformation</a:t>
            </a:r>
            <a:endParaRPr lang="en-US" sz="2187" dirty="0"/>
          </a:p>
        </p:txBody>
      </p:sp>
      <p:sp>
        <p:nvSpPr>
          <p:cNvPr id="10" name="Text 8"/>
          <p:cNvSpPr/>
          <p:nvPr/>
        </p:nvSpPr>
        <p:spPr>
          <a:xfrm>
            <a:off x="7601307" y="4027646"/>
            <a:ext cx="2232065" cy="2487811"/>
          </a:xfrm>
          <a:prstGeom prst="rect">
            <a:avLst/>
          </a:prstGeom>
          <a:noFill/>
          <a:ln/>
        </p:spPr>
        <p:txBody>
          <a:bodyPr wrap="square" rtlCol="0" anchor="t"/>
          <a:lstStyle/>
          <a:p>
            <a:pPr indent="0" marL="0">
              <a:lnSpc>
                <a:spcPts val="2799"/>
              </a:lnSpc>
              <a:buNone/>
            </a:pPr>
            <a:r>
              <a:rPr lang="en-US" sz="1750" dirty="0">
                <a:solidFill>
                  <a:srgbClr val="49495A"/>
                </a:solidFill>
                <a:latin typeface="Open Sans" pitchFamily="34" charset="0"/>
                <a:ea typeface="Open Sans" pitchFamily="34" charset="-122"/>
                <a:cs typeface="Open Sans" pitchFamily="34" charset="-120"/>
              </a:rPr>
              <a:t>The raw sales data was structured and transformed for optimal performance and usability within the Power BI platform.</a:t>
            </a:r>
            <a:endParaRPr lang="en-US" sz="1750" dirty="0"/>
          </a:p>
        </p:txBody>
      </p:sp>
      <p:sp>
        <p:nvSpPr>
          <p:cNvPr id="11" name="Text 9"/>
          <p:cNvSpPr/>
          <p:nvPr/>
        </p:nvSpPr>
        <p:spPr>
          <a:xfrm>
            <a:off x="10382964" y="2763917"/>
            <a:ext cx="2232065" cy="694373"/>
          </a:xfrm>
          <a:prstGeom prst="rect">
            <a:avLst/>
          </a:prstGeom>
          <a:noFill/>
          <a:ln/>
        </p:spPr>
        <p:txBody>
          <a:bodyPr wrap="square" rtlCol="0" anchor="t"/>
          <a:lstStyle/>
          <a:p>
            <a:pPr indent="0" marL="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User Experience</a:t>
            </a:r>
            <a:endParaRPr lang="en-US" sz="2187" dirty="0"/>
          </a:p>
        </p:txBody>
      </p:sp>
      <p:sp>
        <p:nvSpPr>
          <p:cNvPr id="12" name="Text 10"/>
          <p:cNvSpPr/>
          <p:nvPr/>
        </p:nvSpPr>
        <p:spPr>
          <a:xfrm>
            <a:off x="10382964" y="3680460"/>
            <a:ext cx="2232065" cy="2487811"/>
          </a:xfrm>
          <a:prstGeom prst="rect">
            <a:avLst/>
          </a:prstGeom>
          <a:noFill/>
          <a:ln/>
        </p:spPr>
        <p:txBody>
          <a:bodyPr wrap="square" rtlCol="0" anchor="t"/>
          <a:lstStyle/>
          <a:p>
            <a:pPr indent="0" marL="0">
              <a:lnSpc>
                <a:spcPts val="2799"/>
              </a:lnSpc>
              <a:buNone/>
            </a:pPr>
            <a:r>
              <a:rPr lang="en-US" sz="1750" dirty="0">
                <a:solidFill>
                  <a:srgbClr val="49495A"/>
                </a:solidFill>
                <a:latin typeface="Open Sans" pitchFamily="34" charset="0"/>
                <a:ea typeface="Open Sans" pitchFamily="34" charset="-122"/>
                <a:cs typeface="Open Sans" pitchFamily="34" charset="-120"/>
              </a:rPr>
              <a:t>An intuitive and user-friendly interface was designed to enhance the overall experience and accessibility of the dashboard.</a:t>
            </a:r>
            <a:endParaRPr lang="en-US" sz="1750"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1699022"/>
            <a:ext cx="5554980" cy="694373"/>
          </a:xfrm>
          <a:prstGeom prst="rect">
            <a:avLst/>
          </a:prstGeom>
          <a:noFill/>
          <a:ln/>
        </p:spPr>
        <p:txBody>
          <a:bodyPr wrap="none" rtlCol="0" anchor="t"/>
          <a:lstStyle/>
          <a:p>
            <a:pPr indent="0" marL="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Sales Forecasting</a:t>
            </a:r>
            <a:endParaRPr lang="en-US" sz="4374" dirty="0"/>
          </a:p>
        </p:txBody>
      </p:sp>
      <p:sp>
        <p:nvSpPr>
          <p:cNvPr id="6" name="Text 3"/>
          <p:cNvSpPr/>
          <p:nvPr/>
        </p:nvSpPr>
        <p:spPr>
          <a:xfrm>
            <a:off x="833199" y="2726650"/>
            <a:ext cx="7477601" cy="1777008"/>
          </a:xfrm>
          <a:prstGeom prst="rect">
            <a:avLst/>
          </a:prstGeom>
          <a:noFill/>
          <a:ln/>
        </p:spPr>
        <p:txBody>
          <a:bodyPr wrap="square" rtlCol="0" anchor="t"/>
          <a:lstStyle/>
          <a:p>
            <a:pPr indent="0" marL="0">
              <a:lnSpc>
                <a:spcPts val="2799"/>
              </a:lnSpc>
              <a:buNone/>
            </a:pPr>
            <a:r>
              <a:rPr lang="en-US" sz="1750" dirty="0">
                <a:solidFill>
                  <a:srgbClr val="49495A"/>
                </a:solidFill>
                <a:latin typeface="Open Sans" pitchFamily="34" charset="0"/>
                <a:ea typeface="Open Sans" pitchFamily="34" charset="-122"/>
                <a:cs typeface="Open Sans" pitchFamily="34" charset="-120"/>
              </a:rPr>
              <a:t>The Adidas sales dashboard features robust forecasting capabilities, allowing the company to predict future sales trends based on historical data. By implementing advanced forecasting models, Adidas can strategically plan inventory and meet anticipated demand more effectively.</a:t>
            </a:r>
            <a:endParaRPr lang="en-US" sz="1750" dirty="0"/>
          </a:p>
        </p:txBody>
      </p:sp>
      <p:sp>
        <p:nvSpPr>
          <p:cNvPr id="7" name="Text 4"/>
          <p:cNvSpPr/>
          <p:nvPr/>
        </p:nvSpPr>
        <p:spPr>
          <a:xfrm>
            <a:off x="833199" y="4753570"/>
            <a:ext cx="7477601" cy="1777008"/>
          </a:xfrm>
          <a:prstGeom prst="rect">
            <a:avLst/>
          </a:prstGeom>
          <a:noFill/>
          <a:ln/>
        </p:spPr>
        <p:txBody>
          <a:bodyPr wrap="square" rtlCol="0" anchor="t"/>
          <a:lstStyle/>
          <a:p>
            <a:pPr indent="0" marL="0">
              <a:lnSpc>
                <a:spcPts val="2799"/>
              </a:lnSpc>
              <a:buNone/>
            </a:pPr>
            <a:r>
              <a:rPr lang="en-US" sz="1750" dirty="0">
                <a:solidFill>
                  <a:srgbClr val="49495A"/>
                </a:solidFill>
                <a:latin typeface="Open Sans" pitchFamily="34" charset="0"/>
                <a:ea typeface="Open Sans" pitchFamily="34" charset="-122"/>
                <a:cs typeface="Open Sans" pitchFamily="34" charset="-120"/>
              </a:rPr>
              <a:t>The sales forecasting module analyzes past sales patterns, market factors, and other key data points to generate accurate predictions of future performance. This enables Adidas to make informed decisions, optimize inventory, and stay ahead of the curve in a highly competitive industry.</a:t>
            </a:r>
            <a:endParaRPr lang="en-US" sz="1750"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1188363"/>
            <a:ext cx="5554980" cy="694373"/>
          </a:xfrm>
          <a:prstGeom prst="rect">
            <a:avLst/>
          </a:prstGeom>
          <a:noFill/>
          <a:ln/>
        </p:spPr>
        <p:txBody>
          <a:bodyPr wrap="none" rtlCol="0" anchor="t"/>
          <a:lstStyle/>
          <a:p>
            <a:pPr indent="0" marL="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Regional Analysis</a:t>
            </a:r>
            <a:endParaRPr lang="en-US" sz="4374" dirty="0"/>
          </a:p>
        </p:txBody>
      </p:sp>
      <p:sp>
        <p:nvSpPr>
          <p:cNvPr id="5" name="Text 3"/>
          <p:cNvSpPr/>
          <p:nvPr/>
        </p:nvSpPr>
        <p:spPr>
          <a:xfrm>
            <a:off x="2037993" y="2415897"/>
            <a:ext cx="5006221" cy="2487811"/>
          </a:xfrm>
          <a:prstGeom prst="rect">
            <a:avLst/>
          </a:prstGeom>
          <a:noFill/>
          <a:ln/>
        </p:spPr>
        <p:txBody>
          <a:bodyPr wrap="square" rtlCol="0" anchor="t"/>
          <a:lstStyle/>
          <a:p>
            <a:pPr indent="0" marL="0">
              <a:lnSpc>
                <a:spcPts val="2799"/>
              </a:lnSpc>
              <a:buNone/>
            </a:pPr>
            <a:r>
              <a:rPr lang="en-US" sz="1750" dirty="0">
                <a:solidFill>
                  <a:srgbClr val="49495A"/>
                </a:solidFill>
                <a:latin typeface="Open Sans" pitchFamily="34" charset="0"/>
                <a:ea typeface="Open Sans" pitchFamily="34" charset="-122"/>
                <a:cs typeface="Open Sans" pitchFamily="34" charset="-120"/>
              </a:rPr>
              <a:t>The dashboard provides detailed regional analysis, allowing us to examine sales performance across different regions and states. This insight is crucial for identifying key growth areas and opportunities to guide targeted marketing efforts and resource allocation.</a:t>
            </a:r>
            <a:endParaRPr lang="en-US" sz="1750" dirty="0"/>
          </a:p>
        </p:txBody>
      </p:sp>
      <p:pic>
        <p:nvPicPr>
          <p:cNvPr id="6" name="Image 0" descr="preencoded.png">    </p:cNvPr>
          <p:cNvPicPr>
            <a:picLocks noChangeAspect="1"/>
          </p:cNvPicPr>
          <p:nvPr/>
        </p:nvPicPr>
        <p:blipFill>
          <a:blip r:embed="rId1"/>
          <a:stretch>
            <a:fillRect/>
          </a:stretch>
        </p:blipFill>
        <p:spPr>
          <a:xfrm>
            <a:off x="7593806" y="2465903"/>
            <a:ext cx="5006221" cy="4325303"/>
          </a:xfrm>
          <a:prstGeom prst="rect">
            <a:avLst/>
          </a:prstGeom>
        </p:spPr>
      </p:pic>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30076"/>
          </a:xfrm>
          <a:prstGeom prst="rect">
            <a:avLst/>
          </a:prstGeom>
          <a:solidFill>
            <a:srgbClr val="FBFAFF"/>
          </a:solidFill>
          <a:ln/>
        </p:spPr>
      </p:sp>
      <p:sp>
        <p:nvSpPr>
          <p:cNvPr id="4" name="Text 2"/>
          <p:cNvSpPr/>
          <p:nvPr/>
        </p:nvSpPr>
        <p:spPr>
          <a:xfrm>
            <a:off x="2324457" y="577810"/>
            <a:ext cx="8126492" cy="656630"/>
          </a:xfrm>
          <a:prstGeom prst="rect">
            <a:avLst/>
          </a:prstGeom>
          <a:noFill/>
          <a:ln/>
        </p:spPr>
        <p:txBody>
          <a:bodyPr wrap="none" rtlCol="0" anchor="t"/>
          <a:lstStyle/>
          <a:p>
            <a:pPr indent="0" marL="0">
              <a:lnSpc>
                <a:spcPts val="5171"/>
              </a:lnSpc>
              <a:buNone/>
            </a:pPr>
            <a:r>
              <a:rPr lang="en-US" sz="4137" dirty="0">
                <a:solidFill>
                  <a:srgbClr val="5955EB"/>
                </a:solidFill>
                <a:latin typeface="Libre Baskerville" pitchFamily="34" charset="0"/>
                <a:ea typeface="Libre Baskerville" pitchFamily="34" charset="-122"/>
                <a:cs typeface="Libre Baskerville" pitchFamily="34" charset="-120"/>
              </a:rPr>
              <a:t>Product Performance Analysis</a:t>
            </a:r>
            <a:endParaRPr lang="en-US" sz="4137" dirty="0"/>
          </a:p>
        </p:txBody>
      </p:sp>
      <p:pic>
        <p:nvPicPr>
          <p:cNvPr id="5" name="Image 0" descr="preencoded.png">    </p:cNvPr>
          <p:cNvPicPr>
            <a:picLocks noChangeAspect="1"/>
          </p:cNvPicPr>
          <p:nvPr/>
        </p:nvPicPr>
        <p:blipFill>
          <a:blip r:embed="rId1"/>
          <a:stretch>
            <a:fillRect/>
          </a:stretch>
        </p:blipFill>
        <p:spPr>
          <a:xfrm>
            <a:off x="2324457" y="1654612"/>
            <a:ext cx="3116937" cy="1926312"/>
          </a:xfrm>
          <a:prstGeom prst="rect">
            <a:avLst/>
          </a:prstGeom>
        </p:spPr>
      </p:pic>
      <p:sp>
        <p:nvSpPr>
          <p:cNvPr id="6" name="Text 3"/>
          <p:cNvSpPr/>
          <p:nvPr/>
        </p:nvSpPr>
        <p:spPr>
          <a:xfrm>
            <a:off x="2324457" y="3843576"/>
            <a:ext cx="3116937" cy="656511"/>
          </a:xfrm>
          <a:prstGeom prst="rect">
            <a:avLst/>
          </a:prstGeom>
          <a:noFill/>
          <a:ln/>
        </p:spPr>
        <p:txBody>
          <a:bodyPr wrap="square" rtlCol="0" anchor="t"/>
          <a:lstStyle/>
          <a:p>
            <a:pPr algn="l" indent="0" marL="0">
              <a:lnSpc>
                <a:spcPts val="2585"/>
              </a:lnSpc>
              <a:buNone/>
            </a:pPr>
            <a:r>
              <a:rPr lang="en-US" sz="2068" dirty="0">
                <a:solidFill>
                  <a:srgbClr val="5955EB"/>
                </a:solidFill>
                <a:latin typeface="Libre Baskerville" pitchFamily="34" charset="0"/>
                <a:ea typeface="Libre Baskerville" pitchFamily="34" charset="-122"/>
                <a:cs typeface="Libre Baskerville" pitchFamily="34" charset="-120"/>
              </a:rPr>
              <a:t>Identify Top-Selling Items</a:t>
            </a:r>
            <a:endParaRPr lang="en-US" sz="2068" dirty="0"/>
          </a:p>
        </p:txBody>
      </p:sp>
      <p:sp>
        <p:nvSpPr>
          <p:cNvPr id="7" name="Text 4"/>
          <p:cNvSpPr/>
          <p:nvPr/>
        </p:nvSpPr>
        <p:spPr>
          <a:xfrm>
            <a:off x="2324457" y="4626054"/>
            <a:ext cx="3116937" cy="3026093"/>
          </a:xfrm>
          <a:prstGeom prst="rect">
            <a:avLst/>
          </a:prstGeom>
          <a:noFill/>
          <a:ln/>
        </p:spPr>
        <p:txBody>
          <a:bodyPr wrap="square" rtlCol="0" anchor="t"/>
          <a:lstStyle/>
          <a:p>
            <a:pPr algn="l" indent="0" marL="0">
              <a:lnSpc>
                <a:spcPts val="2647"/>
              </a:lnSpc>
              <a:buNone/>
            </a:pPr>
            <a:r>
              <a:rPr lang="en-US" sz="1655" dirty="0">
                <a:solidFill>
                  <a:srgbClr val="49495A"/>
                </a:solidFill>
                <a:latin typeface="Open Sans" pitchFamily="34" charset="0"/>
                <a:ea typeface="Open Sans" pitchFamily="34" charset="-122"/>
                <a:cs typeface="Open Sans" pitchFamily="34" charset="-120"/>
              </a:rPr>
              <a:t>The dashboard's product performance analysis allows us to pinpoint the best-selling Adidas products across categories. This data-driven insight supports strategic decision-making to optimize the product mix and meet consumer demand.</a:t>
            </a:r>
            <a:endParaRPr lang="en-US" sz="1655" dirty="0"/>
          </a:p>
        </p:txBody>
      </p:sp>
      <p:pic>
        <p:nvPicPr>
          <p:cNvPr id="8" name="Image 1" descr="preencoded.png">    </p:cNvPr>
          <p:cNvPicPr>
            <a:picLocks noChangeAspect="1"/>
          </p:cNvPicPr>
          <p:nvPr/>
        </p:nvPicPr>
        <p:blipFill>
          <a:blip r:embed="rId2"/>
          <a:stretch>
            <a:fillRect/>
          </a:stretch>
        </p:blipFill>
        <p:spPr>
          <a:xfrm>
            <a:off x="5756553" y="1654612"/>
            <a:ext cx="3117056" cy="1926431"/>
          </a:xfrm>
          <a:prstGeom prst="rect">
            <a:avLst/>
          </a:prstGeom>
        </p:spPr>
      </p:pic>
      <p:sp>
        <p:nvSpPr>
          <p:cNvPr id="9" name="Text 5"/>
          <p:cNvSpPr/>
          <p:nvPr/>
        </p:nvSpPr>
        <p:spPr>
          <a:xfrm>
            <a:off x="5756553" y="3843695"/>
            <a:ext cx="2776776" cy="328255"/>
          </a:xfrm>
          <a:prstGeom prst="rect">
            <a:avLst/>
          </a:prstGeom>
          <a:noFill/>
          <a:ln/>
        </p:spPr>
        <p:txBody>
          <a:bodyPr wrap="none" rtlCol="0" anchor="t"/>
          <a:lstStyle/>
          <a:p>
            <a:pPr algn="l" indent="0" marL="0">
              <a:lnSpc>
                <a:spcPts val="2585"/>
              </a:lnSpc>
              <a:buNone/>
            </a:pPr>
            <a:r>
              <a:rPr lang="en-US" sz="2068" dirty="0">
                <a:solidFill>
                  <a:srgbClr val="5955EB"/>
                </a:solidFill>
                <a:latin typeface="Libre Baskerville" pitchFamily="34" charset="0"/>
                <a:ea typeface="Libre Baskerville" pitchFamily="34" charset="-122"/>
                <a:cs typeface="Libre Baskerville" pitchFamily="34" charset="-120"/>
              </a:rPr>
              <a:t>Analyze Profitability</a:t>
            </a:r>
            <a:endParaRPr lang="en-US" sz="2068" dirty="0"/>
          </a:p>
        </p:txBody>
      </p:sp>
      <p:sp>
        <p:nvSpPr>
          <p:cNvPr id="10" name="Text 6"/>
          <p:cNvSpPr/>
          <p:nvPr/>
        </p:nvSpPr>
        <p:spPr>
          <a:xfrm>
            <a:off x="5756553" y="4297918"/>
            <a:ext cx="3117056" cy="2689860"/>
          </a:xfrm>
          <a:prstGeom prst="rect">
            <a:avLst/>
          </a:prstGeom>
          <a:noFill/>
          <a:ln/>
        </p:spPr>
        <p:txBody>
          <a:bodyPr wrap="square" rtlCol="0" anchor="t"/>
          <a:lstStyle/>
          <a:p>
            <a:pPr algn="l" indent="0" marL="0">
              <a:lnSpc>
                <a:spcPts val="2647"/>
              </a:lnSpc>
              <a:buNone/>
            </a:pPr>
            <a:r>
              <a:rPr lang="en-US" sz="1655" dirty="0">
                <a:solidFill>
                  <a:srgbClr val="49495A"/>
                </a:solidFill>
                <a:latin typeface="Open Sans" pitchFamily="34" charset="0"/>
                <a:ea typeface="Open Sans" pitchFamily="34" charset="-122"/>
                <a:cs typeface="Open Sans" pitchFamily="34" charset="-120"/>
              </a:rPr>
              <a:t>In addition to sales volume, the dashboard evaluates product profitability. This empowers us to focus resources on the most lucrative items and identify opportunities to improve margins on underperforming products.</a:t>
            </a:r>
            <a:endParaRPr lang="en-US" sz="1655" dirty="0"/>
          </a:p>
        </p:txBody>
      </p:sp>
      <p:pic>
        <p:nvPicPr>
          <p:cNvPr id="11" name="Image 2" descr="preencoded.png">    </p:cNvPr>
          <p:cNvPicPr>
            <a:picLocks noChangeAspect="1"/>
          </p:cNvPicPr>
          <p:nvPr/>
        </p:nvPicPr>
        <p:blipFill>
          <a:blip r:embed="rId3"/>
          <a:stretch>
            <a:fillRect/>
          </a:stretch>
        </p:blipFill>
        <p:spPr>
          <a:xfrm>
            <a:off x="9188768" y="1654612"/>
            <a:ext cx="3117056" cy="1926431"/>
          </a:xfrm>
          <a:prstGeom prst="rect">
            <a:avLst/>
          </a:prstGeom>
        </p:spPr>
      </p:pic>
      <p:sp>
        <p:nvSpPr>
          <p:cNvPr id="12" name="Text 7"/>
          <p:cNvSpPr/>
          <p:nvPr/>
        </p:nvSpPr>
        <p:spPr>
          <a:xfrm>
            <a:off x="9188768" y="3843695"/>
            <a:ext cx="3117056" cy="656511"/>
          </a:xfrm>
          <a:prstGeom prst="rect">
            <a:avLst/>
          </a:prstGeom>
          <a:noFill/>
          <a:ln/>
        </p:spPr>
        <p:txBody>
          <a:bodyPr wrap="square" rtlCol="0" anchor="t"/>
          <a:lstStyle/>
          <a:p>
            <a:pPr algn="l" indent="0" marL="0">
              <a:lnSpc>
                <a:spcPts val="2585"/>
              </a:lnSpc>
              <a:buNone/>
            </a:pPr>
            <a:r>
              <a:rPr lang="en-US" sz="2068" dirty="0">
                <a:solidFill>
                  <a:srgbClr val="5955EB"/>
                </a:solidFill>
                <a:latin typeface="Libre Baskerville" pitchFamily="34" charset="0"/>
                <a:ea typeface="Libre Baskerville" pitchFamily="34" charset="-122"/>
                <a:cs typeface="Libre Baskerville" pitchFamily="34" charset="-120"/>
              </a:rPr>
              <a:t>Optimize the Product Mix</a:t>
            </a:r>
            <a:endParaRPr lang="en-US" sz="2068" dirty="0"/>
          </a:p>
        </p:txBody>
      </p:sp>
      <p:sp>
        <p:nvSpPr>
          <p:cNvPr id="13" name="Text 8"/>
          <p:cNvSpPr/>
          <p:nvPr/>
        </p:nvSpPr>
        <p:spPr>
          <a:xfrm>
            <a:off x="9188768" y="4626173"/>
            <a:ext cx="3117056" cy="3026093"/>
          </a:xfrm>
          <a:prstGeom prst="rect">
            <a:avLst/>
          </a:prstGeom>
          <a:noFill/>
          <a:ln/>
        </p:spPr>
        <p:txBody>
          <a:bodyPr wrap="square" rtlCol="0" anchor="t"/>
          <a:lstStyle/>
          <a:p>
            <a:pPr algn="l" indent="0" marL="0">
              <a:lnSpc>
                <a:spcPts val="2647"/>
              </a:lnSpc>
              <a:buNone/>
            </a:pPr>
            <a:r>
              <a:rPr lang="en-US" sz="1655" dirty="0">
                <a:solidFill>
                  <a:srgbClr val="49495A"/>
                </a:solidFill>
                <a:latin typeface="Open Sans" pitchFamily="34" charset="0"/>
                <a:ea typeface="Open Sans" pitchFamily="34" charset="-122"/>
                <a:cs typeface="Open Sans" pitchFamily="34" charset="-120"/>
              </a:rPr>
              <a:t>By combining sales and profitability insights, the dashboard enables us to strategically refine the Adidas product portfolio. This ensures we offer the optimal mix of products to meet evolving market needs and drive continued growth.</a:t>
            </a:r>
            <a:endParaRPr lang="en-US" sz="1655"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1282422"/>
            <a:ext cx="5554980" cy="694373"/>
          </a:xfrm>
          <a:prstGeom prst="rect">
            <a:avLst/>
          </a:prstGeom>
          <a:noFill/>
          <a:ln/>
        </p:spPr>
        <p:txBody>
          <a:bodyPr wrap="none" rtlCol="0" anchor="t"/>
          <a:lstStyle/>
          <a:p>
            <a:pPr indent="0" marL="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Outcomes</a:t>
            </a:r>
            <a:endParaRPr lang="en-US" sz="4374" dirty="0"/>
          </a:p>
        </p:txBody>
      </p:sp>
      <p:sp>
        <p:nvSpPr>
          <p:cNvPr id="5" name="Shape 3"/>
          <p:cNvSpPr/>
          <p:nvPr/>
        </p:nvSpPr>
        <p:spPr>
          <a:xfrm>
            <a:off x="2037993" y="2650331"/>
            <a:ext cx="388739" cy="388739"/>
          </a:xfrm>
          <a:prstGeom prst="roundRect">
            <a:avLst>
              <a:gd name="adj" fmla="val 34295"/>
            </a:avLst>
          </a:prstGeom>
          <a:solidFill>
            <a:srgbClr val="DED6FF"/>
          </a:solidFill>
          <a:ln/>
        </p:spPr>
      </p:sp>
      <p:sp>
        <p:nvSpPr>
          <p:cNvPr id="6" name="Text 4"/>
          <p:cNvSpPr/>
          <p:nvPr/>
        </p:nvSpPr>
        <p:spPr>
          <a:xfrm>
            <a:off x="2648903" y="2671048"/>
            <a:ext cx="3499604" cy="347186"/>
          </a:xfrm>
          <a:prstGeom prst="rect">
            <a:avLst/>
          </a:prstGeom>
          <a:noFill/>
          <a:ln/>
        </p:spPr>
        <p:txBody>
          <a:bodyPr wrap="none" rtlCol="0" anchor="t"/>
          <a:lstStyle/>
          <a:p>
            <a:pPr indent="0" marL="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Enhanced Data Visibility</a:t>
            </a:r>
            <a:endParaRPr lang="en-US" sz="2187" dirty="0"/>
          </a:p>
        </p:txBody>
      </p:sp>
      <p:sp>
        <p:nvSpPr>
          <p:cNvPr id="7" name="Text 5"/>
          <p:cNvSpPr/>
          <p:nvPr/>
        </p:nvSpPr>
        <p:spPr>
          <a:xfrm>
            <a:off x="2648903" y="3151465"/>
            <a:ext cx="4555212" cy="1421606"/>
          </a:xfrm>
          <a:prstGeom prst="rect">
            <a:avLst/>
          </a:prstGeom>
          <a:noFill/>
          <a:ln/>
        </p:spPr>
        <p:txBody>
          <a:bodyPr wrap="square" rtlCol="0" anchor="t"/>
          <a:lstStyle/>
          <a:p>
            <a:pPr indent="0" marL="0">
              <a:lnSpc>
                <a:spcPts val="2799"/>
              </a:lnSpc>
              <a:buNone/>
            </a:pPr>
            <a:r>
              <a:rPr lang="en-US" sz="1750" dirty="0">
                <a:solidFill>
                  <a:srgbClr val="49495A"/>
                </a:solidFill>
                <a:latin typeface="Open Sans" pitchFamily="34" charset="0"/>
                <a:ea typeface="Open Sans" pitchFamily="34" charset="-122"/>
                <a:cs typeface="Open Sans" pitchFamily="34" charset="-120"/>
              </a:rPr>
              <a:t>The dashboard improved visibility of sales performance and trends, enabling stakeholders to quickly understand key metrics.</a:t>
            </a:r>
            <a:endParaRPr lang="en-US" sz="1750" dirty="0"/>
          </a:p>
        </p:txBody>
      </p:sp>
      <p:sp>
        <p:nvSpPr>
          <p:cNvPr id="8" name="Shape 6"/>
          <p:cNvSpPr/>
          <p:nvPr/>
        </p:nvSpPr>
        <p:spPr>
          <a:xfrm>
            <a:off x="7426285" y="2650331"/>
            <a:ext cx="388739" cy="388739"/>
          </a:xfrm>
          <a:prstGeom prst="roundRect">
            <a:avLst>
              <a:gd name="adj" fmla="val 34295"/>
            </a:avLst>
          </a:prstGeom>
          <a:solidFill>
            <a:srgbClr val="DED6FF"/>
          </a:solidFill>
          <a:ln/>
        </p:spPr>
      </p:sp>
      <p:sp>
        <p:nvSpPr>
          <p:cNvPr id="9" name="Text 7"/>
          <p:cNvSpPr/>
          <p:nvPr/>
        </p:nvSpPr>
        <p:spPr>
          <a:xfrm>
            <a:off x="8037195" y="2671048"/>
            <a:ext cx="3213854" cy="347186"/>
          </a:xfrm>
          <a:prstGeom prst="rect">
            <a:avLst/>
          </a:prstGeom>
          <a:noFill/>
          <a:ln/>
        </p:spPr>
        <p:txBody>
          <a:bodyPr wrap="none" rtlCol="0" anchor="t"/>
          <a:lstStyle/>
          <a:p>
            <a:pPr indent="0" marL="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Data-Driven Decisions</a:t>
            </a:r>
            <a:endParaRPr lang="en-US" sz="2187" dirty="0"/>
          </a:p>
        </p:txBody>
      </p:sp>
      <p:sp>
        <p:nvSpPr>
          <p:cNvPr id="10" name="Text 8"/>
          <p:cNvSpPr/>
          <p:nvPr/>
        </p:nvSpPr>
        <p:spPr>
          <a:xfrm>
            <a:off x="8037195" y="3151465"/>
            <a:ext cx="4555212" cy="1421606"/>
          </a:xfrm>
          <a:prstGeom prst="rect">
            <a:avLst/>
          </a:prstGeom>
          <a:noFill/>
          <a:ln/>
        </p:spPr>
        <p:txBody>
          <a:bodyPr wrap="square" rtlCol="0" anchor="t"/>
          <a:lstStyle/>
          <a:p>
            <a:pPr indent="0" marL="0">
              <a:lnSpc>
                <a:spcPts val="2799"/>
              </a:lnSpc>
              <a:buNone/>
            </a:pPr>
            <a:r>
              <a:rPr lang="en-US" sz="1750" dirty="0">
                <a:solidFill>
                  <a:srgbClr val="49495A"/>
                </a:solidFill>
                <a:latin typeface="Open Sans" pitchFamily="34" charset="0"/>
                <a:ea typeface="Open Sans" pitchFamily="34" charset="-122"/>
                <a:cs typeface="Open Sans" pitchFamily="34" charset="-120"/>
              </a:rPr>
              <a:t>The insights provided by the dashboard facilitated informed, strategic decision-making for the sales and management teams.</a:t>
            </a:r>
            <a:endParaRPr lang="en-US" sz="1750" dirty="0"/>
          </a:p>
        </p:txBody>
      </p:sp>
      <p:sp>
        <p:nvSpPr>
          <p:cNvPr id="11" name="Shape 9"/>
          <p:cNvSpPr/>
          <p:nvPr/>
        </p:nvSpPr>
        <p:spPr>
          <a:xfrm>
            <a:off x="2037993" y="5024438"/>
            <a:ext cx="388739" cy="388739"/>
          </a:xfrm>
          <a:prstGeom prst="roundRect">
            <a:avLst>
              <a:gd name="adj" fmla="val 34295"/>
            </a:avLst>
          </a:prstGeom>
          <a:solidFill>
            <a:srgbClr val="DED6FF"/>
          </a:solidFill>
          <a:ln/>
        </p:spPr>
      </p:sp>
      <p:sp>
        <p:nvSpPr>
          <p:cNvPr id="12" name="Text 10"/>
          <p:cNvSpPr/>
          <p:nvPr/>
        </p:nvSpPr>
        <p:spPr>
          <a:xfrm>
            <a:off x="2648903" y="5045154"/>
            <a:ext cx="3182541" cy="347186"/>
          </a:xfrm>
          <a:prstGeom prst="rect">
            <a:avLst/>
          </a:prstGeom>
          <a:noFill/>
          <a:ln/>
        </p:spPr>
        <p:txBody>
          <a:bodyPr wrap="none" rtlCol="0" anchor="t"/>
          <a:lstStyle/>
          <a:p>
            <a:pPr indent="0" marL="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Performance Tracking</a:t>
            </a:r>
            <a:endParaRPr lang="en-US" sz="2187" dirty="0"/>
          </a:p>
        </p:txBody>
      </p:sp>
      <p:sp>
        <p:nvSpPr>
          <p:cNvPr id="13" name="Text 11"/>
          <p:cNvSpPr/>
          <p:nvPr/>
        </p:nvSpPr>
        <p:spPr>
          <a:xfrm>
            <a:off x="2648903" y="5525572"/>
            <a:ext cx="4555212" cy="1421606"/>
          </a:xfrm>
          <a:prstGeom prst="rect">
            <a:avLst/>
          </a:prstGeom>
          <a:noFill/>
          <a:ln/>
        </p:spPr>
        <p:txBody>
          <a:bodyPr wrap="square" rtlCol="0" anchor="t"/>
          <a:lstStyle/>
          <a:p>
            <a:pPr indent="0" marL="0">
              <a:lnSpc>
                <a:spcPts val="2799"/>
              </a:lnSpc>
              <a:buNone/>
            </a:pPr>
            <a:r>
              <a:rPr lang="en-US" sz="1750" dirty="0">
                <a:solidFill>
                  <a:srgbClr val="49495A"/>
                </a:solidFill>
                <a:latin typeface="Open Sans" pitchFamily="34" charset="0"/>
                <a:ea typeface="Open Sans" pitchFamily="34" charset="-122"/>
                <a:cs typeface="Open Sans" pitchFamily="34" charset="-120"/>
              </a:rPr>
              <a:t>The dashboard enabled effective tracking of sales goals and KPIs, helping the teams monitor progress and make data-backed decisions.</a:t>
            </a:r>
            <a:endParaRPr lang="en-US" sz="1750" dirty="0"/>
          </a:p>
        </p:txBody>
      </p:sp>
      <p:sp>
        <p:nvSpPr>
          <p:cNvPr id="14" name="Shape 12"/>
          <p:cNvSpPr/>
          <p:nvPr/>
        </p:nvSpPr>
        <p:spPr>
          <a:xfrm>
            <a:off x="7426285" y="5024438"/>
            <a:ext cx="388739" cy="388739"/>
          </a:xfrm>
          <a:prstGeom prst="roundRect">
            <a:avLst>
              <a:gd name="adj" fmla="val 34295"/>
            </a:avLst>
          </a:prstGeom>
          <a:solidFill>
            <a:srgbClr val="DED6FF"/>
          </a:solidFill>
          <a:ln/>
        </p:spPr>
      </p:sp>
      <p:sp>
        <p:nvSpPr>
          <p:cNvPr id="15" name="Text 13"/>
          <p:cNvSpPr/>
          <p:nvPr/>
        </p:nvSpPr>
        <p:spPr>
          <a:xfrm>
            <a:off x="8037195" y="5045154"/>
            <a:ext cx="2777490" cy="347186"/>
          </a:xfrm>
          <a:prstGeom prst="rect">
            <a:avLst/>
          </a:prstGeom>
          <a:noFill/>
          <a:ln/>
        </p:spPr>
        <p:txBody>
          <a:bodyPr wrap="none" rtlCol="0" anchor="t"/>
          <a:lstStyle/>
          <a:p>
            <a:pPr indent="0" marL="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User Engagement</a:t>
            </a:r>
            <a:endParaRPr lang="en-US" sz="2187" dirty="0"/>
          </a:p>
        </p:txBody>
      </p:sp>
      <p:sp>
        <p:nvSpPr>
          <p:cNvPr id="16" name="Text 14"/>
          <p:cNvSpPr/>
          <p:nvPr/>
        </p:nvSpPr>
        <p:spPr>
          <a:xfrm>
            <a:off x="8037195" y="5525572"/>
            <a:ext cx="4555212" cy="1066205"/>
          </a:xfrm>
          <a:prstGeom prst="rect">
            <a:avLst/>
          </a:prstGeom>
          <a:noFill/>
          <a:ln/>
        </p:spPr>
        <p:txBody>
          <a:bodyPr wrap="square" rtlCol="0" anchor="t"/>
          <a:lstStyle/>
          <a:p>
            <a:pPr indent="0" marL="0">
              <a:lnSpc>
                <a:spcPts val="2799"/>
              </a:lnSpc>
              <a:buNone/>
            </a:pPr>
            <a:r>
              <a:rPr lang="en-US" sz="1750" dirty="0">
                <a:solidFill>
                  <a:srgbClr val="49495A"/>
                </a:solidFill>
                <a:latin typeface="Open Sans" pitchFamily="34" charset="0"/>
                <a:ea typeface="Open Sans" pitchFamily="34" charset="-122"/>
                <a:cs typeface="Open Sans" pitchFamily="34" charset="-120"/>
              </a:rPr>
              <a:t>The dashboard increased user engagement and interactivity through the use of intuitive filters, slicers, and navigation features.</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2024-05-26T10:03:24Z</dcterms:created>
  <dcterms:modified xsi:type="dcterms:W3CDTF">2024-05-26T10:03:24Z</dcterms:modified>
</cp:coreProperties>
</file>