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03"/>
  </p:notesMasterIdLst>
  <p:handoutMasterIdLst>
    <p:handoutMasterId r:id="rId104"/>
  </p:handoutMasterIdLst>
  <p:sldIdLst>
    <p:sldId id="473" r:id="rId2"/>
    <p:sldId id="474" r:id="rId3"/>
    <p:sldId id="256" r:id="rId4"/>
    <p:sldId id="606" r:id="rId5"/>
    <p:sldId id="669" r:id="rId6"/>
    <p:sldId id="671" r:id="rId7"/>
    <p:sldId id="700" r:id="rId8"/>
    <p:sldId id="257" r:id="rId9"/>
    <p:sldId id="626" r:id="rId10"/>
    <p:sldId id="670" r:id="rId11"/>
    <p:sldId id="627" r:id="rId12"/>
    <p:sldId id="258" r:id="rId13"/>
    <p:sldId id="259" r:id="rId14"/>
    <p:sldId id="261" r:id="rId15"/>
    <p:sldId id="615" r:id="rId16"/>
    <p:sldId id="690" r:id="rId17"/>
    <p:sldId id="691" r:id="rId18"/>
    <p:sldId id="674" r:id="rId19"/>
    <p:sldId id="673" r:id="rId20"/>
    <p:sldId id="676" r:id="rId21"/>
    <p:sldId id="677" r:id="rId22"/>
    <p:sldId id="682" r:id="rId23"/>
    <p:sldId id="678" r:id="rId24"/>
    <p:sldId id="681" r:id="rId25"/>
    <p:sldId id="679" r:id="rId26"/>
    <p:sldId id="667" r:id="rId27"/>
    <p:sldId id="692" r:id="rId28"/>
    <p:sldId id="693" r:id="rId29"/>
    <p:sldId id="263" r:id="rId30"/>
    <p:sldId id="264" r:id="rId31"/>
    <p:sldId id="663" r:id="rId32"/>
    <p:sldId id="675" r:id="rId33"/>
    <p:sldId id="665" r:id="rId34"/>
    <p:sldId id="661" r:id="rId35"/>
    <p:sldId id="479" r:id="rId36"/>
    <p:sldId id="659" r:id="rId37"/>
    <p:sldId id="660" r:id="rId38"/>
    <p:sldId id="481" r:id="rId39"/>
    <p:sldId id="601" r:id="rId40"/>
    <p:sldId id="603" r:id="rId41"/>
    <p:sldId id="602" r:id="rId42"/>
    <p:sldId id="604" r:id="rId43"/>
    <p:sldId id="482" r:id="rId44"/>
    <p:sldId id="483" r:id="rId45"/>
    <p:sldId id="493" r:id="rId46"/>
    <p:sldId id="489" r:id="rId47"/>
    <p:sldId id="491" r:id="rId48"/>
    <p:sldId id="492" r:id="rId49"/>
    <p:sldId id="588" r:id="rId50"/>
    <p:sldId id="485" r:id="rId51"/>
    <p:sldId id="497" r:id="rId52"/>
    <p:sldId id="599" r:id="rId53"/>
    <p:sldId id="498" r:id="rId54"/>
    <p:sldId id="494" r:id="rId55"/>
    <p:sldId id="501" r:id="rId56"/>
    <p:sldId id="486" r:id="rId57"/>
    <p:sldId id="499" r:id="rId58"/>
    <p:sldId id="495" r:id="rId59"/>
    <p:sldId id="702" r:id="rId60"/>
    <p:sldId id="703" r:id="rId61"/>
    <p:sldId id="704" r:id="rId62"/>
    <p:sldId id="705" r:id="rId63"/>
    <p:sldId id="706" r:id="rId64"/>
    <p:sldId id="707" r:id="rId65"/>
    <p:sldId id="488" r:id="rId66"/>
    <p:sldId id="701" r:id="rId67"/>
    <p:sldId id="496" r:id="rId68"/>
    <p:sldId id="504" r:id="rId69"/>
    <p:sldId id="505" r:id="rId70"/>
    <p:sldId id="503" r:id="rId71"/>
    <p:sldId id="556" r:id="rId72"/>
    <p:sldId id="575" r:id="rId73"/>
    <p:sldId id="576" r:id="rId74"/>
    <p:sldId id="662" r:id="rId75"/>
    <p:sldId id="633" r:id="rId76"/>
    <p:sldId id="634" r:id="rId77"/>
    <p:sldId id="635" r:id="rId78"/>
    <p:sldId id="636" r:id="rId79"/>
    <p:sldId id="637" r:id="rId80"/>
    <p:sldId id="638" r:id="rId81"/>
    <p:sldId id="639" r:id="rId82"/>
    <p:sldId id="640" r:id="rId83"/>
    <p:sldId id="641" r:id="rId84"/>
    <p:sldId id="642" r:id="rId85"/>
    <p:sldId id="643" r:id="rId86"/>
    <p:sldId id="644" r:id="rId87"/>
    <p:sldId id="645" r:id="rId88"/>
    <p:sldId id="487" r:id="rId89"/>
    <p:sldId id="646" r:id="rId90"/>
    <p:sldId id="647" r:id="rId91"/>
    <p:sldId id="648" r:id="rId92"/>
    <p:sldId id="649" r:id="rId93"/>
    <p:sldId id="650" r:id="rId94"/>
    <p:sldId id="651" r:id="rId95"/>
    <p:sldId id="652" r:id="rId96"/>
    <p:sldId id="653" r:id="rId97"/>
    <p:sldId id="654" r:id="rId98"/>
    <p:sldId id="655" r:id="rId99"/>
    <p:sldId id="656" r:id="rId100"/>
    <p:sldId id="657" r:id="rId101"/>
    <p:sldId id="605" r:id="rId10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A04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79174" autoAdjust="0"/>
  </p:normalViewPr>
  <p:slideViewPr>
    <p:cSldViewPr>
      <p:cViewPr varScale="1">
        <p:scale>
          <a:sx n="59" d="100"/>
          <a:sy n="59" d="100"/>
        </p:scale>
        <p:origin x="1770" y="66"/>
      </p:cViewPr>
      <p:guideLst>
        <p:guide orient="horz" pos="2160"/>
        <p:guide pos="2880"/>
      </p:guideLst>
    </p:cSldViewPr>
  </p:slideViewPr>
  <p:outlineViewPr>
    <p:cViewPr>
      <p:scale>
        <a:sx n="33" d="100"/>
        <a:sy n="33" d="100"/>
      </p:scale>
      <p:origin x="0" y="625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A1547418-A7C7-4D12-8381-7E7579AEE2EF}" type="datetimeFigureOut">
              <a:rPr lang="en-US"/>
              <a:pPr>
                <a:defRPr/>
              </a:pPr>
              <a:t>8/28/2023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48B1348A-576D-4E40-94F6-2E57EF35DEAD}" type="slidenum">
              <a:rPr lang="en-US"/>
              <a:pPr>
                <a:defRPr/>
              </a:pPr>
              <a:t>‹#›</a:t>
            </a:fld>
            <a:endParaRPr lang="en-US"/>
          </a:p>
        </p:txBody>
      </p:sp>
    </p:spTree>
    <p:extLst>
      <p:ext uri="{BB962C8B-B14F-4D97-AF65-F5344CB8AC3E}">
        <p14:creationId xmlns:p14="http://schemas.microsoft.com/office/powerpoint/2010/main" val="201027943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4C9D6F6-A503-44BF-9F4D-E20B94F2F901}" type="datetimeFigureOut">
              <a:rPr lang="en-US"/>
              <a:pPr>
                <a:defRPr/>
              </a:pPr>
              <a:t>8/28/2023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A5FB672F-D7DD-471C-B508-BC491173D9B0}" type="slidenum">
              <a:rPr lang="en-US"/>
              <a:pPr>
                <a:defRPr/>
              </a:pPr>
              <a:t>‹#›</a:t>
            </a:fld>
            <a:endParaRPr lang="en-US"/>
          </a:p>
        </p:txBody>
      </p:sp>
    </p:spTree>
    <p:extLst>
      <p:ext uri="{BB962C8B-B14F-4D97-AF65-F5344CB8AC3E}">
        <p14:creationId xmlns:p14="http://schemas.microsoft.com/office/powerpoint/2010/main" val="193738199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51111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c7de12e210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gc7de12e210_0_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24" name="Google Shape;224;gc7de12e210_0_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16</a:t>
            </a:fld>
            <a:endParaRPr/>
          </a:p>
        </p:txBody>
      </p:sp>
    </p:spTree>
    <p:extLst>
      <p:ext uri="{BB962C8B-B14F-4D97-AF65-F5344CB8AC3E}">
        <p14:creationId xmlns:p14="http://schemas.microsoft.com/office/powerpoint/2010/main" val="1729990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7de12e210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c7de12e210_0_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33" name="Google Shape;233;gc7de12e210_0_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17</a:t>
            </a:fld>
            <a:endParaRPr/>
          </a:p>
        </p:txBody>
      </p:sp>
    </p:spTree>
    <p:extLst>
      <p:ext uri="{BB962C8B-B14F-4D97-AF65-F5344CB8AC3E}">
        <p14:creationId xmlns:p14="http://schemas.microsoft.com/office/powerpoint/2010/main" val="1035151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Reference:</a:t>
            </a:r>
            <a:endParaRPr/>
          </a:p>
          <a:p>
            <a:pPr marL="0" lvl="0" indent="0" algn="l" rtl="0">
              <a:spcBef>
                <a:spcPts val="0"/>
              </a:spcBef>
              <a:spcAft>
                <a:spcPts val="0"/>
              </a:spcAft>
              <a:buNone/>
            </a:pPr>
            <a:endParaRPr/>
          </a:p>
        </p:txBody>
      </p:sp>
      <p:sp>
        <p:nvSpPr>
          <p:cNvPr id="157" name="Google Shape;157;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18</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885607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Reference:</a:t>
            </a:r>
            <a:endParaRPr/>
          </a:p>
          <a:p>
            <a:pPr marL="0" lvl="0" indent="0" algn="l" rtl="0">
              <a:spcBef>
                <a:spcPts val="0"/>
              </a:spcBef>
              <a:spcAft>
                <a:spcPts val="0"/>
              </a:spcAft>
              <a:buNone/>
            </a:pPr>
            <a:endParaRPr/>
          </a:p>
        </p:txBody>
      </p:sp>
      <p:sp>
        <p:nvSpPr>
          <p:cNvPr id="157" name="Google Shape;157;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19</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937640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Reference:</a:t>
            </a:r>
            <a:endParaRPr/>
          </a:p>
          <a:p>
            <a:pPr marL="0" lvl="0" indent="0" algn="l" rtl="0">
              <a:spcBef>
                <a:spcPts val="0"/>
              </a:spcBef>
              <a:spcAft>
                <a:spcPts val="0"/>
              </a:spcAft>
              <a:buNone/>
            </a:pPr>
            <a:endParaRPr/>
          </a:p>
        </p:txBody>
      </p:sp>
      <p:sp>
        <p:nvSpPr>
          <p:cNvPr id="157" name="Google Shape;157;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20</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4807860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Reference:</a:t>
            </a:r>
            <a:endParaRPr/>
          </a:p>
          <a:p>
            <a:pPr marL="0" lvl="0" indent="0" algn="l" rtl="0">
              <a:spcBef>
                <a:spcPts val="0"/>
              </a:spcBef>
              <a:spcAft>
                <a:spcPts val="0"/>
              </a:spcAft>
              <a:buNone/>
            </a:pPr>
            <a:endParaRPr/>
          </a:p>
        </p:txBody>
      </p:sp>
      <p:sp>
        <p:nvSpPr>
          <p:cNvPr id="157" name="Google Shape;157;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21</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773443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Reference:</a:t>
            </a:r>
            <a:endParaRPr/>
          </a:p>
          <a:p>
            <a:pPr marL="0" lvl="0" indent="0" algn="l" rtl="0">
              <a:spcBef>
                <a:spcPts val="0"/>
              </a:spcBef>
              <a:spcAft>
                <a:spcPts val="0"/>
              </a:spcAft>
              <a:buNone/>
            </a:pPr>
            <a:endParaRPr/>
          </a:p>
        </p:txBody>
      </p:sp>
      <p:sp>
        <p:nvSpPr>
          <p:cNvPr id="157" name="Google Shape;157;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22</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51840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Reference:</a:t>
            </a:r>
            <a:endParaRPr/>
          </a:p>
          <a:p>
            <a:pPr marL="0" lvl="0" indent="0" algn="l" rtl="0">
              <a:spcBef>
                <a:spcPts val="0"/>
              </a:spcBef>
              <a:spcAft>
                <a:spcPts val="0"/>
              </a:spcAft>
              <a:buNone/>
            </a:pPr>
            <a:endParaRPr/>
          </a:p>
        </p:txBody>
      </p:sp>
      <p:sp>
        <p:nvSpPr>
          <p:cNvPr id="157" name="Google Shape;157;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23</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707136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Reference:</a:t>
            </a:r>
            <a:endParaRPr/>
          </a:p>
          <a:p>
            <a:pPr marL="0" lvl="0" indent="0" algn="l" rtl="0">
              <a:spcBef>
                <a:spcPts val="0"/>
              </a:spcBef>
              <a:spcAft>
                <a:spcPts val="0"/>
              </a:spcAft>
              <a:buNone/>
            </a:pPr>
            <a:endParaRPr/>
          </a:p>
        </p:txBody>
      </p:sp>
      <p:sp>
        <p:nvSpPr>
          <p:cNvPr id="157" name="Google Shape;157;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24</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4127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Reference:</a:t>
            </a:r>
            <a:endParaRPr/>
          </a:p>
          <a:p>
            <a:pPr marL="0" lvl="0" indent="0" algn="l" rtl="0">
              <a:spcBef>
                <a:spcPts val="0"/>
              </a:spcBef>
              <a:spcAft>
                <a:spcPts val="0"/>
              </a:spcAft>
              <a:buNone/>
            </a:pPr>
            <a:endParaRPr/>
          </a:p>
        </p:txBody>
      </p:sp>
      <p:sp>
        <p:nvSpPr>
          <p:cNvPr id="157" name="Google Shape;157;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25</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053698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977303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59" name="Google Shape;25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281905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69" name="Google Shape;26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32310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Reference:</a:t>
            </a:r>
            <a:endParaRPr/>
          </a:p>
          <a:p>
            <a:pPr marL="0" lvl="0" indent="0" algn="l" rtl="0">
              <a:spcBef>
                <a:spcPts val="0"/>
              </a:spcBef>
              <a:spcAft>
                <a:spcPts val="0"/>
              </a:spcAft>
              <a:buNone/>
            </a:pPr>
            <a:endParaRPr/>
          </a:p>
        </p:txBody>
      </p:sp>
      <p:sp>
        <p:nvSpPr>
          <p:cNvPr id="157" name="Google Shape;157;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29</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976108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Reference:</a:t>
            </a:r>
            <a:endParaRPr/>
          </a:p>
          <a:p>
            <a:pPr marL="0" lvl="0" indent="0" algn="l" rtl="0">
              <a:spcBef>
                <a:spcPts val="0"/>
              </a:spcBef>
              <a:spcAft>
                <a:spcPts val="0"/>
              </a:spcAft>
              <a:buNone/>
            </a:pPr>
            <a:endParaRPr/>
          </a:p>
        </p:txBody>
      </p:sp>
      <p:sp>
        <p:nvSpPr>
          <p:cNvPr id="157" name="Google Shape;157;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30</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069051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Reference:</a:t>
            </a:r>
            <a:endParaRPr/>
          </a:p>
          <a:p>
            <a:pPr marL="0" lvl="0" indent="0" algn="l" rtl="0">
              <a:spcBef>
                <a:spcPts val="0"/>
              </a:spcBef>
              <a:spcAft>
                <a:spcPts val="0"/>
              </a:spcAft>
              <a:buNone/>
            </a:pPr>
            <a:endParaRPr/>
          </a:p>
        </p:txBody>
      </p:sp>
      <p:sp>
        <p:nvSpPr>
          <p:cNvPr id="157" name="Google Shape;157;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31</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756572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Reference:</a:t>
            </a:r>
            <a:endParaRPr/>
          </a:p>
          <a:p>
            <a:pPr marL="0" lvl="0" indent="0" algn="l" rtl="0">
              <a:spcBef>
                <a:spcPts val="0"/>
              </a:spcBef>
              <a:spcAft>
                <a:spcPts val="0"/>
              </a:spcAft>
              <a:buNone/>
            </a:pPr>
            <a:endParaRPr/>
          </a:p>
        </p:txBody>
      </p:sp>
      <p:sp>
        <p:nvSpPr>
          <p:cNvPr id="157" name="Google Shape;157;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32</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9652223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Reference:</a:t>
            </a:r>
            <a:endParaRPr/>
          </a:p>
          <a:p>
            <a:pPr marL="0" lvl="0" indent="0" algn="l" rtl="0">
              <a:spcBef>
                <a:spcPts val="0"/>
              </a:spcBef>
              <a:spcAft>
                <a:spcPts val="0"/>
              </a:spcAft>
              <a:buNone/>
            </a:pPr>
            <a:endParaRPr/>
          </a:p>
        </p:txBody>
      </p:sp>
      <p:sp>
        <p:nvSpPr>
          <p:cNvPr id="157" name="Google Shape;157;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33</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40104605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76146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Red points indicates that a person would not buy a car and green points indicate that person would like to buy a car. Isn’t it a bit odd that a person with 50.1K will buy a car but someone with a 49.9K will not buy a car? The small change in the input to a perceptron can sometimes cause the output to completely flip, say from 0 to 1. This behavior is not a characteristic of the specific problem we choose or the specific weight and the threshold we choose. It is a characteristic of the perceptron neuron itself which behaves like a step function. We can overcome this problem by introducing a new type of artificial neuron called a sigmoid neuron.</a:t>
            </a:r>
          </a:p>
          <a:p>
            <a:endParaRPr lang="en-US" dirty="0"/>
          </a:p>
        </p:txBody>
      </p:sp>
    </p:spTree>
    <p:extLst>
      <p:ext uri="{BB962C8B-B14F-4D97-AF65-F5344CB8AC3E}">
        <p14:creationId xmlns:p14="http://schemas.microsoft.com/office/powerpoint/2010/main" val="33903879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 longer see a sharp transition at the threshold </a:t>
            </a:r>
            <a:r>
              <a:rPr lang="en-US" sz="1200" b="1" i="0" kern="1200" dirty="0">
                <a:solidFill>
                  <a:schemeClr val="tx1"/>
                </a:solidFill>
                <a:effectLst/>
                <a:latin typeface="+mn-lt"/>
                <a:ea typeface="+mn-ea"/>
                <a:cs typeface="+mn-cs"/>
              </a:rPr>
              <a:t>b</a:t>
            </a:r>
            <a:r>
              <a:rPr lang="en-US" sz="1200" b="0" i="0" kern="1200" dirty="0">
                <a:solidFill>
                  <a:schemeClr val="tx1"/>
                </a:solidFill>
                <a:effectLst/>
                <a:latin typeface="+mn-lt"/>
                <a:ea typeface="+mn-ea"/>
                <a:cs typeface="+mn-cs"/>
              </a:rPr>
              <a:t>. The output from the sigmoid neuron is not 0 or 1. Instead, it is a real value between 0–1 which can be interpreted as a probability</a:t>
            </a:r>
            <a:endParaRPr lang="en-US" dirty="0"/>
          </a:p>
        </p:txBody>
      </p:sp>
    </p:spTree>
    <p:extLst>
      <p:ext uri="{BB962C8B-B14F-4D97-AF65-F5344CB8AC3E}">
        <p14:creationId xmlns:p14="http://schemas.microsoft.com/office/powerpoint/2010/main" val="1396318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4" name="Google Shape;13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Reference:</a:t>
            </a:r>
            <a:endParaRPr/>
          </a:p>
          <a:p>
            <a:pPr marL="0" lvl="0" indent="0" algn="l" rtl="0">
              <a:spcBef>
                <a:spcPts val="0"/>
              </a:spcBef>
              <a:spcAft>
                <a:spcPts val="0"/>
              </a:spcAft>
              <a:buNone/>
            </a:pPr>
            <a:endParaRPr/>
          </a:p>
        </p:txBody>
      </p:sp>
      <p:sp>
        <p:nvSpPr>
          <p:cNvPr id="135" name="Google Shape;135;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8</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42271966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47795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80257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81463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1086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Reference:</a:t>
            </a:r>
            <a:endParaRPr/>
          </a:p>
          <a:p>
            <a:pPr marL="0" lvl="0" indent="0" algn="l" rtl="0">
              <a:spcBef>
                <a:spcPts val="0"/>
              </a:spcBef>
              <a:spcAft>
                <a:spcPts val="0"/>
              </a:spcAft>
              <a:buNone/>
            </a:pPr>
            <a:endParaRPr/>
          </a:p>
        </p:txBody>
      </p:sp>
      <p:sp>
        <p:nvSpPr>
          <p:cNvPr id="157" name="Google Shape;157;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9</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634758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Reference:</a:t>
            </a:r>
            <a:endParaRPr/>
          </a:p>
          <a:p>
            <a:pPr marL="0" lvl="0" indent="0" algn="l" rtl="0">
              <a:spcBef>
                <a:spcPts val="0"/>
              </a:spcBef>
              <a:spcAft>
                <a:spcPts val="0"/>
              </a:spcAft>
              <a:buNone/>
            </a:pPr>
            <a:endParaRPr/>
          </a:p>
        </p:txBody>
      </p:sp>
      <p:sp>
        <p:nvSpPr>
          <p:cNvPr id="157" name="Google Shape;157;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11</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366335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1" name="Google Shape;14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4327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c6869843e2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c6869843e2_0_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148" name="Google Shape;148;gc6869843e2_0_1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extLst>
      <p:ext uri="{BB962C8B-B14F-4D97-AF65-F5344CB8AC3E}">
        <p14:creationId xmlns:p14="http://schemas.microsoft.com/office/powerpoint/2010/main" val="3416560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Reference:</a:t>
            </a:r>
            <a:endParaRPr/>
          </a:p>
          <a:p>
            <a:pPr marL="0" lvl="0" indent="0" algn="l" rtl="0">
              <a:spcBef>
                <a:spcPts val="0"/>
              </a:spcBef>
              <a:spcAft>
                <a:spcPts val="0"/>
              </a:spcAft>
              <a:buNone/>
            </a:pPr>
            <a:endParaRPr/>
          </a:p>
        </p:txBody>
      </p:sp>
      <p:sp>
        <p:nvSpPr>
          <p:cNvPr id="157" name="Google Shape;157;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14</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368877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Reference:</a:t>
            </a:r>
            <a:endParaRPr/>
          </a:p>
          <a:p>
            <a:pPr marL="0" lvl="0" indent="0" algn="l" rtl="0">
              <a:spcBef>
                <a:spcPts val="0"/>
              </a:spcBef>
              <a:spcAft>
                <a:spcPts val="0"/>
              </a:spcAft>
              <a:buNone/>
            </a:pPr>
            <a:endParaRPr/>
          </a:p>
        </p:txBody>
      </p:sp>
      <p:sp>
        <p:nvSpPr>
          <p:cNvPr id="157" name="Google Shape;157;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15</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753039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76200" y="6069013"/>
            <a:ext cx="2057400" cy="685800"/>
          </a:xfrm>
          <a:prstGeom prst="rect">
            <a:avLst/>
          </a:prstGeom>
        </p:spPr>
        <p:txBody>
          <a:bodyPr>
            <a:noAutofit/>
          </a:bodyPr>
          <a:lstStyle>
            <a:lvl1pPr algn="ctr">
              <a:defRPr sz="2000">
                <a:solidFill>
                  <a:srgbClr val="FFFFFF"/>
                </a:solidFill>
              </a:defRPr>
            </a:lvl1pPr>
          </a:lstStyle>
          <a:p>
            <a:pPr>
              <a:defRPr/>
            </a:pPr>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81476A36-0234-49F8-9C3A-1E7281BBB686}" type="slidenum">
              <a:rPr lang="en-US"/>
              <a:pPr>
                <a:defRPr/>
              </a:pPr>
              <a:t>‹#›</a:t>
            </a:fld>
            <a:endParaRPr lang="en-US"/>
          </a:p>
        </p:txBody>
      </p:sp>
    </p:spTree>
    <p:extLst>
      <p:ext uri="{BB962C8B-B14F-4D97-AF65-F5344CB8AC3E}">
        <p14:creationId xmlns:p14="http://schemas.microsoft.com/office/powerpoint/2010/main" val="410568501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a:xfrm>
            <a:off x="6096000" y="6248400"/>
            <a:ext cx="2667000" cy="365125"/>
          </a:xfrm>
          <a:prstGeom prst="rect">
            <a:avLst/>
          </a:prstGeom>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D181F849-42F9-4725-ACC9-4C28406C2CA0}" type="slidenum">
              <a:rPr lang="en-US"/>
              <a:pPr>
                <a:defRPr/>
              </a:pPr>
              <a:t>‹#›</a:t>
            </a:fld>
            <a:endParaRPr lang="en-US"/>
          </a:p>
        </p:txBody>
      </p:sp>
    </p:spTree>
    <p:extLst>
      <p:ext uri="{BB962C8B-B14F-4D97-AF65-F5344CB8AC3E}">
        <p14:creationId xmlns:p14="http://schemas.microsoft.com/office/powerpoint/2010/main" val="2841664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a:prstGeom prst="rect">
            <a:avLst/>
          </a:prstGeom>
        </p:spPr>
        <p:txBody>
          <a:bodyPr/>
          <a:lstStyle>
            <a:lvl1pPr>
              <a:defRPr/>
            </a:lvl1pPr>
          </a:lstStyle>
          <a:p>
            <a:pPr>
              <a:defRPr/>
            </a:pPr>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DD457222-D449-4028-9AEB-972352AAA465}" type="slidenum">
              <a:rPr lang="en-US"/>
              <a:pPr>
                <a:defRPr/>
              </a:pPr>
              <a:t>‹#›</a:t>
            </a:fld>
            <a:endParaRPr lang="en-US"/>
          </a:p>
        </p:txBody>
      </p:sp>
    </p:spTree>
    <p:extLst>
      <p:ext uri="{BB962C8B-B14F-4D97-AF65-F5344CB8AC3E}">
        <p14:creationId xmlns:p14="http://schemas.microsoft.com/office/powerpoint/2010/main" val="3538623853"/>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0" y="6248400"/>
            <a:ext cx="2667000" cy="365125"/>
          </a:xfrm>
          <a:prstGeom prst="rect">
            <a:avLst/>
          </a:prstGeom>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0C991470-EDB2-44AA-9E23-7A16FDC63514}" type="slidenum">
              <a:rPr lang="en-US" smtClean="0"/>
              <a:pPr>
                <a:defRPr/>
              </a:pPr>
              <a:t>‹#›</a:t>
            </a:fld>
            <a:endParaRPr lang="en-US"/>
          </a:p>
        </p:txBody>
      </p:sp>
    </p:spTree>
    <p:extLst>
      <p:ext uri="{BB962C8B-B14F-4D97-AF65-F5344CB8AC3E}">
        <p14:creationId xmlns:p14="http://schemas.microsoft.com/office/powerpoint/2010/main" val="3009951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dirty="0"/>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6096000" y="6248400"/>
            <a:ext cx="26670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solidFill>
                  <a:srgbClr val="FFFFFF"/>
                </a:solidFill>
              </a:defRPr>
            </a:lvl1pPr>
          </a:lstStyle>
          <a:p>
            <a:pPr>
              <a:defRPr/>
            </a:pPr>
            <a:fld id="{454B5FE0-0B47-4A88-A46E-97B70D58E7C1}" type="slidenum">
              <a:rPr lang="en-US"/>
              <a:pPr>
                <a:defRPr/>
              </a:pPr>
              <a:t>‹#›</a:t>
            </a:fld>
            <a:endParaRPr lang="en-US"/>
          </a:p>
        </p:txBody>
      </p:sp>
    </p:spTree>
    <p:extLst>
      <p:ext uri="{BB962C8B-B14F-4D97-AF65-F5344CB8AC3E}">
        <p14:creationId xmlns:p14="http://schemas.microsoft.com/office/powerpoint/2010/main" val="2494295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a:xfrm>
            <a:off x="6096000" y="6248400"/>
            <a:ext cx="2667000" cy="365125"/>
          </a:xfrm>
          <a:prstGeom prst="rect">
            <a:avLst/>
          </a:prstGeom>
        </p:spPr>
        <p:txBody>
          <a:bodyPr/>
          <a:lstStyle>
            <a:lvl1pPr>
              <a:defRPr/>
            </a:lvl1pPr>
          </a:lstStyle>
          <a:p>
            <a:pPr>
              <a:defRPr/>
            </a:pPr>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915C4156-50DF-4574-85E1-5CB80CCB5003}" type="slidenum">
              <a:rPr lang="en-US"/>
              <a:pPr>
                <a:defRPr/>
              </a:pPr>
              <a:t>‹#›</a:t>
            </a:fld>
            <a:endParaRPr lang="en-US"/>
          </a:p>
        </p:txBody>
      </p:sp>
      <p:sp>
        <p:nvSpPr>
          <p:cNvPr id="9" name="Footer Placeholder 13"/>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45785554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a:xfrm>
            <a:off x="6096000" y="6248400"/>
            <a:ext cx="2667000" cy="365125"/>
          </a:xfrm>
          <a:prstGeom prst="rect">
            <a:avLst/>
          </a:prstGeom>
        </p:spPr>
        <p:txBody>
          <a:bodyPr rtlCol="0"/>
          <a:lstStyle>
            <a:lvl1pPr>
              <a:defRPr/>
            </a:lvl1pPr>
          </a:lstStyle>
          <a:p>
            <a:pPr>
              <a:defRPr/>
            </a:pPr>
            <a:endParaRPr lang="en-US"/>
          </a:p>
        </p:txBody>
      </p:sp>
      <p:sp>
        <p:nvSpPr>
          <p:cNvPr id="6" name="Slide Number Placeholder 9"/>
          <p:cNvSpPr>
            <a:spLocks noGrp="1"/>
          </p:cNvSpPr>
          <p:nvPr>
            <p:ph type="sldNum" sz="quarter" idx="11"/>
          </p:nvPr>
        </p:nvSpPr>
        <p:spPr/>
        <p:txBody>
          <a:bodyPr rtlCol="0"/>
          <a:lstStyle>
            <a:lvl1pPr>
              <a:defRPr/>
            </a:lvl1pPr>
          </a:lstStyle>
          <a:p>
            <a:pPr>
              <a:defRPr/>
            </a:pPr>
            <a:fld id="{9D372ACE-4E0E-4A1A-9331-88A6A66779EC}" type="slidenum">
              <a:rPr lang="en-US"/>
              <a:pPr>
                <a:defRPr/>
              </a:pPr>
              <a:t>‹#›</a:t>
            </a:fld>
            <a:endParaRPr lang="en-US"/>
          </a:p>
        </p:txBody>
      </p:sp>
      <p:sp>
        <p:nvSpPr>
          <p:cNvPr id="7" name="Footer Placeholder 11"/>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1618419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a:xfrm>
            <a:off x="6096000" y="6248400"/>
            <a:ext cx="2667000" cy="365125"/>
          </a:xfrm>
          <a:prstGeom prst="rect">
            <a:avLst/>
          </a:prstGeom>
        </p:spPr>
        <p:txBody>
          <a:bodyPr rtlCol="0"/>
          <a:lstStyle>
            <a:lvl1pPr>
              <a:defRPr/>
            </a:lvl1pPr>
          </a:lstStyle>
          <a:p>
            <a:pPr>
              <a:defRPr/>
            </a:pPr>
            <a:endParaRPr lang="en-US"/>
          </a:p>
        </p:txBody>
      </p:sp>
      <p:sp>
        <p:nvSpPr>
          <p:cNvPr id="8" name="Slide Number Placeholder 11"/>
          <p:cNvSpPr>
            <a:spLocks noGrp="1"/>
          </p:cNvSpPr>
          <p:nvPr>
            <p:ph type="sldNum" sz="quarter" idx="11"/>
          </p:nvPr>
        </p:nvSpPr>
        <p:spPr/>
        <p:txBody>
          <a:bodyPr rtlCol="0"/>
          <a:lstStyle>
            <a:lvl1pPr>
              <a:defRPr/>
            </a:lvl1pPr>
          </a:lstStyle>
          <a:p>
            <a:pPr>
              <a:defRPr/>
            </a:pPr>
            <a:fld id="{6BEB4E5C-65E7-4586-86A5-D5C61816DF58}" type="slidenum">
              <a:rPr lang="en-US"/>
              <a:pPr>
                <a:defRPr/>
              </a:pPr>
              <a:t>‹#›</a:t>
            </a:fld>
            <a:endParaRPr lang="en-US"/>
          </a:p>
        </p:txBody>
      </p:sp>
      <p:sp>
        <p:nvSpPr>
          <p:cNvPr id="9" name="Footer Placeholder 13"/>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136791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a:xfrm>
            <a:off x="6096000" y="6248400"/>
            <a:ext cx="2667000" cy="365125"/>
          </a:xfrm>
          <a:prstGeom prst="rect">
            <a:avLst/>
          </a:prstGeom>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9F54C46D-F8F8-469C-A162-D5BD699574B6}" type="slidenum">
              <a:rPr lang="en-US"/>
              <a:pPr>
                <a:defRPr/>
              </a:pPr>
              <a:t>‹#›</a:t>
            </a:fld>
            <a:endParaRPr lang="en-US"/>
          </a:p>
        </p:txBody>
      </p:sp>
    </p:spTree>
    <p:extLst>
      <p:ext uri="{BB962C8B-B14F-4D97-AF65-F5344CB8AC3E}">
        <p14:creationId xmlns:p14="http://schemas.microsoft.com/office/powerpoint/2010/main" val="3933281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0" y="6248400"/>
            <a:ext cx="2667000" cy="365125"/>
          </a:xfrm>
          <a:prstGeom prst="rect">
            <a:avLst/>
          </a:prstGeom>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56295422-13FD-4E44-BDEB-39287D34F2F1}" type="slidenum">
              <a:rPr lang="en-US"/>
              <a:pPr>
                <a:defRPr/>
              </a:pPr>
              <a:t>‹#›</a:t>
            </a:fld>
            <a:endParaRPr lang="en-US"/>
          </a:p>
        </p:txBody>
      </p:sp>
    </p:spTree>
    <p:extLst>
      <p:ext uri="{BB962C8B-B14F-4D97-AF65-F5344CB8AC3E}">
        <p14:creationId xmlns:p14="http://schemas.microsoft.com/office/powerpoint/2010/main" val="4021059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a:xfrm>
            <a:off x="6096000" y="6248400"/>
            <a:ext cx="2667000" cy="365125"/>
          </a:xfrm>
          <a:prstGeom prst="rect">
            <a:avLst/>
          </a:prstGeom>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415CD942-3295-4FC4-B56B-40395A2CF79E}" type="slidenum">
              <a:rPr lang="en-US"/>
              <a:pPr>
                <a:defRPr/>
              </a:pPr>
              <a:t>‹#›</a:t>
            </a:fld>
            <a:endParaRPr lang="en-US"/>
          </a:p>
        </p:txBody>
      </p:sp>
    </p:spTree>
    <p:extLst>
      <p:ext uri="{BB962C8B-B14F-4D97-AF65-F5344CB8AC3E}">
        <p14:creationId xmlns:p14="http://schemas.microsoft.com/office/powerpoint/2010/main" val="2495942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a:prstGeom prst="rect">
            <a:avLst/>
          </a:prstGeom>
        </p:spPr>
        <p:txBody>
          <a:bodyPr rtlCol="0"/>
          <a:lstStyle>
            <a:lvl1pPr>
              <a:defRPr/>
            </a:lvl1pPr>
          </a:lstStyle>
          <a:p>
            <a:pPr>
              <a:defRPr/>
            </a:pPr>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D609C139-D85B-4261-BA06-D21EADBB5ABA}" type="slidenum">
              <a:rPr lang="en-US"/>
              <a:pPr>
                <a:defRPr/>
              </a:pPr>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a:p>
        </p:txBody>
      </p:sp>
    </p:spTree>
    <p:extLst>
      <p:ext uri="{BB962C8B-B14F-4D97-AF65-F5344CB8AC3E}">
        <p14:creationId xmlns:p14="http://schemas.microsoft.com/office/powerpoint/2010/main" val="39953393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76200" y="152400"/>
            <a:ext cx="8025199"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12"/>
          <p:cNvSpPr>
            <a:spLocks noGrp="1"/>
          </p:cNvSpPr>
          <p:nvPr>
            <p:ph type="body" idx="1"/>
          </p:nvPr>
        </p:nvSpPr>
        <p:spPr bwMode="auto">
          <a:xfrm>
            <a:off x="457200" y="1600200"/>
            <a:ext cx="8458199"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3352800" y="64770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0" y="121920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590550" y="121920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Slide Number Placeholder 22"/>
          <p:cNvSpPr>
            <a:spLocks noGrp="1"/>
          </p:cNvSpPr>
          <p:nvPr>
            <p:ph type="sldNum" sz="quarter" idx="4"/>
          </p:nvPr>
        </p:nvSpPr>
        <p:spPr>
          <a:xfrm>
            <a:off x="0" y="1219200"/>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a:solidFill>
                  <a:srgbClr val="FFFFFF"/>
                </a:solidFill>
                <a:latin typeface="+mn-lt"/>
                <a:cs typeface="+mn-cs"/>
              </a:defRPr>
            </a:lvl1pPr>
          </a:lstStyle>
          <a:p>
            <a:pPr>
              <a:defRPr/>
            </a:pPr>
            <a:fld id="{0C991470-EDB2-44AA-9E23-7A16FDC63514}" type="slidenum">
              <a:rPr lang="en-US"/>
              <a:pPr>
                <a:defRPr/>
              </a:pPr>
              <a:t>‹#›</a:t>
            </a:fld>
            <a:endParaRPr lang="en-US" dirty="0"/>
          </a:p>
        </p:txBody>
      </p:sp>
      <p:pic>
        <p:nvPicPr>
          <p:cNvPr id="10" name="Picture 2" descr="https://scontent-bom1-1.cdninstagram.com/vp/8923e2c79198b32fa65340b40c861791/5BACF7C9/t51.2885-19/s150x150/25021636_134077777379048_2853527330310062080_n.jp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153400" y="76200"/>
            <a:ext cx="990600" cy="9906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75" r:id="rId6"/>
    <p:sldLayoutId id="2147483783" r:id="rId7"/>
    <p:sldLayoutId id="2147483776" r:id="rId8"/>
    <p:sldLayoutId id="2147483784" r:id="rId9"/>
    <p:sldLayoutId id="2147483777" r:id="rId10"/>
    <p:sldLayoutId id="2147483785" r:id="rId11"/>
    <p:sldLayoutId id="2147483786" r:id="rId12"/>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28E6A"/>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956251"/>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hyperlink" Target="https://towardsdatascience.com/activation-functions-neural-networks-1cbd9f8d91d6"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hyperlink" Target="https://towardsdatascience.com/deep-learning-which-loss-and-activation-functions-should-i-use-ac02f1c56aa8" TargetMode="External"/><Relationship Id="rId5" Type="http://schemas.openxmlformats.org/officeDocument/2006/relationships/hyperlink" Target="https://medium.com/@zeeshanmulla/cost-activation-loss-function-neural-network-deep-learning-what-are-these-91167825a4de" TargetMode="External"/><Relationship Id="rId4" Type="http://schemas.openxmlformats.org/officeDocument/2006/relationships/hyperlink" Target="https://medium.com/@abhigoku10/activation-functions-and-its-types-in-artifical-neural-network-14511f3080a8" TargetMode="Externa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www.javatpoint.com/artificial-neural-network"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xml"/><Relationship Id="rId4" Type="http://schemas.openxmlformats.org/officeDocument/2006/relationships/image" Target="../media/image44.jpeg"/></Relationships>
</file>

<file path=ppt/slides/_rels/slide55.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6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hyperlink" Target="https://towardsdatascience.com/deep-learning-which-loss-and-activation-functions-should-i-use-ac02f1c56aa8"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hyperlink" Target="https://medium.com/@zeeshanmulla/cost-activation-loss-function-neural-network-deep-learning-what-are-these-91167825a4de" TargetMode="External"/><Relationship Id="rId5" Type="http://schemas.openxmlformats.org/officeDocument/2006/relationships/hyperlink" Target="https://medium.com/@abhigoku10/activation-functions-and-its-types-in-artifical-neural-network-14511f3080a8" TargetMode="External"/><Relationship Id="rId4" Type="http://schemas.openxmlformats.org/officeDocument/2006/relationships/hyperlink" Target="https://towardsdatascience.com/activation-functions-neural-networks-1cbd9f8d91d6" TargetMode="External"/></Relationships>
</file>

<file path=ppt/slides/_rels/slide75.xml.rels><?xml version="1.0" encoding="UTF-8" standalone="yes"?>
<Relationships xmlns="http://schemas.openxmlformats.org/package/2006/relationships"><Relationship Id="rId3" Type="http://schemas.openxmlformats.org/officeDocument/2006/relationships/hyperlink" Target="https://medium.com/@abhigoku10/activation-functions-and-its-types-in-artifical-neural-network-14511f3080a8" TargetMode="External"/><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medium.com/@abhigoku10/activation-functions-and-its-types-in-artifical-neural-network-14511f3080a8"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s>
</file>

<file path=ppt/slides/_rels/slide92.xml.rels><?xml version="1.0" encoding="UTF-8" standalone="yes"?>
<Relationships xmlns="http://schemas.openxmlformats.org/package/2006/relationships"><Relationship Id="rId2" Type="http://schemas.openxmlformats.org/officeDocument/2006/relationships/hyperlink" Target="https://medium.com/@zeeshanmulla/cost-activation-loss-function-neural-network-deep-learning-what-are-these-91167825a4de"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hyperlink" Target="https://towardsdatascience.com/deep-learning-which-loss-and-activation-functions-should-i-use-ac02f1c56aa8" TargetMode="External"/><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76224" y="1981200"/>
            <a:ext cx="8715375" cy="1828800"/>
          </a:xfrm>
        </p:spPr>
        <p:txBody>
          <a:bodyPr/>
          <a:lstStyle/>
          <a:p>
            <a:pPr algn="ctr"/>
            <a:r>
              <a:rPr lang="en-US" sz="4000" dirty="0">
                <a:latin typeface="Times New Roman" panose="02020603050405020304" pitchFamily="18" charset="0"/>
                <a:cs typeface="Times New Roman" panose="02020603050405020304" pitchFamily="18" charset="0"/>
              </a:rPr>
              <a:t>UNIT – 1</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INTRODUCTION TO NEURAL NETWORK</a:t>
            </a:r>
          </a:p>
        </p:txBody>
      </p:sp>
      <p:sp>
        <p:nvSpPr>
          <p:cNvPr id="5" name="Subtitle 4"/>
          <p:cNvSpPr>
            <a:spLocks noGrp="1"/>
          </p:cNvSpPr>
          <p:nvPr>
            <p:ph type="subTitle" idx="1"/>
          </p:nvPr>
        </p:nvSpPr>
        <p:spPr>
          <a:xfrm>
            <a:off x="2362200" y="6019800"/>
            <a:ext cx="6705600" cy="685800"/>
          </a:xfrm>
        </p:spPr>
        <p:txBody>
          <a:bodyPr>
            <a:noAutofit/>
          </a:bodyPr>
          <a:lstStyle/>
          <a:p>
            <a:endParaRPr lang="en-US" dirty="0"/>
          </a:p>
          <a:p>
            <a:endParaRPr lang="en-US" dirty="0"/>
          </a:p>
          <a:p>
            <a:r>
              <a:rPr lang="en-US" dirty="0"/>
              <a:t>Subject : </a:t>
            </a:r>
            <a:r>
              <a:rPr lang="en-US" b="1" dirty="0"/>
              <a:t>Deep Learning (</a:t>
            </a:r>
            <a:r>
              <a:rPr lang="en-US" b="1" dirty="0" smtClean="0"/>
              <a:t>PE3)</a:t>
            </a:r>
            <a:r>
              <a:rPr lang="en-US" dirty="0"/>
              <a:t/>
            </a:r>
            <a:br>
              <a:rPr lang="en-US" dirty="0"/>
            </a:br>
            <a:r>
              <a:rPr lang="en-US" dirty="0"/>
              <a:t/>
            </a:r>
            <a:br>
              <a:rPr lang="en-US" dirty="0"/>
            </a:br>
            <a:endParaRPr lang="en-US" dirty="0"/>
          </a:p>
        </p:txBody>
      </p:sp>
      <p:sp>
        <p:nvSpPr>
          <p:cNvPr id="12" name="Title 2"/>
          <p:cNvSpPr txBox="1">
            <a:spLocks/>
          </p:cNvSpPr>
          <p:nvPr/>
        </p:nvSpPr>
        <p:spPr bwMode="auto">
          <a:xfrm>
            <a:off x="76200" y="3886200"/>
            <a:ext cx="8915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kern="1200" cap="all" baseline="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a:lstStyle>
          <a:p>
            <a:endParaRPr lang="en-US" sz="2800" dirty="0"/>
          </a:p>
        </p:txBody>
      </p:sp>
      <p:sp>
        <p:nvSpPr>
          <p:cNvPr id="13" name="Subtitle 4"/>
          <p:cNvSpPr txBox="1">
            <a:spLocks/>
          </p:cNvSpPr>
          <p:nvPr/>
        </p:nvSpPr>
        <p:spPr bwMode="auto">
          <a:xfrm>
            <a:off x="533401" y="6019800"/>
            <a:ext cx="1828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marL="0" indent="0" algn="l" rtl="0" eaLnBrk="0" fontAlgn="base" hangingPunct="0">
              <a:spcBef>
                <a:spcPts val="700"/>
              </a:spcBef>
              <a:spcAft>
                <a:spcPct val="0"/>
              </a:spcAft>
              <a:buClr>
                <a:schemeClr val="accent2"/>
              </a:buClr>
              <a:buSzPct val="60000"/>
              <a:buFont typeface="Wingdings" pitchFamily="2" charset="2"/>
              <a:buNone/>
              <a:defRPr sz="2600" kern="1200">
                <a:solidFill>
                  <a:srgbClr val="FFFFFF"/>
                </a:solidFill>
                <a:latin typeface="+mn-lt"/>
                <a:ea typeface="+mn-ea"/>
                <a:cs typeface="+mn-cs"/>
              </a:defRPr>
            </a:lvl1pPr>
            <a:lvl2pPr marL="457200" indent="0" algn="ctr" rtl="0" eaLnBrk="0" fontAlgn="base" hangingPunct="0">
              <a:spcBef>
                <a:spcPts val="550"/>
              </a:spcBef>
              <a:spcAft>
                <a:spcPct val="0"/>
              </a:spcAft>
              <a:buClr>
                <a:schemeClr val="accent1"/>
              </a:buClr>
              <a:buSzPct val="70000"/>
              <a:buFont typeface="Wingdings 2" pitchFamily="18" charset="2"/>
              <a:buNone/>
              <a:defRPr sz="2600" kern="1200">
                <a:solidFill>
                  <a:schemeClr val="tx1"/>
                </a:solidFill>
                <a:latin typeface="+mn-lt"/>
                <a:ea typeface="+mn-ea"/>
                <a:cs typeface="+mn-cs"/>
              </a:defRPr>
            </a:lvl2pPr>
            <a:lvl3pPr marL="914400" indent="0" algn="ctr" rtl="0" eaLnBrk="0" fontAlgn="base" hangingPunct="0">
              <a:spcBef>
                <a:spcPts val="500"/>
              </a:spcBef>
              <a:spcAft>
                <a:spcPct val="0"/>
              </a:spcAft>
              <a:buClr>
                <a:schemeClr val="accent2"/>
              </a:buClr>
              <a:buSzPct val="75000"/>
              <a:buFont typeface="Wingdings" pitchFamily="2" charset="2"/>
              <a:buNone/>
              <a:defRPr sz="2300" kern="1200">
                <a:solidFill>
                  <a:schemeClr val="tx1"/>
                </a:solidFill>
                <a:latin typeface="+mn-lt"/>
                <a:ea typeface="+mn-ea"/>
                <a:cs typeface="+mn-cs"/>
              </a:defRPr>
            </a:lvl3pPr>
            <a:lvl4pPr marL="1371600" indent="0" algn="ctr" rtl="0" eaLnBrk="0" fontAlgn="base" hangingPunct="0">
              <a:spcBef>
                <a:spcPts val="400"/>
              </a:spcBef>
              <a:spcAft>
                <a:spcPct val="0"/>
              </a:spcAft>
              <a:buClr>
                <a:srgbClr val="A28E6A"/>
              </a:buClr>
              <a:buSzPct val="75000"/>
              <a:buFont typeface="Wingdings" pitchFamily="2" charset="2"/>
              <a:buNone/>
              <a:defRPr sz="2000" kern="1200">
                <a:solidFill>
                  <a:schemeClr val="tx1"/>
                </a:solidFill>
                <a:latin typeface="+mn-lt"/>
                <a:ea typeface="+mn-ea"/>
                <a:cs typeface="+mn-cs"/>
              </a:defRPr>
            </a:lvl4pPr>
            <a:lvl5pPr marL="1828800" indent="0" algn="ctr" rtl="0" eaLnBrk="0" fontAlgn="base" hangingPunct="0">
              <a:spcBef>
                <a:spcPts val="400"/>
              </a:spcBef>
              <a:spcAft>
                <a:spcPct val="0"/>
              </a:spcAft>
              <a:buClr>
                <a:srgbClr val="956251"/>
              </a:buClr>
              <a:buSzPct val="65000"/>
              <a:buFont typeface="Wingdings" pitchFamily="2"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r>
              <a:rPr lang="en-US" sz="2400" dirty="0"/>
              <a:t>Final Year BTECH</a:t>
            </a:r>
          </a:p>
        </p:txBody>
      </p:sp>
      <p:pic>
        <p:nvPicPr>
          <p:cNvPr id="10246" name="Picture 6" descr="https://scontent-bom1-1.cdninstagram.com/vp/8923e2c79198b32fa65340b40c861791/5BACF7C9/t51.2885-19/s150x150/25021636_134077777379048_2853527330310062080_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95250"/>
            <a:ext cx="1123950" cy="1123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Neuron</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10</a:t>
            </a:fld>
            <a:endParaRPr lang="en-US"/>
          </a:p>
        </p:txBody>
      </p:sp>
      <p:sp>
        <p:nvSpPr>
          <p:cNvPr id="6" name="Content Placeholder 5"/>
          <p:cNvSpPr>
            <a:spLocks noGrp="1"/>
          </p:cNvSpPr>
          <p:nvPr>
            <p:ph sz="quarter" idx="1"/>
          </p:nvPr>
        </p:nvSpPr>
        <p:spPr>
          <a:xfrm>
            <a:off x="649042" y="1676400"/>
            <a:ext cx="8153400" cy="5062230"/>
          </a:xfrm>
        </p:spPr>
        <p:txBody>
          <a:bodyPr/>
          <a:lstStyle/>
          <a:p>
            <a:r>
              <a:rPr lang="en-US" sz="2000" dirty="0"/>
              <a:t>In the human brain, data is stored in such a manner as to be distributed, and we can extract more than one piece of this data when necessary from our memory </a:t>
            </a:r>
            <a:r>
              <a:rPr lang="en-US" sz="2000" dirty="0" err="1"/>
              <a:t>parallelly</a:t>
            </a:r>
            <a:r>
              <a:rPr lang="en-US" sz="2000" dirty="0"/>
              <a:t>. </a:t>
            </a:r>
          </a:p>
          <a:p>
            <a:r>
              <a:rPr lang="en-US" sz="2000" dirty="0"/>
              <a:t>Human brain is made up of incredibly amazing parallel processors.</a:t>
            </a:r>
          </a:p>
          <a:p>
            <a:r>
              <a:rPr lang="en-US" sz="2000" dirty="0"/>
              <a:t>A neuron is a mathematical function modeled on the working of biological neurons</a:t>
            </a:r>
          </a:p>
          <a:p>
            <a:r>
              <a:rPr lang="en-US" sz="2000" dirty="0"/>
              <a:t>It is an elementary unit in an artificial neural network</a:t>
            </a:r>
          </a:p>
          <a:p>
            <a:r>
              <a:rPr lang="en-US" sz="2000" dirty="0"/>
              <a:t>One or more inputs are separately weighted</a:t>
            </a:r>
          </a:p>
          <a:p>
            <a:r>
              <a:rPr lang="en-US" sz="2000" dirty="0"/>
              <a:t>Inputs are summed and passed through a nonlinear function to produce output</a:t>
            </a:r>
          </a:p>
          <a:p>
            <a:r>
              <a:rPr lang="en-US" sz="2000" dirty="0"/>
              <a:t>Every neuron holds an internal state called activation signal</a:t>
            </a:r>
          </a:p>
          <a:p>
            <a:r>
              <a:rPr lang="en-US" sz="2000" dirty="0"/>
              <a:t>Each connection link carries information about the input signal</a:t>
            </a:r>
          </a:p>
          <a:p>
            <a:r>
              <a:rPr lang="en-US" sz="2000" dirty="0"/>
              <a:t>Every neuron is connected to another neuron via connection link</a:t>
            </a:r>
          </a:p>
          <a:p>
            <a:pPr marL="0" indent="0">
              <a:buNone/>
            </a:pPr>
            <a:endParaRPr lang="en-US" sz="2000" dirty="0"/>
          </a:p>
          <a:p>
            <a:pPr algn="just"/>
            <a:endParaRPr lang="en-US" sz="2000" dirty="0"/>
          </a:p>
        </p:txBody>
      </p:sp>
    </p:spTree>
    <p:extLst>
      <p:ext uri="{BB962C8B-B14F-4D97-AF65-F5344CB8AC3E}">
        <p14:creationId xmlns:p14="http://schemas.microsoft.com/office/powerpoint/2010/main" val="22376579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12775" y="228600"/>
            <a:ext cx="8153400" cy="990600"/>
          </a:xfrm>
        </p:spPr>
        <p:txBody>
          <a:bodyPr/>
          <a:lstStyle/>
          <a:p>
            <a:r>
              <a:rPr lang="en-US" altLang="en-US" sz="2800" b="1" dirty="0">
                <a:latin typeface="Times New Roman" panose="02020603050405020304" pitchFamily="18" charset="0"/>
                <a:cs typeface="Times New Roman" panose="02020603050405020304" pitchFamily="18" charset="0"/>
              </a:rPr>
              <a:t>References</a:t>
            </a:r>
          </a:p>
        </p:txBody>
      </p:sp>
      <p:sp>
        <p:nvSpPr>
          <p:cNvPr id="40963" name="Content Placeholder 2"/>
          <p:cNvSpPr>
            <a:spLocks noGrp="1"/>
          </p:cNvSpPr>
          <p:nvPr>
            <p:ph sz="quarter" idx="1"/>
          </p:nvPr>
        </p:nvSpPr>
        <p:spPr>
          <a:xfrm>
            <a:off x="612775" y="1600200"/>
            <a:ext cx="8153399" cy="3505200"/>
          </a:xfrm>
        </p:spPr>
        <p:txBody>
          <a:bodyPr/>
          <a:lstStyle/>
          <a:p>
            <a:pPr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hlinkClick r:id="rId3">
                  <a:extLst>
                    <a:ext uri="{A12FA001-AC4F-418D-AE19-62706E023703}">
                      <ahyp:hlinkClr xmlns="" xmlns:ahyp="http://schemas.microsoft.com/office/drawing/2018/hyperlinkcolor" val="tx"/>
                    </a:ext>
                  </a:extLst>
                </a:hlinkClick>
              </a:rPr>
              <a:t>https://towardsdatascience.com/activation-functions-neural-networks-1cbd9f8d91d6</a:t>
            </a:r>
            <a:r>
              <a:rPr lang="en-US" altLang="en-US" sz="2400" dirty="0">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hlinkClick r:id="rId4">
                  <a:extLst>
                    <a:ext uri="{A12FA001-AC4F-418D-AE19-62706E023703}">
                      <ahyp:hlinkClr xmlns="" xmlns:ahyp="http://schemas.microsoft.com/office/drawing/2018/hyperlinkcolor" val="tx"/>
                    </a:ext>
                  </a:extLst>
                </a:hlinkClick>
              </a:rPr>
              <a:t>https://medium.com/@abhigoku10/activation-functions-and-its-types-in-artifical-neural-network-14511f3080a8</a:t>
            </a:r>
            <a:r>
              <a:rPr lang="en-US" altLang="en-US" sz="2400" dirty="0">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hlinkClick r:id="rId5">
                  <a:extLst>
                    <a:ext uri="{A12FA001-AC4F-418D-AE19-62706E023703}">
                      <ahyp:hlinkClr xmlns="" xmlns:ahyp="http://schemas.microsoft.com/office/drawing/2018/hyperlinkcolor" val="tx"/>
                    </a:ext>
                  </a:extLst>
                </a:hlinkClick>
              </a:rPr>
              <a:t>https://medium.com/@zeeshanmulla/cost-activation-loss-function-neural-network-deep-learning-what-are-these-91167825a4de</a:t>
            </a:r>
            <a:r>
              <a:rPr lang="en-US" altLang="en-US" sz="2400" dirty="0">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hlinkClick r:id="rId6">
                  <a:extLst>
                    <a:ext uri="{A12FA001-AC4F-418D-AE19-62706E023703}">
                      <ahyp:hlinkClr xmlns="" xmlns:ahyp="http://schemas.microsoft.com/office/drawing/2018/hyperlinkcolor" val="tx"/>
                    </a:ext>
                  </a:extLst>
                </a:hlinkClick>
              </a:rPr>
              <a:t>https://towardsdatascience.com/deep-learning-which-loss-and-activation-functions-should-i-use-ac02f1c56aa8</a:t>
            </a:r>
            <a:r>
              <a:rPr lang="en-US" altLang="en-US" sz="24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83F2A204-8A9B-4152-B71B-2D0AB3E769FD}" type="slidenum">
              <a:rPr lang="en-US" altLang="en-US" sz="1200">
                <a:solidFill>
                  <a:srgbClr val="FFFFFF"/>
                </a:solidFill>
                <a:latin typeface="Tw Cen MT" panose="020B0602020104020603" pitchFamily="34" charset="0"/>
              </a:rPr>
              <a:pPr eaLnBrk="1" hangingPunct="1">
                <a:lnSpc>
                  <a:spcPct val="80000"/>
                </a:lnSpc>
              </a:pPr>
              <a:t>100</a:t>
            </a:fld>
            <a:endParaRPr lang="en-US" altLang="en-US" sz="1200">
              <a:solidFill>
                <a:srgbClr val="FFFFFF"/>
              </a:solidFill>
              <a:latin typeface="Tw Cen MT" panose="020B0602020104020603" pitchFamily="34" charset="0"/>
            </a:endParaRPr>
          </a:p>
        </p:txBody>
      </p:sp>
    </p:spTree>
    <p:extLst>
      <p:ext uri="{BB962C8B-B14F-4D97-AF65-F5344CB8AC3E}">
        <p14:creationId xmlns:p14="http://schemas.microsoft.com/office/powerpoint/2010/main" val="365036006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sz="quarter" idx="1"/>
          </p:nvPr>
        </p:nvSpPr>
        <p:spPr>
          <a:xfrm>
            <a:off x="612648" y="1600200"/>
            <a:ext cx="8153400" cy="3200400"/>
          </a:xfrm>
        </p:spPr>
        <p:txBody>
          <a:bodyPr>
            <a:normAutofit/>
          </a:bodyPr>
          <a:lstStyle/>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https://www.simplilearn.com/what-is-perceptron-tutorial</a:t>
            </a: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https://towardsdatascience.com/sigmoid-neuron-deep-neural-networks-a4cd35b629d7</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https://www.javatpoint.com/artificial-neural-network</a:t>
            </a:r>
          </a:p>
          <a:p>
            <a:pPr marL="0" indent="0" algn="just">
              <a:buNone/>
            </a:pPr>
            <a:endParaRPr lang="en-US" sz="24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101</a:t>
            </a:fld>
            <a:endParaRPr lang="en-US"/>
          </a:p>
        </p:txBody>
      </p:sp>
    </p:spTree>
    <p:extLst>
      <p:ext uri="{BB962C8B-B14F-4D97-AF65-F5344CB8AC3E}">
        <p14:creationId xmlns:p14="http://schemas.microsoft.com/office/powerpoint/2010/main" val="3324049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p:nvPr/>
        </p:nvSpPr>
        <p:spPr>
          <a:xfrm>
            <a:off x="294195" y="1828800"/>
            <a:ext cx="8458200" cy="4603784"/>
          </a:xfrm>
          <a:prstGeom prst="rect">
            <a:avLst/>
          </a:prstGeom>
          <a:noFill/>
          <a:ln>
            <a:noFill/>
          </a:ln>
        </p:spPr>
        <p:txBody>
          <a:bodyPr spcFirstLastPara="1" wrap="square" lIns="91425" tIns="45700" rIns="91425" bIns="45700" anchor="t" anchorCtr="0">
            <a:spAutoFit/>
          </a:bodyPr>
          <a:lstStyle/>
          <a:p>
            <a:pPr marL="342900" indent="-342900" algn="just" eaLnBrk="0" hangingPunct="0">
              <a:spcBef>
                <a:spcPts val="700"/>
              </a:spcBef>
              <a:buClr>
                <a:schemeClr val="accent2"/>
              </a:buClr>
              <a:buSzPct val="6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ANN example-</a:t>
            </a:r>
          </a:p>
          <a:p>
            <a:pPr algn="just" eaLnBrk="0" hangingPunct="0">
              <a:spcBef>
                <a:spcPts val="700"/>
              </a:spcBef>
              <a:buClr>
                <a:schemeClr val="accent2"/>
              </a:buClr>
              <a:buSzPct val="60000"/>
            </a:pPr>
            <a:r>
              <a:rPr lang="en-US" sz="2400" dirty="0">
                <a:latin typeface="Times New Roman" panose="02020603050405020304" pitchFamily="18" charset="0"/>
                <a:cs typeface="Times New Roman" panose="02020603050405020304" pitchFamily="18" charset="0"/>
              </a:rPr>
              <a:t>Consider an example of a digital logic gate that takes an input and gives an output. "OR" gate, </a:t>
            </a:r>
          </a:p>
          <a:p>
            <a:pPr algn="just" eaLnBrk="0" hangingPunct="0">
              <a:spcBef>
                <a:spcPts val="700"/>
              </a:spcBef>
              <a:buClr>
                <a:schemeClr val="accent2"/>
              </a:buClr>
              <a:buSzPct val="60000"/>
            </a:pPr>
            <a:r>
              <a:rPr lang="en-US" sz="2400" dirty="0">
                <a:latin typeface="Times New Roman" panose="02020603050405020304" pitchFamily="18" charset="0"/>
                <a:cs typeface="Times New Roman" panose="02020603050405020304" pitchFamily="18" charset="0"/>
              </a:rPr>
              <a:t>It takes two inputs. If one or both the inputs are "On," then we get "On" in output. If both the inputs are "Off," then we get "Off" in output. </a:t>
            </a:r>
          </a:p>
          <a:p>
            <a:pPr algn="just" eaLnBrk="0" hangingPunct="0">
              <a:spcBef>
                <a:spcPts val="700"/>
              </a:spcBef>
              <a:buClr>
                <a:schemeClr val="accent2"/>
              </a:buClr>
              <a:buSzPct val="60000"/>
            </a:pPr>
            <a:r>
              <a:rPr lang="en-US" sz="2400" dirty="0">
                <a:latin typeface="Times New Roman" panose="02020603050405020304" pitchFamily="18" charset="0"/>
                <a:cs typeface="Times New Roman" panose="02020603050405020304" pitchFamily="18" charset="0"/>
              </a:rPr>
              <a:t>Here the output depends upon input. </a:t>
            </a:r>
          </a:p>
          <a:p>
            <a:pPr algn="just" eaLnBrk="0" hangingPunct="0">
              <a:spcBef>
                <a:spcPts val="700"/>
              </a:spcBef>
              <a:buClr>
                <a:schemeClr val="accent2"/>
              </a:buClr>
              <a:buSzPct val="60000"/>
            </a:pPr>
            <a:r>
              <a:rPr lang="en-US" sz="2400" dirty="0">
                <a:latin typeface="Times New Roman" panose="02020603050405020304" pitchFamily="18" charset="0"/>
                <a:cs typeface="Times New Roman" panose="02020603050405020304" pitchFamily="18" charset="0"/>
              </a:rPr>
              <a:t>Our brain does not perform the same task. The outputs to inputs relationship keep changing because of the neurons in our brain, which are "learning."</a:t>
            </a:r>
          </a:p>
          <a:p>
            <a:pPr marL="285750" marR="0" lvl="0" indent="-171450" algn="just" rtl="0">
              <a:spcBef>
                <a:spcPts val="0"/>
              </a:spcBef>
              <a:spcAft>
                <a:spcPts val="0"/>
              </a:spcAft>
              <a:buClr>
                <a:schemeClr val="dk1"/>
              </a:buClr>
              <a:buSzPts val="1800"/>
              <a:buFont typeface="Arial"/>
              <a:buNone/>
            </a:pPr>
            <a:endParaRPr sz="2400" dirty="0">
              <a:latin typeface="Times New Roman" panose="02020603050405020304" pitchFamily="18" charset="0"/>
              <a:cs typeface="Times New Roman" panose="02020603050405020304" pitchFamily="18" charset="0"/>
              <a:sym typeface="Times New Roman"/>
            </a:endParaRPr>
          </a:p>
        </p:txBody>
      </p:sp>
      <p:sp>
        <p:nvSpPr>
          <p:cNvPr id="160" name="Google Shape;160;p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spcBef>
                <a:spcPts val="0"/>
              </a:spcBef>
              <a:spcAft>
                <a:spcPts val="0"/>
              </a:spcAft>
              <a:buNone/>
            </a:pPr>
            <a:fld id="{00000000-1234-1234-1234-123412341234}" type="slidenum">
              <a:rPr lang="en-US"/>
              <a:t>11</a:t>
            </a:fld>
            <a:endParaRPr/>
          </a:p>
        </p:txBody>
      </p:sp>
      <p:sp>
        <p:nvSpPr>
          <p:cNvPr id="4" name="TextBox 3">
            <a:extLst>
              <a:ext uri="{FF2B5EF4-FFF2-40B4-BE49-F238E27FC236}">
                <a16:creationId xmlns:a16="http://schemas.microsoft.com/office/drawing/2014/main" xmlns="" id="{B57EF114-9657-446A-AFA9-8CB92A095859}"/>
              </a:ext>
            </a:extLst>
          </p:cNvPr>
          <p:cNvSpPr txBox="1"/>
          <p:nvPr/>
        </p:nvSpPr>
        <p:spPr>
          <a:xfrm>
            <a:off x="762000" y="457200"/>
            <a:ext cx="6445250" cy="523220"/>
          </a:xfrm>
          <a:prstGeom prst="rect">
            <a:avLst/>
          </a:prstGeom>
          <a:noFill/>
        </p:spPr>
        <p:txBody>
          <a:bodyPr wrap="square">
            <a:spAutoFit/>
          </a:bodyPr>
          <a:lstStyle/>
          <a:p>
            <a:pPr algn="l"/>
            <a:r>
              <a:rPr lang="en-US" sz="2800" b="1" dirty="0">
                <a:solidFill>
                  <a:schemeClr val="tx2"/>
                </a:solidFill>
                <a:latin typeface="Times New Roman" panose="02020603050405020304" pitchFamily="18" charset="0"/>
                <a:ea typeface="+mj-ea"/>
                <a:cs typeface="Times New Roman" panose="02020603050405020304" pitchFamily="18" charset="0"/>
              </a:rPr>
              <a:t>What is Artificial Neural Network?</a:t>
            </a:r>
          </a:p>
        </p:txBody>
      </p:sp>
    </p:spTree>
    <p:extLst>
      <p:ext uri="{BB962C8B-B14F-4D97-AF65-F5344CB8AC3E}">
        <p14:creationId xmlns:p14="http://schemas.microsoft.com/office/powerpoint/2010/main" val="4178359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3"/>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spcBef>
                <a:spcPts val="0"/>
              </a:spcBef>
              <a:spcAft>
                <a:spcPts val="0"/>
              </a:spcAft>
              <a:buNone/>
            </a:pPr>
            <a:fld id="{00000000-1234-1234-1234-123412341234}" type="slidenum">
              <a:rPr lang="en-US"/>
              <a:t>12</a:t>
            </a:fld>
            <a:endParaRPr/>
          </a:p>
        </p:txBody>
      </p:sp>
      <p:sp>
        <p:nvSpPr>
          <p:cNvPr id="15" name="TextBox 14">
            <a:extLst>
              <a:ext uri="{FF2B5EF4-FFF2-40B4-BE49-F238E27FC236}">
                <a16:creationId xmlns:a16="http://schemas.microsoft.com/office/drawing/2014/main" xmlns="" id="{0E99E558-AD34-4744-B2E8-B96E37370906}"/>
              </a:ext>
            </a:extLst>
          </p:cNvPr>
          <p:cNvSpPr txBox="1"/>
          <p:nvPr/>
        </p:nvSpPr>
        <p:spPr>
          <a:xfrm>
            <a:off x="723986" y="228600"/>
            <a:ext cx="7095067" cy="830997"/>
          </a:xfrm>
          <a:prstGeom prst="rect">
            <a:avLst/>
          </a:prstGeom>
          <a:noFill/>
        </p:spPr>
        <p:txBody>
          <a:bodyPr wrap="square">
            <a:spAutoFit/>
          </a:bodyPr>
          <a:lstStyle/>
          <a:p>
            <a:r>
              <a:rPr lang="en-US" sz="2400" b="1" i="0" dirty="0">
                <a:solidFill>
                  <a:schemeClr val="tx2"/>
                </a:solidFill>
                <a:effectLst/>
                <a:latin typeface="Times New Roman" panose="02020603050405020304" pitchFamily="18" charset="0"/>
                <a:cs typeface="Times New Roman" panose="02020603050405020304" pitchFamily="18" charset="0"/>
              </a:rPr>
              <a:t>Relationship between Biological neural network and artificial neural network</a:t>
            </a:r>
            <a:endParaRPr lang="en-IN" sz="2400" b="1" dirty="0">
              <a:solidFill>
                <a:schemeClr val="tx2"/>
              </a:solidFill>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xmlns="" id="{06A5DC0E-856F-45D2-8061-EF6548F375FB}"/>
              </a:ext>
            </a:extLst>
          </p:cNvPr>
          <p:cNvGraphicFramePr>
            <a:graphicFrameLocks noGrp="1"/>
          </p:cNvGraphicFramePr>
          <p:nvPr>
            <p:extLst>
              <p:ext uri="{D42A27DB-BD31-4B8C-83A1-F6EECF244321}">
                <p14:modId xmlns:p14="http://schemas.microsoft.com/office/powerpoint/2010/main" val="2745361620"/>
              </p:ext>
            </p:extLst>
          </p:nvPr>
        </p:nvGraphicFramePr>
        <p:xfrm>
          <a:off x="457200" y="1799028"/>
          <a:ext cx="7789334" cy="2561228"/>
        </p:xfrm>
        <a:graphic>
          <a:graphicData uri="http://schemas.openxmlformats.org/drawingml/2006/table">
            <a:tbl>
              <a:tblPr/>
              <a:tblGrid>
                <a:gridCol w="3894667">
                  <a:extLst>
                    <a:ext uri="{9D8B030D-6E8A-4147-A177-3AD203B41FA5}">
                      <a16:colId xmlns:a16="http://schemas.microsoft.com/office/drawing/2014/main" xmlns="" val="180985391"/>
                    </a:ext>
                  </a:extLst>
                </a:gridCol>
                <a:gridCol w="3894667">
                  <a:extLst>
                    <a:ext uri="{9D8B030D-6E8A-4147-A177-3AD203B41FA5}">
                      <a16:colId xmlns:a16="http://schemas.microsoft.com/office/drawing/2014/main" xmlns="" val="502448699"/>
                    </a:ext>
                  </a:extLst>
                </a:gridCol>
              </a:tblGrid>
              <a:tr h="609600">
                <a:tc>
                  <a:txBody>
                    <a:bodyPr/>
                    <a:lstStyle/>
                    <a:p>
                      <a:pPr algn="l" fontAlgn="t"/>
                      <a:r>
                        <a:rPr lang="en-IN" dirty="0">
                          <a:solidFill>
                            <a:srgbClr val="000000"/>
                          </a:solidFill>
                          <a:effectLst/>
                          <a:latin typeface="Times New Roman" panose="02020603050405020304" pitchFamily="18" charset="0"/>
                          <a:cs typeface="Times New Roman" panose="02020603050405020304" pitchFamily="18" charset="0"/>
                        </a:rPr>
                        <a:t>Biological Neural Network</a:t>
                      </a:r>
                    </a:p>
                  </a:txBody>
                  <a:tcPr marT="91440" marB="91440">
                    <a:lnL w="7620" cap="flat" cmpd="sng" algn="ctr">
                      <a:solidFill>
                        <a:srgbClr val="A01CE1"/>
                      </a:solidFill>
                      <a:prstDash val="solid"/>
                      <a:round/>
                      <a:headEnd type="none" w="med" len="med"/>
                      <a:tailEnd type="none" w="med" len="med"/>
                    </a:lnL>
                    <a:lnR w="7620" cap="flat" cmpd="sng" algn="ctr">
                      <a:solidFill>
                        <a:srgbClr val="A01CE1"/>
                      </a:solidFill>
                      <a:prstDash val="solid"/>
                      <a:round/>
                      <a:headEnd type="none" w="med" len="med"/>
                      <a:tailEnd type="none" w="med" len="med"/>
                    </a:lnR>
                    <a:lnT w="7620" cap="flat" cmpd="sng" algn="ctr">
                      <a:solidFill>
                        <a:srgbClr val="A01CE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Artificial Neural Network</a:t>
                      </a:r>
                    </a:p>
                  </a:txBody>
                  <a:tcPr marT="91440" marB="91440">
                    <a:lnL w="7620" cap="flat" cmpd="sng" algn="ctr">
                      <a:solidFill>
                        <a:srgbClr val="A01CE1"/>
                      </a:solidFill>
                      <a:prstDash val="solid"/>
                      <a:round/>
                      <a:headEnd type="none" w="med" len="med"/>
                      <a:tailEnd type="none" w="med" len="med"/>
                    </a:lnL>
                    <a:lnR w="7620" cap="flat" cmpd="sng" algn="ctr">
                      <a:solidFill>
                        <a:srgbClr val="A01CE1"/>
                      </a:solidFill>
                      <a:prstDash val="solid"/>
                      <a:round/>
                      <a:headEnd type="none" w="med" len="med"/>
                      <a:tailEnd type="none" w="med" len="med"/>
                    </a:lnR>
                    <a:lnT w="7620" cap="flat" cmpd="sng" algn="ctr">
                      <a:solidFill>
                        <a:srgbClr val="A01CE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3608175020"/>
                  </a:ext>
                </a:extLst>
              </a:tr>
              <a:tr h="487907">
                <a:tc>
                  <a:txBody>
                    <a:bodyPr/>
                    <a:lstStyle/>
                    <a:p>
                      <a:pPr algn="l" fontAlgn="t"/>
                      <a:r>
                        <a:rPr lang="en-IN" dirty="0">
                          <a:solidFill>
                            <a:srgbClr val="000000"/>
                          </a:solidFill>
                          <a:effectLst/>
                          <a:latin typeface="Times New Roman" panose="02020603050405020304" pitchFamily="18" charset="0"/>
                          <a:cs typeface="Times New Roman" panose="02020603050405020304" pitchFamily="18" charset="0"/>
                        </a:rPr>
                        <a:t>Dendrites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Inputs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939101747"/>
                  </a:ext>
                </a:extLst>
              </a:tr>
              <a:tr h="487907">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Cell nucleus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Nodes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954239621"/>
                  </a:ext>
                </a:extLst>
              </a:tr>
              <a:tr h="487907">
                <a:tc>
                  <a:txBody>
                    <a:bodyPr/>
                    <a:lstStyle/>
                    <a:p>
                      <a:pPr algn="l" fontAlgn="t"/>
                      <a:r>
                        <a:rPr lang="en-IN" dirty="0">
                          <a:solidFill>
                            <a:srgbClr val="000000"/>
                          </a:solidFill>
                          <a:effectLst/>
                          <a:latin typeface="Times New Roman" panose="02020603050405020304" pitchFamily="18" charset="0"/>
                          <a:cs typeface="Times New Roman" panose="02020603050405020304" pitchFamily="18" charset="0"/>
                        </a:rPr>
                        <a:t>Synapse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Weights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2305463697"/>
                  </a:ext>
                </a:extLst>
              </a:tr>
              <a:tr h="487907">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Axon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Times New Roman" panose="02020603050405020304" pitchFamily="18" charset="0"/>
                          <a:cs typeface="Times New Roman" panose="02020603050405020304" pitchFamily="18" charset="0"/>
                        </a:rPr>
                        <a:t>Output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402944202"/>
                  </a:ext>
                </a:extLst>
              </a:tr>
            </a:tbl>
          </a:graphicData>
        </a:graphic>
      </p:graphicFrame>
      <p:sp>
        <p:nvSpPr>
          <p:cNvPr id="6" name="TextBox 5">
            <a:extLst>
              <a:ext uri="{FF2B5EF4-FFF2-40B4-BE49-F238E27FC236}">
                <a16:creationId xmlns:a16="http://schemas.microsoft.com/office/drawing/2014/main" xmlns="" id="{1BFEFCF3-092E-4122-B9E7-057F34661121}"/>
              </a:ext>
            </a:extLst>
          </p:cNvPr>
          <p:cNvSpPr txBox="1"/>
          <p:nvPr/>
        </p:nvSpPr>
        <p:spPr>
          <a:xfrm>
            <a:off x="1828800" y="4145196"/>
            <a:ext cx="6270172" cy="584775"/>
          </a:xfrm>
          <a:prstGeom prst="rect">
            <a:avLst/>
          </a:prstGeom>
          <a:noFill/>
        </p:spPr>
        <p:txBody>
          <a:bodyPr wrap="square">
            <a:spAutoFit/>
          </a:bodyPr>
          <a:lstStyle/>
          <a:p>
            <a:pPr rtl="0">
              <a:spcBef>
                <a:spcPts val="0"/>
              </a:spcBef>
              <a:spcAft>
                <a:spcPts val="800"/>
              </a:spcAft>
            </a:pPr>
            <a:r>
              <a:rPr lang="en-US" b="0" dirty="0">
                <a:effectLst/>
              </a:rPr>
              <a:t/>
            </a:r>
            <a:br>
              <a:rPr lang="en-US" b="0" dirty="0">
                <a:effectLst/>
              </a:rPr>
            </a:br>
            <a:r>
              <a:rPr lang="en-US" sz="1400" b="0" i="0" u="none" strike="noStrike" dirty="0">
                <a:solidFill>
                  <a:srgbClr val="000000"/>
                </a:solidFill>
                <a:effectLst/>
                <a:latin typeface="Times New Roman" panose="02020603050405020304" pitchFamily="18" charset="0"/>
              </a:rPr>
              <a:t>Table 1: Neural network (biological and artificial)</a:t>
            </a:r>
            <a:endParaRPr lang="en-US" b="0" dirty="0">
              <a:effectLst/>
            </a:endParaRPr>
          </a:p>
        </p:txBody>
      </p:sp>
      <p:pic>
        <p:nvPicPr>
          <p:cNvPr id="8" name="Picture 2" descr="What is Artificial Neural Network">
            <a:extLst>
              <a:ext uri="{FF2B5EF4-FFF2-40B4-BE49-F238E27FC236}">
                <a16:creationId xmlns:a16="http://schemas.microsoft.com/office/drawing/2014/main" xmlns="" id="{60808A8C-4132-4A0E-986A-46659D1C5A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791316"/>
            <a:ext cx="323850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What is Artificial Neural Network">
            <a:extLst>
              <a:ext uri="{FF2B5EF4-FFF2-40B4-BE49-F238E27FC236}">
                <a16:creationId xmlns:a16="http://schemas.microsoft.com/office/drawing/2014/main" xmlns="" id="{55D5148E-1138-4B2C-B3F8-D87FF46B20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7118" y="4803116"/>
            <a:ext cx="4114800" cy="19421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2" name="Google Shape;152;gc6869843e2_0_15"/>
          <p:cNvSpPr txBox="1">
            <a:spLocks noGrp="1"/>
          </p:cNvSpPr>
          <p:nvPr>
            <p:ph type="sldNum" idx="12"/>
          </p:nvPr>
        </p:nvSpPr>
        <p:spPr>
          <a:xfrm>
            <a:off x="0" y="1219200"/>
            <a:ext cx="533400" cy="244500"/>
          </a:xfrm>
          <a:prstGeom prst="rect">
            <a:avLst/>
          </a:prstGeom>
        </p:spPr>
        <p:txBody>
          <a:bodyPr spcFirstLastPara="1" wrap="square" lIns="91425" tIns="45700" rIns="91425" bIns="45700" anchor="ctr" anchorCtr="0">
            <a:normAutofit fontScale="85000" lnSpcReduction="20000"/>
          </a:bodyPr>
          <a:lstStyle/>
          <a:p>
            <a:pPr marL="0" lvl="0" indent="0" algn="ctr" rtl="0">
              <a:spcBef>
                <a:spcPts val="0"/>
              </a:spcBef>
              <a:spcAft>
                <a:spcPts val="0"/>
              </a:spcAft>
              <a:buClr>
                <a:srgbClr val="000000"/>
              </a:buClr>
              <a:buFont typeface="Arial"/>
              <a:buNone/>
            </a:pPr>
            <a:fld id="{00000000-1234-1234-1234-123412341234}" type="slidenum">
              <a:rPr lang="en-US"/>
              <a:t>13</a:t>
            </a:fld>
            <a:endParaRPr/>
          </a:p>
        </p:txBody>
      </p:sp>
      <p:pic>
        <p:nvPicPr>
          <p:cNvPr id="2052" name="Picture 4" descr="What is Artificial Neural Network">
            <a:extLst>
              <a:ext uri="{FF2B5EF4-FFF2-40B4-BE49-F238E27FC236}">
                <a16:creationId xmlns:a16="http://schemas.microsoft.com/office/drawing/2014/main" xmlns="" id="{CEEE1305-47E5-440B-A948-EBF0D2F7D6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6898" y="4212712"/>
            <a:ext cx="5604424" cy="264528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xmlns="" id="{858C11BB-9FAA-4819-B45D-BEA55B9E5801}"/>
              </a:ext>
            </a:extLst>
          </p:cNvPr>
          <p:cNvSpPr txBox="1"/>
          <p:nvPr/>
        </p:nvSpPr>
        <p:spPr>
          <a:xfrm>
            <a:off x="680303" y="1624950"/>
            <a:ext cx="8077615" cy="369332"/>
          </a:xfrm>
          <a:prstGeom prst="rect">
            <a:avLst/>
          </a:prstGeom>
          <a:noFill/>
        </p:spPr>
        <p:txBody>
          <a:bodyPr wrap="square">
            <a:spAutoFit/>
          </a:bodyPr>
          <a:lstStyle/>
          <a:p>
            <a:pPr marL="285750" indent="-285750">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The typical Artificial Neural Network looks something like the given figure.</a:t>
            </a:r>
            <a:endParaRPr lang="en-IN"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xmlns="" id="{8D5F2581-4F75-429B-9455-E65F64D5C8DC}"/>
              </a:ext>
            </a:extLst>
          </p:cNvPr>
          <p:cNvSpPr txBox="1"/>
          <p:nvPr/>
        </p:nvSpPr>
        <p:spPr>
          <a:xfrm>
            <a:off x="619551" y="2034175"/>
            <a:ext cx="8199120" cy="923330"/>
          </a:xfrm>
          <a:prstGeom prst="rect">
            <a:avLst/>
          </a:prstGeom>
          <a:noFill/>
        </p:spPr>
        <p:txBody>
          <a:bodyPr wrap="square">
            <a:spAutoFit/>
          </a:bodyPr>
          <a:lstStyle/>
          <a:p>
            <a:pPr marL="285750" indent="-285750">
              <a:buFont typeface="Arial" panose="020B0604020202020204" pitchFamily="34" charset="0"/>
              <a:buChar char="•"/>
            </a:pPr>
            <a:r>
              <a:rPr lang="en-IN" b="0" i="0" dirty="0">
                <a:solidFill>
                  <a:srgbClr val="000000"/>
                </a:solidFill>
                <a:effectLst/>
                <a:latin typeface="Times New Roman" panose="02020603050405020304" pitchFamily="18" charset="0"/>
                <a:cs typeface="Times New Roman" panose="02020603050405020304" pitchFamily="18" charset="0"/>
              </a:rPr>
              <a:t>Dendrites from Biological Neural Network represent inputs in Artificial Neural Networks, cell nucleus represents Nodes, synapse represents Weights, and Axon represents Output.</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E07CDEFE-967B-4DC1-9823-A702ACCD3B48}"/>
              </a:ext>
            </a:extLst>
          </p:cNvPr>
          <p:cNvSpPr txBox="1"/>
          <p:nvPr/>
        </p:nvSpPr>
        <p:spPr>
          <a:xfrm>
            <a:off x="838200" y="531255"/>
            <a:ext cx="6248400" cy="523220"/>
          </a:xfrm>
          <a:prstGeom prst="rect">
            <a:avLst/>
          </a:prstGeom>
          <a:noFill/>
        </p:spPr>
        <p:txBody>
          <a:bodyPr wrap="square">
            <a:spAutoFit/>
          </a:bodyPr>
          <a:lstStyle/>
          <a:p>
            <a:r>
              <a:rPr lang="en-US" sz="2800" b="1" dirty="0">
                <a:solidFill>
                  <a:schemeClr val="tx2"/>
                </a:solidFill>
                <a:latin typeface="Times New Roman" panose="02020603050405020304" pitchFamily="18" charset="0"/>
                <a:cs typeface="Times New Roman" panose="02020603050405020304" pitchFamily="18" charset="0"/>
              </a:rPr>
              <a:t>T</a:t>
            </a:r>
            <a:r>
              <a:rPr lang="en-US" sz="2800" b="1" i="0" dirty="0">
                <a:solidFill>
                  <a:schemeClr val="tx2"/>
                </a:solidFill>
                <a:effectLst/>
                <a:latin typeface="Times New Roman" panose="02020603050405020304" pitchFamily="18" charset="0"/>
                <a:cs typeface="Times New Roman" panose="02020603050405020304" pitchFamily="18" charset="0"/>
              </a:rPr>
              <a:t>ypical Artificial Neural Network </a:t>
            </a:r>
            <a:endParaRPr lang="en-IN" sz="2800" b="1" dirty="0">
              <a:solidFill>
                <a:schemeClr val="tx2"/>
              </a:solidFill>
            </a:endParaRPr>
          </a:p>
        </p:txBody>
      </p:sp>
      <p:sp>
        <p:nvSpPr>
          <p:cNvPr id="2" name="Rectangle 1"/>
          <p:cNvSpPr/>
          <p:nvPr/>
        </p:nvSpPr>
        <p:spPr>
          <a:xfrm>
            <a:off x="838200" y="3039284"/>
            <a:ext cx="7598391" cy="707886"/>
          </a:xfrm>
          <a:prstGeom prst="rect">
            <a:avLst/>
          </a:prstGeom>
        </p:spPr>
        <p:txBody>
          <a:bodyPr wrap="square">
            <a:spAutoFit/>
          </a:bodyPr>
          <a:lstStyle/>
          <a:p>
            <a:pPr marL="285750" indent="-285750">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High level abstraction of neural input-output transformation</a:t>
            </a:r>
          </a:p>
          <a:p>
            <a:pPr lvl="1"/>
            <a:r>
              <a:rPr lang="en-US" altLang="en-US" sz="2000" dirty="0">
                <a:latin typeface="Times New Roman" panose="02020603050405020304" pitchFamily="18" charset="0"/>
                <a:cs typeface="Times New Roman" panose="02020603050405020304" pitchFamily="18" charset="0"/>
              </a:rPr>
              <a:t>Inputs </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weighted sum of inputs  nonlinear function  output</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spcBef>
                <a:spcPts val="0"/>
              </a:spcBef>
              <a:spcAft>
                <a:spcPts val="0"/>
              </a:spcAft>
              <a:buNone/>
            </a:pPr>
            <a:fld id="{00000000-1234-1234-1234-123412341234}" type="slidenum">
              <a:rPr lang="en-US"/>
              <a:t>14</a:t>
            </a:fld>
            <a:endParaRPr/>
          </a:p>
        </p:txBody>
      </p:sp>
      <p:sp>
        <p:nvSpPr>
          <p:cNvPr id="9" name="TextBox 8">
            <a:extLst>
              <a:ext uri="{FF2B5EF4-FFF2-40B4-BE49-F238E27FC236}">
                <a16:creationId xmlns:a16="http://schemas.microsoft.com/office/drawing/2014/main" xmlns="" id="{FD2D374D-F139-43B4-B667-A0E82917B2FF}"/>
              </a:ext>
            </a:extLst>
          </p:cNvPr>
          <p:cNvSpPr txBox="1"/>
          <p:nvPr/>
        </p:nvSpPr>
        <p:spPr>
          <a:xfrm>
            <a:off x="2362200" y="6290713"/>
            <a:ext cx="4572000" cy="307777"/>
          </a:xfrm>
          <a:prstGeom prst="rect">
            <a:avLst/>
          </a:prstGeom>
          <a:noFill/>
        </p:spPr>
        <p:txBody>
          <a:bodyPr wrap="square">
            <a:spAutoFit/>
          </a:bodyPr>
          <a:lstStyle/>
          <a:p>
            <a:r>
              <a:rPr lang="en-IN" sz="1400" b="0" i="0" u="none" strike="noStrike" dirty="0">
                <a:solidFill>
                  <a:srgbClr val="000000"/>
                </a:solidFill>
                <a:effectLst/>
                <a:latin typeface="Times New Roman" panose="02020603050405020304" pitchFamily="18" charset="0"/>
              </a:rPr>
              <a:t>Fig 2 :Neural network’ different architectures</a:t>
            </a:r>
            <a:endParaRPr lang="en-IN" dirty="0"/>
          </a:p>
        </p:txBody>
      </p:sp>
      <p:sp>
        <p:nvSpPr>
          <p:cNvPr id="11" name="TextBox 10">
            <a:extLst>
              <a:ext uri="{FF2B5EF4-FFF2-40B4-BE49-F238E27FC236}">
                <a16:creationId xmlns:a16="http://schemas.microsoft.com/office/drawing/2014/main" xmlns="" id="{6D3B4FF5-E878-4733-83B0-F9A4D0D82F7A}"/>
              </a:ext>
            </a:extLst>
          </p:cNvPr>
          <p:cNvSpPr txBox="1"/>
          <p:nvPr/>
        </p:nvSpPr>
        <p:spPr>
          <a:xfrm>
            <a:off x="609600" y="451723"/>
            <a:ext cx="7703918" cy="523220"/>
          </a:xfrm>
          <a:prstGeom prst="rect">
            <a:avLst/>
          </a:prstGeom>
          <a:noFill/>
        </p:spPr>
        <p:txBody>
          <a:bodyPr wrap="square">
            <a:spAutoFit/>
          </a:bodyPr>
          <a:lstStyle/>
          <a:p>
            <a:pPr algn="l"/>
            <a:r>
              <a:rPr lang="en-US" sz="2800" b="1" i="0" dirty="0">
                <a:solidFill>
                  <a:schemeClr val="tx2"/>
                </a:solidFill>
                <a:effectLst/>
                <a:latin typeface="Times New Roman" panose="02020603050405020304" pitchFamily="18" charset="0"/>
                <a:cs typeface="Times New Roman" panose="02020603050405020304" pitchFamily="18" charset="0"/>
              </a:rPr>
              <a:t>The architecture of an artificial neural network</a:t>
            </a:r>
          </a:p>
        </p:txBody>
      </p:sp>
      <p:pic>
        <p:nvPicPr>
          <p:cNvPr id="4100" name="Picture 4" descr="What is Artificial Neural Network">
            <a:extLst>
              <a:ext uri="{FF2B5EF4-FFF2-40B4-BE49-F238E27FC236}">
                <a16:creationId xmlns:a16="http://schemas.microsoft.com/office/drawing/2014/main" xmlns="" id="{68292B5F-D66B-437A-A47E-A8083B8E7C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044089"/>
            <a:ext cx="5943600" cy="310057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xmlns="" id="{06DF333B-A262-418A-BF3D-A4FA9A380F2D}"/>
              </a:ext>
            </a:extLst>
          </p:cNvPr>
          <p:cNvSpPr txBox="1"/>
          <p:nvPr/>
        </p:nvSpPr>
        <p:spPr>
          <a:xfrm>
            <a:off x="189654" y="1790047"/>
            <a:ext cx="8764692" cy="646331"/>
          </a:xfrm>
          <a:prstGeom prst="rect">
            <a:avLst/>
          </a:prstGeom>
          <a:noFill/>
        </p:spPr>
        <p:txBody>
          <a:bodyPr wrap="square">
            <a:spAutoFit/>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In order to define a neural network that consists of a large number of artificial neurons, which are termed units arranged in a sequence of layers.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5667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spcBef>
                <a:spcPts val="0"/>
              </a:spcBef>
              <a:spcAft>
                <a:spcPts val="0"/>
              </a:spcAft>
              <a:buNone/>
            </a:pPr>
            <a:fld id="{00000000-1234-1234-1234-123412341234}" type="slidenum">
              <a:rPr lang="en-US"/>
              <a:t>15</a:t>
            </a:fld>
            <a:endParaRPr/>
          </a:p>
        </p:txBody>
      </p:sp>
      <p:sp>
        <p:nvSpPr>
          <p:cNvPr id="8" name="TextBox 7">
            <a:extLst>
              <a:ext uri="{FF2B5EF4-FFF2-40B4-BE49-F238E27FC236}">
                <a16:creationId xmlns:a16="http://schemas.microsoft.com/office/drawing/2014/main" xmlns="" id="{BB23D93D-F2B2-48BB-9306-E681B012C210}"/>
              </a:ext>
            </a:extLst>
          </p:cNvPr>
          <p:cNvSpPr txBox="1"/>
          <p:nvPr/>
        </p:nvSpPr>
        <p:spPr>
          <a:xfrm>
            <a:off x="705413" y="472635"/>
            <a:ext cx="5919846" cy="523220"/>
          </a:xfrm>
          <a:prstGeom prst="rect">
            <a:avLst/>
          </a:prstGeom>
          <a:noFill/>
        </p:spPr>
        <p:txBody>
          <a:bodyPr wrap="square">
            <a:spAutoFit/>
          </a:bodyPr>
          <a:lstStyle/>
          <a:p>
            <a:pPr algn="just"/>
            <a:r>
              <a:rPr lang="en-US" sz="2800" b="1" dirty="0">
                <a:solidFill>
                  <a:schemeClr val="tx2"/>
                </a:solidFill>
                <a:latin typeface="Times New Roman" panose="02020603050405020304" pitchFamily="18" charset="0"/>
                <a:ea typeface="+mj-ea"/>
                <a:cs typeface="Times New Roman" panose="02020603050405020304" pitchFamily="18" charset="0"/>
              </a:rPr>
              <a:t>Layers of Artificial Neural Network</a:t>
            </a:r>
            <a:endParaRPr lang="en-IN" sz="2800" b="1" dirty="0">
              <a:solidFill>
                <a:schemeClr val="tx2"/>
              </a:solidFill>
              <a:latin typeface="Times New Roman" panose="02020603050405020304" pitchFamily="18" charset="0"/>
              <a:ea typeface="+mj-ea"/>
              <a:cs typeface="Times New Roman" panose="02020603050405020304" pitchFamily="18" charset="0"/>
            </a:endParaRPr>
          </a:p>
        </p:txBody>
      </p:sp>
      <p:sp>
        <p:nvSpPr>
          <p:cNvPr id="2" name="Rectangle 1">
            <a:extLst>
              <a:ext uri="{FF2B5EF4-FFF2-40B4-BE49-F238E27FC236}">
                <a16:creationId xmlns:a16="http://schemas.microsoft.com/office/drawing/2014/main" xmlns="" id="{053BE7CF-088A-44DE-94FC-DFDE659EF956}"/>
              </a:ext>
            </a:extLst>
          </p:cNvPr>
          <p:cNvSpPr>
            <a:spLocks noChangeArrowheads="1"/>
          </p:cNvSpPr>
          <p:nvPr/>
        </p:nvSpPr>
        <p:spPr bwMode="auto">
          <a:xfrm>
            <a:off x="353484" y="1752600"/>
            <a:ext cx="8437032" cy="410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indent="0" algn="just">
              <a:spcBef>
                <a:spcPts val="700"/>
              </a:spcBef>
              <a:buClr>
                <a:schemeClr val="accent2"/>
              </a:buClr>
              <a:buSzPct val="60000"/>
              <a:buFontTx/>
              <a:buNone/>
            </a:pPr>
            <a:r>
              <a:rPr lang="en-US" altLang="en-US" sz="2000" b="1" dirty="0">
                <a:latin typeface="Times New Roman" panose="02020603050405020304" pitchFamily="18" charset="0"/>
                <a:cs typeface="Times New Roman" panose="02020603050405020304" pitchFamily="18" charset="0"/>
              </a:rPr>
              <a:t>Input Layer:</a:t>
            </a:r>
          </a:p>
          <a:p>
            <a:pPr marL="319088" marR="0" lvl="0" indent="-319088" algn="just" defTabSz="914400" latinLnBrk="0">
              <a:lnSpc>
                <a:spcPct val="100000"/>
              </a:lnSpc>
              <a:spcBef>
                <a:spcPts val="700"/>
              </a:spcBef>
              <a:buClr>
                <a:schemeClr val="accent2"/>
              </a:buClr>
              <a:buSzPct val="60000"/>
              <a:buFont typeface="Wingdings" panose="05000000000000000000" pitchFamily="2" charset="2"/>
              <a:buChar char=""/>
              <a:tabLst/>
            </a:pPr>
            <a:r>
              <a:rPr lang="en-US" altLang="en-US" sz="2000" dirty="0">
                <a:latin typeface="Times New Roman" panose="02020603050405020304" pitchFamily="18" charset="0"/>
                <a:cs typeface="Times New Roman" panose="02020603050405020304" pitchFamily="18" charset="0"/>
              </a:rPr>
              <a:t>As the name suggests, it accepts inputs in several different formats provided by the programmer.</a:t>
            </a:r>
          </a:p>
          <a:p>
            <a:pPr marL="319088" marR="0" lvl="0" indent="-319088" algn="just" defTabSz="914400" latinLnBrk="0">
              <a:lnSpc>
                <a:spcPct val="100000"/>
              </a:lnSpc>
              <a:spcBef>
                <a:spcPts val="700"/>
              </a:spcBef>
              <a:buClr>
                <a:schemeClr val="accent2"/>
              </a:buClr>
              <a:buSzPct val="60000"/>
              <a:buFont typeface="Wingdings" panose="05000000000000000000" pitchFamily="2" charset="2"/>
              <a:buChar char=""/>
              <a:tabLst/>
            </a:pPr>
            <a:endParaRPr lang="en-US" altLang="en-US" sz="2000" dirty="0">
              <a:latin typeface="Times New Roman" panose="02020603050405020304" pitchFamily="18" charset="0"/>
              <a:cs typeface="Times New Roman" panose="02020603050405020304" pitchFamily="18" charset="0"/>
            </a:endParaRPr>
          </a:p>
          <a:p>
            <a:pPr marR="0" lvl="0" algn="just" defTabSz="914400" latinLnBrk="0">
              <a:lnSpc>
                <a:spcPct val="100000"/>
              </a:lnSpc>
              <a:spcBef>
                <a:spcPts val="700"/>
              </a:spcBef>
              <a:buClr>
                <a:schemeClr val="accent2"/>
              </a:buClr>
              <a:buSzPct val="60000"/>
              <a:tabLst/>
            </a:pPr>
            <a:r>
              <a:rPr lang="en-US" altLang="en-US" sz="2000" b="1" dirty="0">
                <a:latin typeface="Times New Roman" panose="02020603050405020304" pitchFamily="18" charset="0"/>
                <a:cs typeface="Times New Roman" panose="02020603050405020304" pitchFamily="18" charset="0"/>
              </a:rPr>
              <a:t>Hidden Layer:</a:t>
            </a:r>
          </a:p>
          <a:p>
            <a:pPr marL="319088" marR="0" lvl="0" indent="-319088" algn="just" defTabSz="914400" latinLnBrk="0">
              <a:lnSpc>
                <a:spcPct val="100000"/>
              </a:lnSpc>
              <a:spcBef>
                <a:spcPts val="700"/>
              </a:spcBef>
              <a:buClr>
                <a:schemeClr val="accent2"/>
              </a:buClr>
              <a:buSzPct val="60000"/>
              <a:buFont typeface="Wingdings" pitchFamily="2" charset="2"/>
              <a:buChar char=""/>
              <a:tabLst/>
            </a:pPr>
            <a:r>
              <a:rPr lang="en-US" altLang="en-US" sz="2000" dirty="0">
                <a:latin typeface="Times New Roman" panose="02020603050405020304" pitchFamily="18" charset="0"/>
                <a:cs typeface="Times New Roman" panose="02020603050405020304" pitchFamily="18" charset="0"/>
              </a:rPr>
              <a:t>The hidden layer presents in-between input and output layers. It performs all the calculations to find hidden features and patterns.</a:t>
            </a:r>
          </a:p>
          <a:p>
            <a:pPr marL="319088" marR="0" lvl="0" indent="-319088" algn="just" defTabSz="914400" latinLnBrk="0">
              <a:lnSpc>
                <a:spcPct val="100000"/>
              </a:lnSpc>
              <a:spcBef>
                <a:spcPts val="700"/>
              </a:spcBef>
              <a:buClr>
                <a:schemeClr val="accent2"/>
              </a:buClr>
              <a:buSzPct val="60000"/>
              <a:buFont typeface="Wingdings" pitchFamily="2" charset="2"/>
              <a:buChar char=""/>
              <a:tabLst/>
            </a:pPr>
            <a:endParaRPr lang="en-US" altLang="en-US" sz="2000" dirty="0">
              <a:latin typeface="Times New Roman" panose="02020603050405020304" pitchFamily="18" charset="0"/>
              <a:cs typeface="Times New Roman" panose="02020603050405020304" pitchFamily="18" charset="0"/>
            </a:endParaRPr>
          </a:p>
          <a:p>
            <a:pPr marR="0" lvl="0" algn="just" defTabSz="914400" latinLnBrk="0">
              <a:lnSpc>
                <a:spcPct val="100000"/>
              </a:lnSpc>
              <a:spcBef>
                <a:spcPts val="700"/>
              </a:spcBef>
              <a:buClr>
                <a:schemeClr val="accent2"/>
              </a:buClr>
              <a:buSzPct val="60000"/>
              <a:tabLst/>
            </a:pPr>
            <a:r>
              <a:rPr lang="en-US" altLang="en-US" sz="2000" b="1" dirty="0">
                <a:latin typeface="Times New Roman" panose="02020603050405020304" pitchFamily="18" charset="0"/>
                <a:cs typeface="Times New Roman" panose="02020603050405020304" pitchFamily="18" charset="0"/>
              </a:rPr>
              <a:t>Output Layer:</a:t>
            </a:r>
          </a:p>
          <a:p>
            <a:pPr marL="319088" marR="0" lvl="0" indent="-319088" algn="just" defTabSz="914400" latinLnBrk="0">
              <a:lnSpc>
                <a:spcPct val="100000"/>
              </a:lnSpc>
              <a:spcBef>
                <a:spcPts val="700"/>
              </a:spcBef>
              <a:buClr>
                <a:schemeClr val="accent2"/>
              </a:buClr>
              <a:buSzPct val="60000"/>
              <a:buFont typeface="Wingdings" pitchFamily="2" charset="2"/>
              <a:buChar char=""/>
              <a:tabLst/>
            </a:pPr>
            <a:r>
              <a:rPr lang="en-US" altLang="en-US" sz="2000" dirty="0">
                <a:latin typeface="Times New Roman" panose="02020603050405020304" pitchFamily="18" charset="0"/>
                <a:cs typeface="Times New Roman" panose="02020603050405020304" pitchFamily="18" charset="0"/>
              </a:rPr>
              <a:t>The input goes through a series of transformations using the hidden layer, which finally results in output that is conveyed using this layer.</a:t>
            </a:r>
          </a:p>
        </p:txBody>
      </p:sp>
    </p:spTree>
    <p:extLst>
      <p:ext uri="{BB962C8B-B14F-4D97-AF65-F5344CB8AC3E}">
        <p14:creationId xmlns:p14="http://schemas.microsoft.com/office/powerpoint/2010/main" val="2086222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c7de12e210_0_1"/>
          <p:cNvSpPr txBox="1">
            <a:spLocks noGrp="1"/>
          </p:cNvSpPr>
          <p:nvPr>
            <p:ph type="sldNum" idx="12"/>
          </p:nvPr>
        </p:nvSpPr>
        <p:spPr>
          <a:xfrm>
            <a:off x="0" y="1219200"/>
            <a:ext cx="533400" cy="244500"/>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Clr>
                <a:srgbClr val="000000"/>
              </a:buClr>
              <a:buSzPct val="100000"/>
              <a:buFont typeface="Arial"/>
              <a:buNone/>
            </a:pPr>
            <a:fld id="{00000000-1234-1234-1234-123412341234}" type="slidenum">
              <a:rPr lang="en-US"/>
              <a:t>16</a:t>
            </a:fld>
            <a:endParaRPr/>
          </a:p>
        </p:txBody>
      </p:sp>
      <p:pic>
        <p:nvPicPr>
          <p:cNvPr id="227" name="Google Shape;227;gc7de12e210_0_1"/>
          <p:cNvPicPr preferRelativeResize="0"/>
          <p:nvPr/>
        </p:nvPicPr>
        <p:blipFill rotWithShape="1">
          <a:blip r:embed="rId3">
            <a:alphaModFix/>
          </a:blip>
          <a:srcRect/>
          <a:stretch/>
        </p:blipFill>
        <p:spPr>
          <a:xfrm>
            <a:off x="1118425" y="1776913"/>
            <a:ext cx="6610350" cy="3819525"/>
          </a:xfrm>
          <a:prstGeom prst="rect">
            <a:avLst/>
          </a:prstGeom>
          <a:noFill/>
          <a:ln>
            <a:noFill/>
          </a:ln>
        </p:spPr>
      </p:pic>
      <p:pic>
        <p:nvPicPr>
          <p:cNvPr id="228" name="Google Shape;228;gc7de12e210_0_1"/>
          <p:cNvPicPr preferRelativeResize="0"/>
          <p:nvPr/>
        </p:nvPicPr>
        <p:blipFill rotWithShape="1">
          <a:blip r:embed="rId4">
            <a:alphaModFix/>
          </a:blip>
          <a:srcRect/>
          <a:stretch/>
        </p:blipFill>
        <p:spPr>
          <a:xfrm>
            <a:off x="270700" y="6168175"/>
            <a:ext cx="8305800" cy="391080"/>
          </a:xfrm>
          <a:prstGeom prst="rect">
            <a:avLst/>
          </a:prstGeom>
          <a:noFill/>
          <a:ln>
            <a:noFill/>
          </a:ln>
        </p:spPr>
      </p:pic>
      <p:pic>
        <p:nvPicPr>
          <p:cNvPr id="229" name="Google Shape;229;gc7de12e210_0_1"/>
          <p:cNvPicPr preferRelativeResize="0"/>
          <p:nvPr/>
        </p:nvPicPr>
        <p:blipFill rotWithShape="1">
          <a:blip r:embed="rId5">
            <a:alphaModFix/>
          </a:blip>
          <a:srcRect/>
          <a:stretch/>
        </p:blipFill>
        <p:spPr>
          <a:xfrm>
            <a:off x="713875" y="152400"/>
            <a:ext cx="6926174" cy="854475"/>
          </a:xfrm>
          <a:prstGeom prst="rect">
            <a:avLst/>
          </a:prstGeom>
          <a:noFill/>
          <a:ln>
            <a:noFill/>
          </a:ln>
        </p:spPr>
      </p:pic>
    </p:spTree>
    <p:extLst>
      <p:ext uri="{BB962C8B-B14F-4D97-AF65-F5344CB8AC3E}">
        <p14:creationId xmlns:p14="http://schemas.microsoft.com/office/powerpoint/2010/main" val="1642550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c7de12e210_0_8"/>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b="1">
                <a:latin typeface="Times New Roman"/>
                <a:ea typeface="Times New Roman"/>
                <a:cs typeface="Times New Roman"/>
                <a:sym typeface="Times New Roman"/>
              </a:rPr>
              <a:t>Need of Bais</a:t>
            </a:r>
            <a:endParaRPr sz="3200" b="1">
              <a:latin typeface="Times New Roman"/>
              <a:ea typeface="Times New Roman"/>
              <a:cs typeface="Times New Roman"/>
              <a:sym typeface="Times New Roman"/>
            </a:endParaRPr>
          </a:p>
        </p:txBody>
      </p:sp>
      <p:sp>
        <p:nvSpPr>
          <p:cNvPr id="236" name="Google Shape;236;gc7de12e210_0_8"/>
          <p:cNvSpPr txBox="1">
            <a:spLocks noGrp="1"/>
          </p:cNvSpPr>
          <p:nvPr>
            <p:ph type="sldNum" idx="12"/>
          </p:nvPr>
        </p:nvSpPr>
        <p:spPr>
          <a:xfrm>
            <a:off x="0" y="1219200"/>
            <a:ext cx="533400" cy="244500"/>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Clr>
                <a:srgbClr val="000000"/>
              </a:buClr>
              <a:buSzPct val="100000"/>
              <a:buFont typeface="Arial"/>
              <a:buNone/>
            </a:pPr>
            <a:fld id="{00000000-1234-1234-1234-123412341234}" type="slidenum">
              <a:rPr lang="en-US"/>
              <a:t>17</a:t>
            </a:fld>
            <a:endParaRPr/>
          </a:p>
        </p:txBody>
      </p:sp>
      <p:pic>
        <p:nvPicPr>
          <p:cNvPr id="237" name="Google Shape;237;gc7de12e210_0_8"/>
          <p:cNvPicPr preferRelativeResize="0"/>
          <p:nvPr/>
        </p:nvPicPr>
        <p:blipFill rotWithShape="1">
          <a:blip r:embed="rId3">
            <a:alphaModFix/>
          </a:blip>
          <a:srcRect/>
          <a:stretch/>
        </p:blipFill>
        <p:spPr>
          <a:xfrm>
            <a:off x="441200" y="1616100"/>
            <a:ext cx="8153400" cy="2961549"/>
          </a:xfrm>
          <a:prstGeom prst="rect">
            <a:avLst/>
          </a:prstGeom>
          <a:noFill/>
          <a:ln>
            <a:noFill/>
          </a:ln>
        </p:spPr>
      </p:pic>
      <p:pic>
        <p:nvPicPr>
          <p:cNvPr id="238" name="Google Shape;238;gc7de12e210_0_8"/>
          <p:cNvPicPr preferRelativeResize="0"/>
          <p:nvPr/>
        </p:nvPicPr>
        <p:blipFill rotWithShape="1">
          <a:blip r:embed="rId4">
            <a:alphaModFix/>
          </a:blip>
          <a:srcRect/>
          <a:stretch/>
        </p:blipFill>
        <p:spPr>
          <a:xfrm>
            <a:off x="152400" y="4444299"/>
            <a:ext cx="8839200" cy="1590675"/>
          </a:xfrm>
          <a:prstGeom prst="rect">
            <a:avLst/>
          </a:prstGeom>
          <a:noFill/>
          <a:ln>
            <a:noFill/>
          </a:ln>
        </p:spPr>
      </p:pic>
      <p:pic>
        <p:nvPicPr>
          <p:cNvPr id="239" name="Google Shape;239;gc7de12e210_0_8"/>
          <p:cNvPicPr preferRelativeResize="0"/>
          <p:nvPr/>
        </p:nvPicPr>
        <p:blipFill rotWithShape="1">
          <a:blip r:embed="rId5">
            <a:alphaModFix/>
          </a:blip>
          <a:srcRect/>
          <a:stretch/>
        </p:blipFill>
        <p:spPr>
          <a:xfrm>
            <a:off x="152400" y="6187374"/>
            <a:ext cx="8496300" cy="390525"/>
          </a:xfrm>
          <a:prstGeom prst="rect">
            <a:avLst/>
          </a:prstGeom>
          <a:noFill/>
          <a:ln>
            <a:noFill/>
          </a:ln>
        </p:spPr>
      </p:pic>
    </p:spTree>
    <p:extLst>
      <p:ext uri="{BB962C8B-B14F-4D97-AF65-F5344CB8AC3E}">
        <p14:creationId xmlns:p14="http://schemas.microsoft.com/office/powerpoint/2010/main" val="441225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spcBef>
                <a:spcPts val="0"/>
              </a:spcBef>
              <a:spcAft>
                <a:spcPts val="0"/>
              </a:spcAft>
              <a:buNone/>
            </a:pPr>
            <a:fld id="{00000000-1234-1234-1234-123412341234}" type="slidenum">
              <a:rPr lang="en-US"/>
              <a:t>18</a:t>
            </a:fld>
            <a:endParaRPr/>
          </a:p>
        </p:txBody>
      </p:sp>
      <p:sp>
        <p:nvSpPr>
          <p:cNvPr id="8" name="TextBox 7">
            <a:extLst>
              <a:ext uri="{FF2B5EF4-FFF2-40B4-BE49-F238E27FC236}">
                <a16:creationId xmlns:a16="http://schemas.microsoft.com/office/drawing/2014/main" xmlns="" id="{BB23D93D-F2B2-48BB-9306-E681B012C210}"/>
              </a:ext>
            </a:extLst>
          </p:cNvPr>
          <p:cNvSpPr txBox="1"/>
          <p:nvPr/>
        </p:nvSpPr>
        <p:spPr>
          <a:xfrm>
            <a:off x="705413" y="472635"/>
            <a:ext cx="5919846" cy="523220"/>
          </a:xfrm>
          <a:prstGeom prst="rect">
            <a:avLst/>
          </a:prstGeom>
          <a:noFill/>
        </p:spPr>
        <p:txBody>
          <a:bodyPr wrap="square">
            <a:spAutoFit/>
          </a:bodyPr>
          <a:lstStyle/>
          <a:p>
            <a:pPr algn="l"/>
            <a:r>
              <a:rPr lang="en-US" sz="2800" b="1" dirty="0">
                <a:solidFill>
                  <a:schemeClr val="tx2"/>
                </a:solidFill>
                <a:latin typeface="Times New Roman" panose="02020603050405020304" pitchFamily="18" charset="0"/>
                <a:ea typeface="+mj-ea"/>
                <a:cs typeface="Times New Roman" panose="02020603050405020304" pitchFamily="18" charset="0"/>
              </a:rPr>
              <a:t>Artificial Neural Network</a:t>
            </a:r>
            <a:endParaRPr lang="en-IN" sz="2800" b="1" dirty="0">
              <a:solidFill>
                <a:schemeClr val="tx2"/>
              </a:solidFill>
              <a:latin typeface="Times New Roman" panose="02020603050405020304" pitchFamily="18" charset="0"/>
              <a:ea typeface="+mj-ea"/>
              <a:cs typeface="Times New Roman" panose="02020603050405020304" pitchFamily="18" charset="0"/>
            </a:endParaRPr>
          </a:p>
        </p:txBody>
      </p:sp>
      <p:sp>
        <p:nvSpPr>
          <p:cNvPr id="2" name="Rectangle 1">
            <a:extLst>
              <a:ext uri="{FF2B5EF4-FFF2-40B4-BE49-F238E27FC236}">
                <a16:creationId xmlns:a16="http://schemas.microsoft.com/office/drawing/2014/main" xmlns="" id="{053BE7CF-088A-44DE-94FC-DFDE659EF956}"/>
              </a:ext>
            </a:extLst>
          </p:cNvPr>
          <p:cNvSpPr>
            <a:spLocks noChangeArrowheads="1"/>
          </p:cNvSpPr>
          <p:nvPr/>
        </p:nvSpPr>
        <p:spPr bwMode="auto">
          <a:xfrm>
            <a:off x="533400" y="1828800"/>
            <a:ext cx="8437032" cy="2734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defTabSz="914400" latinLnBrk="0">
              <a:lnSpc>
                <a:spcPct val="100000"/>
              </a:lnSpc>
              <a:spcBef>
                <a:spcPts val="700"/>
              </a:spcBef>
              <a:buClr>
                <a:schemeClr val="accent2"/>
              </a:buClr>
              <a:buSzPct val="60000"/>
              <a:buFont typeface="Wingdings" panose="05000000000000000000" pitchFamily="2" charset="2"/>
              <a:buChar char="Ø"/>
              <a:tabLst/>
            </a:pPr>
            <a:r>
              <a:rPr lang="en-US" altLang="en-US" sz="2000" dirty="0">
                <a:latin typeface="Times New Roman" panose="02020603050405020304" pitchFamily="18" charset="0"/>
                <a:cs typeface="Times New Roman" panose="02020603050405020304" pitchFamily="18" charset="0"/>
              </a:rPr>
              <a:t>The artificial neural network takes input and computes the weighted sum of the inputs and includes a bias. This computation is represented in the form of a transfer function.</a:t>
            </a:r>
          </a:p>
          <a:p>
            <a:pPr marL="342900" marR="0" lvl="0" indent="-342900" defTabSz="914400" latinLnBrk="0">
              <a:lnSpc>
                <a:spcPct val="100000"/>
              </a:lnSpc>
              <a:spcBef>
                <a:spcPts val="700"/>
              </a:spcBef>
              <a:buClr>
                <a:schemeClr val="accent2"/>
              </a:buClr>
              <a:buSzPct val="60000"/>
              <a:buFont typeface="Wingdings" panose="05000000000000000000" pitchFamily="2" charset="2"/>
              <a:buChar char="Ø"/>
              <a:tabLst/>
            </a:pPr>
            <a:r>
              <a:rPr lang="en-US" altLang="en-US" sz="2000" dirty="0">
                <a:latin typeface="Times New Roman" panose="02020603050405020304" pitchFamily="18" charset="0"/>
                <a:cs typeface="Times New Roman" panose="02020603050405020304" pitchFamily="18" charset="0"/>
              </a:rPr>
              <a:t>It determines weighted total is passed as an input to an activation function to produce the output. </a:t>
            </a:r>
            <a:r>
              <a:rPr lang="en-US" altLang="en-US" sz="2000" b="1" dirty="0">
                <a:latin typeface="Times New Roman" panose="02020603050405020304" pitchFamily="18" charset="0"/>
                <a:cs typeface="Times New Roman" panose="02020603050405020304" pitchFamily="18" charset="0"/>
              </a:rPr>
              <a:t>Activation functions choose whether a node should fire or not.</a:t>
            </a:r>
            <a:r>
              <a:rPr lang="en-US" altLang="en-US" sz="2000" dirty="0">
                <a:latin typeface="Times New Roman" panose="02020603050405020304" pitchFamily="18" charset="0"/>
                <a:cs typeface="Times New Roman" panose="02020603050405020304" pitchFamily="18" charset="0"/>
              </a:rPr>
              <a:t> Only those who are fired make it to the output layer.</a:t>
            </a:r>
          </a:p>
          <a:p>
            <a:pPr marL="342900" marR="0" lvl="0" indent="-342900" defTabSz="914400" latinLnBrk="0">
              <a:lnSpc>
                <a:spcPct val="100000"/>
              </a:lnSpc>
              <a:spcBef>
                <a:spcPts val="700"/>
              </a:spcBef>
              <a:buClr>
                <a:schemeClr val="accent2"/>
              </a:buClr>
              <a:buSzPct val="60000"/>
              <a:buFont typeface="Wingdings" panose="05000000000000000000" pitchFamily="2" charset="2"/>
              <a:buChar char="Ø"/>
              <a:tabLst/>
            </a:pPr>
            <a:r>
              <a:rPr lang="en-US" altLang="en-US" sz="2000" dirty="0">
                <a:latin typeface="Times New Roman" panose="02020603050405020304" pitchFamily="18" charset="0"/>
                <a:cs typeface="Times New Roman" panose="02020603050405020304" pitchFamily="18" charset="0"/>
              </a:rPr>
              <a:t> There are distinctive activation functions available that can be applied upon the sort of task we are performing.</a:t>
            </a:r>
          </a:p>
        </p:txBody>
      </p:sp>
      <p:pic>
        <p:nvPicPr>
          <p:cNvPr id="6146" name="Picture 2" descr="What is Artificial Neural Network">
            <a:extLst>
              <a:ext uri="{FF2B5EF4-FFF2-40B4-BE49-F238E27FC236}">
                <a16:creationId xmlns:a16="http://schemas.microsoft.com/office/drawing/2014/main" xmlns="" id="{E3DD8E83-CEE3-4902-9344-51A2157554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935783"/>
            <a:ext cx="2590800" cy="786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358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spcBef>
                <a:spcPts val="0"/>
              </a:spcBef>
              <a:spcAft>
                <a:spcPts val="0"/>
              </a:spcAft>
              <a:buNone/>
            </a:pPr>
            <a:fld id="{00000000-1234-1234-1234-123412341234}" type="slidenum">
              <a:rPr lang="en-US"/>
              <a:t>19</a:t>
            </a:fld>
            <a:endParaRPr/>
          </a:p>
        </p:txBody>
      </p:sp>
      <p:sp>
        <p:nvSpPr>
          <p:cNvPr id="8" name="TextBox 7">
            <a:extLst>
              <a:ext uri="{FF2B5EF4-FFF2-40B4-BE49-F238E27FC236}">
                <a16:creationId xmlns:a16="http://schemas.microsoft.com/office/drawing/2014/main" xmlns="" id="{BB23D93D-F2B2-48BB-9306-E681B012C210}"/>
              </a:ext>
            </a:extLst>
          </p:cNvPr>
          <p:cNvSpPr txBox="1"/>
          <p:nvPr/>
        </p:nvSpPr>
        <p:spPr>
          <a:xfrm>
            <a:off x="705413" y="472635"/>
            <a:ext cx="5919846" cy="523220"/>
          </a:xfrm>
          <a:prstGeom prst="rect">
            <a:avLst/>
          </a:prstGeom>
          <a:noFill/>
        </p:spPr>
        <p:txBody>
          <a:bodyPr wrap="square">
            <a:spAutoFit/>
          </a:bodyPr>
          <a:lstStyle/>
          <a:p>
            <a:pPr algn="just"/>
            <a:r>
              <a:rPr lang="en-US" sz="2800" b="1" dirty="0">
                <a:solidFill>
                  <a:schemeClr val="tx2"/>
                </a:solidFill>
                <a:latin typeface="Times New Roman" panose="02020603050405020304" pitchFamily="18" charset="0"/>
                <a:ea typeface="+mj-ea"/>
                <a:cs typeface="Times New Roman" panose="02020603050405020304" pitchFamily="18" charset="0"/>
              </a:rPr>
              <a:t>Artificial Neural Network</a:t>
            </a:r>
            <a:endParaRPr lang="en-IN" sz="2800" b="1" dirty="0">
              <a:solidFill>
                <a:schemeClr val="tx2"/>
              </a:solidFill>
              <a:latin typeface="Times New Roman" panose="02020603050405020304" pitchFamily="18" charset="0"/>
              <a:ea typeface="+mj-ea"/>
              <a:cs typeface="Times New Roman" panose="02020603050405020304" pitchFamily="18" charset="0"/>
            </a:endParaRPr>
          </a:p>
        </p:txBody>
      </p:sp>
      <p:sp>
        <p:nvSpPr>
          <p:cNvPr id="3" name="Rectangle 2"/>
          <p:cNvSpPr/>
          <p:nvPr/>
        </p:nvSpPr>
        <p:spPr>
          <a:xfrm>
            <a:off x="716786" y="1828800"/>
            <a:ext cx="7970014" cy="2554545"/>
          </a:xfrm>
          <a:prstGeom prst="rect">
            <a:avLst/>
          </a:prstGeom>
        </p:spPr>
        <p:txBody>
          <a:bodyPr wrap="square">
            <a:spAutoFit/>
          </a:bodyPr>
          <a:lstStyle/>
          <a:p>
            <a:pPr marL="285750" indent="-285750">
              <a:buFont typeface="Arial" panose="020B0604020202020204" pitchFamily="34" charset="0"/>
              <a:buChar char="•"/>
            </a:pPr>
            <a:r>
              <a:rPr lang="en-US" altLang="en-US" sz="2000" dirty="0"/>
              <a:t>Often used where data or functions are uncertain</a:t>
            </a:r>
          </a:p>
          <a:p>
            <a:pPr marL="742950" lvl="1" indent="-285750">
              <a:buFont typeface="Arial" panose="020B0604020202020204" pitchFamily="34" charset="0"/>
              <a:buChar char="•"/>
            </a:pPr>
            <a:r>
              <a:rPr lang="en-US" altLang="en-US" sz="2000" dirty="0"/>
              <a:t>Goal is to learn from a set of training data</a:t>
            </a:r>
          </a:p>
          <a:p>
            <a:pPr marL="742950" lvl="1" indent="-285750">
              <a:buFont typeface="Arial" panose="020B0604020202020204" pitchFamily="34" charset="0"/>
              <a:buChar char="•"/>
            </a:pPr>
            <a:r>
              <a:rPr lang="en-US" altLang="en-US" sz="2000" dirty="0"/>
              <a:t>And to generalize from learned instances to new unseen data</a:t>
            </a:r>
          </a:p>
          <a:p>
            <a:pPr marL="285750" indent="-285750">
              <a:buFont typeface="Arial" panose="020B0604020202020204" pitchFamily="34" charset="0"/>
              <a:buChar char="•"/>
            </a:pPr>
            <a:r>
              <a:rPr lang="en-US" altLang="en-US" sz="2000" dirty="0"/>
              <a:t>Key attributes</a:t>
            </a:r>
          </a:p>
          <a:p>
            <a:pPr marL="742950" lvl="1" indent="-285750">
              <a:buFont typeface="Arial" panose="020B0604020202020204" pitchFamily="34" charset="0"/>
              <a:buChar char="•"/>
            </a:pPr>
            <a:r>
              <a:rPr lang="en-US" altLang="en-US" sz="2000" dirty="0"/>
              <a:t>Parallel computation</a:t>
            </a:r>
          </a:p>
          <a:p>
            <a:pPr marL="742950" lvl="1" indent="-285750">
              <a:buFont typeface="Arial" panose="020B0604020202020204" pitchFamily="34" charset="0"/>
              <a:buChar char="•"/>
            </a:pPr>
            <a:r>
              <a:rPr lang="en-US" altLang="en-US" sz="2000" dirty="0"/>
              <a:t>Distributed representation and storage of data</a:t>
            </a:r>
          </a:p>
          <a:p>
            <a:pPr marL="742950" lvl="1" indent="-285750">
              <a:buFont typeface="Arial" panose="020B0604020202020204" pitchFamily="34" charset="0"/>
              <a:buChar char="•"/>
            </a:pPr>
            <a:r>
              <a:rPr lang="en-US" altLang="en-US" sz="2000" dirty="0"/>
              <a:t>Learning (networks adapt themselves to solve a problem)</a:t>
            </a:r>
          </a:p>
          <a:p>
            <a:pPr marL="742950" lvl="1" indent="-285750">
              <a:buFont typeface="Arial" panose="020B0604020202020204" pitchFamily="34" charset="0"/>
              <a:buChar char="•"/>
            </a:pPr>
            <a:r>
              <a:rPr lang="en-US" altLang="en-US" sz="2000" dirty="0"/>
              <a:t>Fault tolerance (insensitive to component failures)</a:t>
            </a:r>
            <a:endParaRPr lang="en-US" sz="2000" dirty="0"/>
          </a:p>
        </p:txBody>
      </p:sp>
    </p:spTree>
    <p:extLst>
      <p:ext uri="{BB962C8B-B14F-4D97-AF65-F5344CB8AC3E}">
        <p14:creationId xmlns:p14="http://schemas.microsoft.com/office/powerpoint/2010/main" val="2773729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50097" y="228600"/>
            <a:ext cx="8153400" cy="990600"/>
          </a:xfrm>
        </p:spPr>
        <p:txBody>
          <a:bodyPr/>
          <a:lstStyle/>
          <a:p>
            <a:r>
              <a:rPr lang="en-US" b="1" dirty="0">
                <a:latin typeface="Times New Roman" panose="02020603050405020304" pitchFamily="18" charset="0"/>
                <a:cs typeface="Times New Roman" panose="02020603050405020304" pitchFamily="18" charset="0"/>
              </a:rPr>
              <a:t>Unit I : Contents</a:t>
            </a:r>
          </a:p>
        </p:txBody>
      </p:sp>
      <p:sp>
        <p:nvSpPr>
          <p:cNvPr id="11267" name="Content Placeholder 2"/>
          <p:cNvSpPr>
            <a:spLocks noGrp="1"/>
          </p:cNvSpPr>
          <p:nvPr>
            <p:ph sz="quarter" idx="1"/>
          </p:nvPr>
        </p:nvSpPr>
        <p:spPr>
          <a:xfrm>
            <a:off x="76199" y="1752600"/>
            <a:ext cx="8727297" cy="4038600"/>
          </a:xfrm>
        </p:spPr>
        <p:txBody>
          <a:bodyPr/>
          <a:lstStyle/>
          <a:p>
            <a:pPr eaLnBrk="1" fontAlgn="ctr" hangingPunct="1"/>
            <a:endParaRPr lang="en-US" sz="2400"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Introduction To Neural Network     </a:t>
            </a:r>
          </a:p>
          <a:p>
            <a:pPr marL="0" indent="0">
              <a:buNone/>
            </a:pPr>
            <a:r>
              <a:rPr lang="en-IN" sz="2400" b="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Introduction, The architecture of an artificial neural network, Types of ANN architecture, Advantages and disadvantages of ANN, Perceptron, Sigmoid Neurons, Activation Functions, Loss Function.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solidFill>
                <a:srgbClr val="002060"/>
              </a:solidFill>
              <a:latin typeface="Times New Roman" panose="02020603050405020304" pitchFamily="18" charset="0"/>
              <a:cs typeface="Times New Roman" panose="02020603050405020304" pitchFamily="18" charset="0"/>
            </a:endParaRPr>
          </a:p>
          <a:p>
            <a:pPr eaLnBrk="1" fontAlgn="ctr" hangingPunct="1"/>
            <a:endParaRPr lang="en-US" sz="24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spcBef>
                <a:spcPts val="0"/>
              </a:spcBef>
              <a:spcAft>
                <a:spcPts val="0"/>
              </a:spcAft>
              <a:buNone/>
            </a:pPr>
            <a:fld id="{00000000-1234-1234-1234-123412341234}" type="slidenum">
              <a:rPr lang="en-US"/>
              <a:t>20</a:t>
            </a:fld>
            <a:endParaRPr/>
          </a:p>
        </p:txBody>
      </p:sp>
      <p:sp>
        <p:nvSpPr>
          <p:cNvPr id="8" name="TextBox 7">
            <a:extLst>
              <a:ext uri="{FF2B5EF4-FFF2-40B4-BE49-F238E27FC236}">
                <a16:creationId xmlns:a16="http://schemas.microsoft.com/office/drawing/2014/main" xmlns="" id="{BB23D93D-F2B2-48BB-9306-E681B012C210}"/>
              </a:ext>
            </a:extLst>
          </p:cNvPr>
          <p:cNvSpPr txBox="1"/>
          <p:nvPr/>
        </p:nvSpPr>
        <p:spPr>
          <a:xfrm>
            <a:off x="705413" y="472635"/>
            <a:ext cx="5919846" cy="523220"/>
          </a:xfrm>
          <a:prstGeom prst="rect">
            <a:avLst/>
          </a:prstGeom>
          <a:noFill/>
        </p:spPr>
        <p:txBody>
          <a:bodyPr wrap="square">
            <a:spAutoFit/>
          </a:bodyPr>
          <a:lstStyle/>
          <a:p>
            <a:pPr algn="just"/>
            <a:r>
              <a:rPr lang="en-US" sz="2800" b="1" dirty="0">
                <a:solidFill>
                  <a:schemeClr val="tx2"/>
                </a:solidFill>
                <a:latin typeface="Times New Roman" panose="02020603050405020304" pitchFamily="18" charset="0"/>
                <a:ea typeface="+mj-ea"/>
                <a:cs typeface="Times New Roman" panose="02020603050405020304" pitchFamily="18" charset="0"/>
              </a:rPr>
              <a:t>Artificial Neural Network</a:t>
            </a:r>
            <a:endParaRPr lang="en-IN" sz="2800" b="1" dirty="0">
              <a:solidFill>
                <a:schemeClr val="tx2"/>
              </a:solidFill>
              <a:latin typeface="Times New Roman" panose="02020603050405020304" pitchFamily="18" charset="0"/>
              <a:ea typeface="+mj-ea"/>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705413" y="1676400"/>
            <a:ext cx="5143500" cy="2209800"/>
          </a:xfrm>
          <a:prstGeom prst="rect">
            <a:avLst/>
          </a:prstGeom>
        </p:spPr>
      </p:pic>
      <p:pic>
        <p:nvPicPr>
          <p:cNvPr id="2" name="Picture 1"/>
          <p:cNvPicPr>
            <a:picLocks noChangeAspect="1"/>
          </p:cNvPicPr>
          <p:nvPr/>
        </p:nvPicPr>
        <p:blipFill>
          <a:blip r:embed="rId4"/>
          <a:stretch>
            <a:fillRect/>
          </a:stretch>
        </p:blipFill>
        <p:spPr>
          <a:xfrm>
            <a:off x="3277162" y="4114800"/>
            <a:ext cx="4419037" cy="2476500"/>
          </a:xfrm>
          <a:prstGeom prst="rect">
            <a:avLst/>
          </a:prstGeom>
        </p:spPr>
      </p:pic>
    </p:spTree>
    <p:extLst>
      <p:ext uri="{BB962C8B-B14F-4D97-AF65-F5344CB8AC3E}">
        <p14:creationId xmlns:p14="http://schemas.microsoft.com/office/powerpoint/2010/main" val="597422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spcBef>
                <a:spcPts val="0"/>
              </a:spcBef>
              <a:spcAft>
                <a:spcPts val="0"/>
              </a:spcAft>
              <a:buNone/>
            </a:pPr>
            <a:fld id="{00000000-1234-1234-1234-123412341234}" type="slidenum">
              <a:rPr lang="en-US"/>
              <a:t>21</a:t>
            </a:fld>
            <a:endParaRPr/>
          </a:p>
        </p:txBody>
      </p:sp>
      <p:sp>
        <p:nvSpPr>
          <p:cNvPr id="8" name="TextBox 7">
            <a:extLst>
              <a:ext uri="{FF2B5EF4-FFF2-40B4-BE49-F238E27FC236}">
                <a16:creationId xmlns:a16="http://schemas.microsoft.com/office/drawing/2014/main" xmlns="" id="{BB23D93D-F2B2-48BB-9306-E681B012C210}"/>
              </a:ext>
            </a:extLst>
          </p:cNvPr>
          <p:cNvSpPr txBox="1"/>
          <p:nvPr/>
        </p:nvSpPr>
        <p:spPr>
          <a:xfrm>
            <a:off x="705413" y="472635"/>
            <a:ext cx="5919846" cy="523220"/>
          </a:xfrm>
          <a:prstGeom prst="rect">
            <a:avLst/>
          </a:prstGeom>
          <a:noFill/>
        </p:spPr>
        <p:txBody>
          <a:bodyPr wrap="square">
            <a:spAutoFit/>
          </a:bodyPr>
          <a:lstStyle/>
          <a:p>
            <a:pPr algn="just"/>
            <a:r>
              <a:rPr lang="en-US" sz="2800" b="1" dirty="0">
                <a:solidFill>
                  <a:schemeClr val="tx2"/>
                </a:solidFill>
                <a:latin typeface="Times New Roman" panose="02020603050405020304" pitchFamily="18" charset="0"/>
                <a:ea typeface="+mj-ea"/>
                <a:cs typeface="Times New Roman" panose="02020603050405020304" pitchFamily="18" charset="0"/>
              </a:rPr>
              <a:t>Artificial Neural Network</a:t>
            </a:r>
            <a:endParaRPr lang="en-IN" sz="2800" b="1" dirty="0">
              <a:solidFill>
                <a:schemeClr val="tx2"/>
              </a:solidFill>
              <a:latin typeface="Times New Roman" panose="02020603050405020304" pitchFamily="18" charset="0"/>
              <a:ea typeface="+mj-ea"/>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219200" y="2286000"/>
            <a:ext cx="5791200" cy="3124200"/>
          </a:xfrm>
          <a:prstGeom prst="rect">
            <a:avLst/>
          </a:prstGeom>
        </p:spPr>
      </p:pic>
    </p:spTree>
    <p:extLst>
      <p:ext uri="{BB962C8B-B14F-4D97-AF65-F5344CB8AC3E}">
        <p14:creationId xmlns:p14="http://schemas.microsoft.com/office/powerpoint/2010/main" val="4084688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spcBef>
                <a:spcPts val="0"/>
              </a:spcBef>
              <a:spcAft>
                <a:spcPts val="0"/>
              </a:spcAft>
              <a:buNone/>
            </a:pPr>
            <a:fld id="{00000000-1234-1234-1234-123412341234}" type="slidenum">
              <a:rPr lang="en-US"/>
              <a:t>22</a:t>
            </a:fld>
            <a:endParaRPr/>
          </a:p>
        </p:txBody>
      </p:sp>
      <p:sp>
        <p:nvSpPr>
          <p:cNvPr id="8" name="TextBox 7">
            <a:extLst>
              <a:ext uri="{FF2B5EF4-FFF2-40B4-BE49-F238E27FC236}">
                <a16:creationId xmlns:a16="http://schemas.microsoft.com/office/drawing/2014/main" xmlns="" id="{BB23D93D-F2B2-48BB-9306-E681B012C210}"/>
              </a:ext>
            </a:extLst>
          </p:cNvPr>
          <p:cNvSpPr txBox="1"/>
          <p:nvPr/>
        </p:nvSpPr>
        <p:spPr>
          <a:xfrm>
            <a:off x="705413" y="472635"/>
            <a:ext cx="5919846" cy="523220"/>
          </a:xfrm>
          <a:prstGeom prst="rect">
            <a:avLst/>
          </a:prstGeom>
          <a:noFill/>
        </p:spPr>
        <p:txBody>
          <a:bodyPr wrap="square">
            <a:spAutoFit/>
          </a:bodyPr>
          <a:lstStyle/>
          <a:p>
            <a:pPr algn="just"/>
            <a:r>
              <a:rPr lang="en-US" sz="2800" b="1" dirty="0">
                <a:solidFill>
                  <a:schemeClr val="tx2"/>
                </a:solidFill>
                <a:latin typeface="Times New Roman" panose="02020603050405020304" pitchFamily="18" charset="0"/>
                <a:ea typeface="+mj-ea"/>
                <a:cs typeface="Times New Roman" panose="02020603050405020304" pitchFamily="18" charset="0"/>
              </a:rPr>
              <a:t>Artificial Neural Network</a:t>
            </a:r>
            <a:endParaRPr lang="en-IN" sz="2800" b="1" dirty="0">
              <a:solidFill>
                <a:schemeClr val="tx2"/>
              </a:solidFill>
              <a:latin typeface="Times New Roman" panose="02020603050405020304" pitchFamily="18" charset="0"/>
              <a:ea typeface="+mj-ea"/>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676400" y="1905000"/>
            <a:ext cx="6400800" cy="3886200"/>
          </a:xfrm>
          <a:prstGeom prst="rect">
            <a:avLst/>
          </a:prstGeom>
        </p:spPr>
      </p:pic>
    </p:spTree>
    <p:extLst>
      <p:ext uri="{BB962C8B-B14F-4D97-AF65-F5344CB8AC3E}">
        <p14:creationId xmlns:p14="http://schemas.microsoft.com/office/powerpoint/2010/main" val="714880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spcBef>
                <a:spcPts val="0"/>
              </a:spcBef>
              <a:spcAft>
                <a:spcPts val="0"/>
              </a:spcAft>
              <a:buNone/>
            </a:pPr>
            <a:fld id="{00000000-1234-1234-1234-123412341234}" type="slidenum">
              <a:rPr lang="en-US"/>
              <a:t>23</a:t>
            </a:fld>
            <a:endParaRPr/>
          </a:p>
        </p:txBody>
      </p:sp>
      <p:sp>
        <p:nvSpPr>
          <p:cNvPr id="8" name="TextBox 7">
            <a:extLst>
              <a:ext uri="{FF2B5EF4-FFF2-40B4-BE49-F238E27FC236}">
                <a16:creationId xmlns:a16="http://schemas.microsoft.com/office/drawing/2014/main" xmlns="" id="{BB23D93D-F2B2-48BB-9306-E681B012C210}"/>
              </a:ext>
            </a:extLst>
          </p:cNvPr>
          <p:cNvSpPr txBox="1"/>
          <p:nvPr/>
        </p:nvSpPr>
        <p:spPr>
          <a:xfrm>
            <a:off x="705413" y="472635"/>
            <a:ext cx="5919846" cy="523220"/>
          </a:xfrm>
          <a:prstGeom prst="rect">
            <a:avLst/>
          </a:prstGeom>
          <a:noFill/>
        </p:spPr>
        <p:txBody>
          <a:bodyPr wrap="square">
            <a:spAutoFit/>
          </a:bodyPr>
          <a:lstStyle/>
          <a:p>
            <a:pPr algn="just"/>
            <a:r>
              <a:rPr lang="en-US" sz="2800" b="1" dirty="0">
                <a:solidFill>
                  <a:schemeClr val="tx2"/>
                </a:solidFill>
                <a:latin typeface="Times New Roman" panose="02020603050405020304" pitchFamily="18" charset="0"/>
                <a:ea typeface="+mj-ea"/>
                <a:cs typeface="Times New Roman" panose="02020603050405020304" pitchFamily="18" charset="0"/>
              </a:rPr>
              <a:t>Artificial Neural Network</a:t>
            </a:r>
            <a:endParaRPr lang="en-IN" sz="2800" b="1" dirty="0">
              <a:solidFill>
                <a:schemeClr val="tx2"/>
              </a:solidFill>
              <a:latin typeface="Times New Roman" panose="02020603050405020304" pitchFamily="18" charset="0"/>
              <a:ea typeface="+mj-ea"/>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752600" y="1828800"/>
            <a:ext cx="5486400" cy="3390900"/>
          </a:xfrm>
          <a:prstGeom prst="rect">
            <a:avLst/>
          </a:prstGeom>
        </p:spPr>
      </p:pic>
    </p:spTree>
    <p:extLst>
      <p:ext uri="{BB962C8B-B14F-4D97-AF65-F5344CB8AC3E}">
        <p14:creationId xmlns:p14="http://schemas.microsoft.com/office/powerpoint/2010/main" val="3160857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spcBef>
                <a:spcPts val="0"/>
              </a:spcBef>
              <a:spcAft>
                <a:spcPts val="0"/>
              </a:spcAft>
              <a:buNone/>
            </a:pPr>
            <a:fld id="{00000000-1234-1234-1234-123412341234}" type="slidenum">
              <a:rPr lang="en-US"/>
              <a:t>24</a:t>
            </a:fld>
            <a:endParaRPr/>
          </a:p>
        </p:txBody>
      </p:sp>
      <p:sp>
        <p:nvSpPr>
          <p:cNvPr id="8" name="TextBox 7">
            <a:extLst>
              <a:ext uri="{FF2B5EF4-FFF2-40B4-BE49-F238E27FC236}">
                <a16:creationId xmlns:a16="http://schemas.microsoft.com/office/drawing/2014/main" xmlns="" id="{BB23D93D-F2B2-48BB-9306-E681B012C210}"/>
              </a:ext>
            </a:extLst>
          </p:cNvPr>
          <p:cNvSpPr txBox="1"/>
          <p:nvPr/>
        </p:nvSpPr>
        <p:spPr>
          <a:xfrm>
            <a:off x="705413" y="472635"/>
            <a:ext cx="5919846" cy="523220"/>
          </a:xfrm>
          <a:prstGeom prst="rect">
            <a:avLst/>
          </a:prstGeom>
          <a:noFill/>
        </p:spPr>
        <p:txBody>
          <a:bodyPr wrap="square">
            <a:spAutoFit/>
          </a:bodyPr>
          <a:lstStyle/>
          <a:p>
            <a:pPr algn="just"/>
            <a:r>
              <a:rPr lang="en-US" sz="2800" b="1" dirty="0">
                <a:solidFill>
                  <a:schemeClr val="tx2"/>
                </a:solidFill>
                <a:latin typeface="Times New Roman" panose="02020603050405020304" pitchFamily="18" charset="0"/>
                <a:ea typeface="+mj-ea"/>
                <a:cs typeface="Times New Roman" panose="02020603050405020304" pitchFamily="18" charset="0"/>
              </a:rPr>
              <a:t>Artificial Neural Network</a:t>
            </a:r>
            <a:endParaRPr lang="en-IN" sz="2800" b="1" dirty="0">
              <a:solidFill>
                <a:schemeClr val="tx2"/>
              </a:solidFill>
              <a:latin typeface="Times New Roman" panose="02020603050405020304" pitchFamily="18" charset="0"/>
              <a:ea typeface="+mj-ea"/>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1269798" y="2133600"/>
            <a:ext cx="5969202" cy="3810000"/>
          </a:xfrm>
          <a:prstGeom prst="rect">
            <a:avLst/>
          </a:prstGeom>
        </p:spPr>
      </p:pic>
    </p:spTree>
    <p:extLst>
      <p:ext uri="{BB962C8B-B14F-4D97-AF65-F5344CB8AC3E}">
        <p14:creationId xmlns:p14="http://schemas.microsoft.com/office/powerpoint/2010/main" val="3574149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spcBef>
                <a:spcPts val="0"/>
              </a:spcBef>
              <a:spcAft>
                <a:spcPts val="0"/>
              </a:spcAft>
              <a:buNone/>
            </a:pPr>
            <a:fld id="{00000000-1234-1234-1234-123412341234}" type="slidenum">
              <a:rPr lang="en-US"/>
              <a:t>25</a:t>
            </a:fld>
            <a:endParaRPr/>
          </a:p>
        </p:txBody>
      </p:sp>
      <p:sp>
        <p:nvSpPr>
          <p:cNvPr id="8" name="TextBox 7">
            <a:extLst>
              <a:ext uri="{FF2B5EF4-FFF2-40B4-BE49-F238E27FC236}">
                <a16:creationId xmlns:a16="http://schemas.microsoft.com/office/drawing/2014/main" xmlns="" id="{BB23D93D-F2B2-48BB-9306-E681B012C210}"/>
              </a:ext>
            </a:extLst>
          </p:cNvPr>
          <p:cNvSpPr txBox="1"/>
          <p:nvPr/>
        </p:nvSpPr>
        <p:spPr>
          <a:xfrm>
            <a:off x="705413" y="472635"/>
            <a:ext cx="5919846" cy="523220"/>
          </a:xfrm>
          <a:prstGeom prst="rect">
            <a:avLst/>
          </a:prstGeom>
          <a:noFill/>
        </p:spPr>
        <p:txBody>
          <a:bodyPr wrap="square">
            <a:spAutoFit/>
          </a:bodyPr>
          <a:lstStyle/>
          <a:p>
            <a:pPr algn="just"/>
            <a:r>
              <a:rPr lang="en-US" sz="2800" b="1" dirty="0">
                <a:solidFill>
                  <a:schemeClr val="tx2"/>
                </a:solidFill>
                <a:latin typeface="Times New Roman" panose="02020603050405020304" pitchFamily="18" charset="0"/>
                <a:ea typeface="+mj-ea"/>
                <a:cs typeface="Times New Roman" panose="02020603050405020304" pitchFamily="18" charset="0"/>
              </a:rPr>
              <a:t>Artificial Neural Network</a:t>
            </a:r>
            <a:endParaRPr lang="en-IN" sz="2800" b="1" dirty="0">
              <a:solidFill>
                <a:schemeClr val="tx2"/>
              </a:solidFill>
              <a:latin typeface="Times New Roman" panose="02020603050405020304" pitchFamily="18" charset="0"/>
              <a:ea typeface="+mj-ea"/>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990600" y="1905000"/>
            <a:ext cx="6619875" cy="4038600"/>
          </a:xfrm>
          <a:prstGeom prst="rect">
            <a:avLst/>
          </a:prstGeom>
        </p:spPr>
      </p:pic>
    </p:spTree>
    <p:extLst>
      <p:ext uri="{BB962C8B-B14F-4D97-AF65-F5344CB8AC3E}">
        <p14:creationId xmlns:p14="http://schemas.microsoft.com/office/powerpoint/2010/main" val="69227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58F98BB3-E3D7-44E5-A162-1189357B6CF2}"/>
              </a:ext>
            </a:extLst>
          </p:cNvPr>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26</a:t>
            </a:fld>
            <a:endParaRPr lang="en-US"/>
          </a:p>
        </p:txBody>
      </p:sp>
      <p:sp>
        <p:nvSpPr>
          <p:cNvPr id="7" name="TextBox 6">
            <a:extLst>
              <a:ext uri="{FF2B5EF4-FFF2-40B4-BE49-F238E27FC236}">
                <a16:creationId xmlns:a16="http://schemas.microsoft.com/office/drawing/2014/main" xmlns="" id="{1927C7E3-3693-4739-9F45-6030BEA62A45}"/>
              </a:ext>
            </a:extLst>
          </p:cNvPr>
          <p:cNvSpPr txBox="1"/>
          <p:nvPr/>
        </p:nvSpPr>
        <p:spPr>
          <a:xfrm>
            <a:off x="416461" y="6373305"/>
            <a:ext cx="8711042" cy="276999"/>
          </a:xfrm>
          <a:prstGeom prst="rect">
            <a:avLst/>
          </a:prstGeom>
          <a:noFill/>
        </p:spPr>
        <p:txBody>
          <a:bodyPr wrap="square">
            <a:spAutoFit/>
          </a:bodyPr>
          <a:lstStyle/>
          <a:p>
            <a:r>
              <a:rPr lang="en-IN" sz="1200" dirty="0">
                <a:highlight>
                  <a:srgbClr val="FFFF00"/>
                </a:highlight>
                <a:latin typeface="Times New Roman" panose="02020603050405020304" pitchFamily="18" charset="0"/>
              </a:rPr>
              <a:t>Introduction to Artificial Neural Systems  by Jacek M. </a:t>
            </a:r>
            <a:r>
              <a:rPr lang="en-IN" sz="1200" dirty="0" err="1">
                <a:highlight>
                  <a:srgbClr val="FFFF00"/>
                </a:highlight>
                <a:latin typeface="Times New Roman" panose="02020603050405020304" pitchFamily="18" charset="0"/>
              </a:rPr>
              <a:t>Zurada</a:t>
            </a:r>
            <a:r>
              <a:rPr lang="en-IN" sz="1200" dirty="0">
                <a:highlight>
                  <a:srgbClr val="FFFF00"/>
                </a:highlight>
                <a:latin typeface="Times New Roman" panose="02020603050405020304" pitchFamily="18" charset="0"/>
              </a:rPr>
              <a:t> </a:t>
            </a:r>
            <a:r>
              <a:rPr lang="en-IN" sz="1200" dirty="0" err="1">
                <a:highlight>
                  <a:srgbClr val="FFFF00"/>
                </a:highlight>
                <a:latin typeface="Times New Roman" panose="02020603050405020304" pitchFamily="18" charset="0"/>
              </a:rPr>
              <a:t>Yegnanarayana</a:t>
            </a:r>
            <a:r>
              <a:rPr lang="en-IN" sz="1200" dirty="0">
                <a:highlight>
                  <a:srgbClr val="FFFF00"/>
                </a:highlight>
                <a:latin typeface="Times New Roman" panose="02020603050405020304" pitchFamily="18" charset="0"/>
              </a:rPr>
              <a:t> B, Artificial Neural Systems , PHP learning. (Page no. 37)</a:t>
            </a:r>
          </a:p>
        </p:txBody>
      </p:sp>
      <p:sp>
        <p:nvSpPr>
          <p:cNvPr id="11" name="TextBox 10">
            <a:extLst>
              <a:ext uri="{FF2B5EF4-FFF2-40B4-BE49-F238E27FC236}">
                <a16:creationId xmlns:a16="http://schemas.microsoft.com/office/drawing/2014/main" xmlns="" id="{D868A268-2667-4956-A5E5-173FC934683A}"/>
              </a:ext>
            </a:extLst>
          </p:cNvPr>
          <p:cNvSpPr txBox="1"/>
          <p:nvPr/>
        </p:nvSpPr>
        <p:spPr>
          <a:xfrm>
            <a:off x="1527581" y="457200"/>
            <a:ext cx="5919846" cy="523220"/>
          </a:xfrm>
          <a:prstGeom prst="rect">
            <a:avLst/>
          </a:prstGeom>
          <a:noFill/>
        </p:spPr>
        <p:txBody>
          <a:bodyPr wrap="square">
            <a:spAutoFit/>
          </a:bodyPr>
          <a:lstStyle/>
          <a:p>
            <a:pPr algn="ctr"/>
            <a:r>
              <a:rPr lang="en-US" sz="2800" b="1" i="0" dirty="0">
                <a:solidFill>
                  <a:schemeClr val="tx2"/>
                </a:solidFill>
                <a:effectLst/>
                <a:latin typeface="Times New Roman" panose="02020603050405020304" pitchFamily="18" charset="0"/>
                <a:cs typeface="Times New Roman" panose="02020603050405020304" pitchFamily="18" charset="0"/>
              </a:rPr>
              <a:t>Types/Models of ANN Architecture</a:t>
            </a:r>
            <a:endParaRPr lang="en-IN" sz="2800" b="1" dirty="0">
              <a:solidFill>
                <a:schemeClr val="tx2"/>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9BA5D1C0-8100-4580-931E-054D412A4D55}"/>
              </a:ext>
            </a:extLst>
          </p:cNvPr>
          <p:cNvSpPr txBox="1"/>
          <p:nvPr/>
        </p:nvSpPr>
        <p:spPr>
          <a:xfrm>
            <a:off x="1676400" y="2209800"/>
            <a:ext cx="4572000" cy="1384995"/>
          </a:xfrm>
          <a:prstGeom prst="rect">
            <a:avLst/>
          </a:prstGeom>
          <a:noFill/>
        </p:spPr>
        <p:txBody>
          <a:bodyPr wrap="square">
            <a:spAutoFit/>
          </a:bodyPr>
          <a:lstStyle/>
          <a:p>
            <a:r>
              <a:rPr lang="en-US" sz="2800" b="1" i="0" u="none" strike="noStrike" dirty="0">
                <a:solidFill>
                  <a:srgbClr val="000000"/>
                </a:solidFill>
                <a:effectLst/>
                <a:latin typeface="Times New Roman" panose="02020603050405020304" pitchFamily="18" charset="0"/>
                <a:cs typeface="Times New Roman" panose="02020603050405020304" pitchFamily="18" charset="0"/>
              </a:rPr>
              <a:t>Feedforward  Network</a:t>
            </a:r>
          </a:p>
          <a:p>
            <a:endParaRPr lang="en-US" sz="2800" b="1" dirty="0">
              <a:solidFill>
                <a:srgbClr val="000000"/>
              </a:solidFill>
              <a:latin typeface="Times New Roman" panose="02020603050405020304" pitchFamily="18" charset="0"/>
              <a:cs typeface="Times New Roman" panose="02020603050405020304" pitchFamily="18" charset="0"/>
            </a:endParaRPr>
          </a:p>
          <a:p>
            <a:r>
              <a:rPr lang="en-US" sz="2800" b="1" i="0" u="none" strike="noStrike" dirty="0">
                <a:solidFill>
                  <a:srgbClr val="000000"/>
                </a:solidFill>
                <a:effectLst/>
                <a:latin typeface="Times New Roman" panose="02020603050405020304" pitchFamily="18" charset="0"/>
                <a:cs typeface="Times New Roman" panose="02020603050405020304" pitchFamily="18" charset="0"/>
              </a:rPr>
              <a:t>Feedback Network  </a:t>
            </a:r>
            <a:endParaRPr lang="en-IN" sz="2800" dirty="0"/>
          </a:p>
        </p:txBody>
      </p:sp>
    </p:spTree>
    <p:extLst>
      <p:ext uri="{BB962C8B-B14F-4D97-AF65-F5344CB8AC3E}">
        <p14:creationId xmlns:p14="http://schemas.microsoft.com/office/powerpoint/2010/main" val="539437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27</a:t>
            </a:fld>
            <a:endParaRPr/>
          </a:p>
        </p:txBody>
      </p:sp>
      <p:pic>
        <p:nvPicPr>
          <p:cNvPr id="262" name="Google Shape;262;p14"/>
          <p:cNvPicPr preferRelativeResize="0"/>
          <p:nvPr/>
        </p:nvPicPr>
        <p:blipFill rotWithShape="1">
          <a:blip r:embed="rId3">
            <a:alphaModFix/>
          </a:blip>
          <a:srcRect/>
          <a:stretch/>
        </p:blipFill>
        <p:spPr>
          <a:xfrm>
            <a:off x="4229100" y="1701799"/>
            <a:ext cx="4862943" cy="4613276"/>
          </a:xfrm>
          <a:prstGeom prst="rect">
            <a:avLst/>
          </a:prstGeom>
          <a:noFill/>
          <a:ln>
            <a:noFill/>
          </a:ln>
        </p:spPr>
      </p:pic>
      <p:sp>
        <p:nvSpPr>
          <p:cNvPr id="263" name="Google Shape;263;p14"/>
          <p:cNvSpPr txBox="1"/>
          <p:nvPr/>
        </p:nvSpPr>
        <p:spPr>
          <a:xfrm>
            <a:off x="381000" y="6506776"/>
            <a:ext cx="8711042"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highlight>
                  <a:srgbClr val="FFFF00"/>
                </a:highlight>
                <a:latin typeface="Times New Roman"/>
                <a:ea typeface="Times New Roman"/>
                <a:cs typeface="Times New Roman"/>
                <a:sym typeface="Times New Roman"/>
              </a:rPr>
              <a:t>Introduction to Artificial Neural Systems  by Jacek M. Zurada Yegnanarayana B, Artificial Neural Systems , PHP learning. (Page no. 37)</a:t>
            </a:r>
            <a:endParaRPr sz="1400" b="0" i="0" u="none" strike="noStrike" cap="none">
              <a:solidFill>
                <a:srgbClr val="000000"/>
              </a:solidFill>
              <a:latin typeface="Arial"/>
              <a:ea typeface="Arial"/>
              <a:cs typeface="Arial"/>
              <a:sym typeface="Arial"/>
            </a:endParaRPr>
          </a:p>
        </p:txBody>
      </p:sp>
      <p:sp>
        <p:nvSpPr>
          <p:cNvPr id="264" name="Google Shape;264;p14"/>
          <p:cNvSpPr txBox="1"/>
          <p:nvPr/>
        </p:nvSpPr>
        <p:spPr>
          <a:xfrm>
            <a:off x="294980" y="1431520"/>
            <a:ext cx="4153195" cy="452427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endParaRPr lang="en-US" sz="1800" b="0" i="0" u="none" strike="noStrike" cap="none" dirty="0" smtClean="0">
              <a:solidFill>
                <a:schemeClr val="dk1"/>
              </a:solidFill>
              <a:latin typeface="Times New Roman"/>
              <a:ea typeface="Times New Roman"/>
              <a:cs typeface="Times New Roman"/>
              <a:sym typeface="Times New Roman"/>
            </a:endParaRPr>
          </a:p>
          <a:p>
            <a:pPr marL="285750" marR="0" lvl="0" indent="-285750" algn="just" rtl="0">
              <a:lnSpc>
                <a:spcPct val="100000"/>
              </a:lnSpc>
              <a:spcBef>
                <a:spcPts val="0"/>
              </a:spcBef>
              <a:spcAft>
                <a:spcPts val="0"/>
              </a:spcAft>
              <a:buClr>
                <a:srgbClr val="000000"/>
              </a:buClr>
              <a:buSzPts val="1800"/>
              <a:buFont typeface="Arial" panose="020B0604020202020204" pitchFamily="34" charset="0"/>
              <a:buChar char="•"/>
            </a:pPr>
            <a:r>
              <a:rPr lang="en-US" sz="1800" b="0" i="0" u="none" strike="noStrike" cap="none" dirty="0" smtClean="0">
                <a:solidFill>
                  <a:schemeClr val="dk1"/>
                </a:solidFill>
                <a:latin typeface="Times New Roman"/>
                <a:ea typeface="Times New Roman"/>
                <a:cs typeface="Times New Roman"/>
                <a:sym typeface="Times New Roman"/>
              </a:rPr>
              <a:t>The </a:t>
            </a:r>
            <a:r>
              <a:rPr lang="en-US" sz="1800" b="0" i="0" u="none" strike="noStrike" cap="none" dirty="0">
                <a:solidFill>
                  <a:schemeClr val="dk1"/>
                </a:solidFill>
                <a:latin typeface="Times New Roman"/>
                <a:ea typeface="Times New Roman"/>
                <a:cs typeface="Times New Roman"/>
                <a:sym typeface="Times New Roman"/>
              </a:rPr>
              <a:t>generic feedforward network is </a:t>
            </a:r>
            <a:r>
              <a:rPr lang="en-US" sz="1800" b="0" i="0" u="none" strike="noStrike" cap="none" dirty="0" smtClean="0">
                <a:solidFill>
                  <a:schemeClr val="dk1"/>
                </a:solidFill>
                <a:latin typeface="Times New Roman"/>
                <a:ea typeface="Times New Roman"/>
                <a:cs typeface="Times New Roman"/>
                <a:sym typeface="Times New Roman"/>
              </a:rPr>
              <a:t>characterized by </a:t>
            </a:r>
            <a:r>
              <a:rPr lang="en-US" sz="1800" b="0" i="0" u="none" strike="noStrike" cap="none" dirty="0">
                <a:solidFill>
                  <a:schemeClr val="dk1"/>
                </a:solidFill>
                <a:latin typeface="Times New Roman"/>
                <a:ea typeface="Times New Roman"/>
                <a:cs typeface="Times New Roman"/>
                <a:sym typeface="Times New Roman"/>
              </a:rPr>
              <a:t>the lack of feedback. </a:t>
            </a:r>
            <a:endParaRPr lang="en-US" sz="1800" b="0" i="0" u="none" strike="noStrike" cap="none" dirty="0" smtClean="0">
              <a:solidFill>
                <a:schemeClr val="dk1"/>
              </a:solidFill>
              <a:latin typeface="Times New Roman"/>
              <a:ea typeface="Times New Roman"/>
              <a:cs typeface="Times New Roman"/>
              <a:sym typeface="Times New Roman"/>
            </a:endParaRPr>
          </a:p>
          <a:p>
            <a:pPr marL="285750" marR="0" lvl="0" indent="-285750" algn="just" rtl="0">
              <a:lnSpc>
                <a:spcPct val="100000"/>
              </a:lnSpc>
              <a:spcBef>
                <a:spcPts val="0"/>
              </a:spcBef>
              <a:spcAft>
                <a:spcPts val="0"/>
              </a:spcAft>
              <a:buClr>
                <a:srgbClr val="000000"/>
              </a:buClr>
              <a:buSzPts val="1800"/>
              <a:buFont typeface="Arial" panose="020B0604020202020204" pitchFamily="34" charset="0"/>
              <a:buChar char="•"/>
            </a:pPr>
            <a:r>
              <a:rPr lang="en-US" sz="1800" b="0" i="0" u="none" strike="noStrike" cap="none" dirty="0" smtClean="0">
                <a:solidFill>
                  <a:schemeClr val="dk1"/>
                </a:solidFill>
                <a:latin typeface="Times New Roman"/>
                <a:ea typeface="Times New Roman"/>
                <a:cs typeface="Times New Roman"/>
                <a:sym typeface="Times New Roman"/>
              </a:rPr>
              <a:t>This </a:t>
            </a:r>
            <a:r>
              <a:rPr lang="en-US" sz="1800" b="0" i="0" u="none" strike="noStrike" cap="none" dirty="0">
                <a:solidFill>
                  <a:schemeClr val="dk1"/>
                </a:solidFill>
                <a:latin typeface="Times New Roman"/>
                <a:ea typeface="Times New Roman"/>
                <a:cs typeface="Times New Roman"/>
                <a:sym typeface="Times New Roman"/>
              </a:rPr>
              <a:t>type of network can be connected in cascade to create a multilayer network. </a:t>
            </a:r>
            <a:endParaRPr lang="en-US" sz="1800" b="0" i="0" u="none" strike="noStrike" cap="none" dirty="0" smtClean="0">
              <a:solidFill>
                <a:schemeClr val="dk1"/>
              </a:solidFill>
              <a:latin typeface="Times New Roman"/>
              <a:ea typeface="Times New Roman"/>
              <a:cs typeface="Times New Roman"/>
              <a:sym typeface="Times New Roman"/>
            </a:endParaRPr>
          </a:p>
          <a:p>
            <a:pPr marL="285750" marR="0" lvl="0" indent="-285750" algn="just" rtl="0">
              <a:lnSpc>
                <a:spcPct val="100000"/>
              </a:lnSpc>
              <a:spcBef>
                <a:spcPts val="0"/>
              </a:spcBef>
              <a:spcAft>
                <a:spcPts val="0"/>
              </a:spcAft>
              <a:buClr>
                <a:srgbClr val="000000"/>
              </a:buClr>
              <a:buSzPts val="1800"/>
              <a:buFont typeface="Arial" panose="020B0604020202020204" pitchFamily="34" charset="0"/>
              <a:buChar char="•"/>
            </a:pPr>
            <a:r>
              <a:rPr lang="en-US" sz="1800" b="0" i="0" u="none" strike="noStrike" cap="none" dirty="0" smtClean="0">
                <a:solidFill>
                  <a:schemeClr val="dk1"/>
                </a:solidFill>
                <a:latin typeface="Times New Roman"/>
                <a:ea typeface="Times New Roman"/>
                <a:cs typeface="Times New Roman"/>
                <a:sym typeface="Times New Roman"/>
              </a:rPr>
              <a:t>The </a:t>
            </a:r>
            <a:r>
              <a:rPr lang="en-US" sz="1800" b="0" i="0" u="none" strike="noStrike" cap="none" dirty="0">
                <a:solidFill>
                  <a:schemeClr val="dk1"/>
                </a:solidFill>
                <a:latin typeface="Times New Roman"/>
                <a:ea typeface="Times New Roman"/>
                <a:cs typeface="Times New Roman"/>
                <a:sym typeface="Times New Roman"/>
              </a:rPr>
              <a:t>output of a layer is the input to the following layer. </a:t>
            </a:r>
            <a:endParaRPr lang="en-US" sz="1800" b="0" i="0" u="none" strike="noStrike" cap="none" dirty="0" smtClean="0">
              <a:solidFill>
                <a:schemeClr val="dk1"/>
              </a:solidFill>
              <a:latin typeface="Times New Roman"/>
              <a:ea typeface="Times New Roman"/>
              <a:cs typeface="Times New Roman"/>
              <a:sym typeface="Times New Roman"/>
            </a:endParaRPr>
          </a:p>
          <a:p>
            <a:pPr marL="285750" marR="0" lvl="0" indent="-285750" algn="just" rtl="0">
              <a:lnSpc>
                <a:spcPct val="100000"/>
              </a:lnSpc>
              <a:spcBef>
                <a:spcPts val="0"/>
              </a:spcBef>
              <a:spcAft>
                <a:spcPts val="0"/>
              </a:spcAft>
              <a:buClr>
                <a:srgbClr val="000000"/>
              </a:buClr>
              <a:buSzPts val="1800"/>
              <a:buFont typeface="Arial" panose="020B0604020202020204" pitchFamily="34" charset="0"/>
              <a:buChar char="•"/>
            </a:pPr>
            <a:r>
              <a:rPr lang="en-US" sz="1800" b="0" i="0" u="none" strike="noStrike" cap="none" dirty="0" smtClean="0">
                <a:solidFill>
                  <a:schemeClr val="dk1"/>
                </a:solidFill>
                <a:latin typeface="Times New Roman"/>
                <a:ea typeface="Times New Roman"/>
                <a:cs typeface="Times New Roman"/>
                <a:sym typeface="Times New Roman"/>
              </a:rPr>
              <a:t>Even </a:t>
            </a:r>
            <a:r>
              <a:rPr lang="en-US" sz="1800" b="0" i="0" u="none" strike="noStrike" cap="none" dirty="0">
                <a:solidFill>
                  <a:schemeClr val="dk1"/>
                </a:solidFill>
                <a:latin typeface="Times New Roman"/>
                <a:ea typeface="Times New Roman"/>
                <a:cs typeface="Times New Roman"/>
                <a:sym typeface="Times New Roman"/>
              </a:rPr>
              <a:t>though the feedforward network has no explicit feedback connection when x(t) is mapped into o(t), the output values are often compared with the "teacher's" information, which provides the desired output value, and also an error signal can be employed for adapting the network's weights.</a:t>
            </a:r>
            <a:endParaRPr sz="1800" b="0" i="0" u="none" strike="noStrike" cap="none" dirty="0">
              <a:solidFill>
                <a:schemeClr val="dk1"/>
              </a:solidFill>
              <a:latin typeface="Times New Roman"/>
              <a:ea typeface="Times New Roman"/>
              <a:cs typeface="Times New Roman"/>
              <a:sym typeface="Times New Roman"/>
            </a:endParaRPr>
          </a:p>
        </p:txBody>
      </p:sp>
      <p:sp>
        <p:nvSpPr>
          <p:cNvPr id="265" name="Google Shape;265;p14"/>
          <p:cNvSpPr txBox="1"/>
          <p:nvPr/>
        </p:nvSpPr>
        <p:spPr>
          <a:xfrm>
            <a:off x="1676400" y="187609"/>
            <a:ext cx="591984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dk2"/>
                </a:solidFill>
                <a:latin typeface="Times New Roman"/>
                <a:ea typeface="Times New Roman"/>
                <a:cs typeface="Times New Roman"/>
                <a:sym typeface="Times New Roman"/>
              </a:rPr>
              <a:t>Types/Models of ANN Architecture</a:t>
            </a:r>
            <a:endParaRPr sz="2800" b="1" i="0" u="none" strike="noStrike" cap="none">
              <a:solidFill>
                <a:schemeClr val="dk2"/>
              </a:solidFill>
              <a:latin typeface="Times New Roman"/>
              <a:ea typeface="Times New Roman"/>
              <a:cs typeface="Times New Roman"/>
              <a:sym typeface="Times New Roman"/>
            </a:endParaRPr>
          </a:p>
        </p:txBody>
      </p:sp>
      <p:sp>
        <p:nvSpPr>
          <p:cNvPr id="266" name="Google Shape;266;p14"/>
          <p:cNvSpPr txBox="1"/>
          <p:nvPr/>
        </p:nvSpPr>
        <p:spPr>
          <a:xfrm>
            <a:off x="3124200" y="755704"/>
            <a:ext cx="457200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000000"/>
                </a:solidFill>
                <a:highlight>
                  <a:srgbClr val="FFFF00"/>
                </a:highlight>
                <a:latin typeface="Times New Roman"/>
                <a:ea typeface="Times New Roman"/>
                <a:cs typeface="Times New Roman"/>
                <a:sym typeface="Times New Roman"/>
              </a:rPr>
              <a:t>Feedforward  Network</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453297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5"/>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28</a:t>
            </a:fld>
            <a:endParaRPr/>
          </a:p>
        </p:txBody>
      </p:sp>
      <p:sp>
        <p:nvSpPr>
          <p:cNvPr id="272" name="Google Shape;272;p15"/>
          <p:cNvSpPr txBox="1"/>
          <p:nvPr/>
        </p:nvSpPr>
        <p:spPr>
          <a:xfrm>
            <a:off x="381000" y="6506776"/>
            <a:ext cx="8711042"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highlight>
                  <a:srgbClr val="FFFF00"/>
                </a:highlight>
                <a:latin typeface="Times New Roman"/>
                <a:ea typeface="Times New Roman"/>
                <a:cs typeface="Times New Roman"/>
                <a:sym typeface="Times New Roman"/>
              </a:rPr>
              <a:t>Introduction to Artificial Neural Systems  by Jacek M. Zurada Yegnanarayana B, Artificial Neural Systems , PHP learning. (Page no. 42)</a:t>
            </a:r>
            <a:endParaRPr sz="1400" b="0" i="0" u="none" strike="noStrike" cap="none">
              <a:solidFill>
                <a:srgbClr val="000000"/>
              </a:solidFill>
              <a:latin typeface="Arial"/>
              <a:ea typeface="Arial"/>
              <a:cs typeface="Arial"/>
              <a:sym typeface="Arial"/>
            </a:endParaRPr>
          </a:p>
        </p:txBody>
      </p:sp>
      <p:sp>
        <p:nvSpPr>
          <p:cNvPr id="273" name="Google Shape;273;p15"/>
          <p:cNvSpPr txBox="1"/>
          <p:nvPr/>
        </p:nvSpPr>
        <p:spPr>
          <a:xfrm>
            <a:off x="287125" y="1463675"/>
            <a:ext cx="8385048" cy="64629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imes New Roman"/>
                <a:ea typeface="Times New Roman"/>
                <a:cs typeface="Times New Roman"/>
                <a:sym typeface="Times New Roman"/>
              </a:rPr>
              <a:t>A feedback network can be obtained from the feedforward network </a:t>
            </a:r>
            <a:r>
              <a:rPr lang="en-US" sz="1800" b="0" i="0" u="none" strike="noStrike" cap="none" dirty="0" smtClean="0">
                <a:solidFill>
                  <a:schemeClr val="dk1"/>
                </a:solidFill>
                <a:latin typeface="Times New Roman"/>
                <a:ea typeface="Times New Roman"/>
                <a:cs typeface="Times New Roman"/>
                <a:sym typeface="Times New Roman"/>
              </a:rPr>
              <a:t>by </a:t>
            </a:r>
            <a:r>
              <a:rPr lang="en-US" sz="1800" b="0" i="0" u="none" strike="noStrike" cap="none" dirty="0">
                <a:solidFill>
                  <a:schemeClr val="dk1"/>
                </a:solidFill>
                <a:latin typeface="Times New Roman"/>
                <a:ea typeface="Times New Roman"/>
                <a:cs typeface="Times New Roman"/>
                <a:sym typeface="Times New Roman"/>
              </a:rPr>
              <a:t>connecting the neurons' outputs to their inputs</a:t>
            </a:r>
            <a:r>
              <a:rPr lang="en-US" sz="1800" b="0" i="0" u="none" strike="noStrike" cap="none" dirty="0" smtClean="0">
                <a:solidFill>
                  <a:schemeClr val="dk1"/>
                </a:solidFill>
                <a:latin typeface="Times New Roman"/>
                <a:ea typeface="Times New Roman"/>
                <a:cs typeface="Times New Roman"/>
                <a:sym typeface="Times New Roman"/>
              </a:rPr>
              <a:t>. </a:t>
            </a:r>
            <a:endParaRPr sz="1800" b="0" i="0" u="none" strike="noStrike" cap="none" dirty="0">
              <a:solidFill>
                <a:schemeClr val="dk1"/>
              </a:solidFill>
              <a:latin typeface="Times New Roman"/>
              <a:ea typeface="Times New Roman"/>
              <a:cs typeface="Times New Roman"/>
              <a:sym typeface="Times New Roman"/>
            </a:endParaRPr>
          </a:p>
        </p:txBody>
      </p:sp>
      <p:sp>
        <p:nvSpPr>
          <p:cNvPr id="274" name="Google Shape;274;p15"/>
          <p:cNvSpPr txBox="1"/>
          <p:nvPr/>
        </p:nvSpPr>
        <p:spPr>
          <a:xfrm>
            <a:off x="1676400" y="187609"/>
            <a:ext cx="591984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dk2"/>
                </a:solidFill>
                <a:latin typeface="Times New Roman"/>
                <a:ea typeface="Times New Roman"/>
                <a:cs typeface="Times New Roman"/>
                <a:sym typeface="Times New Roman"/>
              </a:rPr>
              <a:t>Types/Models of ANN Architecture</a:t>
            </a:r>
            <a:endParaRPr sz="2800" b="1" i="0" u="none" strike="noStrike" cap="none">
              <a:solidFill>
                <a:schemeClr val="dk2"/>
              </a:solidFill>
              <a:latin typeface="Times New Roman"/>
              <a:ea typeface="Times New Roman"/>
              <a:cs typeface="Times New Roman"/>
              <a:sym typeface="Times New Roman"/>
            </a:endParaRPr>
          </a:p>
        </p:txBody>
      </p:sp>
      <p:sp>
        <p:nvSpPr>
          <p:cNvPr id="275" name="Google Shape;275;p15"/>
          <p:cNvSpPr txBox="1"/>
          <p:nvPr/>
        </p:nvSpPr>
        <p:spPr>
          <a:xfrm>
            <a:off x="3124200" y="755704"/>
            <a:ext cx="457200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000000"/>
                </a:solidFill>
                <a:highlight>
                  <a:srgbClr val="FFFF00"/>
                </a:highlight>
                <a:latin typeface="Times New Roman"/>
                <a:ea typeface="Times New Roman"/>
                <a:cs typeface="Times New Roman"/>
                <a:sym typeface="Times New Roman"/>
              </a:rPr>
              <a:t>Feedback  Network</a:t>
            </a:r>
            <a:endParaRPr sz="1400" b="0" i="0" u="none" strike="noStrike" cap="none">
              <a:solidFill>
                <a:srgbClr val="000000"/>
              </a:solidFill>
              <a:latin typeface="Arial"/>
              <a:ea typeface="Arial"/>
              <a:cs typeface="Arial"/>
              <a:sym typeface="Arial"/>
            </a:endParaRPr>
          </a:p>
        </p:txBody>
      </p:sp>
      <p:pic>
        <p:nvPicPr>
          <p:cNvPr id="276" name="Google Shape;276;p15"/>
          <p:cNvPicPr preferRelativeResize="0"/>
          <p:nvPr/>
        </p:nvPicPr>
        <p:blipFill rotWithShape="1">
          <a:blip r:embed="rId3">
            <a:alphaModFix/>
          </a:blip>
          <a:srcRect/>
          <a:stretch/>
        </p:blipFill>
        <p:spPr>
          <a:xfrm>
            <a:off x="1359723" y="2209800"/>
            <a:ext cx="7157596" cy="4256053"/>
          </a:xfrm>
          <a:prstGeom prst="rect">
            <a:avLst/>
          </a:prstGeom>
          <a:noFill/>
          <a:ln>
            <a:noFill/>
          </a:ln>
        </p:spPr>
      </p:pic>
    </p:spTree>
    <p:extLst>
      <p:ext uri="{BB962C8B-B14F-4D97-AF65-F5344CB8AC3E}">
        <p14:creationId xmlns:p14="http://schemas.microsoft.com/office/powerpoint/2010/main" val="3207533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spcBef>
                <a:spcPts val="0"/>
              </a:spcBef>
              <a:spcAft>
                <a:spcPts val="0"/>
              </a:spcAft>
              <a:buNone/>
            </a:pPr>
            <a:fld id="{00000000-1234-1234-1234-123412341234}" type="slidenum">
              <a:rPr lang="en-US"/>
              <a:t>29</a:t>
            </a:fld>
            <a:endParaRPr/>
          </a:p>
        </p:txBody>
      </p:sp>
      <p:sp>
        <p:nvSpPr>
          <p:cNvPr id="8" name="TextBox 7">
            <a:extLst>
              <a:ext uri="{FF2B5EF4-FFF2-40B4-BE49-F238E27FC236}">
                <a16:creationId xmlns:a16="http://schemas.microsoft.com/office/drawing/2014/main" xmlns="" id="{BB23D93D-F2B2-48BB-9306-E681B012C210}"/>
              </a:ext>
            </a:extLst>
          </p:cNvPr>
          <p:cNvSpPr txBox="1"/>
          <p:nvPr/>
        </p:nvSpPr>
        <p:spPr>
          <a:xfrm>
            <a:off x="914400" y="609600"/>
            <a:ext cx="7239000" cy="461665"/>
          </a:xfrm>
          <a:prstGeom prst="rect">
            <a:avLst/>
          </a:prstGeom>
          <a:noFill/>
        </p:spPr>
        <p:txBody>
          <a:bodyPr wrap="square">
            <a:spAutoFit/>
          </a:bodyPr>
          <a:lstStyle/>
          <a:p>
            <a:pPr algn="l"/>
            <a:r>
              <a:rPr lang="en-US" sz="2400" b="1" i="0" dirty="0">
                <a:solidFill>
                  <a:schemeClr val="tx2"/>
                </a:solidFill>
                <a:effectLst/>
                <a:latin typeface="Times New Roman" panose="02020603050405020304" pitchFamily="18" charset="0"/>
                <a:cs typeface="Times New Roman" panose="02020603050405020304" pitchFamily="18" charset="0"/>
              </a:rPr>
              <a:t>Advantages of Artificial Neural Network (ANN)</a:t>
            </a:r>
          </a:p>
        </p:txBody>
      </p:sp>
      <p:sp>
        <p:nvSpPr>
          <p:cNvPr id="10" name="TextBox 9">
            <a:extLst>
              <a:ext uri="{FF2B5EF4-FFF2-40B4-BE49-F238E27FC236}">
                <a16:creationId xmlns:a16="http://schemas.microsoft.com/office/drawing/2014/main" xmlns="" id="{D286ED1A-87F3-47DC-BF10-99D53750EA4C}"/>
              </a:ext>
            </a:extLst>
          </p:cNvPr>
          <p:cNvSpPr txBox="1"/>
          <p:nvPr/>
        </p:nvSpPr>
        <p:spPr>
          <a:xfrm>
            <a:off x="304800" y="1443459"/>
            <a:ext cx="8534400" cy="5262141"/>
          </a:xfrm>
          <a:prstGeom prst="rect">
            <a:avLst/>
          </a:prstGeom>
          <a:noFill/>
        </p:spPr>
        <p:txBody>
          <a:bodyPr wrap="square">
            <a:spAutoFit/>
          </a:bodyPr>
          <a:lstStyle/>
          <a:p>
            <a:pPr marL="285750" indent="-285750" algn="just">
              <a:buFont typeface="Wingdings" panose="05000000000000000000" pitchFamily="2" charset="2"/>
              <a:buChar char="Ø"/>
            </a:pPr>
            <a:r>
              <a:rPr lang="en-US" sz="1600" b="1" i="0" dirty="0">
                <a:solidFill>
                  <a:srgbClr val="000000"/>
                </a:solidFill>
                <a:effectLst/>
                <a:latin typeface="Times New Roman" panose="02020603050405020304" pitchFamily="18" charset="0"/>
                <a:cs typeface="Times New Roman" panose="02020603050405020304" pitchFamily="18" charset="0"/>
              </a:rPr>
              <a:t>Parallel processing capability:</a:t>
            </a:r>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just"/>
            <a:r>
              <a:rPr lang="en-US" sz="1600" b="0" i="0" dirty="0">
                <a:solidFill>
                  <a:srgbClr val="000000"/>
                </a:solidFill>
                <a:effectLst/>
                <a:latin typeface="Times New Roman" panose="02020603050405020304" pitchFamily="18" charset="0"/>
                <a:cs typeface="Times New Roman" panose="02020603050405020304" pitchFamily="18" charset="0"/>
              </a:rPr>
              <a:t>Artificial neural networks have a numerical value that can perform more than one task simultaneously.</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b="1" i="0" dirty="0">
                <a:solidFill>
                  <a:srgbClr val="000000"/>
                </a:solidFill>
                <a:effectLst/>
                <a:latin typeface="Times New Roman" panose="02020603050405020304" pitchFamily="18" charset="0"/>
                <a:cs typeface="Times New Roman" panose="02020603050405020304" pitchFamily="18" charset="0"/>
              </a:rPr>
              <a:t>Storing data on the entire network:</a:t>
            </a:r>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just"/>
            <a:r>
              <a:rPr lang="en-US" sz="1600" b="0" i="0" dirty="0">
                <a:solidFill>
                  <a:srgbClr val="000000"/>
                </a:solidFill>
                <a:effectLst/>
                <a:latin typeface="Times New Roman" panose="02020603050405020304" pitchFamily="18" charset="0"/>
                <a:cs typeface="Times New Roman" panose="02020603050405020304" pitchFamily="18" charset="0"/>
              </a:rPr>
              <a:t>Data that is used in traditional programming is stored on the whole network, not on a database. The disappearance of a couple of pieces of data in one place doesn't prevent the network from working.</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b="1" i="0" dirty="0">
                <a:solidFill>
                  <a:srgbClr val="000000"/>
                </a:solidFill>
                <a:effectLst/>
                <a:latin typeface="Times New Roman" panose="02020603050405020304" pitchFamily="18" charset="0"/>
                <a:cs typeface="Times New Roman" panose="02020603050405020304" pitchFamily="18" charset="0"/>
              </a:rPr>
              <a:t>Capability to work with incomplete knowledge:</a:t>
            </a:r>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just"/>
            <a:r>
              <a:rPr lang="en-US" sz="1600" b="0" i="0" dirty="0">
                <a:solidFill>
                  <a:srgbClr val="000000"/>
                </a:solidFill>
                <a:effectLst/>
                <a:latin typeface="Times New Roman" panose="02020603050405020304" pitchFamily="18" charset="0"/>
                <a:cs typeface="Times New Roman" panose="02020603050405020304" pitchFamily="18" charset="0"/>
              </a:rPr>
              <a:t>After ANN training, the information may produce output even with inadequate data. The loss of performance here relies upon the significance of missing data.</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b="1" i="0" dirty="0">
                <a:solidFill>
                  <a:srgbClr val="000000"/>
                </a:solidFill>
                <a:effectLst/>
                <a:latin typeface="Times New Roman" panose="02020603050405020304" pitchFamily="18" charset="0"/>
                <a:cs typeface="Times New Roman" panose="02020603050405020304" pitchFamily="18" charset="0"/>
              </a:rPr>
              <a:t>Having a memory distribution:</a:t>
            </a:r>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just"/>
            <a:r>
              <a:rPr lang="en-US" sz="1600" b="0" i="0" dirty="0">
                <a:solidFill>
                  <a:srgbClr val="000000"/>
                </a:solidFill>
                <a:effectLst/>
                <a:latin typeface="Times New Roman" panose="02020603050405020304" pitchFamily="18" charset="0"/>
                <a:cs typeface="Times New Roman" panose="02020603050405020304" pitchFamily="18" charset="0"/>
              </a:rPr>
              <a:t>For ANN is to be able to adapt, it is important to determine the examples and to encourage the network according to the desired output by demonstrating these examples to the network. The succession of the network is directly proportional to the chosen instances, and if the event can't appear to the network in all its aspects, it can produce false output.</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b="1" i="0" dirty="0">
                <a:solidFill>
                  <a:srgbClr val="000000"/>
                </a:solidFill>
                <a:effectLst/>
                <a:latin typeface="Times New Roman" panose="02020603050405020304" pitchFamily="18" charset="0"/>
                <a:cs typeface="Times New Roman" panose="02020603050405020304" pitchFamily="18" charset="0"/>
              </a:rPr>
              <a:t>Having fault tolerance:</a:t>
            </a:r>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just"/>
            <a:r>
              <a:rPr lang="en-US" sz="1600" b="0" i="0" dirty="0">
                <a:solidFill>
                  <a:srgbClr val="000000"/>
                </a:solidFill>
                <a:effectLst/>
                <a:latin typeface="Times New Roman" panose="02020603050405020304" pitchFamily="18" charset="0"/>
                <a:cs typeface="Times New Roman" panose="02020603050405020304" pitchFamily="18" charset="0"/>
              </a:rPr>
              <a:t>Extortion of one or more cells of ANN does not prohibit it from generating output, and this feature makes the network fault-tolerance.</a:t>
            </a:r>
          </a:p>
        </p:txBody>
      </p:sp>
    </p:spTree>
    <p:extLst>
      <p:ext uri="{BB962C8B-B14F-4D97-AF65-F5344CB8AC3E}">
        <p14:creationId xmlns:p14="http://schemas.microsoft.com/office/powerpoint/2010/main" val="2879987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
          <p:cNvSpPr txBox="1">
            <a:spLocks noGrp="1"/>
          </p:cNvSpPr>
          <p:nvPr>
            <p:ph type="subTitle" idx="1"/>
          </p:nvPr>
        </p:nvSpPr>
        <p:spPr>
          <a:xfrm>
            <a:off x="2362200" y="6019800"/>
            <a:ext cx="6705600" cy="685800"/>
          </a:xfrm>
          <a:prstGeom prst="rect">
            <a:avLst/>
          </a:prstGeom>
          <a:noFill/>
          <a:ln>
            <a:noFill/>
          </a:ln>
        </p:spPr>
        <p:txBody>
          <a:bodyPr spcFirstLastPara="1" wrap="square" lIns="91425" tIns="45700" rIns="91425" bIns="45700" anchor="ctr" anchorCtr="0">
            <a:noAutofit/>
          </a:bodyPr>
          <a:lstStyle/>
          <a:p>
            <a:pPr marL="0" lvl="0" indent="0" algn="l" rtl="0">
              <a:spcBef>
                <a:spcPts val="700"/>
              </a:spcBef>
              <a:spcAft>
                <a:spcPts val="0"/>
              </a:spcAft>
              <a:buSzPts val="1560"/>
              <a:buNone/>
            </a:pPr>
            <a:endParaRPr dirty="0"/>
          </a:p>
          <a:p>
            <a:pPr marL="0" lvl="0" indent="0" algn="l" rtl="0">
              <a:spcBef>
                <a:spcPts val="700"/>
              </a:spcBef>
              <a:spcAft>
                <a:spcPts val="0"/>
              </a:spcAft>
              <a:buSzPts val="1560"/>
              <a:buNone/>
            </a:pPr>
            <a:r>
              <a:rPr lang="en-US" dirty="0"/>
              <a:t>Subject : </a:t>
            </a:r>
            <a:r>
              <a:rPr lang="en-US" b="1" dirty="0"/>
              <a:t>Deep </a:t>
            </a:r>
            <a:r>
              <a:rPr lang="en-US" b="1" dirty="0" smtClean="0"/>
              <a:t>Learning</a:t>
            </a:r>
            <a:r>
              <a:rPr lang="en-US" dirty="0"/>
              <a:t/>
            </a:r>
            <a:br>
              <a:rPr lang="en-US" dirty="0"/>
            </a:br>
            <a:endParaRPr dirty="0"/>
          </a:p>
        </p:txBody>
      </p:sp>
      <p:sp>
        <p:nvSpPr>
          <p:cNvPr id="128" name="Google Shape;128;p1"/>
          <p:cNvSpPr txBox="1"/>
          <p:nvPr/>
        </p:nvSpPr>
        <p:spPr>
          <a:xfrm>
            <a:off x="533401" y="6019800"/>
            <a:ext cx="1828800" cy="685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accent2"/>
              </a:buClr>
              <a:buSzPts val="1440"/>
              <a:buFont typeface="Noto Sans Symbols"/>
              <a:buNone/>
            </a:pPr>
            <a:r>
              <a:rPr lang="en-US" sz="2400" b="0" i="0" u="none" strike="noStrike" cap="none">
                <a:solidFill>
                  <a:srgbClr val="FFFFFF"/>
                </a:solidFill>
                <a:latin typeface="Twentieth Century"/>
                <a:ea typeface="Twentieth Century"/>
                <a:cs typeface="Twentieth Century"/>
                <a:sym typeface="Twentieth Century"/>
              </a:rPr>
              <a:t>Final Year BTECH</a:t>
            </a:r>
            <a:endParaRPr/>
          </a:p>
        </p:txBody>
      </p:sp>
      <p:pic>
        <p:nvPicPr>
          <p:cNvPr id="129" name="Google Shape;129;p1" descr="https://scontent-bom1-1.cdninstagram.com/vp/8923e2c79198b32fa65340b40c861791/5BACF7C9/t51.2885-19/s150x150/25021636_134077777379048_2853527330310062080_n.jpg"/>
          <p:cNvPicPr preferRelativeResize="0"/>
          <p:nvPr/>
        </p:nvPicPr>
        <p:blipFill rotWithShape="1">
          <a:blip r:embed="rId3">
            <a:alphaModFix/>
          </a:blip>
          <a:srcRect/>
          <a:stretch/>
        </p:blipFill>
        <p:spPr>
          <a:xfrm>
            <a:off x="7924800" y="95250"/>
            <a:ext cx="1123950" cy="1123950"/>
          </a:xfrm>
          <a:prstGeom prst="rect">
            <a:avLst/>
          </a:prstGeom>
          <a:noFill/>
          <a:ln>
            <a:noFill/>
          </a:ln>
        </p:spPr>
      </p:pic>
      <p:sp>
        <p:nvSpPr>
          <p:cNvPr id="131" name="Google Shape;131;p1"/>
          <p:cNvSpPr txBox="1"/>
          <p:nvPr/>
        </p:nvSpPr>
        <p:spPr>
          <a:xfrm>
            <a:off x="454674" y="3221861"/>
            <a:ext cx="8601852" cy="304694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dirty="0">
                <a:solidFill>
                  <a:schemeClr val="dk1"/>
                </a:solidFill>
                <a:highlight>
                  <a:srgbClr val="FFFF00"/>
                </a:highlight>
                <a:latin typeface="Times New Roman"/>
                <a:ea typeface="Times New Roman"/>
                <a:cs typeface="Times New Roman"/>
                <a:sym typeface="Times New Roman"/>
              </a:rPr>
              <a:t>Sources:</a:t>
            </a:r>
            <a:r>
              <a:rPr lang="en-US" sz="2400" b="1" i="0" u="none" strike="noStrike" cap="none" dirty="0">
                <a:solidFill>
                  <a:srgbClr val="FFFFFF"/>
                </a:solidFill>
                <a:highlight>
                  <a:srgbClr val="FFFF00"/>
                </a:highlight>
                <a:latin typeface="Times New Roman"/>
                <a:ea typeface="Times New Roman"/>
                <a:cs typeface="Times New Roman"/>
                <a:sym typeface="Times New Roman"/>
              </a:rPr>
              <a:t> </a:t>
            </a:r>
            <a:endParaRPr sz="2400" b="1" i="0" u="none" strike="noStrike" cap="none" dirty="0">
              <a:solidFill>
                <a:srgbClr val="FFFFFF"/>
              </a:solidFill>
              <a:highlight>
                <a:srgbClr val="FFFF00"/>
              </a:highlight>
              <a:latin typeface="Times New Roman"/>
              <a:ea typeface="Times New Roman"/>
              <a:cs typeface="Times New Roman"/>
              <a:sym typeface="Times New Roman"/>
            </a:endParaRPr>
          </a:p>
          <a:p>
            <a:pPr marL="0" marR="0" lvl="0" indent="0" algn="l" rtl="0">
              <a:spcBef>
                <a:spcPts val="0"/>
              </a:spcBef>
              <a:spcAft>
                <a:spcPts val="0"/>
              </a:spcAft>
              <a:buNone/>
            </a:pPr>
            <a:endParaRPr sz="2400" b="1" dirty="0">
              <a:solidFill>
                <a:srgbClr val="FFFFFF"/>
              </a:solidFill>
              <a:highlight>
                <a:srgbClr val="FFFF00"/>
              </a:highlight>
              <a:latin typeface="Times New Roman"/>
              <a:ea typeface="Times New Roman"/>
              <a:cs typeface="Times New Roman"/>
              <a:sym typeface="Times New Roman"/>
            </a:endParaRPr>
          </a:p>
          <a:p>
            <a:pPr marL="342900" indent="-342900">
              <a:buFont typeface="Arial" panose="020B0604020202020204" pitchFamily="34" charset="0"/>
              <a:buChar char="•"/>
            </a:pPr>
            <a:r>
              <a:rPr lang="en-IN" sz="2400" b="0" i="0" strike="noStrike" dirty="0">
                <a:effectLst/>
                <a:latin typeface="Times New Roman" panose="02020603050405020304" pitchFamily="18" charset="0"/>
              </a:rPr>
              <a:t>https://www.javatpoint.com/</a:t>
            </a:r>
            <a:r>
              <a:rPr lang="en-IN" sz="2400" b="0" i="0" strike="noStrike" dirty="0">
                <a:effectLst/>
                <a:latin typeface="Times New Roman" panose="02020603050405020304" pitchFamily="18" charset="0"/>
                <a:hlinkClick r:id="rId4">
                  <a:extLst>
                    <a:ext uri="{A12FA001-AC4F-418D-AE19-62706E023703}">
                      <ahyp:hlinkClr xmlns="" xmlns:ahyp="http://schemas.microsoft.com/office/drawing/2018/hyperlinkcolor" val="tx"/>
                    </a:ext>
                  </a:extLst>
                </a:hlinkClick>
              </a:rPr>
              <a:t>artificial-neural-network</a:t>
            </a:r>
            <a:endParaRPr lang="en-IN" sz="2400" b="0" i="0" strike="noStrike" dirty="0">
              <a:effectLst/>
              <a:latin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rPr>
              <a:t>Introduction to Artificial Neural Systems  by Jacek M. </a:t>
            </a:r>
            <a:r>
              <a:rPr lang="en-IN" sz="2400" dirty="0" err="1">
                <a:latin typeface="Times New Roman" panose="02020603050405020304" pitchFamily="18" charset="0"/>
              </a:rPr>
              <a:t>Zurada</a:t>
            </a:r>
            <a:r>
              <a:rPr lang="en-IN" sz="2400" dirty="0">
                <a:latin typeface="Times New Roman" panose="02020603050405020304" pitchFamily="18" charset="0"/>
              </a:rPr>
              <a:t> </a:t>
            </a:r>
            <a:r>
              <a:rPr lang="en-IN" sz="2400" dirty="0" err="1">
                <a:latin typeface="Times New Roman" panose="02020603050405020304" pitchFamily="18" charset="0"/>
              </a:rPr>
              <a:t>Yegnanarayana</a:t>
            </a:r>
            <a:r>
              <a:rPr lang="en-IN" sz="2400" dirty="0">
                <a:latin typeface="Times New Roman" panose="02020603050405020304" pitchFamily="18" charset="0"/>
              </a:rPr>
              <a:t> B, Artificial Neural Systems , PHP learning</a:t>
            </a:r>
          </a:p>
          <a:p>
            <a:r>
              <a:rPr lang="en-US" sz="2400" dirty="0">
                <a:latin typeface="Times New Roman" panose="02020603050405020304" pitchFamily="18" charset="0"/>
              </a:rPr>
              <a:t/>
            </a:r>
            <a:br>
              <a:rPr lang="en-US" sz="2400" dirty="0">
                <a:latin typeface="Times New Roman" panose="02020603050405020304" pitchFamily="18" charset="0"/>
              </a:rPr>
            </a:br>
            <a:endParaRPr sz="2400" dirty="0">
              <a:latin typeface="Times New Roman" panose="02020603050405020304" pitchFamily="18" charset="0"/>
              <a:sym typeface="Times New Roman"/>
            </a:endParaRPr>
          </a:p>
          <a:p>
            <a:pPr marL="0" marR="0" lvl="0" indent="0" algn="l" rtl="0">
              <a:spcBef>
                <a:spcPts val="0"/>
              </a:spcBef>
              <a:spcAft>
                <a:spcPts val="0"/>
              </a:spcAft>
              <a:buNone/>
            </a:pPr>
            <a:endParaRPr sz="2400" b="1" dirty="0">
              <a:solidFill>
                <a:schemeClr val="lt1"/>
              </a:solidFill>
              <a:highlight>
                <a:srgbClr val="FFFFFF"/>
              </a:highlight>
              <a:latin typeface="Times New Roman"/>
              <a:ea typeface="Times New Roman"/>
              <a:cs typeface="Times New Roman"/>
              <a:sym typeface="Times New Roman"/>
            </a:endParaRPr>
          </a:p>
        </p:txBody>
      </p:sp>
      <p:sp>
        <p:nvSpPr>
          <p:cNvPr id="8" name="TextBox 7">
            <a:extLst>
              <a:ext uri="{FF2B5EF4-FFF2-40B4-BE49-F238E27FC236}">
                <a16:creationId xmlns:a16="http://schemas.microsoft.com/office/drawing/2014/main" xmlns="" id="{1436E6F1-7EB6-4F60-A830-293F55A111DA}"/>
              </a:ext>
            </a:extLst>
          </p:cNvPr>
          <p:cNvSpPr txBox="1"/>
          <p:nvPr/>
        </p:nvSpPr>
        <p:spPr>
          <a:xfrm>
            <a:off x="454674" y="1905000"/>
            <a:ext cx="8050762" cy="856838"/>
          </a:xfrm>
          <a:prstGeom prst="rect">
            <a:avLst/>
          </a:prstGeom>
          <a:noFill/>
        </p:spPr>
        <p:txBody>
          <a:bodyPr wrap="square">
            <a:spAutoFit/>
          </a:bodyPr>
          <a:lstStyle/>
          <a:p>
            <a:pPr algn="just">
              <a:lnSpc>
                <a:spcPct val="106000"/>
              </a:lnSpc>
              <a:spcAft>
                <a:spcPts val="800"/>
              </a:spcAft>
            </a:pPr>
            <a:r>
              <a:rPr lang="en-US" sz="2400" b="0" i="0" u="none" strike="noStrike" dirty="0">
                <a:effectLst/>
                <a:latin typeface="Times New Roman" panose="02020603050405020304" pitchFamily="18" charset="0"/>
              </a:rPr>
              <a:t>Introduction, The architecture of an ANN, </a:t>
            </a:r>
            <a:r>
              <a:rPr lang="en-IN" sz="2400" b="0" i="0" u="none" strike="noStrike" dirty="0">
                <a:effectLst/>
                <a:latin typeface="Times New Roman" panose="02020603050405020304" pitchFamily="18" charset="0"/>
              </a:rPr>
              <a:t>Types of ANN architecture, </a:t>
            </a:r>
            <a:r>
              <a:rPr lang="en-US" sz="2400" b="0" i="0" u="none" strike="noStrike" dirty="0">
                <a:effectLst/>
                <a:latin typeface="Times New Roman" panose="02020603050405020304" pitchFamily="18" charset="0"/>
              </a:rPr>
              <a:t>Advantages and Disadvantages of ANN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spcBef>
                <a:spcPts val="0"/>
              </a:spcBef>
              <a:spcAft>
                <a:spcPts val="0"/>
              </a:spcAft>
              <a:buNone/>
            </a:pPr>
            <a:fld id="{00000000-1234-1234-1234-123412341234}" type="slidenum">
              <a:rPr lang="en-US"/>
              <a:t>30</a:t>
            </a:fld>
            <a:endParaRPr/>
          </a:p>
        </p:txBody>
      </p:sp>
      <p:sp>
        <p:nvSpPr>
          <p:cNvPr id="8" name="TextBox 7">
            <a:extLst>
              <a:ext uri="{FF2B5EF4-FFF2-40B4-BE49-F238E27FC236}">
                <a16:creationId xmlns:a16="http://schemas.microsoft.com/office/drawing/2014/main" xmlns="" id="{BB23D93D-F2B2-48BB-9306-E681B012C210}"/>
              </a:ext>
            </a:extLst>
          </p:cNvPr>
          <p:cNvSpPr txBox="1"/>
          <p:nvPr/>
        </p:nvSpPr>
        <p:spPr>
          <a:xfrm>
            <a:off x="685800" y="609600"/>
            <a:ext cx="7235613" cy="461665"/>
          </a:xfrm>
          <a:prstGeom prst="rect">
            <a:avLst/>
          </a:prstGeom>
          <a:noFill/>
        </p:spPr>
        <p:txBody>
          <a:bodyPr wrap="square">
            <a:spAutoFit/>
          </a:bodyPr>
          <a:lstStyle/>
          <a:p>
            <a:pPr algn="l"/>
            <a:r>
              <a:rPr lang="en-US" sz="2400" b="1" dirty="0">
                <a:solidFill>
                  <a:schemeClr val="tx2"/>
                </a:solidFill>
                <a:latin typeface="Times New Roman" panose="02020603050405020304" pitchFamily="18" charset="0"/>
                <a:cs typeface="Times New Roman" panose="02020603050405020304" pitchFamily="18" charset="0"/>
              </a:rPr>
              <a:t>Disadvantages of Artificial Neural Network (ANN)</a:t>
            </a:r>
          </a:p>
        </p:txBody>
      </p:sp>
      <p:sp>
        <p:nvSpPr>
          <p:cNvPr id="10" name="TextBox 9">
            <a:extLst>
              <a:ext uri="{FF2B5EF4-FFF2-40B4-BE49-F238E27FC236}">
                <a16:creationId xmlns:a16="http://schemas.microsoft.com/office/drawing/2014/main" xmlns="" id="{D286ED1A-87F3-47DC-BF10-99D53750EA4C}"/>
              </a:ext>
            </a:extLst>
          </p:cNvPr>
          <p:cNvSpPr txBox="1"/>
          <p:nvPr/>
        </p:nvSpPr>
        <p:spPr>
          <a:xfrm>
            <a:off x="304800" y="1659285"/>
            <a:ext cx="8610599" cy="5016758"/>
          </a:xfrm>
          <a:prstGeom prst="rect">
            <a:avLst/>
          </a:prstGeom>
          <a:noFill/>
        </p:spPr>
        <p:txBody>
          <a:bodyPr wrap="square">
            <a:spAutoFit/>
          </a:bodyPr>
          <a:lstStyle/>
          <a:p>
            <a:pPr marL="285750" indent="-285750" algn="l">
              <a:buFont typeface="Wingdings" panose="05000000000000000000" pitchFamily="2" charset="2"/>
              <a:buChar char="Ø"/>
            </a:pPr>
            <a:r>
              <a:rPr lang="en-US" sz="1600" b="1" i="0" dirty="0">
                <a:solidFill>
                  <a:srgbClr val="000000"/>
                </a:solidFill>
                <a:effectLst/>
                <a:latin typeface="Times New Roman" panose="02020603050405020304" pitchFamily="18" charset="0"/>
                <a:cs typeface="Times New Roman" panose="02020603050405020304" pitchFamily="18" charset="0"/>
              </a:rPr>
              <a:t>Assurance of proper network structure:</a:t>
            </a:r>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l"/>
            <a:r>
              <a:rPr lang="en-US" sz="1600" b="0" i="0" dirty="0">
                <a:solidFill>
                  <a:srgbClr val="000000"/>
                </a:solidFill>
                <a:effectLst/>
                <a:latin typeface="Times New Roman" panose="02020603050405020304" pitchFamily="18" charset="0"/>
                <a:cs typeface="Times New Roman" panose="02020603050405020304" pitchFamily="18" charset="0"/>
              </a:rPr>
              <a:t>There is no particular guideline for determining the structure of artificial neural networks. The appropriate network structure is accomplished through experience, trial, and error.</a:t>
            </a:r>
          </a:p>
          <a:p>
            <a:pPr algn="l"/>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1600" b="1" i="0" dirty="0">
                <a:solidFill>
                  <a:srgbClr val="000000"/>
                </a:solidFill>
                <a:effectLst/>
                <a:latin typeface="Times New Roman" panose="02020603050405020304" pitchFamily="18" charset="0"/>
                <a:cs typeface="Times New Roman" panose="02020603050405020304" pitchFamily="18" charset="0"/>
              </a:rPr>
              <a:t>Unrecognized behavior of the network:</a:t>
            </a:r>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l"/>
            <a:r>
              <a:rPr lang="en-US" sz="1600" b="0" i="0" dirty="0">
                <a:solidFill>
                  <a:srgbClr val="000000"/>
                </a:solidFill>
                <a:effectLst/>
                <a:latin typeface="Times New Roman" panose="02020603050405020304" pitchFamily="18" charset="0"/>
                <a:cs typeface="Times New Roman" panose="02020603050405020304" pitchFamily="18" charset="0"/>
              </a:rPr>
              <a:t>It is the most significant issue of ANN. When ANN produces a testing solution, it does not provide insight concerning why and how. It decreases trust in the network.</a:t>
            </a:r>
          </a:p>
          <a:p>
            <a:pPr algn="l"/>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1600" b="1" i="0" dirty="0">
                <a:solidFill>
                  <a:srgbClr val="000000"/>
                </a:solidFill>
                <a:effectLst/>
                <a:latin typeface="Times New Roman" panose="02020603050405020304" pitchFamily="18" charset="0"/>
                <a:cs typeface="Times New Roman" panose="02020603050405020304" pitchFamily="18" charset="0"/>
              </a:rPr>
              <a:t>Hardware dependence:</a:t>
            </a:r>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l"/>
            <a:r>
              <a:rPr lang="en-US" sz="1600" b="0" i="0" dirty="0">
                <a:solidFill>
                  <a:srgbClr val="000000"/>
                </a:solidFill>
                <a:effectLst/>
                <a:latin typeface="Times New Roman" panose="02020603050405020304" pitchFamily="18" charset="0"/>
                <a:cs typeface="Times New Roman" panose="02020603050405020304" pitchFamily="18" charset="0"/>
              </a:rPr>
              <a:t>Artificial neural networks need processors with parallel processing power, as per their structure. Therefore, the realization of the equipment is dependent.</a:t>
            </a:r>
          </a:p>
          <a:p>
            <a:pPr algn="l"/>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1600" b="1" i="0" dirty="0">
                <a:solidFill>
                  <a:srgbClr val="000000"/>
                </a:solidFill>
                <a:effectLst/>
                <a:latin typeface="Times New Roman" panose="02020603050405020304" pitchFamily="18" charset="0"/>
                <a:cs typeface="Times New Roman" panose="02020603050405020304" pitchFamily="18" charset="0"/>
              </a:rPr>
              <a:t>Difficulty of showing the issue to the network:</a:t>
            </a:r>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l"/>
            <a:r>
              <a:rPr lang="en-US" sz="1600" b="0" i="0" dirty="0">
                <a:solidFill>
                  <a:srgbClr val="000000"/>
                </a:solidFill>
                <a:effectLst/>
                <a:latin typeface="Times New Roman" panose="02020603050405020304" pitchFamily="18" charset="0"/>
                <a:cs typeface="Times New Roman" panose="02020603050405020304" pitchFamily="18" charset="0"/>
              </a:rPr>
              <a:t>ANNs can work with numerical data. Problems must be converted into numerical values before being introduced to ANN. The presentation mechanism to be resolved here will directly impact the performance of the network. It relies on the user's abilities.</a:t>
            </a:r>
          </a:p>
          <a:p>
            <a:pPr algn="l"/>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1600" b="1" i="0" dirty="0">
                <a:solidFill>
                  <a:srgbClr val="000000"/>
                </a:solidFill>
                <a:effectLst/>
                <a:latin typeface="Times New Roman" panose="02020603050405020304" pitchFamily="18" charset="0"/>
                <a:cs typeface="Times New Roman" panose="02020603050405020304" pitchFamily="18" charset="0"/>
              </a:rPr>
              <a:t>The duration of the network is unknown:</a:t>
            </a:r>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l"/>
            <a:r>
              <a:rPr lang="en-US" sz="1600" b="0" i="0" dirty="0">
                <a:solidFill>
                  <a:srgbClr val="000000"/>
                </a:solidFill>
                <a:effectLst/>
                <a:latin typeface="Times New Roman" panose="02020603050405020304" pitchFamily="18" charset="0"/>
                <a:cs typeface="Times New Roman" panose="02020603050405020304" pitchFamily="18" charset="0"/>
              </a:rPr>
              <a:t>The network is reduced to a specific value of the error, and this value does not give us optimum results.</a:t>
            </a:r>
          </a:p>
        </p:txBody>
      </p:sp>
    </p:spTree>
    <p:extLst>
      <p:ext uri="{BB962C8B-B14F-4D97-AF65-F5344CB8AC3E}">
        <p14:creationId xmlns:p14="http://schemas.microsoft.com/office/powerpoint/2010/main" val="17792763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spcBef>
                <a:spcPts val="0"/>
              </a:spcBef>
              <a:spcAft>
                <a:spcPts val="0"/>
              </a:spcAft>
              <a:buNone/>
            </a:pPr>
            <a:fld id="{00000000-1234-1234-1234-123412341234}" type="slidenum">
              <a:rPr lang="en-US"/>
              <a:t>31</a:t>
            </a:fld>
            <a:endParaRPr/>
          </a:p>
        </p:txBody>
      </p:sp>
      <p:sp>
        <p:nvSpPr>
          <p:cNvPr id="9" name="TextBox 8">
            <a:extLst>
              <a:ext uri="{FF2B5EF4-FFF2-40B4-BE49-F238E27FC236}">
                <a16:creationId xmlns:a16="http://schemas.microsoft.com/office/drawing/2014/main" xmlns="" id="{FD2D374D-F139-43B4-B667-A0E82917B2FF}"/>
              </a:ext>
            </a:extLst>
          </p:cNvPr>
          <p:cNvSpPr txBox="1"/>
          <p:nvPr/>
        </p:nvSpPr>
        <p:spPr>
          <a:xfrm>
            <a:off x="685800" y="6248400"/>
            <a:ext cx="8116146" cy="523220"/>
          </a:xfrm>
          <a:prstGeom prst="rect">
            <a:avLst/>
          </a:prstGeom>
          <a:noFill/>
        </p:spPr>
        <p:txBody>
          <a:bodyPr wrap="square">
            <a:spAutoFit/>
          </a:bodyPr>
          <a:lstStyle/>
          <a:p>
            <a:r>
              <a:rPr lang="en-IN" sz="1400" dirty="0">
                <a:highlight>
                  <a:srgbClr val="FFFF00"/>
                </a:highlight>
                <a:latin typeface="Times New Roman" panose="02020603050405020304" pitchFamily="18" charset="0"/>
              </a:rPr>
              <a:t>Introduction to Artificial Neural Systems  by Jacek M. </a:t>
            </a:r>
            <a:r>
              <a:rPr lang="en-IN" sz="1400" dirty="0" err="1">
                <a:highlight>
                  <a:srgbClr val="FFFF00"/>
                </a:highlight>
                <a:latin typeface="Times New Roman" panose="02020603050405020304" pitchFamily="18" charset="0"/>
              </a:rPr>
              <a:t>Zurada</a:t>
            </a:r>
            <a:r>
              <a:rPr lang="en-IN" sz="1400" dirty="0">
                <a:highlight>
                  <a:srgbClr val="FFFF00"/>
                </a:highlight>
                <a:latin typeface="Times New Roman" panose="02020603050405020304" pitchFamily="18" charset="0"/>
              </a:rPr>
              <a:t> </a:t>
            </a:r>
            <a:r>
              <a:rPr lang="en-IN" sz="1400" dirty="0" err="1">
                <a:highlight>
                  <a:srgbClr val="FFFF00"/>
                </a:highlight>
                <a:latin typeface="Times New Roman" panose="02020603050405020304" pitchFamily="18" charset="0"/>
              </a:rPr>
              <a:t>Yegnanarayana</a:t>
            </a:r>
            <a:r>
              <a:rPr lang="en-IN" sz="1400" dirty="0">
                <a:highlight>
                  <a:srgbClr val="FFFF00"/>
                </a:highlight>
                <a:latin typeface="Times New Roman" panose="02020603050405020304" pitchFamily="18" charset="0"/>
              </a:rPr>
              <a:t> B, Artificial Neural Systems , PHP learning. (Page no. 3-8)</a:t>
            </a:r>
          </a:p>
        </p:txBody>
      </p:sp>
      <p:sp>
        <p:nvSpPr>
          <p:cNvPr id="11" name="TextBox 10">
            <a:extLst>
              <a:ext uri="{FF2B5EF4-FFF2-40B4-BE49-F238E27FC236}">
                <a16:creationId xmlns:a16="http://schemas.microsoft.com/office/drawing/2014/main" xmlns="" id="{6D3B4FF5-E878-4733-83B0-F9A4D0D82F7A}"/>
              </a:ext>
            </a:extLst>
          </p:cNvPr>
          <p:cNvSpPr txBox="1"/>
          <p:nvPr/>
        </p:nvSpPr>
        <p:spPr>
          <a:xfrm>
            <a:off x="1284993" y="457200"/>
            <a:ext cx="7703918" cy="523220"/>
          </a:xfrm>
          <a:prstGeom prst="rect">
            <a:avLst/>
          </a:prstGeom>
          <a:noFill/>
        </p:spPr>
        <p:txBody>
          <a:bodyPr wrap="square">
            <a:spAutoFit/>
          </a:bodyPr>
          <a:lstStyle/>
          <a:p>
            <a:pPr algn="l"/>
            <a:r>
              <a:rPr lang="en-US" sz="2800" b="1" i="0" dirty="0">
                <a:solidFill>
                  <a:schemeClr val="tx2"/>
                </a:solidFill>
                <a:effectLst/>
                <a:latin typeface="Times New Roman" panose="02020603050405020304" pitchFamily="18" charset="0"/>
                <a:cs typeface="Times New Roman" panose="02020603050405020304" pitchFamily="18" charset="0"/>
              </a:rPr>
              <a:t>1.1 Neural Computation (With Example)</a:t>
            </a:r>
          </a:p>
        </p:txBody>
      </p:sp>
      <p:pic>
        <p:nvPicPr>
          <p:cNvPr id="3" name="Picture 2">
            <a:extLst>
              <a:ext uri="{FF2B5EF4-FFF2-40B4-BE49-F238E27FC236}">
                <a16:creationId xmlns:a16="http://schemas.microsoft.com/office/drawing/2014/main" xmlns="" id="{E595529C-3284-48DF-A7FE-0165F90ECB2A}"/>
              </a:ext>
            </a:extLst>
          </p:cNvPr>
          <p:cNvPicPr>
            <a:picLocks noChangeAspect="1"/>
          </p:cNvPicPr>
          <p:nvPr/>
        </p:nvPicPr>
        <p:blipFill>
          <a:blip r:embed="rId3"/>
          <a:stretch>
            <a:fillRect/>
          </a:stretch>
        </p:blipFill>
        <p:spPr>
          <a:xfrm>
            <a:off x="749490" y="2820769"/>
            <a:ext cx="7259359" cy="3429000"/>
          </a:xfrm>
          <a:prstGeom prst="rect">
            <a:avLst/>
          </a:prstGeom>
        </p:spPr>
      </p:pic>
      <p:sp>
        <p:nvSpPr>
          <p:cNvPr id="10" name="TextBox 9">
            <a:extLst>
              <a:ext uri="{FF2B5EF4-FFF2-40B4-BE49-F238E27FC236}">
                <a16:creationId xmlns:a16="http://schemas.microsoft.com/office/drawing/2014/main" xmlns="" id="{13D70CED-891D-44C0-8F3F-A241D1BBFAE4}"/>
              </a:ext>
            </a:extLst>
          </p:cNvPr>
          <p:cNvSpPr txBox="1"/>
          <p:nvPr/>
        </p:nvSpPr>
        <p:spPr>
          <a:xfrm>
            <a:off x="762000" y="1557516"/>
            <a:ext cx="7772400" cy="1200329"/>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inspect the performance of a simple classifier-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Set of eight points, Po, P1, . . . , P7, in three-dimensional space is available.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set consists of all vertices of a three-dimensional cube as follows:  </a:t>
            </a:r>
          </a:p>
          <a:p>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7A500BFE-6056-41C9-9A70-8DCBD996F9A7}"/>
              </a:ext>
            </a:extLst>
          </p:cNvPr>
          <p:cNvPicPr>
            <a:picLocks noChangeAspect="1"/>
          </p:cNvPicPr>
          <p:nvPr/>
        </p:nvPicPr>
        <p:blipFill>
          <a:blip r:embed="rId4"/>
          <a:stretch>
            <a:fillRect/>
          </a:stretch>
        </p:blipFill>
        <p:spPr>
          <a:xfrm>
            <a:off x="591203" y="2490128"/>
            <a:ext cx="5099051" cy="661283"/>
          </a:xfrm>
          <a:prstGeom prst="rect">
            <a:avLst/>
          </a:prstGeom>
        </p:spPr>
      </p:pic>
    </p:spTree>
    <p:extLst>
      <p:ext uri="{BB962C8B-B14F-4D97-AF65-F5344CB8AC3E}">
        <p14:creationId xmlns:p14="http://schemas.microsoft.com/office/powerpoint/2010/main" val="3486106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spcBef>
                <a:spcPts val="0"/>
              </a:spcBef>
              <a:spcAft>
                <a:spcPts val="0"/>
              </a:spcAft>
              <a:buNone/>
            </a:pPr>
            <a:fld id="{00000000-1234-1234-1234-123412341234}" type="slidenum">
              <a:rPr lang="en-US"/>
              <a:t>32</a:t>
            </a:fld>
            <a:endParaRPr/>
          </a:p>
        </p:txBody>
      </p:sp>
      <p:sp>
        <p:nvSpPr>
          <p:cNvPr id="9" name="TextBox 8">
            <a:extLst>
              <a:ext uri="{FF2B5EF4-FFF2-40B4-BE49-F238E27FC236}">
                <a16:creationId xmlns:a16="http://schemas.microsoft.com/office/drawing/2014/main" xmlns="" id="{FD2D374D-F139-43B4-B667-A0E82917B2FF}"/>
              </a:ext>
            </a:extLst>
          </p:cNvPr>
          <p:cNvSpPr txBox="1"/>
          <p:nvPr/>
        </p:nvSpPr>
        <p:spPr>
          <a:xfrm>
            <a:off x="685800" y="6248400"/>
            <a:ext cx="8116146" cy="523220"/>
          </a:xfrm>
          <a:prstGeom prst="rect">
            <a:avLst/>
          </a:prstGeom>
          <a:noFill/>
        </p:spPr>
        <p:txBody>
          <a:bodyPr wrap="square">
            <a:spAutoFit/>
          </a:bodyPr>
          <a:lstStyle/>
          <a:p>
            <a:r>
              <a:rPr lang="en-IN" sz="1400" dirty="0">
                <a:highlight>
                  <a:srgbClr val="FFFF00"/>
                </a:highlight>
                <a:latin typeface="Times New Roman" panose="02020603050405020304" pitchFamily="18" charset="0"/>
              </a:rPr>
              <a:t>Introduction to Artificial Neural Systems  by Jacek M. </a:t>
            </a:r>
            <a:r>
              <a:rPr lang="en-IN" sz="1400" dirty="0" err="1">
                <a:highlight>
                  <a:srgbClr val="FFFF00"/>
                </a:highlight>
                <a:latin typeface="Times New Roman" panose="02020603050405020304" pitchFamily="18" charset="0"/>
              </a:rPr>
              <a:t>Zurada</a:t>
            </a:r>
            <a:r>
              <a:rPr lang="en-IN" sz="1400" dirty="0">
                <a:highlight>
                  <a:srgbClr val="FFFF00"/>
                </a:highlight>
                <a:latin typeface="Times New Roman" panose="02020603050405020304" pitchFamily="18" charset="0"/>
              </a:rPr>
              <a:t> </a:t>
            </a:r>
            <a:r>
              <a:rPr lang="en-IN" sz="1400" dirty="0" err="1">
                <a:highlight>
                  <a:srgbClr val="FFFF00"/>
                </a:highlight>
                <a:latin typeface="Times New Roman" panose="02020603050405020304" pitchFamily="18" charset="0"/>
              </a:rPr>
              <a:t>Yegnanarayana</a:t>
            </a:r>
            <a:r>
              <a:rPr lang="en-IN" sz="1400" dirty="0">
                <a:highlight>
                  <a:srgbClr val="FFFF00"/>
                </a:highlight>
                <a:latin typeface="Times New Roman" panose="02020603050405020304" pitchFamily="18" charset="0"/>
              </a:rPr>
              <a:t> B, Artificial Neural Systems , PHP learning. (Page no. 3-8)</a:t>
            </a:r>
          </a:p>
        </p:txBody>
      </p:sp>
      <p:sp>
        <p:nvSpPr>
          <p:cNvPr id="11" name="TextBox 10">
            <a:extLst>
              <a:ext uri="{FF2B5EF4-FFF2-40B4-BE49-F238E27FC236}">
                <a16:creationId xmlns:a16="http://schemas.microsoft.com/office/drawing/2014/main" xmlns="" id="{6D3B4FF5-E878-4733-83B0-F9A4D0D82F7A}"/>
              </a:ext>
            </a:extLst>
          </p:cNvPr>
          <p:cNvSpPr txBox="1"/>
          <p:nvPr/>
        </p:nvSpPr>
        <p:spPr>
          <a:xfrm>
            <a:off x="1284993" y="457200"/>
            <a:ext cx="7703918" cy="523220"/>
          </a:xfrm>
          <a:prstGeom prst="rect">
            <a:avLst/>
          </a:prstGeom>
          <a:noFill/>
        </p:spPr>
        <p:txBody>
          <a:bodyPr wrap="square">
            <a:spAutoFit/>
          </a:bodyPr>
          <a:lstStyle/>
          <a:p>
            <a:pPr algn="l"/>
            <a:r>
              <a:rPr lang="en-US" sz="2800" b="1" i="0" dirty="0">
                <a:solidFill>
                  <a:schemeClr val="tx2"/>
                </a:solidFill>
                <a:effectLst/>
                <a:latin typeface="Times New Roman" panose="02020603050405020304" pitchFamily="18" charset="0"/>
                <a:cs typeface="Times New Roman" panose="02020603050405020304" pitchFamily="18" charset="0"/>
              </a:rPr>
              <a:t>1.1 Neural Computation (With Example)</a:t>
            </a:r>
          </a:p>
        </p:txBody>
      </p:sp>
      <p:pic>
        <p:nvPicPr>
          <p:cNvPr id="8" name="Picture 7">
            <a:extLst>
              <a:ext uri="{FF2B5EF4-FFF2-40B4-BE49-F238E27FC236}">
                <a16:creationId xmlns:a16="http://schemas.microsoft.com/office/drawing/2014/main" xmlns="" id="{A51E8B4F-C12D-4745-B814-0149FA04D6C2}"/>
              </a:ext>
            </a:extLst>
          </p:cNvPr>
          <p:cNvPicPr>
            <a:picLocks noChangeAspect="1"/>
          </p:cNvPicPr>
          <p:nvPr/>
        </p:nvPicPr>
        <p:blipFill>
          <a:blip r:embed="rId3"/>
          <a:stretch>
            <a:fillRect/>
          </a:stretch>
        </p:blipFill>
        <p:spPr>
          <a:xfrm>
            <a:off x="272199" y="5394326"/>
            <a:ext cx="5591175" cy="676275"/>
          </a:xfrm>
          <a:prstGeom prst="rect">
            <a:avLst/>
          </a:prstGeom>
        </p:spPr>
      </p:pic>
      <p:sp>
        <p:nvSpPr>
          <p:cNvPr id="13" name="TextBox 12">
            <a:extLst>
              <a:ext uri="{FF2B5EF4-FFF2-40B4-BE49-F238E27FC236}">
                <a16:creationId xmlns:a16="http://schemas.microsoft.com/office/drawing/2014/main" xmlns="" id="{11EA3BE5-1725-4D35-BF5B-961435FCB875}"/>
              </a:ext>
            </a:extLst>
          </p:cNvPr>
          <p:cNvSpPr txBox="1"/>
          <p:nvPr/>
        </p:nvSpPr>
        <p:spPr>
          <a:xfrm>
            <a:off x="507242" y="1641474"/>
            <a:ext cx="8534400" cy="3477875"/>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Elements of this set need to be classified into two categories. </a:t>
            </a:r>
          </a:p>
          <a:p>
            <a:pPr marL="285750" indent="-285750">
              <a:buFont typeface="Arial" panose="020B0604020202020204" pitchFamily="34" charset="0"/>
              <a:buChar char="•"/>
            </a:pPr>
            <a:r>
              <a:rPr lang="en-US" sz="2000" dirty="0">
                <a:solidFill>
                  <a:srgbClr val="92D050"/>
                </a:solidFill>
                <a:latin typeface="Times New Roman" panose="02020603050405020304" pitchFamily="18" charset="0"/>
                <a:cs typeface="Times New Roman" panose="02020603050405020304" pitchFamily="18" charset="0"/>
              </a:rPr>
              <a:t>The first category is defined as containing points with two or more positive ones</a:t>
            </a:r>
          </a:p>
          <a:p>
            <a:pPr marL="285750" indent="-285750">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The second category contains all the remaining points that do not belong to the first category</a:t>
            </a:r>
            <a:r>
              <a:rPr lang="en-US" sz="20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Accordingly, </a:t>
            </a:r>
            <a:r>
              <a:rPr lang="en-US" sz="2000" dirty="0">
                <a:solidFill>
                  <a:srgbClr val="92D050"/>
                </a:solidFill>
                <a:latin typeface="Times New Roman" panose="02020603050405020304" pitchFamily="18" charset="0"/>
                <a:cs typeface="Times New Roman" panose="02020603050405020304" pitchFamily="18" charset="0"/>
              </a:rPr>
              <a:t>points P3, P5, P6, and P7 belong to the first category</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Remaining points to the second category. Classification of points P3, P5, P6, and P7 can be based on the summation of coordinate values for each point evaluated for category membership.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each point Pi (x,, x2, x3), where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0, . . . , 7, the membership in the category </a:t>
            </a:r>
            <a:r>
              <a:rPr lang="en-US" dirty="0">
                <a:latin typeface="Times New Roman" panose="02020603050405020304" pitchFamily="18" charset="0"/>
                <a:cs typeface="Times New Roman" panose="02020603050405020304" pitchFamily="18" charset="0"/>
              </a:rPr>
              <a:t>can be established by the following calculation: </a:t>
            </a:r>
            <a:endParaRPr lang="en-IN"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xmlns="" id="{E0FF471B-7A30-4B16-BE84-22A951FD5224}"/>
              </a:ext>
            </a:extLst>
          </p:cNvPr>
          <p:cNvSpPr txBox="1"/>
          <p:nvPr/>
        </p:nvSpPr>
        <p:spPr>
          <a:xfrm>
            <a:off x="5562600" y="5270798"/>
            <a:ext cx="3581400"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Describes the decision function of the classifier designed by inspection of the set that needs to be partitioned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10587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spcBef>
                <a:spcPts val="0"/>
              </a:spcBef>
              <a:spcAft>
                <a:spcPts val="0"/>
              </a:spcAft>
              <a:buNone/>
            </a:pPr>
            <a:fld id="{00000000-1234-1234-1234-123412341234}" type="slidenum">
              <a:rPr lang="en-US"/>
              <a:t>33</a:t>
            </a:fld>
            <a:endParaRPr/>
          </a:p>
        </p:txBody>
      </p:sp>
      <p:sp>
        <p:nvSpPr>
          <p:cNvPr id="9" name="TextBox 8">
            <a:extLst>
              <a:ext uri="{FF2B5EF4-FFF2-40B4-BE49-F238E27FC236}">
                <a16:creationId xmlns:a16="http://schemas.microsoft.com/office/drawing/2014/main" xmlns="" id="{FD2D374D-F139-43B4-B667-A0E82917B2FF}"/>
              </a:ext>
            </a:extLst>
          </p:cNvPr>
          <p:cNvSpPr txBox="1"/>
          <p:nvPr/>
        </p:nvSpPr>
        <p:spPr>
          <a:xfrm>
            <a:off x="152401" y="6477000"/>
            <a:ext cx="8991599" cy="276999"/>
          </a:xfrm>
          <a:prstGeom prst="rect">
            <a:avLst/>
          </a:prstGeom>
          <a:noFill/>
        </p:spPr>
        <p:txBody>
          <a:bodyPr wrap="square">
            <a:spAutoFit/>
          </a:bodyPr>
          <a:lstStyle/>
          <a:p>
            <a:r>
              <a:rPr lang="en-IN" sz="1200" dirty="0">
                <a:highlight>
                  <a:srgbClr val="FFFF00"/>
                </a:highlight>
                <a:latin typeface="Times New Roman" panose="02020603050405020304" pitchFamily="18" charset="0"/>
              </a:rPr>
              <a:t>Introduction to Artificial Neural Systems  by Jacek M. </a:t>
            </a:r>
            <a:r>
              <a:rPr lang="en-IN" sz="1200" dirty="0" err="1">
                <a:highlight>
                  <a:srgbClr val="FFFF00"/>
                </a:highlight>
                <a:latin typeface="Times New Roman" panose="02020603050405020304" pitchFamily="18" charset="0"/>
              </a:rPr>
              <a:t>Zurada</a:t>
            </a:r>
            <a:r>
              <a:rPr lang="en-IN" sz="1200" dirty="0">
                <a:highlight>
                  <a:srgbClr val="FFFF00"/>
                </a:highlight>
                <a:latin typeface="Times New Roman" panose="02020603050405020304" pitchFamily="18" charset="0"/>
              </a:rPr>
              <a:t> </a:t>
            </a:r>
            <a:r>
              <a:rPr lang="en-IN" sz="1200" dirty="0" err="1">
                <a:highlight>
                  <a:srgbClr val="FFFF00"/>
                </a:highlight>
                <a:latin typeface="Times New Roman" panose="02020603050405020304" pitchFamily="18" charset="0"/>
              </a:rPr>
              <a:t>Yegnanarayana</a:t>
            </a:r>
            <a:r>
              <a:rPr lang="en-IN" sz="1200" dirty="0">
                <a:highlight>
                  <a:srgbClr val="FFFF00"/>
                </a:highlight>
                <a:latin typeface="Times New Roman" panose="02020603050405020304" pitchFamily="18" charset="0"/>
              </a:rPr>
              <a:t> B, Artificial Neural Systems , PHP learning. (Page no. 3-8)</a:t>
            </a:r>
          </a:p>
        </p:txBody>
      </p:sp>
      <p:sp>
        <p:nvSpPr>
          <p:cNvPr id="11" name="TextBox 10">
            <a:extLst>
              <a:ext uri="{FF2B5EF4-FFF2-40B4-BE49-F238E27FC236}">
                <a16:creationId xmlns:a16="http://schemas.microsoft.com/office/drawing/2014/main" xmlns="" id="{6D3B4FF5-E878-4733-83B0-F9A4D0D82F7A}"/>
              </a:ext>
            </a:extLst>
          </p:cNvPr>
          <p:cNvSpPr txBox="1"/>
          <p:nvPr/>
        </p:nvSpPr>
        <p:spPr>
          <a:xfrm>
            <a:off x="1284993" y="457200"/>
            <a:ext cx="7703918" cy="523220"/>
          </a:xfrm>
          <a:prstGeom prst="rect">
            <a:avLst/>
          </a:prstGeom>
          <a:noFill/>
        </p:spPr>
        <p:txBody>
          <a:bodyPr wrap="square">
            <a:spAutoFit/>
          </a:bodyPr>
          <a:lstStyle/>
          <a:p>
            <a:pPr algn="l"/>
            <a:r>
              <a:rPr lang="en-US" sz="2800" b="1" i="0" dirty="0">
                <a:solidFill>
                  <a:schemeClr val="tx2"/>
                </a:solidFill>
                <a:effectLst/>
                <a:latin typeface="Times New Roman" panose="02020603050405020304" pitchFamily="18" charset="0"/>
                <a:cs typeface="Times New Roman" panose="02020603050405020304" pitchFamily="18" charset="0"/>
              </a:rPr>
              <a:t>1.1 Neural Computation (With Example)</a:t>
            </a:r>
          </a:p>
        </p:txBody>
      </p:sp>
      <p:sp>
        <p:nvSpPr>
          <p:cNvPr id="10" name="TextBox 9">
            <a:extLst>
              <a:ext uri="{FF2B5EF4-FFF2-40B4-BE49-F238E27FC236}">
                <a16:creationId xmlns:a16="http://schemas.microsoft.com/office/drawing/2014/main" xmlns="" id="{13D70CED-891D-44C0-8F3F-A241D1BBFAE4}"/>
              </a:ext>
            </a:extLst>
          </p:cNvPr>
          <p:cNvSpPr txBox="1"/>
          <p:nvPr/>
        </p:nvSpPr>
        <p:spPr>
          <a:xfrm>
            <a:off x="304800" y="1432252"/>
            <a:ext cx="8839200" cy="2585323"/>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unit from below Figure maps the entire three-dimensional space into just two points, 1 and - 1. </a:t>
            </a:r>
          </a:p>
          <a:p>
            <a:r>
              <a:rPr lang="en-US" dirty="0">
                <a:latin typeface="Times New Roman" panose="02020603050405020304" pitchFamily="18" charset="0"/>
                <a:cs typeface="Times New Roman" panose="02020603050405020304" pitchFamily="18" charset="0"/>
              </a:rPr>
              <a:t>A question arises as to whether a unit with a "squashed" </a:t>
            </a:r>
            <a:r>
              <a:rPr lang="en-US" dirty="0" err="1">
                <a:latin typeface="Times New Roman" panose="02020603050405020304" pitchFamily="18" charset="0"/>
                <a:cs typeface="Times New Roman" panose="02020603050405020304" pitchFamily="18" charset="0"/>
              </a:rPr>
              <a:t>sgn</a:t>
            </a:r>
            <a:r>
              <a:rPr lang="en-US" dirty="0">
                <a:latin typeface="Times New Roman" panose="02020603050405020304" pitchFamily="18" charset="0"/>
                <a:cs typeface="Times New Roman" panose="02020603050405020304" pitchFamily="18" charset="0"/>
              </a:rPr>
              <a:t> function rather than a regular </a:t>
            </a:r>
            <a:r>
              <a:rPr lang="en-US" dirty="0" err="1">
                <a:latin typeface="Times New Roman" panose="02020603050405020304" pitchFamily="18" charset="0"/>
                <a:cs typeface="Times New Roman" panose="02020603050405020304" pitchFamily="18" charset="0"/>
              </a:rPr>
              <a:t>sgn</a:t>
            </a:r>
            <a:r>
              <a:rPr lang="en-US" dirty="0">
                <a:latin typeface="Times New Roman" panose="02020603050405020304" pitchFamily="18" charset="0"/>
                <a:cs typeface="Times New Roman" panose="02020603050405020304" pitchFamily="18" charset="0"/>
              </a:rPr>
              <a:t> function could prove more advantageous. </a:t>
            </a:r>
          </a:p>
          <a:p>
            <a:r>
              <a:rPr lang="en-US" dirty="0">
                <a:latin typeface="Times New Roman" panose="02020603050405020304" pitchFamily="18" charset="0"/>
                <a:cs typeface="Times New Roman" panose="02020603050405020304" pitchFamily="18" charset="0"/>
              </a:rPr>
              <a:t>Assuming that the "squashed" </a:t>
            </a:r>
            <a:r>
              <a:rPr lang="en-US" dirty="0" err="1">
                <a:latin typeface="Times New Roman" panose="02020603050405020304" pitchFamily="18" charset="0"/>
                <a:cs typeface="Times New Roman" panose="02020603050405020304" pitchFamily="18" charset="0"/>
              </a:rPr>
              <a:t>sgn</a:t>
            </a:r>
            <a:r>
              <a:rPr lang="en-US" dirty="0">
                <a:latin typeface="Times New Roman" panose="02020603050405020304" pitchFamily="18" charset="0"/>
                <a:cs typeface="Times New Roman" panose="02020603050405020304" pitchFamily="18" charset="0"/>
              </a:rPr>
              <a:t> function has the shape as in Figure, the outputs take values in the range (- 1,l) and are generally more discernible than in the previous case. </a:t>
            </a:r>
          </a:p>
          <a:p>
            <a:r>
              <a:rPr lang="en-US" dirty="0">
                <a:latin typeface="Times New Roman" panose="02020603050405020304" pitchFamily="18" charset="0"/>
                <a:cs typeface="Times New Roman" panose="02020603050405020304" pitchFamily="18" charset="0"/>
              </a:rPr>
              <a:t>Using units with continuous characteristics offers tremendous opportunities for new tasks that can be performed by neural networks. Specifically, the fine granularity of output provides more information than the binary f 1 output of the thresholding element. </a:t>
            </a:r>
          </a:p>
        </p:txBody>
      </p:sp>
      <p:pic>
        <p:nvPicPr>
          <p:cNvPr id="4" name="Picture 3">
            <a:extLst>
              <a:ext uri="{FF2B5EF4-FFF2-40B4-BE49-F238E27FC236}">
                <a16:creationId xmlns:a16="http://schemas.microsoft.com/office/drawing/2014/main" xmlns="" id="{B682B03C-6B16-4FEF-A6A8-860A88048911}"/>
              </a:ext>
            </a:extLst>
          </p:cNvPr>
          <p:cNvPicPr>
            <a:picLocks noChangeAspect="1"/>
          </p:cNvPicPr>
          <p:nvPr/>
        </p:nvPicPr>
        <p:blipFill>
          <a:blip r:embed="rId3"/>
          <a:stretch>
            <a:fillRect/>
          </a:stretch>
        </p:blipFill>
        <p:spPr>
          <a:xfrm>
            <a:off x="1981200" y="4178530"/>
            <a:ext cx="5410200" cy="2080649"/>
          </a:xfrm>
          <a:prstGeom prst="rect">
            <a:avLst/>
          </a:prstGeom>
        </p:spPr>
      </p:pic>
    </p:spTree>
    <p:extLst>
      <p:ext uri="{BB962C8B-B14F-4D97-AF65-F5344CB8AC3E}">
        <p14:creationId xmlns:p14="http://schemas.microsoft.com/office/powerpoint/2010/main" val="918768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
          <p:cNvSpPr txBox="1">
            <a:spLocks noGrp="1"/>
          </p:cNvSpPr>
          <p:nvPr>
            <p:ph type="subTitle" idx="1"/>
          </p:nvPr>
        </p:nvSpPr>
        <p:spPr>
          <a:xfrm>
            <a:off x="2362200" y="6019800"/>
            <a:ext cx="6705600" cy="685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560"/>
              <a:buNone/>
            </a:pPr>
            <a:endParaRPr dirty="0"/>
          </a:p>
          <a:p>
            <a:pPr marL="0" lvl="0" indent="0" algn="l" rtl="0">
              <a:spcBef>
                <a:spcPts val="700"/>
              </a:spcBef>
              <a:spcAft>
                <a:spcPts val="0"/>
              </a:spcAft>
              <a:buSzPts val="1560"/>
              <a:buNone/>
            </a:pPr>
            <a:endParaRPr dirty="0"/>
          </a:p>
          <a:p>
            <a:pPr marL="0" lvl="0" indent="0" algn="l" rtl="0">
              <a:spcBef>
                <a:spcPts val="700"/>
              </a:spcBef>
              <a:spcAft>
                <a:spcPts val="0"/>
              </a:spcAft>
              <a:buSzPts val="1560"/>
              <a:buNone/>
            </a:pPr>
            <a:r>
              <a:rPr lang="en-US" dirty="0"/>
              <a:t>Subject : </a:t>
            </a:r>
            <a:r>
              <a:rPr lang="en-US" b="1" dirty="0"/>
              <a:t>Deep Learning (</a:t>
            </a:r>
            <a:r>
              <a:rPr lang="en-US" b="1" dirty="0" smtClean="0"/>
              <a:t>PE3)</a:t>
            </a:r>
            <a:r>
              <a:rPr lang="en-US" dirty="0"/>
              <a:t/>
            </a:r>
            <a:br>
              <a:rPr lang="en-US" dirty="0"/>
            </a:br>
            <a:r>
              <a:rPr lang="en-US" dirty="0"/>
              <a:t/>
            </a:r>
            <a:br>
              <a:rPr lang="en-US" dirty="0"/>
            </a:br>
            <a:endParaRPr dirty="0"/>
          </a:p>
        </p:txBody>
      </p:sp>
      <p:sp>
        <p:nvSpPr>
          <p:cNvPr id="128" name="Google Shape;128;p1"/>
          <p:cNvSpPr txBox="1"/>
          <p:nvPr/>
        </p:nvSpPr>
        <p:spPr>
          <a:xfrm>
            <a:off x="533401" y="6019800"/>
            <a:ext cx="1828800" cy="685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accent2"/>
              </a:buClr>
              <a:buSzPts val="1440"/>
              <a:buFont typeface="Noto Sans Symbols"/>
              <a:buNone/>
            </a:pPr>
            <a:r>
              <a:rPr lang="en-US" sz="2400" b="0" i="0" u="none" strike="noStrike" cap="none">
                <a:solidFill>
                  <a:srgbClr val="FFFFFF"/>
                </a:solidFill>
                <a:latin typeface="Twentieth Century"/>
                <a:ea typeface="Twentieth Century"/>
                <a:cs typeface="Twentieth Century"/>
                <a:sym typeface="Twentieth Century"/>
              </a:rPr>
              <a:t>Final Year BTECH</a:t>
            </a:r>
            <a:endParaRPr/>
          </a:p>
        </p:txBody>
      </p:sp>
      <p:pic>
        <p:nvPicPr>
          <p:cNvPr id="129" name="Google Shape;129;p1" descr="https://scontent-bom1-1.cdninstagram.com/vp/8923e2c79198b32fa65340b40c861791/5BACF7C9/t51.2885-19/s150x150/25021636_134077777379048_2853527330310062080_n.jpg"/>
          <p:cNvPicPr preferRelativeResize="0"/>
          <p:nvPr/>
        </p:nvPicPr>
        <p:blipFill rotWithShape="1">
          <a:blip r:embed="rId3">
            <a:alphaModFix/>
          </a:blip>
          <a:srcRect/>
          <a:stretch/>
        </p:blipFill>
        <p:spPr>
          <a:xfrm>
            <a:off x="7924800" y="95250"/>
            <a:ext cx="1123950" cy="1123950"/>
          </a:xfrm>
          <a:prstGeom prst="rect">
            <a:avLst/>
          </a:prstGeom>
          <a:noFill/>
          <a:ln>
            <a:noFill/>
          </a:ln>
        </p:spPr>
      </p:pic>
      <p:sp>
        <p:nvSpPr>
          <p:cNvPr id="131" name="Google Shape;131;p1"/>
          <p:cNvSpPr txBox="1"/>
          <p:nvPr/>
        </p:nvSpPr>
        <p:spPr>
          <a:xfrm>
            <a:off x="411886" y="2903332"/>
            <a:ext cx="8371550" cy="2107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dirty="0">
                <a:solidFill>
                  <a:schemeClr val="dk1"/>
                </a:solidFill>
                <a:highlight>
                  <a:srgbClr val="FFFF00"/>
                </a:highlight>
                <a:latin typeface="Times New Roman"/>
                <a:ea typeface="Times New Roman"/>
                <a:cs typeface="Times New Roman"/>
                <a:sym typeface="Times New Roman"/>
              </a:rPr>
              <a:t>Sources:</a:t>
            </a:r>
            <a:r>
              <a:rPr lang="en-US" sz="1800" b="1" i="0" u="none" strike="noStrike" cap="none" dirty="0">
                <a:solidFill>
                  <a:srgbClr val="FFFFFF"/>
                </a:solidFill>
                <a:highlight>
                  <a:srgbClr val="FFFF00"/>
                </a:highlight>
                <a:latin typeface="Times New Roman"/>
                <a:ea typeface="Times New Roman"/>
                <a:cs typeface="Times New Roman"/>
                <a:sym typeface="Times New Roman"/>
              </a:rPr>
              <a:t> </a:t>
            </a:r>
            <a:endParaRPr sz="1800" b="1" i="0" u="none" strike="noStrike" cap="none" dirty="0">
              <a:solidFill>
                <a:srgbClr val="FFFFFF"/>
              </a:solidFill>
              <a:highlight>
                <a:srgbClr val="FFFF00"/>
              </a:highlight>
              <a:latin typeface="Times New Roman"/>
              <a:ea typeface="Times New Roman"/>
              <a:cs typeface="Times New Roman"/>
              <a:sym typeface="Times New Roman"/>
            </a:endParaRPr>
          </a:p>
          <a:p>
            <a:pPr marL="0" marR="0" lvl="0" indent="0" algn="l" rtl="0">
              <a:spcBef>
                <a:spcPts val="0"/>
              </a:spcBef>
              <a:spcAft>
                <a:spcPts val="0"/>
              </a:spcAft>
              <a:buNone/>
            </a:pPr>
            <a:endParaRPr sz="1800" b="1" dirty="0">
              <a:solidFill>
                <a:srgbClr val="FFFFFF"/>
              </a:solidFill>
              <a:highlight>
                <a:srgbClr val="FFFF00"/>
              </a:highlight>
              <a:latin typeface="Times New Roman"/>
              <a:ea typeface="Times New Roman"/>
              <a:cs typeface="Times New Roman"/>
              <a:sym typeface="Times New Roman"/>
            </a:endParaRPr>
          </a:p>
          <a:p>
            <a:pPr lvl="0">
              <a:lnSpc>
                <a:spcPct val="106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1. Michael A. Nielsen, "Neural Networks and Deep Learning", Determination Press, 2015  (Module I- </a:t>
            </a:r>
            <a:r>
              <a:rPr lang="en-IN" sz="2000" dirty="0">
                <a:effectLst/>
                <a:latin typeface="Times New Roman" panose="02020603050405020304" pitchFamily="18" charset="0"/>
                <a:ea typeface="Calibri" panose="020F0502020204030204" pitchFamily="34" charset="0"/>
              </a:rPr>
              <a:t>Perceptron, Sigmoid Neurons)</a:t>
            </a:r>
          </a:p>
          <a:p>
            <a:pPr>
              <a:lnSpc>
                <a:spcPct val="106000"/>
              </a:lnSpc>
              <a:spcAft>
                <a:spcPts val="800"/>
              </a:spcAft>
            </a:pPr>
            <a:r>
              <a:rPr lang="en-US" sz="2000" dirty="0">
                <a:latin typeface="Times New Roman" panose="02020603050405020304" pitchFamily="18" charset="0"/>
                <a:cs typeface="Times New Roman" panose="02020603050405020304" pitchFamily="18" charset="0"/>
              </a:rPr>
              <a:t>2. https://</a:t>
            </a:r>
            <a:r>
              <a:rPr lang="en-US" sz="2000" dirty="0" smtClean="0">
                <a:latin typeface="Times New Roman" panose="02020603050405020304" pitchFamily="18" charset="0"/>
                <a:cs typeface="Times New Roman" panose="02020603050405020304" pitchFamily="18" charset="0"/>
              </a:rPr>
              <a:t>www.simplilearn.com/what-is-perceptron-tutorial</a:t>
            </a:r>
            <a:endParaRPr sz="1800" b="1" dirty="0">
              <a:solidFill>
                <a:schemeClr val="lt1"/>
              </a:solidFill>
              <a:highlight>
                <a:srgbClr val="FFFFFF"/>
              </a:highlight>
              <a:latin typeface="Times New Roman"/>
              <a:ea typeface="Times New Roman"/>
              <a:cs typeface="Times New Roman"/>
              <a:sym typeface="Times New Roman"/>
            </a:endParaRPr>
          </a:p>
          <a:p>
            <a:pPr marL="0" marR="0" lvl="0" indent="0" algn="l" rtl="0">
              <a:spcBef>
                <a:spcPts val="0"/>
              </a:spcBef>
              <a:spcAft>
                <a:spcPts val="0"/>
              </a:spcAft>
              <a:buNone/>
            </a:pPr>
            <a:endParaRPr sz="1800" b="1" dirty="0">
              <a:solidFill>
                <a:schemeClr val="lt1"/>
              </a:solidFill>
              <a:latin typeface="Times New Roman"/>
              <a:ea typeface="Times New Roman"/>
              <a:cs typeface="Times New Roman"/>
              <a:sym typeface="Times New Roman"/>
            </a:endParaRPr>
          </a:p>
        </p:txBody>
      </p:sp>
      <p:sp>
        <p:nvSpPr>
          <p:cNvPr id="8" name="TextBox 7">
            <a:extLst>
              <a:ext uri="{FF2B5EF4-FFF2-40B4-BE49-F238E27FC236}">
                <a16:creationId xmlns:a16="http://schemas.microsoft.com/office/drawing/2014/main" xmlns="" id="{1436E6F1-7EB6-4F60-A830-293F55A111DA}"/>
              </a:ext>
            </a:extLst>
          </p:cNvPr>
          <p:cNvSpPr txBox="1"/>
          <p:nvPr/>
        </p:nvSpPr>
        <p:spPr>
          <a:xfrm>
            <a:off x="572280" y="1905000"/>
            <a:ext cx="8050762" cy="589585"/>
          </a:xfrm>
          <a:prstGeom prst="rect">
            <a:avLst/>
          </a:prstGeom>
          <a:noFill/>
        </p:spPr>
        <p:txBody>
          <a:bodyPr wrap="square">
            <a:spAutoFit/>
          </a:bodyPr>
          <a:lstStyle/>
          <a:p>
            <a:pPr algn="just">
              <a:lnSpc>
                <a:spcPct val="106000"/>
              </a:lnSpc>
              <a:spcAft>
                <a:spcPts val="800"/>
              </a:spcAft>
            </a:pPr>
            <a:r>
              <a:rPr lang="en-US" sz="3200" dirty="0">
                <a:latin typeface="Times New Roman" panose="02020603050405020304" pitchFamily="18" charset="0"/>
                <a:cs typeface="Times New Roman" panose="02020603050405020304" pitchFamily="18" charset="0"/>
              </a:rPr>
              <a:t>Perceptron, Sigmoid Neurons</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89535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4187952" cy="990600"/>
          </a:xfrm>
        </p:spPr>
        <p:txBody>
          <a:bodyPr/>
          <a:lstStyle/>
          <a:p>
            <a:r>
              <a:rPr lang="en-US" sz="2800" b="1" dirty="0">
                <a:latin typeface="Times New Roman" panose="02020603050405020304" pitchFamily="18" charset="0"/>
                <a:cs typeface="Times New Roman" panose="02020603050405020304" pitchFamily="18" charset="0"/>
              </a:rPr>
              <a:t>Perceptron</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35</a:t>
            </a:fld>
            <a:endParaRPr lang="en-US"/>
          </a:p>
        </p:txBody>
      </p:sp>
      <p:sp>
        <p:nvSpPr>
          <p:cNvPr id="6" name="Content Placeholder 5"/>
          <p:cNvSpPr>
            <a:spLocks noGrp="1"/>
          </p:cNvSpPr>
          <p:nvPr>
            <p:ph sz="quarter" idx="1"/>
          </p:nvPr>
        </p:nvSpPr>
        <p:spPr>
          <a:xfrm>
            <a:off x="495300" y="1531690"/>
            <a:ext cx="8153400" cy="4876800"/>
          </a:xfrm>
        </p:spPr>
        <p:txBody>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perceptron is a neural network unit (an artificial neuron) that does certain computations to detect features or business intelligence in the input data.</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type of artificial neuron called a perceptron.</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Perceptron was introduced by Frank Rosenblatt in 1957. He proposed a Perceptron learning rule based on the original MCP neuron.</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Perceptron is an algorithm for supervised learning of binary classifiers. This algorithm enables neurons to learn and processes elements in the training set one at a time.</a:t>
            </a:r>
          </a:p>
          <a:p>
            <a:pPr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FD2295FD-D397-45F6-81B9-1F3329F64CC9}"/>
              </a:ext>
            </a:extLst>
          </p:cNvPr>
          <p:cNvSpPr txBox="1"/>
          <p:nvPr/>
        </p:nvSpPr>
        <p:spPr>
          <a:xfrm>
            <a:off x="122853" y="6255595"/>
            <a:ext cx="9050694" cy="305789"/>
          </a:xfrm>
          <a:prstGeom prst="rect">
            <a:avLst/>
          </a:prstGeom>
          <a:noFill/>
        </p:spPr>
        <p:txBody>
          <a:bodyPr wrap="square">
            <a:spAutoFit/>
          </a:bodyPr>
          <a:lstStyle/>
          <a:p>
            <a:pPr lvl="0">
              <a:lnSpc>
                <a:spcPct val="106000"/>
              </a:lnSpc>
              <a:spcAft>
                <a:spcPts val="800"/>
              </a:spcAft>
            </a:pPr>
            <a:r>
              <a:rPr lang="en-IN" sz="1400" dirty="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Michael A. Nielsen, "Neural Networks and Deep Learning", Determination Press, 2015  </a:t>
            </a:r>
            <a:r>
              <a:rPr lang="en-IN" sz="1100" dirty="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(Module I- </a:t>
            </a:r>
            <a:r>
              <a:rPr lang="en-IN" sz="1100" dirty="0">
                <a:solidFill>
                  <a:schemeClr val="tx1"/>
                </a:solidFill>
                <a:effectLst/>
                <a:highlight>
                  <a:srgbClr val="FFFF00"/>
                </a:highlight>
                <a:latin typeface="Times New Roman" panose="02020603050405020304" pitchFamily="18" charset="0"/>
                <a:ea typeface="Calibri" panose="020F0502020204030204" pitchFamily="34" charset="0"/>
              </a:rPr>
              <a:t>Perceptron, Sigmoid Neurons)</a:t>
            </a:r>
            <a:endParaRPr lang="en-IN" sz="1100" dirty="0">
              <a:solidFill>
                <a:schemeClr val="tx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6535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How do perceptron's work?</a:t>
            </a:r>
            <a:endParaRPr lang="en-US" sz="28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36</a:t>
            </a:fld>
            <a:endParaRPr lang="en-US"/>
          </a:p>
        </p:txBody>
      </p:sp>
      <p:sp>
        <p:nvSpPr>
          <p:cNvPr id="4" name="Content Placeholder 3"/>
          <p:cNvSpPr>
            <a:spLocks noGrp="1"/>
          </p:cNvSpPr>
          <p:nvPr>
            <p:ph sz="quarter" idx="1"/>
          </p:nvPr>
        </p:nvSpPr>
        <p:spPr>
          <a:xfrm>
            <a:off x="0" y="1100634"/>
            <a:ext cx="8766048" cy="3505200"/>
          </a:xfrm>
        </p:spPr>
        <p:txBody>
          <a:bodyPr/>
          <a:lstStyle/>
          <a:p>
            <a:pPr marL="0" indent="0" algn="just">
              <a:buNone/>
            </a:pPr>
            <a:endParaRPr lang="en-US" sz="22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perceptron takes several binary inputs, x1 , x2 , . . ., and produces a single binary output</a:t>
            </a:r>
          </a:p>
          <a:p>
            <a:pPr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the example shown the perceptron has three inputs, x1 , x2 , x3 . In general it could have more or fewer inputs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Rosenblatt proposed a simple rule to compute the output. He introduced weights, w1 ,w2 , . . ., real numbers expressing the importance of the respective inputs to the output. </a:t>
            </a:r>
            <a:endParaRPr lang="en-US" sz="2000" dirty="0">
              <a:latin typeface="Times New Roman" panose="02020603050405020304" pitchFamily="18" charset="0"/>
              <a:cs typeface="Times New Roman" panose="02020603050405020304" pitchFamily="18" charset="0"/>
              <a:sym typeface="Times New Roman"/>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neuron’s output, 0 or 1, is determined by whether the weighted sum is less than or greater than some threshold value</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Just like the weights, the threshold is a             real number which is a parameter of the neuron. To put it in more precise algebraic terms</a:t>
            </a:r>
          </a:p>
        </p:txBody>
      </p:sp>
      <p:pic>
        <p:nvPicPr>
          <p:cNvPr id="6" name="Picture 5">
            <a:extLst>
              <a:ext uri="{FF2B5EF4-FFF2-40B4-BE49-F238E27FC236}">
                <a16:creationId xmlns:a16="http://schemas.microsoft.com/office/drawing/2014/main" xmlns="" id="{F95B222A-A534-4D28-B718-817EAA229FCB}"/>
              </a:ext>
            </a:extLst>
          </p:cNvPr>
          <p:cNvPicPr>
            <a:picLocks noChangeAspect="1"/>
          </p:cNvPicPr>
          <p:nvPr/>
        </p:nvPicPr>
        <p:blipFill>
          <a:blip r:embed="rId2"/>
          <a:stretch>
            <a:fillRect/>
          </a:stretch>
        </p:blipFill>
        <p:spPr>
          <a:xfrm>
            <a:off x="3657600" y="1947366"/>
            <a:ext cx="2630424" cy="1181461"/>
          </a:xfrm>
          <a:prstGeom prst="rect">
            <a:avLst/>
          </a:prstGeom>
        </p:spPr>
      </p:pic>
      <p:pic>
        <p:nvPicPr>
          <p:cNvPr id="7" name="Picture 6">
            <a:extLst>
              <a:ext uri="{FF2B5EF4-FFF2-40B4-BE49-F238E27FC236}">
                <a16:creationId xmlns:a16="http://schemas.microsoft.com/office/drawing/2014/main" xmlns="" id="{5543B630-C54D-475B-89BD-C4C28ED87D06}"/>
              </a:ext>
            </a:extLst>
          </p:cNvPr>
          <p:cNvPicPr>
            <a:picLocks noChangeAspect="1"/>
          </p:cNvPicPr>
          <p:nvPr/>
        </p:nvPicPr>
        <p:blipFill>
          <a:blip r:embed="rId3"/>
          <a:stretch>
            <a:fillRect/>
          </a:stretch>
        </p:blipFill>
        <p:spPr>
          <a:xfrm>
            <a:off x="2514600" y="6101523"/>
            <a:ext cx="3617976" cy="756477"/>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7AF768A9-7B63-4183-8C13-8E999086C9DA}"/>
                  </a:ext>
                </a:extLst>
              </p:cNvPr>
              <p:cNvSpPr txBox="1"/>
              <p:nvPr/>
            </p:nvSpPr>
            <p:spPr>
              <a:xfrm>
                <a:off x="4464163" y="5334000"/>
                <a:ext cx="739451" cy="5564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pt-BR" sz="1200" b="1" i="1" smtClean="0">
                              <a:latin typeface="Cambria Math" panose="02040503050406030204" pitchFamily="18" charset="0"/>
                            </a:rPr>
                          </m:ctrlPr>
                        </m:naryPr>
                        <m:sub>
                          <m:r>
                            <m:rPr>
                              <m:brk m:alnAt="23"/>
                            </m:rPr>
                            <a:rPr lang="en-IN" sz="1200" b="1" i="1" smtClean="0">
                              <a:latin typeface="Cambria Math" panose="02040503050406030204" pitchFamily="18" charset="0"/>
                            </a:rPr>
                            <m:t>𝒋</m:t>
                          </m:r>
                        </m:sub>
                        <m:sup/>
                        <m:e>
                          <m:r>
                            <a:rPr lang="en-IN" sz="1200" b="1" i="1" smtClean="0">
                              <a:latin typeface="Cambria Math" panose="02040503050406030204" pitchFamily="18" charset="0"/>
                            </a:rPr>
                            <m:t>𝑾𝒋𝑿𝒋</m:t>
                          </m:r>
                        </m:e>
                      </m:nary>
                    </m:oMath>
                  </m:oMathPara>
                </a14:m>
                <a:endParaRPr lang="en-IN" sz="1200" b="1" dirty="0"/>
              </a:p>
            </p:txBody>
          </p:sp>
        </mc:Choice>
        <mc:Fallback xmlns="">
          <p:sp>
            <p:nvSpPr>
              <p:cNvPr id="8" name="TextBox 7">
                <a:extLst>
                  <a:ext uri="{FF2B5EF4-FFF2-40B4-BE49-F238E27FC236}">
                    <a16:creationId xmlns:a16="http://schemas.microsoft.com/office/drawing/2014/main" id="{7AF768A9-7B63-4183-8C13-8E999086C9DA}"/>
                  </a:ext>
                </a:extLst>
              </p:cNvPr>
              <p:cNvSpPr txBox="1">
                <a:spLocks noRot="1" noChangeAspect="1" noMove="1" noResize="1" noEditPoints="1" noAdjustHandles="1" noChangeArrowheads="1" noChangeShapeType="1" noTextEdit="1"/>
              </p:cNvSpPr>
              <p:nvPr/>
            </p:nvSpPr>
            <p:spPr>
              <a:xfrm>
                <a:off x="4464163" y="5334000"/>
                <a:ext cx="739451" cy="556434"/>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5712139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Perceptron</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37</a:t>
            </a:fld>
            <a:endParaRPr lang="en-US"/>
          </a:p>
        </p:txBody>
      </p:sp>
      <p:sp>
        <p:nvSpPr>
          <p:cNvPr id="4" name="Content Placeholder 3"/>
          <p:cNvSpPr>
            <a:spLocks noGrp="1"/>
          </p:cNvSpPr>
          <p:nvPr>
            <p:ph sz="quarter" idx="1"/>
          </p:nvPr>
        </p:nvSpPr>
        <p:spPr>
          <a:xfrm>
            <a:off x="612648" y="1600200"/>
            <a:ext cx="8153400" cy="3505200"/>
          </a:xfrm>
        </p:spPr>
        <p:txBody>
          <a:bodyPr/>
          <a:lstStyle/>
          <a:p>
            <a:pPr lvl="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first column of </a:t>
            </a:r>
            <a:r>
              <a:rPr lang="en-US" sz="2000" dirty="0" smtClean="0">
                <a:latin typeface="Times New Roman" panose="02020603050405020304" pitchFamily="18" charset="0"/>
                <a:cs typeface="Times New Roman" panose="02020603050405020304" pitchFamily="18" charset="0"/>
              </a:rPr>
              <a:t>perceptron's </a:t>
            </a:r>
            <a:r>
              <a:rPr lang="en-US" sz="2000" dirty="0">
                <a:latin typeface="Times New Roman" panose="02020603050405020304" pitchFamily="18" charset="0"/>
                <a:cs typeface="Times New Roman" panose="02020603050405020304" pitchFamily="18" charset="0"/>
              </a:rPr>
              <a:t>– the first layer of </a:t>
            </a:r>
            <a:r>
              <a:rPr lang="en-US" sz="2000" dirty="0" err="1">
                <a:latin typeface="Times New Roman" panose="02020603050405020304" pitchFamily="18" charset="0"/>
                <a:cs typeface="Times New Roman" panose="02020603050405020304" pitchFamily="18" charset="0"/>
              </a:rPr>
              <a:t>perceptrons</a:t>
            </a:r>
            <a:r>
              <a:rPr lang="en-US" sz="2000" dirty="0">
                <a:latin typeface="Times New Roman" panose="02020603050405020304" pitchFamily="18" charset="0"/>
                <a:cs typeface="Times New Roman" panose="02020603050405020304" pitchFamily="18" charset="0"/>
              </a:rPr>
              <a:t> – is making three very simple decisions, by weighing the input evidence. </a:t>
            </a:r>
          </a:p>
          <a:p>
            <a:pPr lvl="0" algn="just">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Perceptrons</a:t>
            </a:r>
            <a:r>
              <a:rPr lang="en-US" sz="2000" dirty="0">
                <a:latin typeface="Times New Roman" panose="02020603050405020304" pitchFamily="18" charset="0"/>
                <a:cs typeface="Times New Roman" panose="02020603050405020304" pitchFamily="18" charset="0"/>
              </a:rPr>
              <a:t> in the second layer- Each of those </a:t>
            </a:r>
            <a:r>
              <a:rPr lang="en-US" sz="2000" dirty="0" smtClean="0">
                <a:latin typeface="Times New Roman" panose="02020603050405020304" pitchFamily="18" charset="0"/>
                <a:cs typeface="Times New Roman" panose="02020603050405020304" pitchFamily="18" charset="0"/>
              </a:rPr>
              <a:t>perceptron's </a:t>
            </a:r>
            <a:r>
              <a:rPr lang="en-US" sz="2000" dirty="0">
                <a:latin typeface="Times New Roman" panose="02020603050405020304" pitchFamily="18" charset="0"/>
                <a:cs typeface="Times New Roman" panose="02020603050405020304" pitchFamily="18" charset="0"/>
              </a:rPr>
              <a:t>is making a decision by weighing up the results from the first layer of decision-making. </a:t>
            </a:r>
          </a:p>
          <a:p>
            <a:pPr lvl="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Perceptron in the second layer can make a decision at a more complex and more abstract level than </a:t>
            </a:r>
            <a:r>
              <a:rPr lang="en-US" sz="2000" dirty="0" smtClean="0">
                <a:latin typeface="Times New Roman" panose="02020603050405020304" pitchFamily="18" charset="0"/>
                <a:cs typeface="Times New Roman" panose="02020603050405020304" pitchFamily="18" charset="0"/>
              </a:rPr>
              <a:t>perceptron's </a:t>
            </a:r>
            <a:r>
              <a:rPr lang="en-US" sz="2000" dirty="0">
                <a:latin typeface="Times New Roman" panose="02020603050405020304" pitchFamily="18" charset="0"/>
                <a:cs typeface="Times New Roman" panose="02020603050405020304" pitchFamily="18" charset="0"/>
              </a:rPr>
              <a:t>in the first layer. </a:t>
            </a:r>
          </a:p>
          <a:p>
            <a:pPr lvl="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And even more complex decisions can be made by the perceptron in the third layer. </a:t>
            </a:r>
          </a:p>
          <a:p>
            <a:pPr lvl="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many-layer network of </a:t>
            </a:r>
            <a:r>
              <a:rPr lang="en-US" sz="2000" dirty="0" smtClean="0">
                <a:latin typeface="Times New Roman" panose="02020603050405020304" pitchFamily="18" charset="0"/>
                <a:cs typeface="Times New Roman" panose="02020603050405020304" pitchFamily="18" charset="0"/>
              </a:rPr>
              <a:t>perceptron's </a:t>
            </a:r>
            <a:r>
              <a:rPr lang="en-US" sz="2000" dirty="0">
                <a:latin typeface="Times New Roman" panose="02020603050405020304" pitchFamily="18" charset="0"/>
                <a:cs typeface="Times New Roman" panose="02020603050405020304" pitchFamily="18" charset="0"/>
              </a:rPr>
              <a:t>can engage in sophisticated decision making.</a:t>
            </a:r>
          </a:p>
        </p:txBody>
      </p:sp>
      <p:pic>
        <p:nvPicPr>
          <p:cNvPr id="9" name="Picture 8">
            <a:extLst>
              <a:ext uri="{FF2B5EF4-FFF2-40B4-BE49-F238E27FC236}">
                <a16:creationId xmlns:a16="http://schemas.microsoft.com/office/drawing/2014/main" xmlns="" id="{AF186A4D-4091-496E-94AB-079EDA72FE98}"/>
              </a:ext>
            </a:extLst>
          </p:cNvPr>
          <p:cNvPicPr>
            <a:picLocks noChangeAspect="1"/>
          </p:cNvPicPr>
          <p:nvPr/>
        </p:nvPicPr>
        <p:blipFill>
          <a:blip r:embed="rId2"/>
          <a:stretch>
            <a:fillRect/>
          </a:stretch>
        </p:blipFill>
        <p:spPr>
          <a:xfrm>
            <a:off x="1905000" y="5128727"/>
            <a:ext cx="6377861" cy="1500673"/>
          </a:xfrm>
          <a:prstGeom prst="rect">
            <a:avLst/>
          </a:prstGeom>
        </p:spPr>
      </p:pic>
    </p:spTree>
    <p:extLst>
      <p:ext uri="{BB962C8B-B14F-4D97-AF65-F5344CB8AC3E}">
        <p14:creationId xmlns:p14="http://schemas.microsoft.com/office/powerpoint/2010/main" val="2939510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Perceptron</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38</a:t>
            </a:fld>
            <a:endParaRPr lang="en-US"/>
          </a:p>
        </p:txBody>
      </p:sp>
      <p:sp>
        <p:nvSpPr>
          <p:cNvPr id="4" name="Content Placeholder 3"/>
          <p:cNvSpPr>
            <a:spLocks noGrp="1"/>
          </p:cNvSpPr>
          <p:nvPr>
            <p:ph sz="quarter" idx="1"/>
          </p:nvPr>
        </p:nvSpPr>
        <p:spPr>
          <a:xfrm>
            <a:off x="612648" y="1765342"/>
            <a:ext cx="8153400" cy="4495800"/>
          </a:xfrm>
        </p:spPr>
        <p:txBody>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There are two types of Perceptrons: Single layer and Multilayer.</a:t>
            </a:r>
          </a:p>
          <a:p>
            <a:pPr algn="jus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Single layer Perceptrons </a:t>
            </a:r>
            <a:r>
              <a:rPr lang="en-US" sz="2200" dirty="0">
                <a:latin typeface="Times New Roman" panose="02020603050405020304" pitchFamily="18" charset="0"/>
                <a:cs typeface="Times New Roman" panose="02020603050405020304" pitchFamily="18" charset="0"/>
              </a:rPr>
              <a:t>can learn </a:t>
            </a:r>
            <a:r>
              <a:rPr lang="en-US" sz="2200" b="1" dirty="0">
                <a:latin typeface="Times New Roman" panose="02020603050405020304" pitchFamily="18" charset="0"/>
                <a:cs typeface="Times New Roman" panose="02020603050405020304" pitchFamily="18" charset="0"/>
              </a:rPr>
              <a:t>only linearly separable patterns</a:t>
            </a:r>
            <a:r>
              <a:rPr lang="en-US" sz="22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Multilayer Perceptrons </a:t>
            </a:r>
            <a:r>
              <a:rPr lang="en-US" sz="2200" dirty="0">
                <a:latin typeface="Times New Roman" panose="02020603050405020304" pitchFamily="18" charset="0"/>
                <a:cs typeface="Times New Roman" panose="02020603050405020304" pitchFamily="18" charset="0"/>
              </a:rPr>
              <a:t>or feedforward neural networks with two or more layers have </a:t>
            </a:r>
            <a:r>
              <a:rPr lang="en-US" sz="2200" b="1" dirty="0">
                <a:latin typeface="Times New Roman" panose="02020603050405020304" pitchFamily="18" charset="0"/>
                <a:cs typeface="Times New Roman" panose="02020603050405020304" pitchFamily="18" charset="0"/>
              </a:rPr>
              <a:t>the greater processing power</a:t>
            </a:r>
            <a:r>
              <a:rPr lang="en-US" sz="22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Perceptron algorithm learns the weights for the input signals in order to draw a </a:t>
            </a:r>
            <a:r>
              <a:rPr lang="en-US" sz="2200" b="1" dirty="0">
                <a:latin typeface="Times New Roman" panose="02020603050405020304" pitchFamily="18" charset="0"/>
                <a:cs typeface="Times New Roman" panose="02020603050405020304" pitchFamily="18" charset="0"/>
              </a:rPr>
              <a:t>linear decision boundary</a:t>
            </a:r>
            <a:r>
              <a:rPr lang="en-US" sz="22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This enables you to distinguish between the two linearly separable classes +1 and -1.</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Supervised Learning is a type of Machine Learning used to learn models from labeled training data. It enables output prediction for future or unseen data.</a:t>
            </a:r>
          </a:p>
          <a:p>
            <a:pPr algn="just"/>
            <a:endParaRPr lang="en-US" sz="2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5C5E2F14-B6FE-4C75-9802-4CC8DB10C2FA}"/>
              </a:ext>
            </a:extLst>
          </p:cNvPr>
          <p:cNvSpPr txBox="1"/>
          <p:nvPr/>
        </p:nvSpPr>
        <p:spPr>
          <a:xfrm>
            <a:off x="1524000" y="6262697"/>
            <a:ext cx="6553200" cy="366703"/>
          </a:xfrm>
          <a:prstGeom prst="rect">
            <a:avLst/>
          </a:prstGeom>
          <a:noFill/>
        </p:spPr>
        <p:txBody>
          <a:bodyPr wrap="square">
            <a:spAutoFit/>
          </a:bodyPr>
          <a:lstStyle/>
          <a:p>
            <a:pPr>
              <a:lnSpc>
                <a:spcPct val="106000"/>
              </a:lnSpc>
              <a:spcAft>
                <a:spcPts val="800"/>
              </a:spcAft>
            </a:pPr>
            <a:r>
              <a:rPr lang="en-US" sz="1800" dirty="0">
                <a:highlight>
                  <a:srgbClr val="FFFF00"/>
                </a:highlight>
                <a:latin typeface="Times New Roman" panose="02020603050405020304" pitchFamily="18" charset="0"/>
                <a:cs typeface="Times New Roman" panose="02020603050405020304" pitchFamily="18" charset="0"/>
              </a:rPr>
              <a:t>https://www.simplilearn.com/what-is-perceptron-tutorial</a:t>
            </a:r>
          </a:p>
        </p:txBody>
      </p:sp>
    </p:spTree>
    <p:extLst>
      <p:ext uri="{BB962C8B-B14F-4D97-AF65-F5344CB8AC3E}">
        <p14:creationId xmlns:p14="http://schemas.microsoft.com/office/powerpoint/2010/main" val="42227596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Perceptron-Single layer</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39</a:t>
            </a:fld>
            <a:endParaRPr lang="en-US"/>
          </a:p>
        </p:txBody>
      </p:sp>
      <p:sp>
        <p:nvSpPr>
          <p:cNvPr id="4" name="Content Placeholder 3"/>
          <p:cNvSpPr>
            <a:spLocks noGrp="1"/>
          </p:cNvSpPr>
          <p:nvPr>
            <p:ph sz="quarter" idx="1"/>
          </p:nvPr>
        </p:nvSpPr>
        <p:spPr>
          <a:xfrm>
            <a:off x="623534" y="1500673"/>
            <a:ext cx="8302752" cy="1828800"/>
          </a:xfrm>
        </p:spPr>
        <p:txBody>
          <a:bodyPr/>
          <a:lstStyle/>
          <a:p>
            <a:r>
              <a:rPr lang="en-US" sz="2400" dirty="0">
                <a:latin typeface="Times New Roman" panose="02020603050405020304" pitchFamily="18" charset="0"/>
                <a:cs typeface="Times New Roman" panose="02020603050405020304" pitchFamily="18" charset="0"/>
              </a:rPr>
              <a:t>It includes a feed-forward network depends on a threshold transfer function in its model. </a:t>
            </a:r>
          </a:p>
          <a:p>
            <a:r>
              <a:rPr lang="en-US" sz="2400" dirty="0">
                <a:latin typeface="Times New Roman" panose="02020603050405020304" pitchFamily="18" charset="0"/>
                <a:cs typeface="Times New Roman" panose="02020603050405020304" pitchFamily="18" charset="0"/>
              </a:rPr>
              <a:t>It is the easiest type of ANN that able to analyze only linearly separable objects with binary outcomes(target) i.e. 1, and 0.</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pic>
        <p:nvPicPr>
          <p:cNvPr id="7170" name="Picture 2" descr="The picture shows the systematic structure of the single-layered Perceptron model with binary outp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397897"/>
            <a:ext cx="6858000" cy="3291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772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01305"/>
            <a:ext cx="8153400" cy="990600"/>
          </a:xfrm>
        </p:spPr>
        <p:txBody>
          <a:bodyPr/>
          <a:lstStyle/>
          <a:p>
            <a:r>
              <a:rPr lang="en-US" sz="2800" b="1" dirty="0">
                <a:latin typeface="Times New Roman" panose="02020603050405020304" pitchFamily="18" charset="0"/>
                <a:cs typeface="Times New Roman" panose="02020603050405020304" pitchFamily="18" charset="0"/>
              </a:rPr>
              <a:t>What is Machine Learning?</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4</a:t>
            </a:fld>
            <a:endParaRPr lang="en-US"/>
          </a:p>
        </p:txBody>
      </p:sp>
      <p:sp>
        <p:nvSpPr>
          <p:cNvPr id="6" name="Content Placeholder 5"/>
          <p:cNvSpPr>
            <a:spLocks noGrp="1"/>
          </p:cNvSpPr>
          <p:nvPr>
            <p:ph sz="quarter" idx="1"/>
          </p:nvPr>
        </p:nvSpPr>
        <p:spPr>
          <a:xfrm>
            <a:off x="495300" y="1600200"/>
            <a:ext cx="8153400" cy="4800600"/>
          </a:xfrm>
        </p:spPr>
        <p:txBody>
          <a:bodyPr/>
          <a:lstStyle/>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Artificial Intelligence (AI) systems learn by extracting patterns from input and output data.</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Machine Learning (ML) relies on learning patterns based on sample data. Programs learn from labeled data (supervised learning), unlabeled data (unsupervised learning), or a combination of both (semi-supervised learning).</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Artificial Intelligence (AI) came around in the middle of 1900s when scientists tried to envision intelligent machines. Machine Learning evolved in the late 1900s. This allowed scientists to train machines for AI.</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In the early 2000s, certain breakthroughs in multi-layered neural networks facilitated the advent of Deep Learning.</a:t>
            </a: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21064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Perceptron-Single layer</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40</a:t>
            </a:fld>
            <a:endParaRPr lang="en-US"/>
          </a:p>
        </p:txBody>
      </p:sp>
      <p:sp>
        <p:nvSpPr>
          <p:cNvPr id="4" name="Content Placeholder 3"/>
          <p:cNvSpPr>
            <a:spLocks noGrp="1"/>
          </p:cNvSpPr>
          <p:nvPr>
            <p:ph sz="quarter" idx="1"/>
          </p:nvPr>
        </p:nvSpPr>
        <p:spPr>
          <a:xfrm>
            <a:off x="612648" y="1600200"/>
            <a:ext cx="8153400" cy="5029200"/>
          </a:xfrm>
        </p:spPr>
        <p:txBody>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single-layered perceptron model, its algorithm doesn’t have previous information,</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Initially, </a:t>
            </a:r>
            <a:r>
              <a:rPr lang="en-US" sz="2400" b="1" dirty="0">
                <a:latin typeface="Times New Roman" panose="02020603050405020304" pitchFamily="18" charset="0"/>
                <a:cs typeface="Times New Roman" panose="02020603050405020304" pitchFamily="18" charset="0"/>
              </a:rPr>
              <a:t>weights are allocated inconstantly</a:t>
            </a:r>
            <a:r>
              <a:rPr lang="en-US" sz="2400" dirty="0">
                <a:latin typeface="Times New Roman" panose="02020603050405020304" pitchFamily="18" charset="0"/>
                <a:cs typeface="Times New Roman" panose="02020603050405020304" pitchFamily="18" charset="0"/>
              </a:rPr>
              <a:t>, then the algorithm adds up all the weighted inputs, if the added value is more than some pre-determined value( or, threshold value) then single-layered perceptron is stated as activated and delivered output as +1.</a:t>
            </a: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Multiple input values feed up</a:t>
            </a:r>
            <a:r>
              <a:rPr lang="en-US" sz="2400" dirty="0">
                <a:latin typeface="Times New Roman" panose="02020603050405020304" pitchFamily="18" charset="0"/>
                <a:cs typeface="Times New Roman" panose="02020603050405020304" pitchFamily="18" charset="0"/>
              </a:rPr>
              <a:t> to the perceptron model, model executes with input values, and if the estimated value is the same as the required output, then the model performance is found out to be satisfied, therefore weights demand no changes. In fact, if the model doesn’t meet the required result then few changes are made up in weights to minimize errors.</a:t>
            </a:r>
          </a:p>
          <a:p>
            <a:pPr>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52353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Perceptron-Multi layer</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41</a:t>
            </a:fld>
            <a:endParaRPr lang="en-US"/>
          </a:p>
        </p:txBody>
      </p:sp>
      <p:sp>
        <p:nvSpPr>
          <p:cNvPr id="4" name="Content Placeholder 3"/>
          <p:cNvSpPr>
            <a:spLocks noGrp="1"/>
          </p:cNvSpPr>
          <p:nvPr>
            <p:ph sz="quarter" idx="1"/>
          </p:nvPr>
        </p:nvSpPr>
        <p:spPr>
          <a:xfrm>
            <a:off x="612648" y="1600200"/>
            <a:ext cx="8153400" cy="1447800"/>
          </a:xfrm>
        </p:spPr>
        <p:txBody>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has a structure similar to a single-layered perceptron model with more number of hidden layers.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also termed as a </a:t>
            </a:r>
            <a:r>
              <a:rPr lang="en-US" sz="2000" b="1" dirty="0">
                <a:latin typeface="Times New Roman" panose="02020603050405020304" pitchFamily="18" charset="0"/>
                <a:cs typeface="Times New Roman" panose="02020603050405020304" pitchFamily="18" charset="0"/>
              </a:rPr>
              <a:t>Backpropagation algorithm</a:t>
            </a:r>
            <a:r>
              <a:rPr lang="en-US" sz="2000" dirty="0">
                <a:latin typeface="Times New Roman" panose="02020603050405020304" pitchFamily="18" charset="0"/>
                <a:cs typeface="Times New Roman" panose="02020603050405020304" pitchFamily="18" charset="0"/>
              </a:rPr>
              <a:t>. It executes in two stages; the </a:t>
            </a:r>
            <a:r>
              <a:rPr lang="en-US" sz="2000" b="1" dirty="0">
                <a:latin typeface="Times New Roman" panose="02020603050405020304" pitchFamily="18" charset="0"/>
                <a:cs typeface="Times New Roman" panose="02020603050405020304" pitchFamily="18" charset="0"/>
              </a:rPr>
              <a:t>forward stage</a:t>
            </a:r>
            <a:r>
              <a:rPr lang="en-US" sz="2000" dirty="0">
                <a:latin typeface="Times New Roman" panose="02020603050405020304" pitchFamily="18" charset="0"/>
                <a:cs typeface="Times New Roman" panose="02020603050405020304" pitchFamily="18" charset="0"/>
              </a:rPr>
              <a:t> and the </a:t>
            </a:r>
            <a:r>
              <a:rPr lang="en-US" sz="2000" b="1" dirty="0">
                <a:latin typeface="Times New Roman" panose="02020603050405020304" pitchFamily="18" charset="0"/>
                <a:cs typeface="Times New Roman" panose="02020603050405020304" pitchFamily="18" charset="0"/>
              </a:rPr>
              <a:t>backward stages</a:t>
            </a:r>
            <a:r>
              <a:rPr lang="en-US" sz="2000" dirty="0">
                <a:latin typeface="Times New Roman" panose="02020603050405020304" pitchFamily="18" charset="0"/>
                <a:cs typeface="Times New Roman" panose="02020603050405020304" pitchFamily="18" charset="0"/>
              </a:rPr>
              <a:t>.</a:t>
            </a:r>
          </a:p>
        </p:txBody>
      </p:sp>
      <p:pic>
        <p:nvPicPr>
          <p:cNvPr id="8194" name="Picture 2" descr="The image presents the systematic structure of the multi-layered Perceptron model in the neural net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473" y="3276600"/>
            <a:ext cx="714375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4327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Perceptron-Multilayer</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42</a:t>
            </a:fld>
            <a:endParaRPr lang="en-US"/>
          </a:p>
        </p:txBody>
      </p:sp>
      <p:sp>
        <p:nvSpPr>
          <p:cNvPr id="4" name="Content Placeholder 3"/>
          <p:cNvSpPr>
            <a:spLocks noGrp="1"/>
          </p:cNvSpPr>
          <p:nvPr>
            <p:ph sz="quarter" idx="1"/>
          </p:nvPr>
        </p:nvSpPr>
        <p:spPr>
          <a:xfrm>
            <a:off x="612648" y="1600200"/>
            <a:ext cx="8153400" cy="5029200"/>
          </a:xfrm>
        </p:spPr>
        <p:txBody>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the forward stage, </a:t>
            </a:r>
            <a:r>
              <a:rPr lang="en-US" sz="2400" b="1" dirty="0">
                <a:latin typeface="Times New Roman" panose="02020603050405020304" pitchFamily="18" charset="0"/>
                <a:cs typeface="Times New Roman" panose="02020603050405020304" pitchFamily="18" charset="0"/>
              </a:rPr>
              <a:t>activation functions are originated from </a:t>
            </a:r>
            <a:r>
              <a:rPr lang="en-US" sz="2400" dirty="0">
                <a:latin typeface="Times New Roman" panose="02020603050405020304" pitchFamily="18" charset="0"/>
                <a:cs typeface="Times New Roman" panose="02020603050405020304" pitchFamily="18" charset="0"/>
              </a:rPr>
              <a:t>the input layer to the output layer,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the backward stage, the </a:t>
            </a:r>
            <a:r>
              <a:rPr lang="en-US" sz="2400" b="1" dirty="0">
                <a:latin typeface="Times New Roman" panose="02020603050405020304" pitchFamily="18" charset="0"/>
                <a:cs typeface="Times New Roman" panose="02020603050405020304" pitchFamily="18" charset="0"/>
              </a:rPr>
              <a:t>error between the actual observed value and demanded given value is originated backward </a:t>
            </a:r>
            <a:r>
              <a:rPr lang="en-US" sz="2400" dirty="0">
                <a:latin typeface="Times New Roman" panose="02020603050405020304" pitchFamily="18" charset="0"/>
                <a:cs typeface="Times New Roman" panose="02020603050405020304" pitchFamily="18" charset="0"/>
              </a:rPr>
              <a:t>in the output layer for modifying weights and bias values.</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simple terms, multi-layered perceptron can be treated as a network of numerous artificial neurons overhead varied layers, the activation function is no longer linear, instead, non-linear activation functions such as Sigmoid functions, </a:t>
            </a:r>
            <a:r>
              <a:rPr lang="en-US" sz="2400" dirty="0" err="1">
                <a:latin typeface="Times New Roman" panose="02020603050405020304" pitchFamily="18" charset="0"/>
                <a:cs typeface="Times New Roman" panose="02020603050405020304" pitchFamily="18" charset="0"/>
              </a:rPr>
              <a:t>TanH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ReLU</a:t>
            </a:r>
            <a:r>
              <a:rPr lang="en-US" sz="2400" dirty="0">
                <a:latin typeface="Times New Roman" panose="02020603050405020304" pitchFamily="18" charset="0"/>
                <a:cs typeface="Times New Roman" panose="02020603050405020304" pitchFamily="18" charset="0"/>
              </a:rPr>
              <a:t> activation Functions, </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 are deployed for execution.</a:t>
            </a: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48596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Perceptron</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43</a:t>
            </a:fld>
            <a:endParaRPr lang="en-US"/>
          </a:p>
        </p:txBody>
      </p:sp>
      <p:pic>
        <p:nvPicPr>
          <p:cNvPr id="7" name="Content Placeholder 6"/>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14401" y="2057400"/>
            <a:ext cx="6951662" cy="3962399"/>
          </a:xfrm>
        </p:spPr>
      </p:pic>
    </p:spTree>
    <p:extLst>
      <p:ext uri="{BB962C8B-B14F-4D97-AF65-F5344CB8AC3E}">
        <p14:creationId xmlns:p14="http://schemas.microsoft.com/office/powerpoint/2010/main" val="32784548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Perceptron Learning Rule</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44</a:t>
            </a:fld>
            <a:endParaRPr lang="en-US"/>
          </a:p>
        </p:txBody>
      </p:sp>
      <p:sp>
        <p:nvSpPr>
          <p:cNvPr id="8" name="Content Placeholder 3"/>
          <p:cNvSpPr>
            <a:spLocks noGrp="1"/>
          </p:cNvSpPr>
          <p:nvPr>
            <p:ph sz="quarter" idx="1"/>
          </p:nvPr>
        </p:nvSpPr>
        <p:spPr>
          <a:xfrm>
            <a:off x="612648" y="1600200"/>
            <a:ext cx="8153400" cy="4495800"/>
          </a:xfrm>
        </p:spPr>
        <p:txBody>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Perceptron Learning Rule states that the </a:t>
            </a:r>
            <a:r>
              <a:rPr lang="en-US" sz="2400" b="1" dirty="0">
                <a:latin typeface="Times New Roman" panose="02020603050405020304" pitchFamily="18" charset="0"/>
                <a:cs typeface="Times New Roman" panose="02020603050405020304" pitchFamily="18" charset="0"/>
              </a:rPr>
              <a:t>algorithm would automatically learn the optimal weight coefficients</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input features are then </a:t>
            </a:r>
            <a:r>
              <a:rPr lang="en-US" sz="2400" b="1" dirty="0">
                <a:latin typeface="Times New Roman" panose="02020603050405020304" pitchFamily="18" charset="0"/>
                <a:cs typeface="Times New Roman" panose="02020603050405020304" pitchFamily="18" charset="0"/>
              </a:rPr>
              <a:t>multiplied with these weights to determine if a neuron fires or not</a:t>
            </a:r>
            <a:r>
              <a:rPr lang="en-US" sz="24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Perceptron receives multiple input signals, and if the </a:t>
            </a:r>
            <a:r>
              <a:rPr lang="en-US" sz="2400" b="1" dirty="0">
                <a:latin typeface="Times New Roman" panose="02020603050405020304" pitchFamily="18" charset="0"/>
                <a:cs typeface="Times New Roman" panose="02020603050405020304" pitchFamily="18" charset="0"/>
              </a:rPr>
              <a:t>sum of the input signals exceeds a certain threshold, it either outputs a signal or does not return an outpu</a:t>
            </a:r>
            <a:r>
              <a:rPr lang="en-US" sz="2400" dirty="0">
                <a:latin typeface="Times New Roman" panose="02020603050405020304" pitchFamily="18" charset="0"/>
                <a:cs typeface="Times New Roman" panose="02020603050405020304" pitchFamily="18" charset="0"/>
              </a:rPr>
              <a:t>t.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the context of </a:t>
            </a:r>
            <a:r>
              <a:rPr lang="en-US" sz="2400" b="1" dirty="0">
                <a:latin typeface="Times New Roman" panose="02020603050405020304" pitchFamily="18" charset="0"/>
                <a:cs typeface="Times New Roman" panose="02020603050405020304" pitchFamily="18" charset="0"/>
              </a:rPr>
              <a:t>supervised learning and classification</a:t>
            </a:r>
            <a:r>
              <a:rPr lang="en-US" sz="2400" dirty="0">
                <a:latin typeface="Times New Roman" panose="02020603050405020304" pitchFamily="18" charset="0"/>
                <a:cs typeface="Times New Roman" panose="02020603050405020304" pitchFamily="18" charset="0"/>
              </a:rPr>
              <a:t>, this can then be used to </a:t>
            </a:r>
            <a:r>
              <a:rPr lang="en-US" sz="2400" b="1" dirty="0">
                <a:latin typeface="Times New Roman" panose="02020603050405020304" pitchFamily="18" charset="0"/>
                <a:cs typeface="Times New Roman" panose="02020603050405020304" pitchFamily="18" charset="0"/>
              </a:rPr>
              <a:t>predict the class of a sample</a:t>
            </a:r>
            <a:r>
              <a:rPr lang="en-US" sz="24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52289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Perceptron Learning Rule</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45</a:t>
            </a:fld>
            <a:endParaRPr lang="en-US"/>
          </a:p>
        </p:txBody>
      </p:sp>
      <p:pic>
        <p:nvPicPr>
          <p:cNvPr id="7" name="Content Placeholder 6"/>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066800" y="1905000"/>
            <a:ext cx="6962775" cy="4190999"/>
          </a:xfrm>
        </p:spPr>
      </p:pic>
    </p:spTree>
    <p:extLst>
      <p:ext uri="{BB962C8B-B14F-4D97-AF65-F5344CB8AC3E}">
        <p14:creationId xmlns:p14="http://schemas.microsoft.com/office/powerpoint/2010/main" val="40032130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Perceptron Function</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46</a:t>
            </a:fld>
            <a:endParaRPr lang="en-US"/>
          </a:p>
        </p:txBody>
      </p:sp>
      <p:sp>
        <p:nvSpPr>
          <p:cNvPr id="8" name="Content Placeholder 3"/>
          <p:cNvSpPr txBox="1">
            <a:spLocks/>
          </p:cNvSpPr>
          <p:nvPr/>
        </p:nvSpPr>
        <p:spPr bwMode="auto">
          <a:xfrm>
            <a:off x="533400" y="1614369"/>
            <a:ext cx="8153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28E6A"/>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956251"/>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Perceptron is a function that maps its input “x,” which is multiplied with the learned weight coefficient; an output value ”f(x)”is generated.</a:t>
            </a:r>
          </a:p>
        </p:txBody>
      </p:sp>
      <p:pic>
        <p:nvPicPr>
          <p:cNvPr id="2050" name="Picture 2" descr="https://www.simplilearn.com/ice9/free_resources_article_thumb/mathematical-function-representation-of-perceptr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7148" y="2262580"/>
            <a:ext cx="2362200" cy="838200"/>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3"/>
          <p:cNvSpPr txBox="1">
            <a:spLocks/>
          </p:cNvSpPr>
          <p:nvPr/>
        </p:nvSpPr>
        <p:spPr bwMode="auto">
          <a:xfrm>
            <a:off x="625804" y="3118635"/>
            <a:ext cx="8153400" cy="2021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28E6A"/>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956251"/>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the equation given above:</a:t>
            </a:r>
          </a:p>
          <a:p>
            <a:pPr marL="0" indent="0">
              <a:buNone/>
            </a:pPr>
            <a:r>
              <a:rPr lang="en-US" sz="2000" dirty="0">
                <a:latin typeface="Times New Roman" panose="02020603050405020304" pitchFamily="18" charset="0"/>
                <a:cs typeface="Times New Roman" panose="02020603050405020304" pitchFamily="18" charset="0"/>
              </a:rPr>
              <a:t>“w” = vector of </a:t>
            </a:r>
            <a:r>
              <a:rPr lang="en-US" sz="2000" b="1" dirty="0">
                <a:latin typeface="Times New Roman" panose="02020603050405020304" pitchFamily="18" charset="0"/>
                <a:cs typeface="Times New Roman" panose="02020603050405020304" pitchFamily="18" charset="0"/>
              </a:rPr>
              <a:t>real-valued weights</a:t>
            </a:r>
          </a:p>
          <a:p>
            <a:pPr marL="0" indent="0">
              <a:buNone/>
            </a:pPr>
            <a:r>
              <a:rPr lang="en-US" sz="2000" dirty="0">
                <a:latin typeface="Times New Roman" panose="02020603050405020304" pitchFamily="18" charset="0"/>
                <a:cs typeface="Times New Roman" panose="02020603050405020304" pitchFamily="18" charset="0"/>
              </a:rPr>
              <a:t>“b” = </a:t>
            </a:r>
            <a:r>
              <a:rPr lang="en-US" sz="2000" b="1" dirty="0">
                <a:latin typeface="Times New Roman" panose="02020603050405020304" pitchFamily="18" charset="0"/>
                <a:cs typeface="Times New Roman" panose="02020603050405020304" pitchFamily="18" charset="0"/>
              </a:rPr>
              <a:t>bias (an element that adjusts the boundary away from origin without any dependence on the input value)</a:t>
            </a:r>
          </a:p>
          <a:p>
            <a:pPr marL="0" indent="0">
              <a:buNone/>
            </a:pPr>
            <a:r>
              <a:rPr lang="en-US" sz="2000" dirty="0">
                <a:latin typeface="Times New Roman" panose="02020603050405020304" pitchFamily="18" charset="0"/>
                <a:cs typeface="Times New Roman" panose="02020603050405020304" pitchFamily="18" charset="0"/>
              </a:rPr>
              <a:t>“x” = vector of input x values</a:t>
            </a:r>
          </a:p>
        </p:txBody>
      </p:sp>
      <p:pic>
        <p:nvPicPr>
          <p:cNvPr id="2052" name="Picture 4" descr="https://www.simplilearn.com/ice9/free_resources_article_thumb/value-of-vector-of-input-x-values-in-perceptron-func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919" y="4994772"/>
            <a:ext cx="1657678" cy="620853"/>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3"/>
          <p:cNvSpPr txBox="1">
            <a:spLocks/>
          </p:cNvSpPr>
          <p:nvPr/>
        </p:nvSpPr>
        <p:spPr bwMode="auto">
          <a:xfrm>
            <a:off x="533400" y="5638800"/>
            <a:ext cx="8153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28E6A"/>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956251"/>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000" dirty="0">
                <a:latin typeface="Times New Roman" panose="02020603050405020304" pitchFamily="18" charset="0"/>
                <a:cs typeface="Times New Roman" panose="02020603050405020304" pitchFamily="18" charset="0"/>
              </a:rPr>
              <a:t>“m” = number of inputs to the Perceptron</a:t>
            </a:r>
          </a:p>
          <a:p>
            <a:pPr marL="0" indent="0">
              <a:buNone/>
            </a:pPr>
            <a:r>
              <a:rPr lang="en-US" sz="2000" dirty="0">
                <a:latin typeface="Times New Roman" panose="02020603050405020304" pitchFamily="18" charset="0"/>
                <a:cs typeface="Times New Roman" panose="02020603050405020304" pitchFamily="18" charset="0"/>
              </a:rPr>
              <a:t>The output can be represented as “1” or “0.”  It can also be represented as “1” or “-1” depending on which activation function is used.</a:t>
            </a:r>
          </a:p>
        </p:txBody>
      </p:sp>
    </p:spTree>
    <p:extLst>
      <p:ext uri="{BB962C8B-B14F-4D97-AF65-F5344CB8AC3E}">
        <p14:creationId xmlns:p14="http://schemas.microsoft.com/office/powerpoint/2010/main" val="18985429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32176"/>
            <a:ext cx="8153400" cy="990600"/>
          </a:xfrm>
        </p:spPr>
        <p:txBody>
          <a:bodyPr/>
          <a:lstStyle/>
          <a:p>
            <a:r>
              <a:rPr lang="en-US" sz="2800" b="1" dirty="0">
                <a:latin typeface="Times New Roman" panose="02020603050405020304" pitchFamily="18" charset="0"/>
                <a:cs typeface="Times New Roman" panose="02020603050405020304" pitchFamily="18" charset="0"/>
              </a:rPr>
              <a:t>Inputs of a Perceptron</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47</a:t>
            </a:fld>
            <a:endParaRPr lang="en-US"/>
          </a:p>
        </p:txBody>
      </p:sp>
      <p:sp>
        <p:nvSpPr>
          <p:cNvPr id="10" name="Content Placeholder 3"/>
          <p:cNvSpPr>
            <a:spLocks noGrp="1"/>
          </p:cNvSpPr>
          <p:nvPr>
            <p:ph sz="quarter" idx="1"/>
          </p:nvPr>
        </p:nvSpPr>
        <p:spPr>
          <a:xfrm>
            <a:off x="612648" y="1676400"/>
            <a:ext cx="8153400" cy="3200400"/>
          </a:xfrm>
        </p:spPr>
        <p:txBody>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Perceptron accepts inputs, moderates them with certain weight values, then applies the transformation function to output the final </a:t>
            </a:r>
            <a:r>
              <a:rPr lang="en-US" sz="2400" dirty="0" smtClean="0">
                <a:latin typeface="Times New Roman" panose="02020603050405020304" pitchFamily="18" charset="0"/>
                <a:cs typeface="Times New Roman" panose="02020603050405020304" pitchFamily="18" charset="0"/>
              </a:rPr>
              <a:t>result</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Boolean output is based on inputs such as salaried, married, age, past credit profile, etc. It has only two values: Yes and No or True and False.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summation function “∑” multiplies all inputs of “x” by weights “w” and then adds them up as follows:</a:t>
            </a:r>
          </a:p>
          <a:p>
            <a:pPr>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pic>
        <p:nvPicPr>
          <p:cNvPr id="3074" name="Picture 2" descr="https://www.simplilearn.com/ice9/free_resources_article_thumb/summation-function-in-perceptron-formula-for-outpu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1" y="5203371"/>
            <a:ext cx="3164524" cy="664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0705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Inputs of a Perceptron</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48</a:t>
            </a:fld>
            <a:endParaRPr lang="en-US"/>
          </a:p>
        </p:txBody>
      </p:sp>
      <p:pic>
        <p:nvPicPr>
          <p:cNvPr id="4098" name="Picture 2" descr="https://www.simplilearn.com/ice9/free_resources_article_thumb/symbolic-representation-of-perceptron-learning-ru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057400"/>
            <a:ext cx="6962775"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075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Activation Functions of Perceptron</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49</a:t>
            </a:fld>
            <a:endParaRPr lang="en-US"/>
          </a:p>
        </p:txBody>
      </p:sp>
      <p:sp>
        <p:nvSpPr>
          <p:cNvPr id="8" name="Content Placeholder 3"/>
          <p:cNvSpPr>
            <a:spLocks noGrp="1"/>
          </p:cNvSpPr>
          <p:nvPr>
            <p:ph sz="quarter" idx="1"/>
          </p:nvPr>
        </p:nvSpPr>
        <p:spPr>
          <a:xfrm>
            <a:off x="612648" y="1600200"/>
            <a:ext cx="8153400" cy="1371600"/>
          </a:xfrm>
        </p:spPr>
        <p:txBody>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activation function applies a step rule (convert the numerical output into +1 or -1) to check if the output of the weighting function is greater than zero or not.</a:t>
            </a:r>
            <a:endParaRPr lang="en-US" sz="2200" dirty="0">
              <a:latin typeface="Times New Roman" panose="02020603050405020304" pitchFamily="18" charset="0"/>
              <a:cs typeface="Times New Roman" panose="02020603050405020304" pitchFamily="18" charset="0"/>
            </a:endParaRPr>
          </a:p>
        </p:txBody>
      </p:sp>
      <p:pic>
        <p:nvPicPr>
          <p:cNvPr id="5122" name="Picture 2" descr="https://www.simplilearn.com/ice9/free_resources_article_thumb/graphs-of-activation-functions-of-perceptr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986584"/>
            <a:ext cx="6934200" cy="3338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922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01305"/>
            <a:ext cx="8153400" cy="990600"/>
          </a:xfrm>
        </p:spPr>
        <p:txBody>
          <a:bodyPr/>
          <a:lstStyle/>
          <a:p>
            <a:r>
              <a:rPr lang="en-US" sz="2800" b="1" dirty="0">
                <a:latin typeface="Times New Roman" panose="02020603050405020304" pitchFamily="18" charset="0"/>
                <a:cs typeface="Times New Roman" panose="02020603050405020304" pitchFamily="18" charset="0"/>
              </a:rPr>
              <a:t>Deep Learning</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5</a:t>
            </a:fld>
            <a:endParaRPr lang="en-US"/>
          </a:p>
        </p:txBody>
      </p:sp>
      <p:sp>
        <p:nvSpPr>
          <p:cNvPr id="6" name="Content Placeholder 5"/>
          <p:cNvSpPr>
            <a:spLocks noGrp="1"/>
          </p:cNvSpPr>
          <p:nvPr>
            <p:ph sz="quarter" idx="1"/>
          </p:nvPr>
        </p:nvSpPr>
        <p:spPr>
          <a:xfrm>
            <a:off x="495300" y="1600200"/>
            <a:ext cx="8153400" cy="4800600"/>
          </a:xfrm>
        </p:spPr>
        <p:txBody>
          <a:bodyPr/>
          <a:lstStyle/>
          <a:p>
            <a:pPr>
              <a:buFont typeface="Wingdings" panose="05000000000000000000" pitchFamily="2" charset="2"/>
              <a:buChar char="Ø"/>
            </a:pPr>
            <a:r>
              <a:rPr lang="en-US" sz="2400" dirty="0"/>
              <a:t>DL –branch of ML, subset of AI</a:t>
            </a:r>
          </a:p>
          <a:p>
            <a:pPr>
              <a:buFont typeface="Wingdings" panose="05000000000000000000" pitchFamily="2" charset="2"/>
              <a:buChar char="Ø"/>
            </a:pPr>
            <a:r>
              <a:rPr lang="en-US" sz="2400" dirty="0"/>
              <a:t>It is a type of machine learning that works based on the structure and function of the human brain.</a:t>
            </a:r>
          </a:p>
          <a:p>
            <a:pPr>
              <a:buFont typeface="Wingdings" panose="05000000000000000000" pitchFamily="2" charset="2"/>
              <a:buChar char="Ø"/>
            </a:pPr>
            <a:r>
              <a:rPr lang="en-US" sz="2400" dirty="0"/>
              <a:t>Deep learning has gained massive popularity in scientific computing</a:t>
            </a:r>
          </a:p>
          <a:p>
            <a:pPr>
              <a:buFont typeface="Wingdings" panose="05000000000000000000" pitchFamily="2" charset="2"/>
              <a:buChar char="Ø"/>
            </a:pPr>
            <a:r>
              <a:rPr lang="en-US" sz="2400" dirty="0"/>
              <a:t>Its algorithms are widely used by industries that solve complex problems. </a:t>
            </a:r>
          </a:p>
          <a:p>
            <a:pPr>
              <a:buFont typeface="Wingdings" panose="05000000000000000000" pitchFamily="2" charset="2"/>
              <a:buChar char="Ø"/>
            </a:pPr>
            <a:r>
              <a:rPr lang="en-US" sz="2400" dirty="0"/>
              <a:t>All deep learning algorithms use different types of neural networks to perform specific tasks. </a:t>
            </a:r>
          </a:p>
          <a:p>
            <a:pPr>
              <a:buFont typeface="Wingdings" panose="05000000000000000000" pitchFamily="2" charset="2"/>
              <a:buChar char="Ø"/>
            </a:pPr>
            <a:r>
              <a:rPr lang="en-US" sz="2400" dirty="0"/>
              <a:t>Deep learning uses artificial neural networks to perform sophisticated computations on large amounts of data. </a:t>
            </a:r>
          </a:p>
          <a:p>
            <a:pPr>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30301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Activation Functions of Perceptron</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50</a:t>
            </a:fld>
            <a:endParaRPr lang="en-US"/>
          </a:p>
        </p:txBody>
      </p:sp>
      <p:sp>
        <p:nvSpPr>
          <p:cNvPr id="7" name="Content Placeholder 3"/>
          <p:cNvSpPr>
            <a:spLocks noGrp="1"/>
          </p:cNvSpPr>
          <p:nvPr>
            <p:ph sz="quarter" idx="1"/>
          </p:nvPr>
        </p:nvSpPr>
        <p:spPr>
          <a:xfrm>
            <a:off x="612648" y="1600200"/>
            <a:ext cx="8153400" cy="4495800"/>
          </a:xfrm>
        </p:spPr>
        <p:txBody>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E.g.</a:t>
            </a:r>
          </a:p>
          <a:p>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If ∑ </a:t>
            </a:r>
            <a:r>
              <a:rPr lang="en-US" sz="2400" dirty="0" err="1">
                <a:latin typeface="Times New Roman" panose="02020603050405020304" pitchFamily="18" charset="0"/>
                <a:cs typeface="Times New Roman" panose="02020603050405020304" pitchFamily="18" charset="0"/>
              </a:rPr>
              <a:t>wixi</a:t>
            </a:r>
            <a:r>
              <a:rPr lang="en-US" sz="2400" dirty="0">
                <a:latin typeface="Times New Roman" panose="02020603050405020304" pitchFamily="18" charset="0"/>
                <a:cs typeface="Times New Roman" panose="02020603050405020304" pitchFamily="18" charset="0"/>
              </a:rPr>
              <a:t>&gt; 0 =&gt; then final output “o” = 1 (issue bank loan)</a:t>
            </a:r>
          </a:p>
          <a:p>
            <a:pPr marL="0" indent="0">
              <a:buNone/>
            </a:pPr>
            <a:r>
              <a:rPr lang="en-US" sz="2400" dirty="0">
                <a:latin typeface="Times New Roman" panose="02020603050405020304" pitchFamily="18" charset="0"/>
                <a:cs typeface="Times New Roman" panose="02020603050405020304" pitchFamily="18" charset="0"/>
              </a:rPr>
              <a:t>Else, final output “o” = -1 (deny bank loan)</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Step function gets triggered above a certain value of the neuron output; else it outputs zero. Sign Function outputs +1 or -1 depending on whether neuron output is greater than zero or not. Sigmoid is the S-curve and outputs a value between 0 and 1.</a:t>
            </a:r>
          </a:p>
        </p:txBody>
      </p:sp>
    </p:spTree>
    <p:extLst>
      <p:ext uri="{BB962C8B-B14F-4D97-AF65-F5344CB8AC3E}">
        <p14:creationId xmlns:p14="http://schemas.microsoft.com/office/powerpoint/2010/main" val="15297591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Output of Perceptron</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51</a:t>
            </a:fld>
            <a:endParaRPr lang="en-US"/>
          </a:p>
        </p:txBody>
      </p:sp>
      <p:sp>
        <p:nvSpPr>
          <p:cNvPr id="7" name="Content Placeholder 3"/>
          <p:cNvSpPr>
            <a:spLocks noGrp="1"/>
          </p:cNvSpPr>
          <p:nvPr>
            <p:ph sz="quarter" idx="1"/>
          </p:nvPr>
        </p:nvSpPr>
        <p:spPr>
          <a:xfrm>
            <a:off x="579666" y="1588293"/>
            <a:ext cx="8153400" cy="1371600"/>
          </a:xfrm>
        </p:spPr>
        <p:txBody>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Perceptron with a Boolean output: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Inputs: x1…</a:t>
            </a:r>
            <a:r>
              <a:rPr lang="en-US" sz="2400" dirty="0" err="1">
                <a:latin typeface="Times New Roman" panose="02020603050405020304" pitchFamily="18" charset="0"/>
                <a:cs typeface="Times New Roman" panose="02020603050405020304" pitchFamily="18" charset="0"/>
              </a:rPr>
              <a:t>xn</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Output: o(x1….</a:t>
            </a:r>
            <a:r>
              <a:rPr lang="en-US" sz="2400" dirty="0" err="1">
                <a:latin typeface="Times New Roman" panose="02020603050405020304" pitchFamily="18" charset="0"/>
                <a:cs typeface="Times New Roman" panose="02020603050405020304" pitchFamily="18" charset="0"/>
              </a:rPr>
              <a:t>xn</a:t>
            </a:r>
            <a:r>
              <a:rPr lang="en-US" sz="2400" dirty="0">
                <a:latin typeface="Times New Roman" panose="02020603050405020304" pitchFamily="18" charset="0"/>
                <a:cs typeface="Times New Roman" panose="02020603050405020304" pitchFamily="18" charset="0"/>
              </a:rPr>
              <a:t>)</a:t>
            </a:r>
          </a:p>
        </p:txBody>
      </p:sp>
      <p:pic>
        <p:nvPicPr>
          <p:cNvPr id="7170" name="Picture 2" descr="https://www.simplilearn.com/ice9/free_resources_article_thumb/equation-for-perceptron-with-a-boolean-outpu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200375"/>
            <a:ext cx="4714875" cy="485775"/>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p:cNvSpPr txBox="1">
            <a:spLocks/>
          </p:cNvSpPr>
          <p:nvPr/>
        </p:nvSpPr>
        <p:spPr bwMode="auto">
          <a:xfrm>
            <a:off x="579666" y="3886200"/>
            <a:ext cx="8153400" cy="1612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28E6A"/>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956251"/>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Weights: </a:t>
            </a:r>
            <a:r>
              <a:rPr lang="en-US" sz="2400" dirty="0" err="1">
                <a:latin typeface="Times New Roman" panose="02020603050405020304" pitchFamily="18" charset="0"/>
                <a:cs typeface="Times New Roman" panose="02020603050405020304" pitchFamily="18" charset="0"/>
              </a:rPr>
              <a:t>wi</a:t>
            </a:r>
            <a:r>
              <a:rPr lang="en-US" sz="2400" dirty="0">
                <a:latin typeface="Times New Roman" panose="02020603050405020304" pitchFamily="18" charset="0"/>
                <a:cs typeface="Times New Roman" panose="02020603050405020304" pitchFamily="18" charset="0"/>
              </a:rPr>
              <a:t>=&gt; contribution of input xi to the Perceptron output;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w0=&gt; bias or threshold</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a:t>
            </a:r>
            <a:r>
              <a:rPr lang="en-US" sz="2400" dirty="0" err="1">
                <a:latin typeface="Times New Roman" panose="02020603050405020304" pitchFamily="18" charset="0"/>
                <a:cs typeface="Times New Roman" panose="02020603050405020304" pitchFamily="18" charset="0"/>
              </a:rPr>
              <a:t>w.x</a:t>
            </a:r>
            <a:r>
              <a:rPr lang="en-US" sz="2400" dirty="0">
                <a:latin typeface="Times New Roman" panose="02020603050405020304" pitchFamily="18" charset="0"/>
                <a:cs typeface="Times New Roman" panose="02020603050405020304" pitchFamily="18" charset="0"/>
              </a:rPr>
              <a:t> &gt; 0, output is +1, else -1. The neuron gets triggered only when weighted input reaches a certain threshold value.</a:t>
            </a:r>
          </a:p>
        </p:txBody>
      </p:sp>
    </p:spTree>
    <p:extLst>
      <p:ext uri="{BB962C8B-B14F-4D97-AF65-F5344CB8AC3E}">
        <p14:creationId xmlns:p14="http://schemas.microsoft.com/office/powerpoint/2010/main" val="6102344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Output of Perceptron</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52</a:t>
            </a:fld>
            <a:endParaRPr lang="en-US"/>
          </a:p>
        </p:txBody>
      </p:sp>
      <p:sp>
        <p:nvSpPr>
          <p:cNvPr id="8" name="Content Placeholder 3"/>
          <p:cNvSpPr txBox="1">
            <a:spLocks/>
          </p:cNvSpPr>
          <p:nvPr/>
        </p:nvSpPr>
        <p:spPr bwMode="auto">
          <a:xfrm>
            <a:off x="638806" y="2133600"/>
            <a:ext cx="8153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28E6A"/>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956251"/>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An output of +1 specifies that the neuron is triggered. An output of -1 specifies that the neuron did not get triggered.</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sgn</a:t>
            </a:r>
            <a:r>
              <a:rPr lang="en-US" sz="2400" dirty="0">
                <a:latin typeface="Times New Roman" panose="02020603050405020304" pitchFamily="18" charset="0"/>
                <a:cs typeface="Times New Roman" panose="02020603050405020304" pitchFamily="18" charset="0"/>
              </a:rPr>
              <a:t>” stands for sign function with output +1 or -1.</a:t>
            </a:r>
          </a:p>
        </p:txBody>
      </p:sp>
      <p:pic>
        <p:nvPicPr>
          <p:cNvPr id="7172" name="Picture 4" descr="https://www.simplilearn.com/ice9/free_resources_article_thumb/values-for-sign-activation-function-used-in-perceptr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048125"/>
            <a:ext cx="2647950"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0091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Error in Perceptron</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53</a:t>
            </a:fld>
            <a:endParaRPr lang="en-US"/>
          </a:p>
        </p:txBody>
      </p:sp>
      <p:sp>
        <p:nvSpPr>
          <p:cNvPr id="4" name="Content Placeholder 3"/>
          <p:cNvSpPr txBox="1">
            <a:spLocks/>
          </p:cNvSpPr>
          <p:nvPr/>
        </p:nvSpPr>
        <p:spPr bwMode="auto">
          <a:xfrm>
            <a:off x="638806" y="2133600"/>
            <a:ext cx="8153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28E6A"/>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956251"/>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just"/>
            <a:r>
              <a:rPr lang="en-US" sz="2400" dirty="0">
                <a:latin typeface="Times New Roman" panose="02020603050405020304" pitchFamily="18" charset="0"/>
                <a:cs typeface="Times New Roman" panose="02020603050405020304" pitchFamily="18" charset="0"/>
              </a:rPr>
              <a:t>In the Perceptron Learning Rule, the predicted output is compared with the known output. If it does not match, the error is propagated backward to allow weight adjustment to happen.</a:t>
            </a:r>
          </a:p>
        </p:txBody>
      </p:sp>
    </p:spTree>
    <p:extLst>
      <p:ext uri="{BB962C8B-B14F-4D97-AF65-F5344CB8AC3E}">
        <p14:creationId xmlns:p14="http://schemas.microsoft.com/office/powerpoint/2010/main" val="27106126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Perceptron: Decision Function</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54</a:t>
            </a:fld>
            <a:endParaRPr lang="en-US"/>
          </a:p>
        </p:txBody>
      </p:sp>
      <p:sp>
        <p:nvSpPr>
          <p:cNvPr id="4" name="Content Placeholder 3"/>
          <p:cNvSpPr txBox="1">
            <a:spLocks/>
          </p:cNvSpPr>
          <p:nvPr/>
        </p:nvSpPr>
        <p:spPr bwMode="auto">
          <a:xfrm>
            <a:off x="638806" y="1538216"/>
            <a:ext cx="8153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28E6A"/>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956251"/>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A decision function φ(z) of Perceptron is defined to take a linear combination of x and w vectors.</a:t>
            </a:r>
          </a:p>
        </p:txBody>
      </p:sp>
      <p:pic>
        <p:nvPicPr>
          <p:cNvPr id="1026" name="Picture 2" descr="https://www.simplilearn.com/ice9/free_resources_article_thumb/decision-function-with-x-and-w-vector-matri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386084"/>
            <a:ext cx="3962400" cy="11430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3"/>
          <p:cNvSpPr txBox="1">
            <a:spLocks/>
          </p:cNvSpPr>
          <p:nvPr/>
        </p:nvSpPr>
        <p:spPr bwMode="auto">
          <a:xfrm>
            <a:off x="634257" y="3691152"/>
            <a:ext cx="815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28E6A"/>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956251"/>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The value z in the decision function is given by:</a:t>
            </a:r>
          </a:p>
        </p:txBody>
      </p:sp>
      <p:pic>
        <p:nvPicPr>
          <p:cNvPr id="1028" name="Picture 4" descr="https://www.simplilearn.com/ice9/free_resources_article_thumb/value-of-z-in-decision-func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1910" y="4189295"/>
            <a:ext cx="4714875" cy="381000"/>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3"/>
          <p:cNvSpPr txBox="1">
            <a:spLocks/>
          </p:cNvSpPr>
          <p:nvPr/>
        </p:nvSpPr>
        <p:spPr bwMode="auto">
          <a:xfrm>
            <a:off x="634257" y="4722694"/>
            <a:ext cx="8153400" cy="611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28E6A"/>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956251"/>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The decision function is +1 if z is greater than a threshold θ, and it is -1 otherwise.</a:t>
            </a:r>
          </a:p>
        </p:txBody>
      </p:sp>
      <p:pic>
        <p:nvPicPr>
          <p:cNvPr id="1032" name="Picture 8" descr="https://www.simplilearn.com/ice9/free_resources_article_thumb/perceptron-algorithm-with-value-of-decision-functi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5596437"/>
            <a:ext cx="5124450" cy="809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3959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Perceptron: Decision Function</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55</a:t>
            </a:fld>
            <a:endParaRPr lang="en-US"/>
          </a:p>
        </p:txBody>
      </p:sp>
      <p:sp>
        <p:nvSpPr>
          <p:cNvPr id="6" name="Content Placeholder 3"/>
          <p:cNvSpPr txBox="1">
            <a:spLocks/>
          </p:cNvSpPr>
          <p:nvPr/>
        </p:nvSpPr>
        <p:spPr bwMode="auto">
          <a:xfrm>
            <a:off x="638806" y="1538216"/>
            <a:ext cx="8153400" cy="1128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28E6A"/>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956251"/>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Bias Unit</a:t>
            </a:r>
          </a:p>
          <a:p>
            <a:r>
              <a:rPr lang="en-US" sz="2000" dirty="0">
                <a:latin typeface="Times New Roman" panose="02020603050405020304" pitchFamily="18" charset="0"/>
                <a:cs typeface="Times New Roman" panose="02020603050405020304" pitchFamily="18" charset="0"/>
              </a:rPr>
              <a:t>For simplicity, the threshold θ can be brought to the left and represented as w0x0, where w0= -θ and x0= 1.</a:t>
            </a:r>
          </a:p>
        </p:txBody>
      </p:sp>
      <p:pic>
        <p:nvPicPr>
          <p:cNvPr id="2050" name="Picture 2" descr="https://www.simplilearn.com/ice9/free_resources_article_thumb/bias-unit-for-perceptron-decision-fun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667000"/>
            <a:ext cx="5715000"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p:cNvSpPr txBox="1">
            <a:spLocks/>
          </p:cNvSpPr>
          <p:nvPr/>
        </p:nvSpPr>
        <p:spPr bwMode="auto">
          <a:xfrm>
            <a:off x="612648" y="3276600"/>
            <a:ext cx="8153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28E6A"/>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956251"/>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value w0  is called the bias unit.</a:t>
            </a:r>
          </a:p>
          <a:p>
            <a:r>
              <a:rPr lang="en-US" sz="2000" dirty="0">
                <a:latin typeface="Times New Roman" panose="02020603050405020304" pitchFamily="18" charset="0"/>
                <a:cs typeface="Times New Roman" panose="02020603050405020304" pitchFamily="18" charset="0"/>
              </a:rPr>
              <a:t>The decision function then becomes:</a:t>
            </a:r>
          </a:p>
        </p:txBody>
      </p:sp>
      <p:pic>
        <p:nvPicPr>
          <p:cNvPr id="2052" name="Picture 4" descr="https://www.simplilearn.com/ice9/free_resources_article_thumb/value-of-decision-function-using-bias-uni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6231" y="4646645"/>
            <a:ext cx="363855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146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Perceptron: Decision Function</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56</a:t>
            </a:fld>
            <a:endParaRPr lang="en-US"/>
          </a:p>
        </p:txBody>
      </p:sp>
      <p:sp>
        <p:nvSpPr>
          <p:cNvPr id="3" name="Content Placeholder 2"/>
          <p:cNvSpPr>
            <a:spLocks noGrp="1"/>
          </p:cNvSpPr>
          <p:nvPr>
            <p:ph sz="quarter" idx="1"/>
          </p:nvPr>
        </p:nvSpPr>
        <p:spPr>
          <a:xfrm>
            <a:off x="578436" y="1576679"/>
            <a:ext cx="8153400" cy="1524000"/>
          </a:xfrm>
        </p:spPr>
        <p:txBody>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Output</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figure shows how the decision function squashes </a:t>
            </a:r>
            <a:r>
              <a:rPr lang="en-US" sz="2400" dirty="0" err="1">
                <a:latin typeface="Times New Roman" panose="02020603050405020304" pitchFamily="18" charset="0"/>
                <a:cs typeface="Times New Roman" panose="02020603050405020304" pitchFamily="18" charset="0"/>
              </a:rPr>
              <a:t>wTx</a:t>
            </a:r>
            <a:r>
              <a:rPr lang="en-US" sz="2400" dirty="0">
                <a:latin typeface="Times New Roman" panose="02020603050405020304" pitchFamily="18" charset="0"/>
                <a:cs typeface="Times New Roman" panose="02020603050405020304" pitchFamily="18" charset="0"/>
              </a:rPr>
              <a:t> to either +1 or -1 and how it can be used to discriminate between two linearly separable classes.</a:t>
            </a:r>
          </a:p>
          <a:p>
            <a:endParaRPr lang="en-US" sz="2400" dirty="0">
              <a:latin typeface="Times New Roman" panose="02020603050405020304" pitchFamily="18" charset="0"/>
              <a:cs typeface="Times New Roman" panose="02020603050405020304" pitchFamily="18" charset="0"/>
            </a:endParaRPr>
          </a:p>
        </p:txBody>
      </p:sp>
      <p:pic>
        <p:nvPicPr>
          <p:cNvPr id="3074" name="Picture 2" descr="https://www.simplilearn.com/ice9/free_resources_article_thumb/decision-function-discriminates-linearly-separable-class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700" y="3200400"/>
            <a:ext cx="6324600" cy="3560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8374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Perceptron</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57</a:t>
            </a:fld>
            <a:endParaRPr lang="en-US"/>
          </a:p>
        </p:txBody>
      </p:sp>
      <p:sp>
        <p:nvSpPr>
          <p:cNvPr id="6" name="Content Placeholder 5"/>
          <p:cNvSpPr>
            <a:spLocks noGrp="1"/>
          </p:cNvSpPr>
          <p:nvPr>
            <p:ph sz="quarter" idx="1"/>
          </p:nvPr>
        </p:nvSpPr>
        <p:spPr>
          <a:xfrm>
            <a:off x="0" y="1341437"/>
            <a:ext cx="8915400" cy="4876800"/>
          </a:xfrm>
        </p:spPr>
        <p:txBody>
          <a:bodyPr/>
          <a:lstStyle/>
          <a:p>
            <a:pPr algn="just">
              <a:buFont typeface="Wingdings" panose="05000000000000000000" pitchFamily="2" charset="2"/>
              <a:buChar char="Ø"/>
            </a:pPr>
            <a:r>
              <a:rPr lang="en-US" sz="2250" dirty="0">
                <a:latin typeface="Times New Roman" panose="02020603050405020304" pitchFamily="18" charset="0"/>
                <a:cs typeface="Times New Roman" panose="02020603050405020304" pitchFamily="18" charset="0"/>
              </a:rPr>
              <a:t>Perceptron has the following characteristics:</a:t>
            </a:r>
          </a:p>
          <a:p>
            <a:pPr algn="just">
              <a:buFont typeface="Wingdings" panose="05000000000000000000" pitchFamily="2" charset="2"/>
              <a:buChar char="Ø"/>
            </a:pPr>
            <a:r>
              <a:rPr lang="en-US" sz="2250" dirty="0">
                <a:latin typeface="Times New Roman" panose="02020603050405020304" pitchFamily="18" charset="0"/>
                <a:cs typeface="Times New Roman" panose="02020603050405020304" pitchFamily="18" charset="0"/>
              </a:rPr>
              <a:t>Perceptron is an algorithm for Supervised Learning of single layer binary linear classifier.</a:t>
            </a:r>
          </a:p>
          <a:p>
            <a:pPr algn="just">
              <a:buFont typeface="Wingdings" panose="05000000000000000000" pitchFamily="2" charset="2"/>
              <a:buChar char="Ø"/>
            </a:pPr>
            <a:r>
              <a:rPr lang="en-US" sz="2250" dirty="0">
                <a:latin typeface="Times New Roman" panose="02020603050405020304" pitchFamily="18" charset="0"/>
                <a:cs typeface="Times New Roman" panose="02020603050405020304" pitchFamily="18" charset="0"/>
              </a:rPr>
              <a:t>Optimal weight coefficients are automatically learned.</a:t>
            </a:r>
          </a:p>
          <a:p>
            <a:pPr algn="just">
              <a:buFont typeface="Wingdings" panose="05000000000000000000" pitchFamily="2" charset="2"/>
              <a:buChar char="Ø"/>
            </a:pPr>
            <a:r>
              <a:rPr lang="en-US" sz="2250" dirty="0">
                <a:latin typeface="Times New Roman" panose="02020603050405020304" pitchFamily="18" charset="0"/>
                <a:cs typeface="Times New Roman" panose="02020603050405020304" pitchFamily="18" charset="0"/>
              </a:rPr>
              <a:t>Weights are multiplied with the input features and decision is made if the neuron is fired or not.</a:t>
            </a:r>
          </a:p>
          <a:p>
            <a:pPr algn="just">
              <a:buFont typeface="Wingdings" panose="05000000000000000000" pitchFamily="2" charset="2"/>
              <a:buChar char="Ø"/>
            </a:pPr>
            <a:r>
              <a:rPr lang="en-US" sz="2250" dirty="0">
                <a:latin typeface="Times New Roman" panose="02020603050405020304" pitchFamily="18" charset="0"/>
                <a:cs typeface="Times New Roman" panose="02020603050405020304" pitchFamily="18" charset="0"/>
              </a:rPr>
              <a:t>Activation function applies a step rule to check if the output of the weighting function is greater than zero.</a:t>
            </a:r>
          </a:p>
          <a:p>
            <a:pPr algn="just">
              <a:buFont typeface="Wingdings" panose="05000000000000000000" pitchFamily="2" charset="2"/>
              <a:buChar char="Ø"/>
            </a:pPr>
            <a:r>
              <a:rPr lang="en-US" sz="2250" dirty="0">
                <a:latin typeface="Times New Roman" panose="02020603050405020304" pitchFamily="18" charset="0"/>
                <a:cs typeface="Times New Roman" panose="02020603050405020304" pitchFamily="18" charset="0"/>
              </a:rPr>
              <a:t>Linear decision boundary is drawn enabling the distinction between the two linearly separable classes +1 and -1.</a:t>
            </a:r>
          </a:p>
          <a:p>
            <a:pPr algn="just">
              <a:buFont typeface="Wingdings" panose="05000000000000000000" pitchFamily="2" charset="2"/>
              <a:buChar char="Ø"/>
            </a:pPr>
            <a:r>
              <a:rPr lang="en-US" sz="2250" dirty="0">
                <a:latin typeface="Times New Roman" panose="02020603050405020304" pitchFamily="18" charset="0"/>
                <a:cs typeface="Times New Roman" panose="02020603050405020304" pitchFamily="18" charset="0"/>
              </a:rPr>
              <a:t>If the sum of the input signals exceeds a certain threshold, it outputs a signal; otherwise, there is no output.</a:t>
            </a:r>
          </a:p>
          <a:p>
            <a:pPr algn="just">
              <a:buFont typeface="Wingdings" panose="05000000000000000000" pitchFamily="2" charset="2"/>
              <a:buChar char="Ø"/>
            </a:pPr>
            <a:r>
              <a:rPr lang="en-US" sz="2250" dirty="0">
                <a:latin typeface="Times New Roman" panose="02020603050405020304" pitchFamily="18" charset="0"/>
                <a:cs typeface="Times New Roman" panose="02020603050405020304" pitchFamily="18" charset="0"/>
              </a:rPr>
              <a:t>Types of activation functions include the sign, step, and sigmoid functions.</a:t>
            </a:r>
          </a:p>
        </p:txBody>
      </p:sp>
    </p:spTree>
    <p:extLst>
      <p:ext uri="{BB962C8B-B14F-4D97-AF65-F5344CB8AC3E}">
        <p14:creationId xmlns:p14="http://schemas.microsoft.com/office/powerpoint/2010/main" val="24976672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Summary Perceptron</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58</a:t>
            </a:fld>
            <a:endParaRPr lang="en-US"/>
          </a:p>
        </p:txBody>
      </p:sp>
      <p:sp>
        <p:nvSpPr>
          <p:cNvPr id="6" name="Content Placeholder 5"/>
          <p:cNvSpPr>
            <a:spLocks noGrp="1"/>
          </p:cNvSpPr>
          <p:nvPr>
            <p:ph sz="quarter" idx="1"/>
          </p:nvPr>
        </p:nvSpPr>
        <p:spPr>
          <a:xfrm>
            <a:off x="612648" y="1600200"/>
            <a:ext cx="8153400" cy="5105400"/>
          </a:xfrm>
        </p:spPr>
        <p:txBody>
          <a:bodyPr>
            <a:normAutofit fontScale="92500" lnSpcReduction="10000"/>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activation function to be used is a subjective decision based on the problem statement and the form of the desired results.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the learning process is slow or has vanishing or exploding gradients, change the activation function to see if these problems can be resolved.</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 artificial neuron is a mathematical function conceived as a model of biological neurons, that is, a neural network.</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Perceptron is a neural network unit that does certain computations to detect features or business intelligence in the input data. It is a function that maps its input “x,” which is multiplied by the learned weight coefficient, and generates an output value ”f(x).</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”Perceptron Learning Rule states that the algorithm would automatically learn the optimal weight coefficients.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Single layer Perceptrons can learn only linearly separable patterns.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Multilayer Perceptron or feedforward neural network with two or more layers have the greater processing power and can process non-linear patterns as well.</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Perceptrons can implement Logic Gates like AND, OR, or XOR.</a:t>
            </a:r>
          </a:p>
          <a:p>
            <a:endParaRPr lang="en-US" sz="20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98258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4187952" cy="990600"/>
          </a:xfrm>
        </p:spPr>
        <p:txBody>
          <a:bodyPr/>
          <a:lstStyle/>
          <a:p>
            <a:r>
              <a:rPr lang="en-US" sz="2800" b="1" dirty="0">
                <a:latin typeface="Times New Roman" panose="02020603050405020304" pitchFamily="18" charset="0"/>
                <a:cs typeface="Times New Roman" panose="02020603050405020304" pitchFamily="18" charset="0"/>
              </a:rPr>
              <a:t>Perceptron</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59</a:t>
            </a:fld>
            <a:endParaRPr lang="en-US"/>
          </a:p>
        </p:txBody>
      </p:sp>
      <p:sp>
        <p:nvSpPr>
          <p:cNvPr id="7" name="TextBox 6">
            <a:extLst>
              <a:ext uri="{FF2B5EF4-FFF2-40B4-BE49-F238E27FC236}">
                <a16:creationId xmlns:a16="http://schemas.microsoft.com/office/drawing/2014/main" xmlns="" id="{FD2295FD-D397-45F6-81B9-1F3329F64CC9}"/>
              </a:ext>
            </a:extLst>
          </p:cNvPr>
          <p:cNvSpPr txBox="1"/>
          <p:nvPr/>
        </p:nvSpPr>
        <p:spPr>
          <a:xfrm>
            <a:off x="122853" y="6255595"/>
            <a:ext cx="9050694" cy="305789"/>
          </a:xfrm>
          <a:prstGeom prst="rect">
            <a:avLst/>
          </a:prstGeom>
          <a:noFill/>
        </p:spPr>
        <p:txBody>
          <a:bodyPr wrap="square">
            <a:spAutoFit/>
          </a:bodyPr>
          <a:lstStyle/>
          <a:p>
            <a:pPr lvl="0">
              <a:lnSpc>
                <a:spcPct val="106000"/>
              </a:lnSpc>
              <a:spcAft>
                <a:spcPts val="800"/>
              </a:spcAft>
            </a:pPr>
            <a:r>
              <a:rPr lang="en-IN" sz="1400" dirty="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Michael A. Nielsen, "Neural Networks and Deep Learning", Determination Press, 2015  </a:t>
            </a:r>
            <a:r>
              <a:rPr lang="en-IN" sz="1100" dirty="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(Module I- </a:t>
            </a:r>
            <a:r>
              <a:rPr lang="en-IN" sz="1100" dirty="0">
                <a:solidFill>
                  <a:schemeClr val="tx1"/>
                </a:solidFill>
                <a:effectLst/>
                <a:highlight>
                  <a:srgbClr val="FFFF00"/>
                </a:highlight>
                <a:latin typeface="Times New Roman" panose="02020603050405020304" pitchFamily="18" charset="0"/>
                <a:ea typeface="Calibri" panose="020F0502020204030204" pitchFamily="34" charset="0"/>
              </a:rPr>
              <a:t>Perceptron, Sigmoid Neurons)</a:t>
            </a:r>
            <a:endParaRPr lang="en-IN" sz="1100" dirty="0">
              <a:solidFill>
                <a:schemeClr val="tx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E00AE61-B3F9-41FA-BE76-C660E2476F93}"/>
              </a:ext>
            </a:extLst>
          </p:cNvPr>
          <p:cNvSpPr>
            <a:spLocks noGrp="1"/>
          </p:cNvSpPr>
          <p:nvPr>
            <p:ph sz="quarter" idx="1"/>
          </p:nvPr>
        </p:nvSpPr>
        <p:spPr/>
        <p:txBody>
          <a:bodyPr/>
          <a:lstStyle/>
          <a:p>
            <a:endParaRPr lang="en-IN"/>
          </a:p>
        </p:txBody>
      </p:sp>
      <p:pic>
        <p:nvPicPr>
          <p:cNvPr id="8" name="Picture 7">
            <a:extLst>
              <a:ext uri="{FF2B5EF4-FFF2-40B4-BE49-F238E27FC236}">
                <a16:creationId xmlns:a16="http://schemas.microsoft.com/office/drawing/2014/main" xmlns="" id="{EB53DCE0-8B0F-40E5-A437-66E7ED95B747}"/>
              </a:ext>
            </a:extLst>
          </p:cNvPr>
          <p:cNvPicPr>
            <a:picLocks noChangeAspect="1"/>
          </p:cNvPicPr>
          <p:nvPr/>
        </p:nvPicPr>
        <p:blipFill>
          <a:blip r:embed="rId2"/>
          <a:stretch>
            <a:fillRect/>
          </a:stretch>
        </p:blipFill>
        <p:spPr>
          <a:xfrm>
            <a:off x="634418" y="1625076"/>
            <a:ext cx="7896933" cy="4449154"/>
          </a:xfrm>
          <a:prstGeom prst="rect">
            <a:avLst/>
          </a:prstGeom>
        </p:spPr>
      </p:pic>
    </p:spTree>
    <p:extLst>
      <p:ext uri="{BB962C8B-B14F-4D97-AF65-F5344CB8AC3E}">
        <p14:creationId xmlns:p14="http://schemas.microsoft.com/office/powerpoint/2010/main" val="4015746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01305"/>
            <a:ext cx="8153400" cy="990600"/>
          </a:xfrm>
        </p:spPr>
        <p:txBody>
          <a:bodyPr/>
          <a:lstStyle/>
          <a:p>
            <a:r>
              <a:rPr lang="en-US" sz="2800" b="1" dirty="0">
                <a:latin typeface="Times New Roman" panose="02020603050405020304" pitchFamily="18" charset="0"/>
                <a:cs typeface="Times New Roman" panose="02020603050405020304" pitchFamily="18" charset="0"/>
              </a:rPr>
              <a:t>Deep Learning</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6</a:t>
            </a:fld>
            <a:endParaRPr lang="en-US"/>
          </a:p>
        </p:txBody>
      </p:sp>
      <p:sp>
        <p:nvSpPr>
          <p:cNvPr id="6" name="Content Placeholder 5"/>
          <p:cNvSpPr>
            <a:spLocks noGrp="1"/>
          </p:cNvSpPr>
          <p:nvPr>
            <p:ph sz="quarter" idx="1"/>
          </p:nvPr>
        </p:nvSpPr>
        <p:spPr>
          <a:xfrm>
            <a:off x="495300" y="1600200"/>
            <a:ext cx="8153400" cy="4800600"/>
          </a:xfrm>
        </p:spPr>
        <p:txBody>
          <a:bodyPr/>
          <a:lstStyle/>
          <a:p>
            <a:pPr>
              <a:buFont typeface="Wingdings" panose="05000000000000000000" pitchFamily="2" charset="2"/>
              <a:buChar char="Ø"/>
            </a:pPr>
            <a:r>
              <a:rPr lang="en-US" sz="2400" dirty="0"/>
              <a:t>DL Models focus on accurate features by themselves</a:t>
            </a:r>
          </a:p>
          <a:p>
            <a:pPr>
              <a:buFont typeface="Wingdings" panose="05000000000000000000" pitchFamily="2" charset="2"/>
              <a:buChar char="Ø"/>
            </a:pPr>
            <a:r>
              <a:rPr lang="en-US" sz="2400" dirty="0"/>
              <a:t>DL model needs less or little guidance from programmer</a:t>
            </a:r>
          </a:p>
          <a:p>
            <a:pPr>
              <a:buFont typeface="Wingdings" panose="05000000000000000000" pitchFamily="2" charset="2"/>
              <a:buChar char="Ø"/>
            </a:pPr>
            <a:r>
              <a:rPr lang="en-US" sz="2400" dirty="0"/>
              <a:t>Useful in solving problem of dimensionality</a:t>
            </a:r>
          </a:p>
          <a:p>
            <a:pPr>
              <a:buFont typeface="Wingdings" panose="05000000000000000000" pitchFamily="2" charset="2"/>
              <a:buChar char="Ø"/>
            </a:pPr>
            <a:r>
              <a:rPr lang="en-US" sz="2400" dirty="0"/>
              <a:t>DL is used when input and output are huge in </a:t>
            </a:r>
            <a:r>
              <a:rPr lang="en-US" sz="2400" dirty="0" err="1"/>
              <a:t>nos</a:t>
            </a:r>
            <a:endParaRPr lang="en-US" sz="2400" dirty="0"/>
          </a:p>
          <a:p>
            <a:pPr>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69287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4187952" cy="990600"/>
          </a:xfrm>
        </p:spPr>
        <p:txBody>
          <a:bodyPr/>
          <a:lstStyle/>
          <a:p>
            <a:r>
              <a:rPr lang="en-US" sz="2800" b="1" dirty="0">
                <a:latin typeface="Times New Roman" panose="02020603050405020304" pitchFamily="18" charset="0"/>
                <a:cs typeface="Times New Roman" panose="02020603050405020304" pitchFamily="18" charset="0"/>
              </a:rPr>
              <a:t>Perceptron</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60</a:t>
            </a:fld>
            <a:endParaRPr lang="en-US"/>
          </a:p>
        </p:txBody>
      </p:sp>
      <p:sp>
        <p:nvSpPr>
          <p:cNvPr id="7" name="TextBox 6">
            <a:extLst>
              <a:ext uri="{FF2B5EF4-FFF2-40B4-BE49-F238E27FC236}">
                <a16:creationId xmlns:a16="http://schemas.microsoft.com/office/drawing/2014/main" xmlns="" id="{FD2295FD-D397-45F6-81B9-1F3329F64CC9}"/>
              </a:ext>
            </a:extLst>
          </p:cNvPr>
          <p:cNvSpPr txBox="1"/>
          <p:nvPr/>
        </p:nvSpPr>
        <p:spPr>
          <a:xfrm>
            <a:off x="122853" y="6255595"/>
            <a:ext cx="9050694" cy="305789"/>
          </a:xfrm>
          <a:prstGeom prst="rect">
            <a:avLst/>
          </a:prstGeom>
          <a:noFill/>
        </p:spPr>
        <p:txBody>
          <a:bodyPr wrap="square">
            <a:spAutoFit/>
          </a:bodyPr>
          <a:lstStyle/>
          <a:p>
            <a:pPr lvl="0">
              <a:lnSpc>
                <a:spcPct val="106000"/>
              </a:lnSpc>
              <a:spcAft>
                <a:spcPts val="800"/>
              </a:spcAft>
            </a:pPr>
            <a:r>
              <a:rPr lang="en-IN" sz="1400" dirty="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Michael A. Nielsen, "Neural Networks and Deep Learning", Determination Press, 2015  </a:t>
            </a:r>
            <a:r>
              <a:rPr lang="en-IN" sz="1100" dirty="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(Module I- </a:t>
            </a:r>
            <a:r>
              <a:rPr lang="en-IN" sz="1100" dirty="0">
                <a:solidFill>
                  <a:schemeClr val="tx1"/>
                </a:solidFill>
                <a:effectLst/>
                <a:highlight>
                  <a:srgbClr val="FFFF00"/>
                </a:highlight>
                <a:latin typeface="Times New Roman" panose="02020603050405020304" pitchFamily="18" charset="0"/>
                <a:ea typeface="Calibri" panose="020F0502020204030204" pitchFamily="34" charset="0"/>
              </a:rPr>
              <a:t>Perceptron, Sigmoid Neurons)</a:t>
            </a:r>
            <a:endParaRPr lang="en-IN" sz="1100" dirty="0">
              <a:solidFill>
                <a:schemeClr val="tx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xmlns="" id="{D73D0E72-F8E6-4C45-8AE6-7D1795D6710E}"/>
              </a:ext>
            </a:extLst>
          </p:cNvPr>
          <p:cNvPicPr>
            <a:picLocks noGrp="1" noChangeAspect="1"/>
          </p:cNvPicPr>
          <p:nvPr>
            <p:ph sz="quarter" idx="1"/>
          </p:nvPr>
        </p:nvPicPr>
        <p:blipFill>
          <a:blip r:embed="rId2"/>
          <a:stretch>
            <a:fillRect/>
          </a:stretch>
        </p:blipFill>
        <p:spPr>
          <a:xfrm>
            <a:off x="735982" y="2068286"/>
            <a:ext cx="7672035" cy="3877520"/>
          </a:xfrm>
        </p:spPr>
      </p:pic>
    </p:spTree>
    <p:extLst>
      <p:ext uri="{BB962C8B-B14F-4D97-AF65-F5344CB8AC3E}">
        <p14:creationId xmlns:p14="http://schemas.microsoft.com/office/powerpoint/2010/main" val="25079355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086600" cy="990600"/>
          </a:xfrm>
        </p:spPr>
        <p:txBody>
          <a:bodyPr/>
          <a:lstStyle/>
          <a:p>
            <a:r>
              <a:rPr lang="en-US" sz="2800" b="1" dirty="0">
                <a:latin typeface="Times New Roman" panose="02020603050405020304" pitchFamily="18" charset="0"/>
                <a:cs typeface="Times New Roman" panose="02020603050405020304" pitchFamily="18" charset="0"/>
              </a:rPr>
              <a:t>Perceptron Example :</a:t>
            </a:r>
            <a:br>
              <a:rPr lang="en-US" sz="28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 </a:t>
            </a:r>
            <a:r>
              <a:rPr lang="en-US" sz="1400" b="0" i="0" dirty="0">
                <a:effectLst/>
                <a:highlight>
                  <a:srgbClr val="FFFF00"/>
                </a:highlight>
                <a:latin typeface="Roboto"/>
              </a:rPr>
              <a:t>Implementation AND function using Perceptron Network for bipolar input (1,-1 ) and target</a:t>
            </a:r>
            <a:r>
              <a:rPr lang="en-US" sz="1400" b="0" i="0" dirty="0">
                <a:effectLst/>
                <a:latin typeface="Roboto"/>
              </a:rPr>
              <a:t/>
            </a:r>
            <a:br>
              <a:rPr lang="en-US" sz="1400" b="0" i="0" dirty="0">
                <a:effectLst/>
                <a:latin typeface="Roboto"/>
              </a:rPr>
            </a:br>
            <a:endParaRPr lang="en-US" sz="1400" b="1"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61</a:t>
            </a:fld>
            <a:endParaRPr lang="en-US"/>
          </a:p>
        </p:txBody>
      </p:sp>
      <p:sp>
        <p:nvSpPr>
          <p:cNvPr id="7" name="TextBox 6">
            <a:extLst>
              <a:ext uri="{FF2B5EF4-FFF2-40B4-BE49-F238E27FC236}">
                <a16:creationId xmlns:a16="http://schemas.microsoft.com/office/drawing/2014/main" xmlns="" id="{FD2295FD-D397-45F6-81B9-1F3329F64CC9}"/>
              </a:ext>
            </a:extLst>
          </p:cNvPr>
          <p:cNvSpPr txBox="1"/>
          <p:nvPr/>
        </p:nvSpPr>
        <p:spPr>
          <a:xfrm>
            <a:off x="122853" y="6255595"/>
            <a:ext cx="9050694" cy="305789"/>
          </a:xfrm>
          <a:prstGeom prst="rect">
            <a:avLst/>
          </a:prstGeom>
          <a:noFill/>
        </p:spPr>
        <p:txBody>
          <a:bodyPr wrap="square">
            <a:spAutoFit/>
          </a:bodyPr>
          <a:lstStyle/>
          <a:p>
            <a:pPr lvl="0">
              <a:lnSpc>
                <a:spcPct val="106000"/>
              </a:lnSpc>
              <a:spcAft>
                <a:spcPts val="800"/>
              </a:spcAft>
            </a:pPr>
            <a:r>
              <a:rPr lang="en-IN" sz="1400" dirty="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Michael A. Nielsen, "Neural Networks and Deep Learning", Determination Press, 2015  </a:t>
            </a:r>
            <a:r>
              <a:rPr lang="en-IN" sz="1100" dirty="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(Module I- </a:t>
            </a:r>
            <a:r>
              <a:rPr lang="en-IN" sz="1100" dirty="0">
                <a:solidFill>
                  <a:schemeClr val="tx1"/>
                </a:solidFill>
                <a:effectLst/>
                <a:highlight>
                  <a:srgbClr val="FFFF00"/>
                </a:highlight>
                <a:latin typeface="Times New Roman" panose="02020603050405020304" pitchFamily="18" charset="0"/>
                <a:ea typeface="Calibri" panose="020F0502020204030204" pitchFamily="34" charset="0"/>
              </a:rPr>
              <a:t>Perceptron, Sigmoid Neurons)</a:t>
            </a:r>
            <a:endParaRPr lang="en-IN" sz="1100" dirty="0">
              <a:solidFill>
                <a:schemeClr val="tx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xmlns="" id="{E339D5B6-377E-474B-8EB3-982B985943A8}"/>
              </a:ext>
            </a:extLst>
          </p:cNvPr>
          <p:cNvPicPr>
            <a:picLocks noGrp="1" noChangeAspect="1"/>
          </p:cNvPicPr>
          <p:nvPr>
            <p:ph sz="quarter" idx="1"/>
          </p:nvPr>
        </p:nvPicPr>
        <p:blipFill>
          <a:blip r:embed="rId2"/>
          <a:stretch>
            <a:fillRect/>
          </a:stretch>
        </p:blipFill>
        <p:spPr>
          <a:xfrm>
            <a:off x="876300" y="1650155"/>
            <a:ext cx="5734050" cy="1885950"/>
          </a:xfrm>
        </p:spPr>
      </p:pic>
      <p:pic>
        <p:nvPicPr>
          <p:cNvPr id="10" name="Picture 9">
            <a:extLst>
              <a:ext uri="{FF2B5EF4-FFF2-40B4-BE49-F238E27FC236}">
                <a16:creationId xmlns:a16="http://schemas.microsoft.com/office/drawing/2014/main" xmlns="" id="{5B7064BC-7757-4075-ADF4-A71FE20437BA}"/>
              </a:ext>
            </a:extLst>
          </p:cNvPr>
          <p:cNvPicPr>
            <a:picLocks noChangeAspect="1"/>
          </p:cNvPicPr>
          <p:nvPr/>
        </p:nvPicPr>
        <p:blipFill>
          <a:blip r:embed="rId3"/>
          <a:stretch>
            <a:fillRect/>
          </a:stretch>
        </p:blipFill>
        <p:spPr>
          <a:xfrm>
            <a:off x="1905000" y="4371975"/>
            <a:ext cx="3676650" cy="1047750"/>
          </a:xfrm>
          <a:prstGeom prst="rect">
            <a:avLst/>
          </a:prstGeom>
        </p:spPr>
      </p:pic>
      <p:pic>
        <p:nvPicPr>
          <p:cNvPr id="12" name="Picture 11">
            <a:extLst>
              <a:ext uri="{FF2B5EF4-FFF2-40B4-BE49-F238E27FC236}">
                <a16:creationId xmlns:a16="http://schemas.microsoft.com/office/drawing/2014/main" xmlns="" id="{7CFD313E-AE8E-4034-9893-ABCB92773424}"/>
              </a:ext>
            </a:extLst>
          </p:cNvPr>
          <p:cNvPicPr>
            <a:picLocks noChangeAspect="1"/>
          </p:cNvPicPr>
          <p:nvPr/>
        </p:nvPicPr>
        <p:blipFill>
          <a:blip r:embed="rId4"/>
          <a:stretch>
            <a:fillRect/>
          </a:stretch>
        </p:blipFill>
        <p:spPr>
          <a:xfrm>
            <a:off x="2057400" y="5518572"/>
            <a:ext cx="2390775" cy="638175"/>
          </a:xfrm>
          <a:prstGeom prst="rect">
            <a:avLst/>
          </a:prstGeom>
        </p:spPr>
      </p:pic>
      <p:sp>
        <p:nvSpPr>
          <p:cNvPr id="13" name="TextBox 12">
            <a:extLst>
              <a:ext uri="{FF2B5EF4-FFF2-40B4-BE49-F238E27FC236}">
                <a16:creationId xmlns:a16="http://schemas.microsoft.com/office/drawing/2014/main" xmlns="" id="{8273CF2E-F1CF-40E2-AFDC-10143B4EEF8C}"/>
              </a:ext>
            </a:extLst>
          </p:cNvPr>
          <p:cNvSpPr txBox="1"/>
          <p:nvPr/>
        </p:nvSpPr>
        <p:spPr>
          <a:xfrm>
            <a:off x="1066800" y="3789495"/>
            <a:ext cx="2971800" cy="369332"/>
          </a:xfrm>
          <a:prstGeom prst="rect">
            <a:avLst/>
          </a:prstGeom>
          <a:noFill/>
        </p:spPr>
        <p:txBody>
          <a:bodyPr wrap="square" rtlCol="0">
            <a:spAutoFit/>
          </a:bodyPr>
          <a:lstStyle/>
          <a:p>
            <a:r>
              <a:rPr lang="en-IN" dirty="0"/>
              <a:t>Iteration 1</a:t>
            </a:r>
          </a:p>
        </p:txBody>
      </p:sp>
    </p:spTree>
    <p:extLst>
      <p:ext uri="{BB962C8B-B14F-4D97-AF65-F5344CB8AC3E}">
        <p14:creationId xmlns:p14="http://schemas.microsoft.com/office/powerpoint/2010/main" val="10643954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086600" cy="990600"/>
          </a:xfrm>
        </p:spPr>
        <p:txBody>
          <a:bodyPr/>
          <a:lstStyle/>
          <a:p>
            <a:r>
              <a:rPr lang="en-US" sz="2800" b="1" dirty="0">
                <a:latin typeface="Times New Roman" panose="02020603050405020304" pitchFamily="18" charset="0"/>
                <a:cs typeface="Times New Roman" panose="02020603050405020304" pitchFamily="18" charset="0"/>
              </a:rPr>
              <a:t>Perceptron Example :</a:t>
            </a:r>
            <a:br>
              <a:rPr lang="en-US" sz="28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 </a:t>
            </a:r>
            <a:r>
              <a:rPr lang="en-US" sz="1400" b="0" i="0" dirty="0">
                <a:effectLst/>
                <a:highlight>
                  <a:srgbClr val="FFFF00"/>
                </a:highlight>
                <a:latin typeface="Roboto"/>
              </a:rPr>
              <a:t>Implementation AND function using Perceptron Network for bipolar input (1,-1 ) and target</a:t>
            </a:r>
            <a:r>
              <a:rPr lang="en-US" sz="1400" b="0" i="0" dirty="0">
                <a:effectLst/>
                <a:latin typeface="Roboto"/>
              </a:rPr>
              <a:t/>
            </a:r>
            <a:br>
              <a:rPr lang="en-US" sz="1400" b="0" i="0" dirty="0">
                <a:effectLst/>
                <a:latin typeface="Roboto"/>
              </a:rPr>
            </a:br>
            <a:endParaRPr lang="en-US" sz="1400" b="1"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62</a:t>
            </a:fld>
            <a:endParaRPr lang="en-US"/>
          </a:p>
        </p:txBody>
      </p:sp>
      <p:sp>
        <p:nvSpPr>
          <p:cNvPr id="7" name="TextBox 6">
            <a:extLst>
              <a:ext uri="{FF2B5EF4-FFF2-40B4-BE49-F238E27FC236}">
                <a16:creationId xmlns:a16="http://schemas.microsoft.com/office/drawing/2014/main" xmlns="" id="{FD2295FD-D397-45F6-81B9-1F3329F64CC9}"/>
              </a:ext>
            </a:extLst>
          </p:cNvPr>
          <p:cNvSpPr txBox="1"/>
          <p:nvPr/>
        </p:nvSpPr>
        <p:spPr>
          <a:xfrm>
            <a:off x="122853" y="6255595"/>
            <a:ext cx="9050694" cy="305789"/>
          </a:xfrm>
          <a:prstGeom prst="rect">
            <a:avLst/>
          </a:prstGeom>
          <a:noFill/>
        </p:spPr>
        <p:txBody>
          <a:bodyPr wrap="square">
            <a:spAutoFit/>
          </a:bodyPr>
          <a:lstStyle/>
          <a:p>
            <a:pPr lvl="0">
              <a:lnSpc>
                <a:spcPct val="106000"/>
              </a:lnSpc>
              <a:spcAft>
                <a:spcPts val="800"/>
              </a:spcAft>
            </a:pPr>
            <a:r>
              <a:rPr lang="en-IN" sz="1400" dirty="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Michael A. Nielsen, "Neural Networks and Deep Learning", Determination Press, 2015  </a:t>
            </a:r>
            <a:r>
              <a:rPr lang="en-IN" sz="1100" dirty="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(Module I- </a:t>
            </a:r>
            <a:r>
              <a:rPr lang="en-IN" sz="1100" dirty="0">
                <a:solidFill>
                  <a:schemeClr val="tx1"/>
                </a:solidFill>
                <a:effectLst/>
                <a:highlight>
                  <a:srgbClr val="FFFF00"/>
                </a:highlight>
                <a:latin typeface="Times New Roman" panose="02020603050405020304" pitchFamily="18" charset="0"/>
                <a:ea typeface="Calibri" panose="020F0502020204030204" pitchFamily="34" charset="0"/>
              </a:rPr>
              <a:t>Perceptron, Sigmoid Neurons)</a:t>
            </a:r>
            <a:endParaRPr lang="en-IN" sz="1100" dirty="0">
              <a:solidFill>
                <a:schemeClr val="tx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xmlns="" id="{E339D5B6-377E-474B-8EB3-982B985943A8}"/>
              </a:ext>
            </a:extLst>
          </p:cNvPr>
          <p:cNvPicPr>
            <a:picLocks noGrp="1" noChangeAspect="1"/>
          </p:cNvPicPr>
          <p:nvPr>
            <p:ph sz="quarter" idx="1"/>
          </p:nvPr>
        </p:nvPicPr>
        <p:blipFill>
          <a:blip r:embed="rId2"/>
          <a:stretch>
            <a:fillRect/>
          </a:stretch>
        </p:blipFill>
        <p:spPr>
          <a:xfrm>
            <a:off x="1052512" y="1973685"/>
            <a:ext cx="5734050" cy="1885950"/>
          </a:xfrm>
        </p:spPr>
      </p:pic>
      <p:pic>
        <p:nvPicPr>
          <p:cNvPr id="9" name="Picture 8">
            <a:extLst>
              <a:ext uri="{FF2B5EF4-FFF2-40B4-BE49-F238E27FC236}">
                <a16:creationId xmlns:a16="http://schemas.microsoft.com/office/drawing/2014/main" xmlns="" id="{F7DEAA9D-0B16-44D2-BF87-E90F51CBFA03}"/>
              </a:ext>
            </a:extLst>
          </p:cNvPr>
          <p:cNvPicPr>
            <a:picLocks noChangeAspect="1"/>
          </p:cNvPicPr>
          <p:nvPr/>
        </p:nvPicPr>
        <p:blipFill>
          <a:blip r:embed="rId3"/>
          <a:stretch>
            <a:fillRect/>
          </a:stretch>
        </p:blipFill>
        <p:spPr>
          <a:xfrm>
            <a:off x="1200150" y="3954756"/>
            <a:ext cx="6896100" cy="2162175"/>
          </a:xfrm>
          <a:prstGeom prst="rect">
            <a:avLst/>
          </a:prstGeom>
        </p:spPr>
      </p:pic>
    </p:spTree>
    <p:extLst>
      <p:ext uri="{BB962C8B-B14F-4D97-AF65-F5344CB8AC3E}">
        <p14:creationId xmlns:p14="http://schemas.microsoft.com/office/powerpoint/2010/main" val="7827238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086600" cy="990600"/>
          </a:xfrm>
        </p:spPr>
        <p:txBody>
          <a:bodyPr/>
          <a:lstStyle/>
          <a:p>
            <a:r>
              <a:rPr lang="en-US" sz="2800" b="1" dirty="0">
                <a:latin typeface="Times New Roman" panose="02020603050405020304" pitchFamily="18" charset="0"/>
                <a:cs typeface="Times New Roman" panose="02020603050405020304" pitchFamily="18" charset="0"/>
              </a:rPr>
              <a:t>Perceptron Example :</a:t>
            </a:r>
            <a:br>
              <a:rPr lang="en-US" sz="28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 </a:t>
            </a:r>
            <a:r>
              <a:rPr lang="en-US" sz="1400" b="0" i="0" dirty="0">
                <a:effectLst/>
                <a:highlight>
                  <a:srgbClr val="FFFF00"/>
                </a:highlight>
                <a:latin typeface="Roboto"/>
              </a:rPr>
              <a:t>Implementation AND function using Perceptron Network for bipolar input (1,-1 ) and target</a:t>
            </a:r>
            <a:r>
              <a:rPr lang="en-US" sz="1400" b="0" i="0" dirty="0">
                <a:effectLst/>
                <a:latin typeface="Roboto"/>
              </a:rPr>
              <a:t/>
            </a:r>
            <a:br>
              <a:rPr lang="en-US" sz="1400" b="0" i="0" dirty="0">
                <a:effectLst/>
                <a:latin typeface="Roboto"/>
              </a:rPr>
            </a:br>
            <a:endParaRPr lang="en-US" sz="1400" b="1"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63</a:t>
            </a:fld>
            <a:endParaRPr lang="en-US"/>
          </a:p>
        </p:txBody>
      </p:sp>
      <p:sp>
        <p:nvSpPr>
          <p:cNvPr id="7" name="TextBox 6">
            <a:extLst>
              <a:ext uri="{FF2B5EF4-FFF2-40B4-BE49-F238E27FC236}">
                <a16:creationId xmlns:a16="http://schemas.microsoft.com/office/drawing/2014/main" xmlns="" id="{FD2295FD-D397-45F6-81B9-1F3329F64CC9}"/>
              </a:ext>
            </a:extLst>
          </p:cNvPr>
          <p:cNvSpPr txBox="1"/>
          <p:nvPr/>
        </p:nvSpPr>
        <p:spPr>
          <a:xfrm>
            <a:off x="122853" y="6255595"/>
            <a:ext cx="9050694" cy="305789"/>
          </a:xfrm>
          <a:prstGeom prst="rect">
            <a:avLst/>
          </a:prstGeom>
          <a:noFill/>
        </p:spPr>
        <p:txBody>
          <a:bodyPr wrap="square">
            <a:spAutoFit/>
          </a:bodyPr>
          <a:lstStyle/>
          <a:p>
            <a:pPr lvl="0">
              <a:lnSpc>
                <a:spcPct val="106000"/>
              </a:lnSpc>
              <a:spcAft>
                <a:spcPts val="800"/>
              </a:spcAft>
            </a:pPr>
            <a:r>
              <a:rPr lang="en-IN" sz="1400" dirty="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Michael A. Nielsen, "Neural Networks and Deep Learning", Determination Press, 2015  </a:t>
            </a:r>
            <a:r>
              <a:rPr lang="en-IN" sz="1100" dirty="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(Module I- </a:t>
            </a:r>
            <a:r>
              <a:rPr lang="en-IN" sz="1100" dirty="0">
                <a:solidFill>
                  <a:schemeClr val="tx1"/>
                </a:solidFill>
                <a:effectLst/>
                <a:highlight>
                  <a:srgbClr val="FFFF00"/>
                </a:highlight>
                <a:latin typeface="Times New Roman" panose="02020603050405020304" pitchFamily="18" charset="0"/>
                <a:ea typeface="Calibri" panose="020F0502020204030204" pitchFamily="34" charset="0"/>
              </a:rPr>
              <a:t>Perceptron, Sigmoid Neurons)</a:t>
            </a:r>
            <a:endParaRPr lang="en-IN" sz="1100" dirty="0">
              <a:solidFill>
                <a:schemeClr val="tx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xmlns="" id="{E339D5B6-377E-474B-8EB3-982B985943A8}"/>
              </a:ext>
            </a:extLst>
          </p:cNvPr>
          <p:cNvPicPr>
            <a:picLocks noGrp="1" noChangeAspect="1"/>
          </p:cNvPicPr>
          <p:nvPr>
            <p:ph sz="quarter" idx="1"/>
          </p:nvPr>
        </p:nvPicPr>
        <p:blipFill>
          <a:blip r:embed="rId2"/>
          <a:stretch>
            <a:fillRect/>
          </a:stretch>
        </p:blipFill>
        <p:spPr>
          <a:xfrm>
            <a:off x="122853" y="2927546"/>
            <a:ext cx="5734050" cy="1885950"/>
          </a:xfrm>
        </p:spPr>
      </p:pic>
      <p:pic>
        <p:nvPicPr>
          <p:cNvPr id="4" name="Picture 3">
            <a:extLst>
              <a:ext uri="{FF2B5EF4-FFF2-40B4-BE49-F238E27FC236}">
                <a16:creationId xmlns:a16="http://schemas.microsoft.com/office/drawing/2014/main" xmlns="" id="{0DB51993-324C-4442-B5BE-6EC389E8DFBD}"/>
              </a:ext>
            </a:extLst>
          </p:cNvPr>
          <p:cNvPicPr>
            <a:picLocks noChangeAspect="1"/>
          </p:cNvPicPr>
          <p:nvPr/>
        </p:nvPicPr>
        <p:blipFill>
          <a:blip r:embed="rId3"/>
          <a:stretch>
            <a:fillRect/>
          </a:stretch>
        </p:blipFill>
        <p:spPr>
          <a:xfrm>
            <a:off x="5943989" y="1797239"/>
            <a:ext cx="2209896" cy="4124793"/>
          </a:xfrm>
          <a:prstGeom prst="rect">
            <a:avLst/>
          </a:prstGeom>
        </p:spPr>
      </p:pic>
      <p:sp>
        <p:nvSpPr>
          <p:cNvPr id="6" name="TextBox 5">
            <a:extLst>
              <a:ext uri="{FF2B5EF4-FFF2-40B4-BE49-F238E27FC236}">
                <a16:creationId xmlns:a16="http://schemas.microsoft.com/office/drawing/2014/main" xmlns="" id="{120D4E4E-2B39-4322-8A62-022F0FEC23EE}"/>
              </a:ext>
            </a:extLst>
          </p:cNvPr>
          <p:cNvSpPr txBox="1"/>
          <p:nvPr/>
        </p:nvSpPr>
        <p:spPr>
          <a:xfrm>
            <a:off x="685800" y="1797239"/>
            <a:ext cx="2971800" cy="369332"/>
          </a:xfrm>
          <a:prstGeom prst="rect">
            <a:avLst/>
          </a:prstGeom>
          <a:noFill/>
        </p:spPr>
        <p:txBody>
          <a:bodyPr wrap="square" rtlCol="0">
            <a:spAutoFit/>
          </a:bodyPr>
          <a:lstStyle/>
          <a:p>
            <a:r>
              <a:rPr lang="en-IN" dirty="0"/>
              <a:t>Iteration 2</a:t>
            </a:r>
          </a:p>
        </p:txBody>
      </p:sp>
    </p:spTree>
    <p:extLst>
      <p:ext uri="{BB962C8B-B14F-4D97-AF65-F5344CB8AC3E}">
        <p14:creationId xmlns:p14="http://schemas.microsoft.com/office/powerpoint/2010/main" val="34208277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086600" cy="990600"/>
          </a:xfrm>
        </p:spPr>
        <p:txBody>
          <a:bodyPr/>
          <a:lstStyle/>
          <a:p>
            <a:r>
              <a:rPr lang="en-US" sz="2800" b="1" dirty="0">
                <a:latin typeface="Times New Roman" panose="02020603050405020304" pitchFamily="18" charset="0"/>
                <a:cs typeface="Times New Roman" panose="02020603050405020304" pitchFamily="18" charset="0"/>
              </a:rPr>
              <a:t>Perceptron Example :</a:t>
            </a:r>
            <a:br>
              <a:rPr lang="en-US" sz="28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 </a:t>
            </a:r>
            <a:r>
              <a:rPr lang="en-US" sz="1400" b="0" i="0" dirty="0">
                <a:effectLst/>
                <a:highlight>
                  <a:srgbClr val="FFFF00"/>
                </a:highlight>
                <a:latin typeface="Roboto"/>
              </a:rPr>
              <a:t>Implementation AND function using Perceptron Network for bipolar input (1,-1 ) and target</a:t>
            </a:r>
            <a:r>
              <a:rPr lang="en-US" sz="1400" b="0" i="0" dirty="0">
                <a:effectLst/>
                <a:latin typeface="Roboto"/>
              </a:rPr>
              <a:t/>
            </a:r>
            <a:br>
              <a:rPr lang="en-US" sz="1400" b="0" i="0" dirty="0">
                <a:effectLst/>
                <a:latin typeface="Roboto"/>
              </a:rPr>
            </a:br>
            <a:endParaRPr lang="en-US" sz="1400" b="1"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64</a:t>
            </a:fld>
            <a:endParaRPr lang="en-US"/>
          </a:p>
        </p:txBody>
      </p:sp>
      <p:sp>
        <p:nvSpPr>
          <p:cNvPr id="7" name="TextBox 6">
            <a:extLst>
              <a:ext uri="{FF2B5EF4-FFF2-40B4-BE49-F238E27FC236}">
                <a16:creationId xmlns:a16="http://schemas.microsoft.com/office/drawing/2014/main" xmlns="" id="{FD2295FD-D397-45F6-81B9-1F3329F64CC9}"/>
              </a:ext>
            </a:extLst>
          </p:cNvPr>
          <p:cNvSpPr txBox="1"/>
          <p:nvPr/>
        </p:nvSpPr>
        <p:spPr>
          <a:xfrm>
            <a:off x="122853" y="6255595"/>
            <a:ext cx="9050694" cy="305789"/>
          </a:xfrm>
          <a:prstGeom prst="rect">
            <a:avLst/>
          </a:prstGeom>
          <a:noFill/>
        </p:spPr>
        <p:txBody>
          <a:bodyPr wrap="square">
            <a:spAutoFit/>
          </a:bodyPr>
          <a:lstStyle/>
          <a:p>
            <a:pPr lvl="0">
              <a:lnSpc>
                <a:spcPct val="106000"/>
              </a:lnSpc>
              <a:spcAft>
                <a:spcPts val="800"/>
              </a:spcAft>
            </a:pPr>
            <a:r>
              <a:rPr lang="en-IN" sz="1400" dirty="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Michael A. Nielsen, "Neural Networks and Deep Learning", Determination Press, 2015  </a:t>
            </a:r>
            <a:r>
              <a:rPr lang="en-IN" sz="1100" dirty="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(Module I- </a:t>
            </a:r>
            <a:r>
              <a:rPr lang="en-IN" sz="1100" dirty="0">
                <a:solidFill>
                  <a:schemeClr val="tx1"/>
                </a:solidFill>
                <a:effectLst/>
                <a:highlight>
                  <a:srgbClr val="FFFF00"/>
                </a:highlight>
                <a:latin typeface="Times New Roman" panose="02020603050405020304" pitchFamily="18" charset="0"/>
                <a:ea typeface="Calibri" panose="020F0502020204030204" pitchFamily="34" charset="0"/>
              </a:rPr>
              <a:t>Perceptron, Sigmoid Neurons)</a:t>
            </a:r>
            <a:endParaRPr lang="en-IN" sz="1100" dirty="0">
              <a:solidFill>
                <a:schemeClr val="tx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xmlns="" id="{120D4E4E-2B39-4322-8A62-022F0FEC23EE}"/>
              </a:ext>
            </a:extLst>
          </p:cNvPr>
          <p:cNvSpPr txBox="1"/>
          <p:nvPr/>
        </p:nvSpPr>
        <p:spPr>
          <a:xfrm>
            <a:off x="544286" y="4567060"/>
            <a:ext cx="2971800" cy="369332"/>
          </a:xfrm>
          <a:prstGeom prst="rect">
            <a:avLst/>
          </a:prstGeom>
          <a:noFill/>
        </p:spPr>
        <p:txBody>
          <a:bodyPr wrap="square" rtlCol="0">
            <a:spAutoFit/>
          </a:bodyPr>
          <a:lstStyle/>
          <a:p>
            <a:r>
              <a:rPr lang="en-IN" dirty="0"/>
              <a:t>Iteration 2 – Home work</a:t>
            </a:r>
          </a:p>
        </p:txBody>
      </p:sp>
      <p:pic>
        <p:nvPicPr>
          <p:cNvPr id="9" name="Picture 8">
            <a:extLst>
              <a:ext uri="{FF2B5EF4-FFF2-40B4-BE49-F238E27FC236}">
                <a16:creationId xmlns:a16="http://schemas.microsoft.com/office/drawing/2014/main" xmlns="" id="{217F265F-3481-4440-A6B9-48809A5E08D0}"/>
              </a:ext>
            </a:extLst>
          </p:cNvPr>
          <p:cNvPicPr>
            <a:picLocks noChangeAspect="1"/>
          </p:cNvPicPr>
          <p:nvPr/>
        </p:nvPicPr>
        <p:blipFill>
          <a:blip r:embed="rId2"/>
          <a:stretch>
            <a:fillRect/>
          </a:stretch>
        </p:blipFill>
        <p:spPr>
          <a:xfrm>
            <a:off x="266700" y="1749415"/>
            <a:ext cx="7105650" cy="2066925"/>
          </a:xfrm>
          <a:prstGeom prst="rect">
            <a:avLst/>
          </a:prstGeom>
        </p:spPr>
      </p:pic>
    </p:spTree>
    <p:extLst>
      <p:ext uri="{BB962C8B-B14F-4D97-AF65-F5344CB8AC3E}">
        <p14:creationId xmlns:p14="http://schemas.microsoft.com/office/powerpoint/2010/main" val="29860599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8153400" cy="990600"/>
          </a:xfrm>
        </p:spPr>
        <p:txBody>
          <a:bodyPr/>
          <a:lstStyle/>
          <a:p>
            <a:r>
              <a:rPr lang="en-US" sz="2800" b="1" dirty="0">
                <a:latin typeface="Times New Roman" panose="02020603050405020304" pitchFamily="18" charset="0"/>
                <a:cs typeface="Times New Roman" panose="02020603050405020304" pitchFamily="18" charset="0"/>
              </a:rPr>
              <a:t>Sigmoid Neuron</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65</a:t>
            </a:fld>
            <a:endParaRPr lang="en-US"/>
          </a:p>
        </p:txBody>
      </p:sp>
      <p:sp>
        <p:nvSpPr>
          <p:cNvPr id="6" name="Content Placeholder 5"/>
          <p:cNvSpPr>
            <a:spLocks noGrp="1"/>
          </p:cNvSpPr>
          <p:nvPr>
            <p:ph sz="quarter" idx="1"/>
          </p:nvPr>
        </p:nvSpPr>
        <p:spPr/>
        <p:txBody>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Sigmoid neurons are the building block of the deep neural networks.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Sigmoid neurons are similar to </a:t>
            </a:r>
            <a:r>
              <a:rPr lang="en-US" sz="2400" u="sng" dirty="0">
                <a:latin typeface="Times New Roman" panose="02020603050405020304" pitchFamily="18" charset="0"/>
                <a:cs typeface="Times New Roman" panose="02020603050405020304" pitchFamily="18" charset="0"/>
              </a:rPr>
              <a:t>perceptrons</a:t>
            </a:r>
            <a:r>
              <a:rPr lang="en-US" sz="2400" dirty="0">
                <a:latin typeface="Times New Roman" panose="02020603050405020304" pitchFamily="18" charset="0"/>
                <a:cs typeface="Times New Roman" panose="02020603050405020304" pitchFamily="18" charset="0"/>
              </a:rPr>
              <a:t>, but they are slightly modified such that the output from the sigmoid neuron is much smoother than the step functional output from perceptron. </a:t>
            </a:r>
          </a:p>
          <a:p>
            <a:pPr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7DED48F7-7B42-496F-B0FE-07EE53E7B895}"/>
              </a:ext>
            </a:extLst>
          </p:cNvPr>
          <p:cNvSpPr txBox="1"/>
          <p:nvPr/>
        </p:nvSpPr>
        <p:spPr>
          <a:xfrm>
            <a:off x="515874" y="6096000"/>
            <a:ext cx="8346948" cy="338554"/>
          </a:xfrm>
          <a:prstGeom prst="rect">
            <a:avLst/>
          </a:prstGeom>
          <a:noFill/>
        </p:spPr>
        <p:txBody>
          <a:bodyPr wrap="square">
            <a:spAutoFit/>
          </a:bodyPr>
          <a:lstStyle/>
          <a:p>
            <a:pPr algn="ctr"/>
            <a:r>
              <a:rPr lang="en-IN" sz="1600" dirty="0">
                <a:highlight>
                  <a:srgbClr val="FFFF00"/>
                </a:highlight>
                <a:latin typeface="Times New Roman" panose="02020603050405020304" pitchFamily="18" charset="0"/>
                <a:cs typeface="Times New Roman" panose="02020603050405020304" pitchFamily="18" charset="0"/>
              </a:rPr>
              <a:t>https://towardsdatascience.com/sigmoid-neuron-deep-neural-networks-a4cd35b629d7</a:t>
            </a:r>
          </a:p>
        </p:txBody>
      </p:sp>
    </p:spTree>
    <p:extLst>
      <p:ext uri="{BB962C8B-B14F-4D97-AF65-F5344CB8AC3E}">
        <p14:creationId xmlns:p14="http://schemas.microsoft.com/office/powerpoint/2010/main" val="20796871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Why Sigmoid Neuron</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66</a:t>
            </a:fld>
            <a:endParaRPr lang="en-US"/>
          </a:p>
        </p:txBody>
      </p:sp>
      <p:sp>
        <p:nvSpPr>
          <p:cNvPr id="3" name="Content Placeholder 2"/>
          <p:cNvSpPr>
            <a:spLocks noGrp="1"/>
          </p:cNvSpPr>
          <p:nvPr>
            <p:ph sz="quarter" idx="1"/>
          </p:nvPr>
        </p:nvSpPr>
        <p:spPr>
          <a:xfrm>
            <a:off x="612648" y="1600200"/>
            <a:ext cx="8153400" cy="2286000"/>
          </a:xfrm>
        </p:spPr>
        <p:txBody>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Consider the decision making process of a person, whether he/she would like to purchase a car or not based on only one input X1 — Salary and by setting the threshold b(Wₒ) = -10 and the weight W₁ = 0.2.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output from the perceptron model will look like in the figure shown below.</a:t>
            </a:r>
          </a:p>
        </p:txBody>
      </p:sp>
      <p:pic>
        <p:nvPicPr>
          <p:cNvPr id="3075" name="Picture 3" descr="Image for po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114800"/>
            <a:ext cx="600075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0739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Why Sigmoid Neuron</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67</a:t>
            </a:fld>
            <a:endParaRPr lang="en-US"/>
          </a:p>
        </p:txBody>
      </p:sp>
      <p:sp>
        <p:nvSpPr>
          <p:cNvPr id="6" name="Content Placeholder 5"/>
          <p:cNvSpPr>
            <a:spLocks noGrp="1"/>
          </p:cNvSpPr>
          <p:nvPr>
            <p:ph sz="quarter" idx="1"/>
          </p:nvPr>
        </p:nvSpPr>
        <p:spPr>
          <a:xfrm>
            <a:off x="612648" y="1600200"/>
            <a:ext cx="8153400" cy="4953000"/>
          </a:xfrm>
        </p:spPr>
        <p:txBody>
          <a:bodyPr>
            <a:norm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Perceptron model takes several real-valued inputs and gives a single binary output.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the perceptron model, every input xi has weight </a:t>
            </a:r>
            <a:r>
              <a:rPr lang="en-US" sz="2400" dirty="0" err="1">
                <a:latin typeface="Times New Roman" panose="02020603050405020304" pitchFamily="18" charset="0"/>
                <a:cs typeface="Times New Roman" panose="02020603050405020304" pitchFamily="18" charset="0"/>
              </a:rPr>
              <a:t>wi</a:t>
            </a:r>
            <a:r>
              <a:rPr lang="en-US" sz="2400" dirty="0">
                <a:latin typeface="Times New Roman" panose="02020603050405020304" pitchFamily="18" charset="0"/>
                <a:cs typeface="Times New Roman" panose="02020603050405020304" pitchFamily="18" charset="0"/>
              </a:rPr>
              <a:t> associated with it.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weights indicate the importance of the input in the decision-making process.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model output is decided by a threshold Wₒ if the weighted sum of the inputs is greater than threshold Wₒ output will be 1 else output will be 0.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other words, the model will fire if the weighted sum is greater than the threshold.</a:t>
            </a:r>
          </a:p>
          <a:p>
            <a:pPr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39857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114300"/>
            <a:ext cx="8153400" cy="990600"/>
          </a:xfrm>
        </p:spPr>
        <p:txBody>
          <a:bodyPr/>
          <a:lstStyle/>
          <a:p>
            <a:r>
              <a:rPr lang="en-US" sz="2800" b="1" dirty="0">
                <a:latin typeface="Times New Roman" panose="02020603050405020304" pitchFamily="18" charset="0"/>
                <a:cs typeface="Times New Roman" panose="02020603050405020304" pitchFamily="18" charset="0"/>
              </a:rPr>
              <a:t>Why Sigmoid Neuron</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68</a:t>
            </a:fld>
            <a:endParaRPr lang="en-US"/>
          </a:p>
        </p:txBody>
      </p:sp>
      <p:sp>
        <p:nvSpPr>
          <p:cNvPr id="6" name="Content Placeholder 5"/>
          <p:cNvSpPr>
            <a:spLocks noGrp="1"/>
          </p:cNvSpPr>
          <p:nvPr>
            <p:ph sz="quarter" idx="1"/>
          </p:nvPr>
        </p:nvSpPr>
        <p:spPr>
          <a:xfrm>
            <a:off x="612648" y="1905000"/>
            <a:ext cx="8153400" cy="685800"/>
          </a:xfrm>
        </p:spPr>
        <p:txBody>
          <a:bodyPr>
            <a:normAutofit fontScale="92500" lnSpcReduction="20000"/>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From the mathematical representation, we might say that the thresholding logic used by the perceptron is very harsh</a:t>
            </a:r>
            <a:endParaRPr lang="en-US" sz="2200" dirty="0">
              <a:latin typeface="Times New Roman" panose="02020603050405020304" pitchFamily="18" charset="0"/>
              <a:cs typeface="Times New Roman" panose="02020603050405020304" pitchFamily="18" charset="0"/>
            </a:endParaRPr>
          </a:p>
        </p:txBody>
      </p:sp>
      <p:pic>
        <p:nvPicPr>
          <p:cNvPr id="2050"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971800"/>
            <a:ext cx="617220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8757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Sigmoid Neuron</a:t>
            </a:r>
          </a:p>
        </p:txBody>
      </p:sp>
      <p:sp>
        <p:nvSpPr>
          <p:cNvPr id="3" name="Content Placeholder 2"/>
          <p:cNvSpPr>
            <a:spLocks noGrp="1"/>
          </p:cNvSpPr>
          <p:nvPr>
            <p:ph sz="quarter" idx="1"/>
          </p:nvPr>
        </p:nvSpPr>
        <p:spPr>
          <a:xfrm>
            <a:off x="612648" y="1463675"/>
            <a:ext cx="8153400" cy="2514600"/>
          </a:xfrm>
        </p:spPr>
        <p:txBody>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sigmoid neurons where the output function is much smoother than the step function.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the sigmoid neuron, a small change in the input only causes a small change in the output as opposed to the stepped output.</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There are many functions with the characteristic of an “</a:t>
            </a:r>
            <a:r>
              <a:rPr lang="en-US" sz="2400" b="1"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shaped curve known as sigmoid functions. The most commonly used function is the logistic function.</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69</a:t>
            </a:fld>
            <a:endParaRPr lang="en-US"/>
          </a:p>
        </p:txBody>
      </p:sp>
      <p:pic>
        <p:nvPicPr>
          <p:cNvPr id="4098" name="Picture 2" descr="Image for po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409968"/>
            <a:ext cx="5731002" cy="2413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884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01305"/>
            <a:ext cx="8153400" cy="990600"/>
          </a:xfrm>
        </p:spPr>
        <p:txBody>
          <a:bodyPr/>
          <a:lstStyle/>
          <a:p>
            <a:r>
              <a:rPr lang="en-US" sz="3600" dirty="0"/>
              <a:t>Introduction-ANN</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7</a:t>
            </a:fld>
            <a:endParaRPr lang="en-US"/>
          </a:p>
        </p:txBody>
      </p:sp>
      <p:sp>
        <p:nvSpPr>
          <p:cNvPr id="6" name="Content Placeholder 5"/>
          <p:cNvSpPr>
            <a:spLocks noGrp="1"/>
          </p:cNvSpPr>
          <p:nvPr>
            <p:ph sz="quarter" idx="1"/>
          </p:nvPr>
        </p:nvSpPr>
        <p:spPr>
          <a:xfrm>
            <a:off x="533400" y="1322672"/>
            <a:ext cx="8153400" cy="2879725"/>
          </a:xfrm>
        </p:spPr>
        <p:txBody>
          <a:bodyPr/>
          <a:lstStyle/>
          <a:p>
            <a:r>
              <a:rPr lang="en-US" sz="2400" dirty="0"/>
              <a:t>Biological Neuron</a:t>
            </a:r>
          </a:p>
          <a:p>
            <a:r>
              <a:rPr lang="en-US" sz="2000" dirty="0"/>
              <a:t>A human brain has billions of neurons. </a:t>
            </a:r>
            <a:r>
              <a:rPr lang="en-US" sz="2000" b="1" dirty="0"/>
              <a:t>Neurons</a:t>
            </a:r>
            <a:r>
              <a:rPr lang="en-US" sz="2000" dirty="0"/>
              <a:t> are interconnected nerve cells in the human brain that are involved in </a:t>
            </a:r>
            <a:r>
              <a:rPr lang="en-US" sz="2000" b="1" dirty="0"/>
              <a:t>processing and transmitting chemical and electrical signals</a:t>
            </a:r>
            <a:r>
              <a:rPr lang="en-US" sz="2000" dirty="0"/>
              <a:t>. </a:t>
            </a:r>
            <a:r>
              <a:rPr lang="en-US" sz="2000" b="1" dirty="0"/>
              <a:t>Dendrites</a:t>
            </a:r>
            <a:r>
              <a:rPr lang="en-US" sz="2000" dirty="0"/>
              <a:t> are branches that receive information from other neurons.</a:t>
            </a:r>
          </a:p>
          <a:p>
            <a:r>
              <a:rPr lang="en-US" sz="2000" dirty="0"/>
              <a:t>Cell nucleus or Soma processes the information received from dendrites. Axon is a cable that is used by neurons to send information. Synapse is the connection between an axon and other neuron dendrites.</a:t>
            </a:r>
          </a:p>
          <a:p>
            <a:pPr algn="just"/>
            <a:endParaRPr lang="en-US"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963" y="4258102"/>
            <a:ext cx="7518273" cy="2372436"/>
          </a:xfrm>
          <a:prstGeom prst="rect">
            <a:avLst/>
          </a:prstGeom>
        </p:spPr>
      </p:pic>
    </p:spTree>
    <p:extLst>
      <p:ext uri="{BB962C8B-B14F-4D97-AF65-F5344CB8AC3E}">
        <p14:creationId xmlns:p14="http://schemas.microsoft.com/office/powerpoint/2010/main" val="26979961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Sigmoid Neuron</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70</a:t>
            </a:fld>
            <a:endParaRPr lang="en-US"/>
          </a:p>
        </p:txBody>
      </p:sp>
      <p:sp>
        <p:nvSpPr>
          <p:cNvPr id="3" name="Content Placeholder 2"/>
          <p:cNvSpPr>
            <a:spLocks noGrp="1"/>
          </p:cNvSpPr>
          <p:nvPr>
            <p:ph sz="quarter" idx="1"/>
          </p:nvPr>
        </p:nvSpPr>
        <p:spPr>
          <a:xfrm>
            <a:off x="533400" y="1600200"/>
            <a:ext cx="8458200" cy="4495800"/>
          </a:xfrm>
        </p:spPr>
        <p:txBody>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inputs to the sigmoid neuron can be real numbers </a:t>
            </a:r>
            <a:r>
              <a:rPr lang="en-US" sz="2400" dirty="0">
                <a:latin typeface="Times New Roman" panose="02020603050405020304" pitchFamily="18" charset="0"/>
                <a:cs typeface="Times New Roman" panose="02020603050405020304" pitchFamily="18" charset="0"/>
              </a:rPr>
              <a:t>unlike the </a:t>
            </a:r>
            <a:r>
              <a:rPr lang="en-US" sz="2400" dirty="0" err="1">
                <a:latin typeface="Times New Roman" panose="02020603050405020304" pitchFamily="18" charset="0"/>
                <a:cs typeface="Times New Roman" panose="02020603050405020304" pitchFamily="18" charset="0"/>
              </a:rPr>
              <a:t>boolean</a:t>
            </a:r>
            <a:r>
              <a:rPr lang="en-US" sz="2400" dirty="0">
                <a:latin typeface="Times New Roman" panose="02020603050405020304" pitchFamily="18" charset="0"/>
                <a:cs typeface="Times New Roman" panose="02020603050405020304" pitchFamily="18" charset="0"/>
              </a:rPr>
              <a:t> inputs in MP Neuron and the </a:t>
            </a:r>
            <a:r>
              <a:rPr lang="en-US" sz="2400" b="1" dirty="0">
                <a:latin typeface="Times New Roman" panose="02020603050405020304" pitchFamily="18" charset="0"/>
                <a:cs typeface="Times New Roman" panose="02020603050405020304" pitchFamily="18" charset="0"/>
              </a:rPr>
              <a:t>output will also be a real number</a:t>
            </a:r>
            <a:r>
              <a:rPr lang="en-US" sz="2400" dirty="0">
                <a:latin typeface="Times New Roman" panose="02020603050405020304" pitchFamily="18" charset="0"/>
                <a:cs typeface="Times New Roman" panose="02020603050405020304" pitchFamily="18" charset="0"/>
              </a:rPr>
              <a:t> between 0–1.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the sigmoid neuron, </a:t>
            </a:r>
            <a:r>
              <a:rPr lang="en-US" sz="2400" dirty="0" smtClean="0">
                <a:latin typeface="Times New Roman" panose="02020603050405020304" pitchFamily="18" charset="0"/>
                <a:cs typeface="Times New Roman" panose="02020603050405020304" pitchFamily="18" charset="0"/>
              </a:rPr>
              <a:t>trying </a:t>
            </a:r>
            <a:r>
              <a:rPr lang="en-US" sz="2400" dirty="0">
                <a:latin typeface="Times New Roman" panose="02020603050405020304" pitchFamily="18" charset="0"/>
                <a:cs typeface="Times New Roman" panose="02020603050405020304" pitchFamily="18" charset="0"/>
              </a:rPr>
              <a:t>to regress the </a:t>
            </a:r>
            <a:r>
              <a:rPr lang="en-US" sz="2400" b="1" dirty="0">
                <a:latin typeface="Times New Roman" panose="02020603050405020304" pitchFamily="18" charset="0"/>
                <a:cs typeface="Times New Roman" panose="02020603050405020304" pitchFamily="18" charset="0"/>
              </a:rPr>
              <a:t>relationship between X and Y in terms of probability</a:t>
            </a:r>
            <a:r>
              <a:rPr lang="en-US" sz="24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Even though the output is between 0–1, we can still use the sigmoid function for binary classification tasks by choosing some threshold.</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75729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Sigmoid Neuron</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71</a:t>
            </a:fld>
            <a:endParaRPr lang="en-US"/>
          </a:p>
        </p:txBody>
      </p:sp>
      <p:sp>
        <p:nvSpPr>
          <p:cNvPr id="3" name="Content Placeholder 2"/>
          <p:cNvSpPr>
            <a:spLocks noGrp="1"/>
          </p:cNvSpPr>
          <p:nvPr>
            <p:ph sz="quarter" idx="1"/>
          </p:nvPr>
        </p:nvSpPr>
        <p:spPr>
          <a:xfrm>
            <a:off x="533400" y="1447800"/>
            <a:ext cx="8382000" cy="1524000"/>
          </a:xfrm>
        </p:spPr>
        <p:txBody>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Learning Algorithm</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algorithm for learning the parameters </a:t>
            </a:r>
            <a:r>
              <a:rPr lang="en-US" sz="2400" b="1" dirty="0">
                <a:latin typeface="Times New Roman" panose="02020603050405020304" pitchFamily="18" charset="0"/>
                <a:cs typeface="Times New Roman" panose="02020603050405020304" pitchFamily="18" charset="0"/>
              </a:rPr>
              <a:t>w and b of the sigmoid neuron model by using the gradient descent algorithm</a:t>
            </a:r>
            <a:r>
              <a:rPr lang="en-US" sz="2400" dirty="0">
                <a:latin typeface="Times New Roman" panose="02020603050405020304" pitchFamily="18" charset="0"/>
                <a:cs typeface="Times New Roman" panose="02020603050405020304" pitchFamily="18" charset="0"/>
              </a:rPr>
              <a:t>.</a:t>
            </a:r>
          </a:p>
        </p:txBody>
      </p:sp>
      <p:pic>
        <p:nvPicPr>
          <p:cNvPr id="5122"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971800"/>
            <a:ext cx="5000625" cy="1323975"/>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2"/>
          <p:cNvSpPr txBox="1">
            <a:spLocks/>
          </p:cNvSpPr>
          <p:nvPr/>
        </p:nvSpPr>
        <p:spPr bwMode="auto">
          <a:xfrm>
            <a:off x="498348" y="4495800"/>
            <a:ext cx="8382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28E6A"/>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956251"/>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objective of the learning algorithm is to determine </a:t>
            </a:r>
            <a:r>
              <a:rPr lang="en-US" sz="2400" b="1" dirty="0">
                <a:latin typeface="Times New Roman" panose="02020603050405020304" pitchFamily="18" charset="0"/>
                <a:cs typeface="Times New Roman" panose="02020603050405020304" pitchFamily="18" charset="0"/>
              </a:rPr>
              <a:t>the best possible values for the parameters, such that the overall loss (squared error loss) of the model is minimized </a:t>
            </a:r>
            <a:r>
              <a:rPr lang="en-US" sz="2400" dirty="0">
                <a:latin typeface="Times New Roman" panose="02020603050405020304" pitchFamily="18" charset="0"/>
                <a:cs typeface="Times New Roman" panose="02020603050405020304" pitchFamily="18" charset="0"/>
              </a:rPr>
              <a:t>as much as possible</a:t>
            </a:r>
            <a:r>
              <a:rPr lang="en-US" sz="240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0782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Sigmoid Neuron</a:t>
            </a:r>
          </a:p>
        </p:txBody>
      </p:sp>
      <p:sp>
        <p:nvSpPr>
          <p:cNvPr id="4" name="Slide Number Placeholder 3"/>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72</a:t>
            </a:fld>
            <a:endParaRPr lang="en-US"/>
          </a:p>
        </p:txBody>
      </p:sp>
      <p:pic>
        <p:nvPicPr>
          <p:cNvPr id="6148" name="Picture 4"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605886"/>
            <a:ext cx="5181600" cy="456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0487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Sigmoid Neuron</a:t>
            </a:r>
          </a:p>
        </p:txBody>
      </p:sp>
      <p:sp>
        <p:nvSpPr>
          <p:cNvPr id="3" name="Content Placeholder 2"/>
          <p:cNvSpPr>
            <a:spLocks noGrp="1"/>
          </p:cNvSpPr>
          <p:nvPr>
            <p:ph sz="quarter" idx="1"/>
          </p:nvPr>
        </p:nvSpPr>
        <p:spPr>
          <a:xfrm>
            <a:off x="612648" y="1600200"/>
            <a:ext cx="8153400" cy="3581400"/>
          </a:xfrm>
        </p:spPr>
        <p:txBody>
          <a:bodyPr>
            <a:normAutofit lnSpcReduction="10000"/>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Initialize w and b </a:t>
            </a:r>
            <a:r>
              <a:rPr lang="en-US" sz="2400" dirty="0" smtClean="0">
                <a:latin typeface="Times New Roman" panose="02020603050405020304" pitchFamily="18" charset="0"/>
                <a:cs typeface="Times New Roman" panose="02020603050405020304" pitchFamily="18" charset="0"/>
              </a:rPr>
              <a:t>randomly</a:t>
            </a:r>
          </a:p>
          <a:p>
            <a:pPr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Iterate </a:t>
            </a:r>
            <a:r>
              <a:rPr lang="en-US" sz="2400" dirty="0">
                <a:latin typeface="Times New Roman" panose="02020603050405020304" pitchFamily="18" charset="0"/>
                <a:cs typeface="Times New Roman" panose="02020603050405020304" pitchFamily="18" charset="0"/>
              </a:rPr>
              <a:t>over all the observations in the data, for each observation find the corresponding predicted outcome using the sigmoid function </a:t>
            </a: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Compute </a:t>
            </a:r>
            <a:r>
              <a:rPr lang="en-US" sz="2400" dirty="0">
                <a:latin typeface="Times New Roman" panose="02020603050405020304" pitchFamily="18" charset="0"/>
                <a:cs typeface="Times New Roman" panose="02020603050405020304" pitchFamily="18" charset="0"/>
              </a:rPr>
              <a:t>the squared error loss.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Based on the loss value, </a:t>
            </a:r>
            <a:r>
              <a:rPr lang="en-US" sz="2400" dirty="0" smtClean="0">
                <a:latin typeface="Times New Roman" panose="02020603050405020304" pitchFamily="18" charset="0"/>
                <a:cs typeface="Times New Roman" panose="02020603050405020304" pitchFamily="18" charset="0"/>
              </a:rPr>
              <a:t>update </a:t>
            </a:r>
            <a:r>
              <a:rPr lang="en-US" sz="2400" dirty="0">
                <a:latin typeface="Times New Roman" panose="02020603050405020304" pitchFamily="18" charset="0"/>
                <a:cs typeface="Times New Roman" panose="02020603050405020304" pitchFamily="18" charset="0"/>
              </a:rPr>
              <a:t>the weights such that the overall loss of the model at the new parameters will be less than the current loss of the model.</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Loss optimization</a:t>
            </a:r>
          </a:p>
          <a:p>
            <a:pPr algn="just"/>
            <a:endParaRPr lang="en-US" sz="24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73</a:t>
            </a:fld>
            <a:endParaRPr lang="en-US"/>
          </a:p>
        </p:txBody>
      </p:sp>
      <p:pic>
        <p:nvPicPr>
          <p:cNvPr id="7170" name="Picture 2" descr="Image for po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5715000"/>
            <a:ext cx="5327542"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2195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
          <p:cNvSpPr txBox="1">
            <a:spLocks noGrp="1"/>
          </p:cNvSpPr>
          <p:nvPr>
            <p:ph type="subTitle" idx="1"/>
          </p:nvPr>
        </p:nvSpPr>
        <p:spPr>
          <a:xfrm>
            <a:off x="2362200" y="6019800"/>
            <a:ext cx="6705600" cy="685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560"/>
              <a:buNone/>
            </a:pPr>
            <a:endParaRPr dirty="0"/>
          </a:p>
          <a:p>
            <a:pPr marL="0" lvl="0" indent="0" algn="l" rtl="0">
              <a:spcBef>
                <a:spcPts val="700"/>
              </a:spcBef>
              <a:spcAft>
                <a:spcPts val="0"/>
              </a:spcAft>
              <a:buSzPts val="1560"/>
              <a:buNone/>
            </a:pPr>
            <a:endParaRPr dirty="0"/>
          </a:p>
          <a:p>
            <a:pPr marL="0" lvl="0" indent="0" algn="l" rtl="0">
              <a:spcBef>
                <a:spcPts val="700"/>
              </a:spcBef>
              <a:spcAft>
                <a:spcPts val="0"/>
              </a:spcAft>
              <a:buSzPts val="1560"/>
              <a:buNone/>
            </a:pPr>
            <a:r>
              <a:rPr lang="en-US" dirty="0"/>
              <a:t>Subject : </a:t>
            </a:r>
            <a:r>
              <a:rPr lang="en-US" b="1" dirty="0"/>
              <a:t>Deep Learning (</a:t>
            </a:r>
            <a:r>
              <a:rPr lang="en-US" b="1" dirty="0" smtClean="0"/>
              <a:t>PE3)</a:t>
            </a:r>
            <a:r>
              <a:rPr lang="en-US" dirty="0"/>
              <a:t/>
            </a:r>
            <a:br>
              <a:rPr lang="en-US" dirty="0"/>
            </a:br>
            <a:r>
              <a:rPr lang="en-US" dirty="0"/>
              <a:t/>
            </a:r>
            <a:br>
              <a:rPr lang="en-US" dirty="0"/>
            </a:br>
            <a:endParaRPr dirty="0"/>
          </a:p>
        </p:txBody>
      </p:sp>
      <p:sp>
        <p:nvSpPr>
          <p:cNvPr id="128" name="Google Shape;128;p1"/>
          <p:cNvSpPr txBox="1"/>
          <p:nvPr/>
        </p:nvSpPr>
        <p:spPr>
          <a:xfrm>
            <a:off x="533401" y="6019800"/>
            <a:ext cx="1828800" cy="685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accent2"/>
              </a:buClr>
              <a:buSzPts val="1440"/>
              <a:buFont typeface="Noto Sans Symbols"/>
              <a:buNone/>
            </a:pPr>
            <a:r>
              <a:rPr lang="en-US" sz="2400" b="0" i="0" u="none" strike="noStrike" cap="none">
                <a:solidFill>
                  <a:srgbClr val="FFFFFF"/>
                </a:solidFill>
                <a:latin typeface="Twentieth Century"/>
                <a:ea typeface="Twentieth Century"/>
                <a:cs typeface="Twentieth Century"/>
                <a:sym typeface="Twentieth Century"/>
              </a:rPr>
              <a:t>Final Year BTECH</a:t>
            </a:r>
            <a:endParaRPr/>
          </a:p>
        </p:txBody>
      </p:sp>
      <p:pic>
        <p:nvPicPr>
          <p:cNvPr id="129" name="Google Shape;129;p1" descr="https://scontent-bom1-1.cdninstagram.com/vp/8923e2c79198b32fa65340b40c861791/5BACF7C9/t51.2885-19/s150x150/25021636_134077777379048_2853527330310062080_n.jpg"/>
          <p:cNvPicPr preferRelativeResize="0"/>
          <p:nvPr/>
        </p:nvPicPr>
        <p:blipFill rotWithShape="1">
          <a:blip r:embed="rId3">
            <a:alphaModFix/>
          </a:blip>
          <a:srcRect/>
          <a:stretch/>
        </p:blipFill>
        <p:spPr>
          <a:xfrm>
            <a:off x="7924800" y="95250"/>
            <a:ext cx="1123950" cy="1123950"/>
          </a:xfrm>
          <a:prstGeom prst="rect">
            <a:avLst/>
          </a:prstGeom>
          <a:noFill/>
          <a:ln>
            <a:noFill/>
          </a:ln>
        </p:spPr>
      </p:pic>
      <p:sp>
        <p:nvSpPr>
          <p:cNvPr id="131" name="Google Shape;131;p1"/>
          <p:cNvSpPr txBox="1"/>
          <p:nvPr/>
        </p:nvSpPr>
        <p:spPr>
          <a:xfrm>
            <a:off x="386225" y="2819400"/>
            <a:ext cx="8371550" cy="32931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0" u="none" strike="noStrike" cap="none" dirty="0">
                <a:solidFill>
                  <a:schemeClr val="bg1"/>
                </a:solidFill>
                <a:highlight>
                  <a:srgbClr val="FFFF00"/>
                </a:highlight>
                <a:latin typeface="Times New Roman" panose="02020603050405020304" pitchFamily="18" charset="0"/>
                <a:ea typeface="Times New Roman"/>
                <a:cs typeface="Times New Roman" panose="02020603050405020304" pitchFamily="18" charset="0"/>
                <a:sym typeface="Times New Roman"/>
              </a:rPr>
              <a:t>Sources: </a:t>
            </a:r>
            <a:endParaRPr sz="1600" b="1" i="0" u="none" strike="noStrike" cap="none" dirty="0">
              <a:solidFill>
                <a:schemeClr val="bg1"/>
              </a:solidFill>
              <a:highlight>
                <a:srgbClr val="FFFF00"/>
              </a:highlight>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endParaRPr sz="1600" b="1" dirty="0">
              <a:highlight>
                <a:srgbClr val="FFFF00"/>
              </a:highlight>
              <a:latin typeface="Times New Roman" panose="02020603050405020304" pitchFamily="18" charset="0"/>
              <a:ea typeface="Times New Roman"/>
              <a:cs typeface="Times New Roman" panose="02020603050405020304" pitchFamily="18" charset="0"/>
              <a:sym typeface="Times New Roman"/>
            </a:endParaRPr>
          </a:p>
          <a:p>
            <a:pPr marL="457200" indent="-457200" algn="just">
              <a:buFont typeface="Tw Cen MT" panose="020B0602020104020603" pitchFamily="34" charset="0"/>
              <a:buAutoNum type="arabicPeriod"/>
            </a:pPr>
            <a:r>
              <a:rPr lang="en-US" altLang="en-US" dirty="0">
                <a:latin typeface="Times New Roman" panose="02020603050405020304" pitchFamily="18" charset="0"/>
                <a:cs typeface="Times New Roman" panose="02020603050405020304" pitchFamily="18" charset="0"/>
                <a:hlinkClick r:id="rId4">
                  <a:extLst>
                    <a:ext uri="{A12FA001-AC4F-418D-AE19-62706E023703}">
                      <ahyp:hlinkClr xmlns="" xmlns:ahyp="http://schemas.microsoft.com/office/drawing/2018/hyperlinkcolor" val="tx"/>
                    </a:ext>
                  </a:extLst>
                </a:hlinkClick>
              </a:rPr>
              <a:t>https://towardsdatascience.com/activation-functions-neural-networks-1cbd9f8d91d6</a:t>
            </a:r>
            <a:r>
              <a:rPr lang="en-US" altLang="en-US" dirty="0">
                <a:latin typeface="Times New Roman" panose="02020603050405020304" pitchFamily="18" charset="0"/>
                <a:cs typeface="Times New Roman" panose="02020603050405020304" pitchFamily="18" charset="0"/>
              </a:rPr>
              <a:t> </a:t>
            </a:r>
          </a:p>
          <a:p>
            <a:pPr marL="457200" indent="-457200" algn="just">
              <a:buFont typeface="Tw Cen MT" panose="020B0602020104020603" pitchFamily="34" charset="0"/>
              <a:buAutoNum type="arabicPeriod"/>
            </a:pPr>
            <a:r>
              <a:rPr lang="en-US" altLang="en-US" dirty="0">
                <a:latin typeface="Times New Roman" panose="02020603050405020304" pitchFamily="18" charset="0"/>
                <a:cs typeface="Times New Roman" panose="02020603050405020304" pitchFamily="18" charset="0"/>
                <a:hlinkClick r:id="rId5">
                  <a:extLst>
                    <a:ext uri="{A12FA001-AC4F-418D-AE19-62706E023703}">
                      <ahyp:hlinkClr xmlns="" xmlns:ahyp="http://schemas.microsoft.com/office/drawing/2018/hyperlinkcolor" val="tx"/>
                    </a:ext>
                  </a:extLst>
                </a:hlinkClick>
              </a:rPr>
              <a:t>https://medium.com/@abhigoku10/activation-functions-and-its-types-in-artifical-neural-network-14511f3080a8</a:t>
            </a:r>
            <a:r>
              <a:rPr lang="en-US" altLang="en-US" dirty="0">
                <a:latin typeface="Times New Roman" panose="02020603050405020304" pitchFamily="18" charset="0"/>
                <a:cs typeface="Times New Roman" panose="02020603050405020304" pitchFamily="18" charset="0"/>
              </a:rPr>
              <a:t> </a:t>
            </a:r>
          </a:p>
          <a:p>
            <a:pPr marL="457200" indent="-457200" algn="just">
              <a:buFont typeface="Tw Cen MT" panose="020B0602020104020603" pitchFamily="34" charset="0"/>
              <a:buAutoNum type="arabicPeriod"/>
            </a:pPr>
            <a:r>
              <a:rPr lang="en-US" altLang="en-US" dirty="0">
                <a:latin typeface="Times New Roman" panose="02020603050405020304" pitchFamily="18" charset="0"/>
                <a:cs typeface="Times New Roman" panose="02020603050405020304" pitchFamily="18" charset="0"/>
                <a:hlinkClick r:id="rId6">
                  <a:extLst>
                    <a:ext uri="{A12FA001-AC4F-418D-AE19-62706E023703}">
                      <ahyp:hlinkClr xmlns="" xmlns:ahyp="http://schemas.microsoft.com/office/drawing/2018/hyperlinkcolor" val="tx"/>
                    </a:ext>
                  </a:extLst>
                </a:hlinkClick>
              </a:rPr>
              <a:t>https://medium.com/@zeeshanmulla/cost-activation-loss-function-neural-network-deep-learning-what-are-these-91167825a4de</a:t>
            </a:r>
            <a:r>
              <a:rPr lang="en-US" altLang="en-US" dirty="0">
                <a:latin typeface="Times New Roman" panose="02020603050405020304" pitchFamily="18" charset="0"/>
                <a:cs typeface="Times New Roman" panose="02020603050405020304" pitchFamily="18" charset="0"/>
              </a:rPr>
              <a:t> </a:t>
            </a:r>
          </a:p>
          <a:p>
            <a:pPr marL="457200" indent="-457200" algn="just">
              <a:buFont typeface="Tw Cen MT" panose="020B0602020104020603" pitchFamily="34" charset="0"/>
              <a:buAutoNum type="arabicPeriod"/>
            </a:pPr>
            <a:r>
              <a:rPr lang="en-US" altLang="en-US" dirty="0">
                <a:latin typeface="Times New Roman" panose="02020603050405020304" pitchFamily="18" charset="0"/>
                <a:cs typeface="Times New Roman" panose="02020603050405020304" pitchFamily="18" charset="0"/>
                <a:hlinkClick r:id="rId7">
                  <a:extLst>
                    <a:ext uri="{A12FA001-AC4F-418D-AE19-62706E023703}">
                      <ahyp:hlinkClr xmlns="" xmlns:ahyp="http://schemas.microsoft.com/office/drawing/2018/hyperlinkcolor" val="tx"/>
                    </a:ext>
                  </a:extLst>
                </a:hlinkClick>
              </a:rPr>
              <a:t>https://towardsdatascience.com/deep-learning-which-loss-and-activation-functions-should-i-use-ac02f1c56aa8</a:t>
            </a:r>
            <a:r>
              <a:rPr lang="en-US"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b="1" dirty="0">
              <a:highlight>
                <a:srgbClr val="FFFF00"/>
              </a:highlight>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endParaRPr sz="1600" b="1" dirty="0">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sp>
        <p:nvSpPr>
          <p:cNvPr id="8" name="TextBox 7">
            <a:extLst>
              <a:ext uri="{FF2B5EF4-FFF2-40B4-BE49-F238E27FC236}">
                <a16:creationId xmlns:a16="http://schemas.microsoft.com/office/drawing/2014/main" xmlns="" id="{1436E6F1-7EB6-4F60-A830-293F55A111DA}"/>
              </a:ext>
            </a:extLst>
          </p:cNvPr>
          <p:cNvSpPr txBox="1"/>
          <p:nvPr/>
        </p:nvSpPr>
        <p:spPr>
          <a:xfrm>
            <a:off x="572280" y="1905000"/>
            <a:ext cx="8050762" cy="589585"/>
          </a:xfrm>
          <a:prstGeom prst="rect">
            <a:avLst/>
          </a:prstGeom>
          <a:noFill/>
        </p:spPr>
        <p:txBody>
          <a:bodyPr wrap="square">
            <a:spAutoFit/>
          </a:bodyPr>
          <a:lstStyle/>
          <a:p>
            <a:pPr algn="just">
              <a:lnSpc>
                <a:spcPct val="106000"/>
              </a:lnSpc>
              <a:spcAft>
                <a:spcPts val="800"/>
              </a:spcAft>
            </a:pPr>
            <a:r>
              <a:rPr lang="en-US" sz="3200" dirty="0">
                <a:latin typeface="Times New Roman" panose="02020603050405020304" pitchFamily="18" charset="0"/>
                <a:cs typeface="Times New Roman" panose="02020603050405020304" pitchFamily="18" charset="0"/>
              </a:rPr>
              <a:t>Activation Functions, Loss Function</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62900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12775" y="228600"/>
            <a:ext cx="8153400" cy="990600"/>
          </a:xfrm>
        </p:spPr>
        <p:txBody>
          <a:bodyPr/>
          <a:lstStyle/>
          <a:p>
            <a:r>
              <a:rPr lang="en-US" altLang="en-US" sz="2800" b="1" dirty="0">
                <a:latin typeface="Times New Roman" panose="02020603050405020304" pitchFamily="18" charset="0"/>
                <a:cs typeface="Times New Roman" panose="02020603050405020304" pitchFamily="18" charset="0"/>
              </a:rPr>
              <a:t>A Simple Neural Network</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F816602D-6249-4EB0-AB75-E7168FB984CC}" type="slidenum">
              <a:rPr lang="en-US" altLang="en-US" sz="1200">
                <a:solidFill>
                  <a:srgbClr val="FFFFFF"/>
                </a:solidFill>
                <a:latin typeface="Tw Cen MT" panose="020B0602020104020603" pitchFamily="34" charset="0"/>
              </a:rPr>
              <a:pPr eaLnBrk="1" hangingPunct="1">
                <a:lnSpc>
                  <a:spcPct val="80000"/>
                </a:lnSpc>
              </a:pPr>
              <a:t>75</a:t>
            </a:fld>
            <a:endParaRPr lang="en-US" altLang="en-US" sz="1200">
              <a:solidFill>
                <a:srgbClr val="FFFFFF"/>
              </a:solidFill>
              <a:latin typeface="Tw Cen MT" panose="020B0602020104020603" pitchFamily="34" charset="0"/>
            </a:endParaRPr>
          </a:p>
        </p:txBody>
      </p:sp>
      <p:sp>
        <p:nvSpPr>
          <p:cNvPr id="16388" name="Rectangle 4"/>
          <p:cNvSpPr>
            <a:spLocks noChangeArrowheads="1"/>
          </p:cNvSpPr>
          <p:nvPr/>
        </p:nvSpPr>
        <p:spPr bwMode="auto">
          <a:xfrm>
            <a:off x="533400" y="1600200"/>
            <a:ext cx="80772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C00000"/>
                </a:solidFill>
                <a:latin typeface="Times New Roman" panose="02020603050405020304" pitchFamily="18" charset="0"/>
                <a:cs typeface="Times New Roman" panose="02020603050405020304" pitchFamily="18" charset="0"/>
              </a:rPr>
              <a:t>A Neuron </a:t>
            </a:r>
            <a:r>
              <a:rPr lang="en-US" altLang="en-US" sz="2000">
                <a:solidFill>
                  <a:srgbClr val="C00000"/>
                </a:solidFill>
                <a:latin typeface="Times New Roman" panose="02020603050405020304" pitchFamily="18" charset="0"/>
                <a:cs typeface="Times New Roman" panose="02020603050405020304" pitchFamily="18" charset="0"/>
              </a:rPr>
              <a:t>[2]</a:t>
            </a:r>
            <a:r>
              <a:rPr lang="en-US" altLang="en-US" sz="2000" b="1">
                <a:solidFill>
                  <a:srgbClr val="C00000"/>
                </a:solidFill>
                <a:latin typeface="Times New Roman" panose="02020603050405020304" pitchFamily="18" charset="0"/>
                <a:cs typeface="Times New Roman" panose="02020603050405020304" pitchFamily="18" charset="0"/>
              </a:rPr>
              <a:t>: </a:t>
            </a:r>
          </a:p>
          <a:p>
            <a:pPr eaLnBrk="1" hangingPunct="1">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    (</a:t>
            </a:r>
            <a:r>
              <a:rPr lang="en-US" altLang="en-US" sz="2000" b="1" i="1">
                <a:latin typeface="Times New Roman" panose="02020603050405020304" pitchFamily="18" charset="0"/>
                <a:cs typeface="Times New Roman" panose="02020603050405020304" pitchFamily="18" charset="0"/>
              </a:rPr>
              <a:t>x</a:t>
            </a:r>
            <a:r>
              <a:rPr lang="en-US" altLang="en-US" sz="2000" b="1" i="1" baseline="-25000">
                <a:latin typeface="Times New Roman" panose="02020603050405020304" pitchFamily="18" charset="0"/>
                <a:cs typeface="Times New Roman" panose="02020603050405020304" pitchFamily="18" charset="0"/>
              </a:rPr>
              <a:t>1</a:t>
            </a:r>
            <a:r>
              <a:rPr lang="en-US" altLang="en-US" sz="2000" b="1" i="1">
                <a:latin typeface="Times New Roman" panose="02020603050405020304" pitchFamily="18" charset="0"/>
                <a:cs typeface="Times New Roman" panose="02020603050405020304" pitchFamily="18" charset="0"/>
              </a:rPr>
              <a:t>,x</a:t>
            </a:r>
            <a:r>
              <a:rPr lang="en-US" altLang="en-US" sz="2000" b="1" i="1" baseline="-25000">
                <a:latin typeface="Times New Roman" panose="02020603050405020304" pitchFamily="18" charset="0"/>
                <a:cs typeface="Times New Roman" panose="02020603050405020304" pitchFamily="18" charset="0"/>
              </a:rPr>
              <a:t>2</a:t>
            </a:r>
            <a:r>
              <a:rPr lang="en-US" altLang="en-US" sz="2000" b="1" i="1">
                <a:latin typeface="Times New Roman" panose="02020603050405020304" pitchFamily="18" charset="0"/>
                <a:cs typeface="Times New Roman" panose="02020603050405020304" pitchFamily="18" charset="0"/>
              </a:rPr>
              <a:t>, …x</a:t>
            </a:r>
            <a:r>
              <a:rPr lang="en-US" altLang="en-US" sz="2000" b="1" i="1" baseline="-25000">
                <a:latin typeface="Times New Roman" panose="02020603050405020304" pitchFamily="18" charset="0"/>
                <a:cs typeface="Times New Roman" panose="02020603050405020304" pitchFamily="18" charset="0"/>
              </a:rPr>
              <a:t>n</a:t>
            </a:r>
            <a:r>
              <a:rPr lang="en-US" altLang="en-US" sz="2000">
                <a:latin typeface="Times New Roman" panose="02020603050405020304" pitchFamily="18" charset="0"/>
                <a:cs typeface="Times New Roman" panose="02020603050405020304" pitchFamily="18" charset="0"/>
              </a:rPr>
              <a:t>) - input signal vector</a:t>
            </a:r>
          </a:p>
          <a:p>
            <a:pPr eaLnBrk="1" hangingPunct="1">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    (</a:t>
            </a:r>
            <a:r>
              <a:rPr lang="en-US" altLang="en-US" sz="2000" b="1" i="1">
                <a:latin typeface="Times New Roman" panose="02020603050405020304" pitchFamily="18" charset="0"/>
                <a:cs typeface="Times New Roman" panose="02020603050405020304" pitchFamily="18" charset="0"/>
              </a:rPr>
              <a:t>w</a:t>
            </a:r>
            <a:r>
              <a:rPr lang="en-US" altLang="en-US" sz="2000" b="1" i="1" baseline="-25000">
                <a:latin typeface="Times New Roman" panose="02020603050405020304" pitchFamily="18" charset="0"/>
                <a:cs typeface="Times New Roman" panose="02020603050405020304" pitchFamily="18" charset="0"/>
              </a:rPr>
              <a:t>1</a:t>
            </a:r>
            <a:r>
              <a:rPr lang="en-US" altLang="en-US" sz="2000" b="1" i="1">
                <a:latin typeface="Times New Roman" panose="02020603050405020304" pitchFamily="18" charset="0"/>
                <a:cs typeface="Times New Roman" panose="02020603050405020304" pitchFamily="18" charset="0"/>
              </a:rPr>
              <a:t>,w</a:t>
            </a:r>
            <a:r>
              <a:rPr lang="en-US" altLang="en-US" sz="2000" b="1" i="1" baseline="-25000">
                <a:latin typeface="Times New Roman" panose="02020603050405020304" pitchFamily="18" charset="0"/>
                <a:cs typeface="Times New Roman" panose="02020603050405020304" pitchFamily="18" charset="0"/>
              </a:rPr>
              <a:t>2</a:t>
            </a:r>
            <a:r>
              <a:rPr lang="en-US" altLang="en-US" sz="2000" b="1" i="1">
                <a:latin typeface="Times New Roman" panose="02020603050405020304" pitchFamily="18" charset="0"/>
                <a:cs typeface="Times New Roman" panose="02020603050405020304" pitchFamily="18" charset="0"/>
              </a:rPr>
              <a:t>,…w</a:t>
            </a:r>
            <a:r>
              <a:rPr lang="en-US" altLang="en-US" sz="2000" b="1" i="1" baseline="-25000">
                <a:latin typeface="Times New Roman" panose="02020603050405020304" pitchFamily="18" charset="0"/>
                <a:cs typeface="Times New Roman" panose="02020603050405020304" pitchFamily="18" charset="0"/>
              </a:rPr>
              <a:t>n</a:t>
            </a:r>
            <a:r>
              <a:rPr lang="en-US" altLang="en-US" sz="2000">
                <a:latin typeface="Times New Roman" panose="02020603050405020304" pitchFamily="18" charset="0"/>
                <a:cs typeface="Times New Roman" panose="02020603050405020304" pitchFamily="18" charset="0"/>
              </a:rPr>
              <a:t>) - weights </a:t>
            </a:r>
          </a:p>
          <a:p>
            <a:pPr eaLnBrk="1" hangingPunct="1">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    accumulation ( i.e. summation + addition of bias</a:t>
            </a:r>
            <a:r>
              <a:rPr lang="en-US" altLang="en-US" sz="2000" b="1" i="1">
                <a:latin typeface="Times New Roman" panose="02020603050405020304" pitchFamily="18" charset="0"/>
                <a:cs typeface="Times New Roman" panose="02020603050405020304" pitchFamily="18" charset="0"/>
              </a:rPr>
              <a:t> b</a:t>
            </a:r>
            <a:r>
              <a:rPr lang="en-US" altLang="en-US" sz="2000">
                <a:latin typeface="Times New Roman" panose="02020603050405020304" pitchFamily="18" charset="0"/>
                <a:cs typeface="Times New Roman" panose="02020603050405020304" pitchFamily="18" charset="0"/>
              </a:rPr>
              <a:t>)</a:t>
            </a:r>
          </a:p>
          <a:p>
            <a:pPr eaLnBrk="1" hangingPunct="1">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    an activation function </a:t>
            </a:r>
            <a:r>
              <a:rPr lang="en-US" altLang="en-US" sz="2000" b="1" i="1">
                <a:latin typeface="Times New Roman" panose="02020603050405020304" pitchFamily="18" charset="0"/>
                <a:cs typeface="Times New Roman" panose="02020603050405020304" pitchFamily="18" charset="0"/>
              </a:rPr>
              <a:t>f</a:t>
            </a:r>
            <a:r>
              <a:rPr lang="en-US" altLang="en-US" sz="2000">
                <a:latin typeface="Times New Roman" panose="02020603050405020304" pitchFamily="18" charset="0"/>
                <a:cs typeface="Times New Roman" panose="02020603050405020304" pitchFamily="18" charset="0"/>
              </a:rPr>
              <a:t> is applied to this sum</a:t>
            </a:r>
          </a:p>
        </p:txBody>
      </p:sp>
      <p:pic>
        <p:nvPicPr>
          <p:cNvPr id="163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276600"/>
            <a:ext cx="763905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xmlns="" id="{7ACCFAB8-AF5C-4529-9BAC-983DCA277403}"/>
              </a:ext>
            </a:extLst>
          </p:cNvPr>
          <p:cNvSpPr txBox="1"/>
          <p:nvPr/>
        </p:nvSpPr>
        <p:spPr>
          <a:xfrm>
            <a:off x="228600" y="6267450"/>
            <a:ext cx="8915400" cy="584775"/>
          </a:xfrm>
          <a:prstGeom prst="rect">
            <a:avLst/>
          </a:prstGeom>
          <a:noFill/>
        </p:spPr>
        <p:txBody>
          <a:bodyPr wrap="square">
            <a:spAutoFit/>
          </a:bodyPr>
          <a:lstStyle/>
          <a:p>
            <a:pPr algn="just"/>
            <a:r>
              <a:rPr lang="en-US" altLang="en-US" sz="1600" dirty="0">
                <a:highlight>
                  <a:srgbClr val="FFFF00"/>
                </a:highlight>
                <a:latin typeface="Times New Roman" panose="02020603050405020304" pitchFamily="18" charset="0"/>
                <a:cs typeface="Times New Roman" panose="02020603050405020304" pitchFamily="18" charset="0"/>
                <a:hlinkClick r:id="rId3">
                  <a:extLst>
                    <a:ext uri="{A12FA001-AC4F-418D-AE19-62706E023703}">
                      <ahyp:hlinkClr xmlns="" xmlns:ahyp="http://schemas.microsoft.com/office/drawing/2018/hyperlinkcolor" val="tx"/>
                    </a:ext>
                  </a:extLst>
                </a:hlinkClick>
              </a:rPr>
              <a:t>https://medium.com/@abhigoku10/activation-functions-and-its-types-in-artifical-neural-network-14511f3080a8</a:t>
            </a:r>
            <a:r>
              <a:rPr lang="en-US" altLang="en-US" sz="1600" dirty="0">
                <a:highlight>
                  <a:srgbClr val="FFFF00"/>
                </a:highligh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937257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12775" y="228600"/>
            <a:ext cx="8153400" cy="990600"/>
          </a:xfrm>
        </p:spPr>
        <p:txBody>
          <a:bodyPr/>
          <a:lstStyle/>
          <a:p>
            <a:r>
              <a:rPr lang="en-US" altLang="en-US" sz="2800" b="1" dirty="0">
                <a:latin typeface="Times New Roman" panose="02020603050405020304" pitchFamily="18" charset="0"/>
                <a:cs typeface="Times New Roman" panose="02020603050405020304" pitchFamily="18" charset="0"/>
              </a:rPr>
              <a:t>Activation Function</a:t>
            </a:r>
          </a:p>
        </p:txBody>
      </p:sp>
      <p:sp>
        <p:nvSpPr>
          <p:cNvPr id="17411" name="Content Placeholder 2"/>
          <p:cNvSpPr>
            <a:spLocks noGrp="1"/>
          </p:cNvSpPr>
          <p:nvPr>
            <p:ph sz="quarter" idx="1"/>
          </p:nvPr>
        </p:nvSpPr>
        <p:spPr>
          <a:xfrm>
            <a:off x="612775" y="1600200"/>
            <a:ext cx="8153400" cy="4495800"/>
          </a:xfrm>
        </p:spPr>
        <p:txBody>
          <a:bodyPr/>
          <a:lstStyle/>
          <a:p>
            <a:pPr>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An activation function is a very important feature of an Artificial Neural Network to learn and understand the complex patterns</a:t>
            </a:r>
          </a:p>
          <a:p>
            <a:pPr>
              <a:buFont typeface="Wingdings" panose="05000000000000000000" pitchFamily="2" charset="2"/>
              <a:buChar char="Ø"/>
            </a:pPr>
            <a:r>
              <a:rPr lang="en-US" altLang="en-US" sz="2400" i="1" dirty="0">
                <a:latin typeface="Times New Roman" panose="02020603050405020304" pitchFamily="18" charset="0"/>
                <a:cs typeface="Times New Roman" panose="02020603050405020304" pitchFamily="18" charset="0"/>
              </a:rPr>
              <a:t>A </a:t>
            </a:r>
            <a:r>
              <a:rPr lang="en-US" altLang="en-US" sz="2400" dirty="0">
                <a:latin typeface="Times New Roman" panose="02020603050405020304" pitchFamily="18" charset="0"/>
                <a:cs typeface="Times New Roman" panose="02020603050405020304" pitchFamily="18" charset="0"/>
              </a:rPr>
              <a:t>mathematical equation that determine the </a:t>
            </a:r>
            <a:r>
              <a:rPr lang="en-US" altLang="en-US" sz="2400" i="1" dirty="0">
                <a:latin typeface="Times New Roman" panose="02020603050405020304" pitchFamily="18" charset="0"/>
                <a:cs typeface="Times New Roman" panose="02020603050405020304" pitchFamily="18" charset="0"/>
              </a:rPr>
              <a:t> output of node</a:t>
            </a:r>
          </a:p>
          <a:p>
            <a:pPr>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It helps to normalize the output of each neuron to a range between 1 and 0 or between -1 and 1</a:t>
            </a:r>
            <a:endParaRPr lang="en-US" altLang="en-US" sz="2400"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US" sz="2400" i="1" dirty="0">
                <a:latin typeface="Times New Roman" panose="02020603050405020304" pitchFamily="18" charset="0"/>
                <a:cs typeface="Times New Roman" panose="02020603050405020304" pitchFamily="18" charset="0"/>
              </a:rPr>
              <a:t>It is also known as </a:t>
            </a:r>
            <a:r>
              <a:rPr lang="en-US" altLang="en-US" sz="2400" b="1" i="1" dirty="0">
                <a:latin typeface="Times New Roman" panose="02020603050405020304" pitchFamily="18" charset="0"/>
                <a:cs typeface="Times New Roman" panose="02020603050405020304" pitchFamily="18" charset="0"/>
              </a:rPr>
              <a:t>Transfer Function </a:t>
            </a:r>
          </a:p>
          <a:p>
            <a:pPr>
              <a:buFont typeface="Wingdings" panose="05000000000000000000" pitchFamily="2" charset="2"/>
              <a:buChar char="Ø"/>
            </a:pPr>
            <a:endParaRPr lang="en-US" alt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3D71A219-05E9-4192-AFFE-26E9176AE9F4}" type="slidenum">
              <a:rPr lang="en-US" altLang="en-US" sz="1200">
                <a:solidFill>
                  <a:srgbClr val="FFFFFF"/>
                </a:solidFill>
                <a:latin typeface="Tw Cen MT" panose="020B0602020104020603" pitchFamily="34" charset="0"/>
              </a:rPr>
              <a:pPr eaLnBrk="1" hangingPunct="1">
                <a:lnSpc>
                  <a:spcPct val="80000"/>
                </a:lnSpc>
              </a:pPr>
              <a:t>76</a:t>
            </a:fld>
            <a:endParaRPr lang="en-US" altLang="en-US" sz="1200">
              <a:solidFill>
                <a:srgbClr val="FFFFFF"/>
              </a:solidFill>
              <a:latin typeface="Tw Cen MT" panose="020B0602020104020603" pitchFamily="34" charset="0"/>
            </a:endParaRPr>
          </a:p>
        </p:txBody>
      </p:sp>
    </p:spTree>
    <p:extLst>
      <p:ext uri="{BB962C8B-B14F-4D97-AF65-F5344CB8AC3E}">
        <p14:creationId xmlns:p14="http://schemas.microsoft.com/office/powerpoint/2010/main" val="26298590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725487" y="214604"/>
            <a:ext cx="8153400" cy="990600"/>
          </a:xfrm>
        </p:spPr>
        <p:txBody>
          <a:bodyPr/>
          <a:lstStyle/>
          <a:p>
            <a:r>
              <a:rPr lang="en-US" altLang="en-US" sz="2800" b="1" dirty="0">
                <a:latin typeface="Times New Roman" panose="02020603050405020304" pitchFamily="18" charset="0"/>
                <a:cs typeface="Times New Roman" panose="02020603050405020304" pitchFamily="18" charset="0"/>
              </a:rPr>
              <a:t>Activation Function</a:t>
            </a:r>
          </a:p>
        </p:txBody>
      </p:sp>
      <p:sp>
        <p:nvSpPr>
          <p:cNvPr id="18435" name="Content Placeholder 2"/>
          <p:cNvSpPr>
            <a:spLocks noGrp="1"/>
          </p:cNvSpPr>
          <p:nvPr>
            <p:ph sz="quarter" idx="1"/>
          </p:nvPr>
        </p:nvSpPr>
        <p:spPr>
          <a:xfrm>
            <a:off x="612775" y="1600200"/>
            <a:ext cx="8378825" cy="4495800"/>
          </a:xfrm>
        </p:spPr>
        <p:txBody>
          <a:bodyPr/>
          <a:lstStyle/>
          <a:p>
            <a:pPr>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The function</a:t>
            </a:r>
          </a:p>
          <a:p>
            <a:pPr lvl="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attached to each neuron in the network</a:t>
            </a:r>
          </a:p>
          <a:p>
            <a:pPr lvl="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determines whether neuron should be activated (“fired”) or not, </a:t>
            </a:r>
          </a:p>
          <a:p>
            <a:pPr lvl="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based on whether each neuron’s input is relevant for the model’s prediction</a:t>
            </a:r>
          </a:p>
          <a:p>
            <a:pPr>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Computationally efficient (calculated across thousands/millions of neurons for each data sample)</a:t>
            </a:r>
          </a:p>
          <a:p>
            <a:pPr>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The need for speed has led to the development of new functions such as </a:t>
            </a:r>
            <a:r>
              <a:rPr lang="en-US" altLang="en-US" dirty="0" err="1">
                <a:latin typeface="Times New Roman" panose="02020603050405020304" pitchFamily="18" charset="0"/>
                <a:cs typeface="Times New Roman" panose="02020603050405020304" pitchFamily="18" charset="0"/>
              </a:rPr>
              <a:t>ReLu</a:t>
            </a:r>
            <a:r>
              <a:rPr lang="en-US" altLang="en-US"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45034DCC-F68B-4690-895A-E184883C2CB4}" type="slidenum">
              <a:rPr lang="en-US" altLang="en-US" sz="1200">
                <a:solidFill>
                  <a:srgbClr val="FFFFFF"/>
                </a:solidFill>
                <a:latin typeface="Tw Cen MT" panose="020B0602020104020603" pitchFamily="34" charset="0"/>
              </a:rPr>
              <a:pPr eaLnBrk="1" hangingPunct="1">
                <a:lnSpc>
                  <a:spcPct val="80000"/>
                </a:lnSpc>
              </a:pPr>
              <a:t>77</a:t>
            </a:fld>
            <a:endParaRPr lang="en-US" altLang="en-US" sz="1200">
              <a:solidFill>
                <a:srgbClr val="FFFFFF"/>
              </a:solidFill>
              <a:latin typeface="Tw Cen MT" panose="020B0602020104020603" pitchFamily="34" charset="0"/>
            </a:endParaRPr>
          </a:p>
        </p:txBody>
      </p:sp>
    </p:spTree>
    <p:extLst>
      <p:ext uri="{BB962C8B-B14F-4D97-AF65-F5344CB8AC3E}">
        <p14:creationId xmlns:p14="http://schemas.microsoft.com/office/powerpoint/2010/main" val="3281844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12775" y="228600"/>
            <a:ext cx="8153400" cy="990600"/>
          </a:xfrm>
        </p:spPr>
        <p:txBody>
          <a:bodyPr/>
          <a:lstStyle/>
          <a:p>
            <a:r>
              <a:rPr lang="en-US" altLang="en-US" sz="2800" b="1" dirty="0">
                <a:latin typeface="Times New Roman" panose="02020603050405020304" pitchFamily="18" charset="0"/>
                <a:cs typeface="Times New Roman" panose="02020603050405020304" pitchFamily="18" charset="0"/>
              </a:rPr>
              <a:t>Activation Function (Types)</a:t>
            </a:r>
          </a:p>
        </p:txBody>
      </p:sp>
      <p:sp>
        <p:nvSpPr>
          <p:cNvPr id="19459" name="Content Placeholder 2"/>
          <p:cNvSpPr>
            <a:spLocks noGrp="1"/>
          </p:cNvSpPr>
          <p:nvPr>
            <p:ph sz="quarter" idx="1"/>
          </p:nvPr>
        </p:nvSpPr>
        <p:spPr>
          <a:xfrm>
            <a:off x="612775" y="1600200"/>
            <a:ext cx="8153400" cy="4495800"/>
          </a:xfrm>
        </p:spPr>
        <p:txBody>
          <a:bodyPr/>
          <a:lstStyle/>
          <a:p>
            <a:pPr>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The Activation Functions</a:t>
            </a:r>
            <a:r>
              <a:rPr lang="en-US" altLang="en-US" sz="1800" dirty="0">
                <a:latin typeface="Times New Roman" panose="02020603050405020304" pitchFamily="18" charset="0"/>
                <a:cs typeface="Times New Roman" panose="02020603050405020304" pitchFamily="18" charset="0"/>
              </a:rPr>
              <a:t> [1]</a:t>
            </a:r>
            <a:r>
              <a:rPr lang="en-US" altLang="en-US" dirty="0">
                <a:latin typeface="Times New Roman" panose="02020603050405020304" pitchFamily="18" charset="0"/>
                <a:cs typeface="Times New Roman" panose="02020603050405020304" pitchFamily="18" charset="0"/>
              </a:rPr>
              <a:t> can be basically divided into 2 types- </a:t>
            </a:r>
          </a:p>
          <a:p>
            <a:pPr>
              <a:buFont typeface="Wingdings" panose="05000000000000000000" pitchFamily="2" charset="2"/>
              <a:buChar char="Ø"/>
            </a:pPr>
            <a:endParaRPr lang="en-US" alt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Linear Activation Function </a:t>
            </a:r>
          </a:p>
          <a:p>
            <a:pPr lvl="1">
              <a:buFont typeface="Wingdings" panose="05000000000000000000" pitchFamily="2" charset="2"/>
              <a:buChar char="Ø"/>
            </a:pPr>
            <a:endParaRPr lang="en-US" alt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Non-linear Activation Functions</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4A961547-D1C5-4E3E-AD30-E7DE7A146ABA}" type="slidenum">
              <a:rPr lang="en-US" altLang="en-US" sz="1200">
                <a:solidFill>
                  <a:srgbClr val="FFFFFF"/>
                </a:solidFill>
                <a:latin typeface="Tw Cen MT" panose="020B0602020104020603" pitchFamily="34" charset="0"/>
              </a:rPr>
              <a:pPr eaLnBrk="1" hangingPunct="1">
                <a:lnSpc>
                  <a:spcPct val="80000"/>
                </a:lnSpc>
              </a:pPr>
              <a:t>78</a:t>
            </a:fld>
            <a:endParaRPr lang="en-US" altLang="en-US" sz="1200">
              <a:solidFill>
                <a:srgbClr val="FFFFFF"/>
              </a:solidFill>
              <a:latin typeface="Tw Cen MT" panose="020B0602020104020603" pitchFamily="34" charset="0"/>
            </a:endParaRPr>
          </a:p>
        </p:txBody>
      </p:sp>
      <p:sp>
        <p:nvSpPr>
          <p:cNvPr id="6" name="TextBox 5">
            <a:extLst>
              <a:ext uri="{FF2B5EF4-FFF2-40B4-BE49-F238E27FC236}">
                <a16:creationId xmlns:a16="http://schemas.microsoft.com/office/drawing/2014/main" xmlns="" id="{2C32C3C0-40E1-4B69-9D7D-6326DA008F63}"/>
              </a:ext>
            </a:extLst>
          </p:cNvPr>
          <p:cNvSpPr txBox="1"/>
          <p:nvPr/>
        </p:nvSpPr>
        <p:spPr>
          <a:xfrm>
            <a:off x="377825" y="5738727"/>
            <a:ext cx="8537575" cy="584775"/>
          </a:xfrm>
          <a:prstGeom prst="rect">
            <a:avLst/>
          </a:prstGeom>
          <a:noFill/>
        </p:spPr>
        <p:txBody>
          <a:bodyPr wrap="square">
            <a:spAutoFit/>
          </a:bodyPr>
          <a:lstStyle/>
          <a:p>
            <a:pPr algn="just"/>
            <a:r>
              <a:rPr lang="en-US" altLang="en-US" sz="1600" dirty="0">
                <a:highlight>
                  <a:srgbClr val="FFFF00"/>
                </a:highlight>
                <a:latin typeface="Times New Roman" panose="02020603050405020304" pitchFamily="18" charset="0"/>
                <a:cs typeface="Times New Roman" panose="02020603050405020304" pitchFamily="18" charset="0"/>
                <a:hlinkClick r:id="rId2">
                  <a:extLst>
                    <a:ext uri="{A12FA001-AC4F-418D-AE19-62706E023703}">
                      <ahyp:hlinkClr xmlns="" xmlns:ahyp="http://schemas.microsoft.com/office/drawing/2018/hyperlinkcolor" val="tx"/>
                    </a:ext>
                  </a:extLst>
                </a:hlinkClick>
              </a:rPr>
              <a:t>https://medium.com/@abhigoku10/activation-functions-and-its-types-in-artifical-neural-network-14511f3080a8</a:t>
            </a:r>
            <a:r>
              <a:rPr lang="en-US" altLang="en-US" sz="1600" dirty="0">
                <a:highlight>
                  <a:srgbClr val="FFFF00"/>
                </a:highligh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17074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12775" y="228600"/>
            <a:ext cx="8153400" cy="990600"/>
          </a:xfrm>
        </p:spPr>
        <p:txBody>
          <a:bodyPr/>
          <a:lstStyle/>
          <a:p>
            <a:r>
              <a:rPr lang="en-US" altLang="en-US" sz="2800" b="1" dirty="0">
                <a:latin typeface="Times New Roman" panose="02020603050405020304" pitchFamily="18" charset="0"/>
                <a:cs typeface="Times New Roman" panose="02020603050405020304" pitchFamily="18" charset="0"/>
              </a:rPr>
              <a:t>Activation Function (Linear)</a:t>
            </a:r>
          </a:p>
        </p:txBody>
      </p:sp>
      <p:sp>
        <p:nvSpPr>
          <p:cNvPr id="20483" name="Content Placeholder 2"/>
          <p:cNvSpPr>
            <a:spLocks noGrp="1"/>
          </p:cNvSpPr>
          <p:nvPr>
            <p:ph sz="quarter" idx="1"/>
          </p:nvPr>
        </p:nvSpPr>
        <p:spPr>
          <a:xfrm>
            <a:off x="612775" y="1600200"/>
            <a:ext cx="8153400" cy="2362200"/>
          </a:xfrm>
        </p:spPr>
        <p:txBody>
          <a:bodyPr/>
          <a:lstStyle/>
          <a:p>
            <a:pPr>
              <a:buFont typeface="Wingdings" panose="05000000000000000000" pitchFamily="2" charset="2"/>
              <a:buChar char="Ø"/>
            </a:pPr>
            <a:r>
              <a:rPr lang="en-US" altLang="en-US" dirty="0">
                <a:solidFill>
                  <a:srgbClr val="0070C0"/>
                </a:solidFill>
                <a:latin typeface="Times New Roman" panose="02020603050405020304" pitchFamily="18" charset="0"/>
                <a:cs typeface="Times New Roman" panose="02020603050405020304" pitchFamily="18" charset="0"/>
              </a:rPr>
              <a:t>Linear Activation Function:</a:t>
            </a:r>
          </a:p>
          <a:p>
            <a:pPr lvl="1">
              <a:buFont typeface="Wingdings" panose="05000000000000000000" pitchFamily="2" charset="2"/>
              <a:buChar char="Ø"/>
            </a:pPr>
            <a:r>
              <a:rPr lang="en-US" altLang="en-US" b="1" dirty="0">
                <a:latin typeface="Times New Roman" panose="02020603050405020304" pitchFamily="18" charset="0"/>
                <a:cs typeface="Times New Roman" panose="02020603050405020304" pitchFamily="18" charset="0"/>
              </a:rPr>
              <a:t>Equation : </a:t>
            </a:r>
            <a:r>
              <a:rPr lang="en-US" altLang="en-US" dirty="0">
                <a:latin typeface="Times New Roman" panose="02020603050405020304" pitchFamily="18" charset="0"/>
                <a:cs typeface="Times New Roman" panose="02020603050405020304" pitchFamily="18" charset="0"/>
              </a:rPr>
              <a:t>f(x) = x</a:t>
            </a:r>
          </a:p>
          <a:p>
            <a:pPr lvl="1">
              <a:buFont typeface="Wingdings" panose="05000000000000000000" pitchFamily="2" charset="2"/>
              <a:buChar char="Ø"/>
            </a:pPr>
            <a:r>
              <a:rPr lang="en-US" altLang="en-US" b="1" dirty="0">
                <a:latin typeface="Times New Roman" panose="02020603050405020304" pitchFamily="18" charset="0"/>
                <a:cs typeface="Times New Roman" panose="02020603050405020304" pitchFamily="18" charset="0"/>
              </a:rPr>
              <a:t>Range :</a:t>
            </a:r>
            <a:r>
              <a:rPr lang="en-US" altLang="en-US" dirty="0">
                <a:latin typeface="Times New Roman" panose="02020603050405020304" pitchFamily="18" charset="0"/>
                <a:cs typeface="Times New Roman" panose="02020603050405020304" pitchFamily="18" charset="0"/>
              </a:rPr>
              <a:t> (-infinity to infinity)</a:t>
            </a:r>
          </a:p>
          <a:p>
            <a:pPr lvl="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It doesn’t help with the complex data</a:t>
            </a:r>
          </a:p>
          <a:p>
            <a:pPr>
              <a:buFont typeface="Wingdings" panose="05000000000000000000" pitchFamily="2" charset="2"/>
              <a:buChar char="Ø"/>
            </a:pPr>
            <a:endParaRPr lang="en-US" alt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7406ED9D-88A9-4EF5-BD2D-C801725F95C2}" type="slidenum">
              <a:rPr lang="en-US" altLang="en-US" sz="1200">
                <a:solidFill>
                  <a:srgbClr val="FFFFFF"/>
                </a:solidFill>
                <a:latin typeface="Tw Cen MT" panose="020B0602020104020603" pitchFamily="34" charset="0"/>
              </a:rPr>
              <a:pPr eaLnBrk="1" hangingPunct="1">
                <a:lnSpc>
                  <a:spcPct val="80000"/>
                </a:lnSpc>
              </a:pPr>
              <a:t>79</a:t>
            </a:fld>
            <a:endParaRPr lang="en-US" altLang="en-US" sz="1200">
              <a:solidFill>
                <a:srgbClr val="FFFFFF"/>
              </a:solidFill>
              <a:latin typeface="Tw Cen MT" panose="020B0602020104020603" pitchFamily="34" charset="0"/>
            </a:endParaRPr>
          </a:p>
        </p:txBody>
      </p:sp>
      <p:pic>
        <p:nvPicPr>
          <p:cNvPr id="20485"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933825"/>
            <a:ext cx="4495800"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3842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
          <p:cNvSpPr txBox="1"/>
          <p:nvPr/>
        </p:nvSpPr>
        <p:spPr>
          <a:xfrm>
            <a:off x="457200" y="1475062"/>
            <a:ext cx="7909249" cy="1938952"/>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The term "</a:t>
            </a:r>
            <a:r>
              <a:rPr lang="en-US" sz="2000" b="1" i="0" dirty="0">
                <a:effectLst/>
                <a:latin typeface="Times New Roman" panose="02020603050405020304" pitchFamily="18" charset="0"/>
                <a:cs typeface="Times New Roman" panose="02020603050405020304" pitchFamily="18" charset="0"/>
              </a:rPr>
              <a:t>Artificial Neural Network</a:t>
            </a:r>
            <a:r>
              <a:rPr lang="en-US" sz="2000" b="0" i="0" dirty="0">
                <a:solidFill>
                  <a:srgbClr val="000000"/>
                </a:solidFill>
                <a:effectLst/>
                <a:latin typeface="Times New Roman" panose="02020603050405020304" pitchFamily="18" charset="0"/>
                <a:cs typeface="Times New Roman" panose="02020603050405020304" pitchFamily="18" charset="0"/>
              </a:rPr>
              <a:t>" is derived from Biological neural networks that develop the structure of a human brain. </a:t>
            </a:r>
          </a:p>
          <a:p>
            <a:pPr marL="342900" marR="0" lvl="0" indent="-342900" algn="just" rtl="0">
              <a:spcBef>
                <a:spcPts val="0"/>
              </a:spcBef>
              <a:spcAft>
                <a:spcPts val="0"/>
              </a:spcAft>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Similar to the </a:t>
            </a:r>
            <a:r>
              <a:rPr lang="en-US" sz="2000" b="1" i="0" dirty="0">
                <a:solidFill>
                  <a:srgbClr val="000000"/>
                </a:solidFill>
                <a:effectLst/>
                <a:latin typeface="Times New Roman" panose="02020603050405020304" pitchFamily="18" charset="0"/>
                <a:cs typeface="Times New Roman" panose="02020603050405020304" pitchFamily="18" charset="0"/>
              </a:rPr>
              <a:t>human brain </a:t>
            </a:r>
            <a:r>
              <a:rPr lang="en-US" sz="2000" b="0" i="0" dirty="0">
                <a:solidFill>
                  <a:srgbClr val="000000"/>
                </a:solidFill>
                <a:effectLst/>
                <a:latin typeface="Times New Roman" panose="02020603050405020304" pitchFamily="18" charset="0"/>
                <a:cs typeface="Times New Roman" panose="02020603050405020304" pitchFamily="18" charset="0"/>
              </a:rPr>
              <a:t>that has </a:t>
            </a:r>
            <a:r>
              <a:rPr lang="en-US" sz="2000" b="1" i="0" dirty="0">
                <a:solidFill>
                  <a:srgbClr val="000000"/>
                </a:solidFill>
                <a:effectLst/>
                <a:latin typeface="Times New Roman" panose="02020603050405020304" pitchFamily="18" charset="0"/>
                <a:cs typeface="Times New Roman" panose="02020603050405020304" pitchFamily="18" charset="0"/>
              </a:rPr>
              <a:t>neurons interconnected </a:t>
            </a:r>
            <a:r>
              <a:rPr lang="en-US" sz="2000" b="0" i="0" dirty="0">
                <a:solidFill>
                  <a:srgbClr val="000000"/>
                </a:solidFill>
                <a:effectLst/>
                <a:latin typeface="Times New Roman" panose="02020603050405020304" pitchFamily="18" charset="0"/>
                <a:cs typeface="Times New Roman" panose="02020603050405020304" pitchFamily="18" charset="0"/>
              </a:rPr>
              <a:t>to one another, artificial neural networks also have neurons that are interconnected to one another in various layers of the networks. These neurons are known as nodes.</a:t>
            </a:r>
            <a:endParaRPr sz="2000" dirty="0">
              <a:latin typeface="Times New Roman" panose="02020603050405020304" pitchFamily="18" charset="0"/>
              <a:cs typeface="Times New Roman" panose="02020603050405020304" pitchFamily="18" charset="0"/>
              <a:sym typeface="Times New Roman"/>
            </a:endParaRPr>
          </a:p>
        </p:txBody>
      </p:sp>
      <p:sp>
        <p:nvSpPr>
          <p:cNvPr id="138" name="Google Shape;138;p2"/>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spcBef>
                <a:spcPts val="0"/>
              </a:spcBef>
              <a:spcAft>
                <a:spcPts val="0"/>
              </a:spcAft>
              <a:buNone/>
            </a:pPr>
            <a:fld id="{00000000-1234-1234-1234-123412341234}" type="slidenum">
              <a:rPr lang="en-US"/>
              <a:t>8</a:t>
            </a:fld>
            <a:endParaRPr/>
          </a:p>
        </p:txBody>
      </p:sp>
      <p:sp>
        <p:nvSpPr>
          <p:cNvPr id="6" name="TextBox 5">
            <a:extLst>
              <a:ext uri="{FF2B5EF4-FFF2-40B4-BE49-F238E27FC236}">
                <a16:creationId xmlns:a16="http://schemas.microsoft.com/office/drawing/2014/main" xmlns="" id="{B57EF114-9657-446A-AFA9-8CB92A095859}"/>
              </a:ext>
            </a:extLst>
          </p:cNvPr>
          <p:cNvSpPr txBox="1"/>
          <p:nvPr/>
        </p:nvSpPr>
        <p:spPr>
          <a:xfrm>
            <a:off x="1349375" y="520861"/>
            <a:ext cx="6445250" cy="523220"/>
          </a:xfrm>
          <a:prstGeom prst="rect">
            <a:avLst/>
          </a:prstGeom>
          <a:noFill/>
        </p:spPr>
        <p:txBody>
          <a:bodyPr wrap="square">
            <a:spAutoFit/>
          </a:bodyPr>
          <a:lstStyle/>
          <a:p>
            <a:pPr algn="l"/>
            <a:r>
              <a:rPr lang="en-US" sz="2800" b="1" i="0" dirty="0">
                <a:solidFill>
                  <a:schemeClr val="tx2"/>
                </a:solidFill>
                <a:effectLst/>
                <a:latin typeface="Times New Roman" panose="02020603050405020304" pitchFamily="18" charset="0"/>
                <a:cs typeface="Times New Roman" panose="02020603050405020304" pitchFamily="18" charset="0"/>
              </a:rPr>
              <a:t>What is Artificial Neural Network?</a:t>
            </a:r>
          </a:p>
        </p:txBody>
      </p:sp>
      <p:sp>
        <p:nvSpPr>
          <p:cNvPr id="8" name="TextBox 7">
            <a:extLst>
              <a:ext uri="{FF2B5EF4-FFF2-40B4-BE49-F238E27FC236}">
                <a16:creationId xmlns:a16="http://schemas.microsoft.com/office/drawing/2014/main" xmlns="" id="{33FFB501-C708-4DAD-BD0B-B33B8DBC6F4F}"/>
              </a:ext>
            </a:extLst>
          </p:cNvPr>
          <p:cNvSpPr txBox="1"/>
          <p:nvPr/>
        </p:nvSpPr>
        <p:spPr>
          <a:xfrm>
            <a:off x="2590800" y="6395595"/>
            <a:ext cx="4572000" cy="307777"/>
          </a:xfrm>
          <a:prstGeom prst="rect">
            <a:avLst/>
          </a:prstGeom>
          <a:noFill/>
        </p:spPr>
        <p:txBody>
          <a:bodyPr wrap="square">
            <a:spAutoFit/>
          </a:bodyPr>
          <a:lstStyle/>
          <a:p>
            <a:r>
              <a:rPr lang="en-IN" sz="1400" b="0" i="0" u="none" strike="noStrike" dirty="0">
                <a:solidFill>
                  <a:schemeClr val="tx1"/>
                </a:solidFill>
                <a:effectLst/>
                <a:highlight>
                  <a:srgbClr val="FFFF00"/>
                </a:highlight>
                <a:latin typeface="Times New Roman" panose="02020603050405020304" pitchFamily="18" charset="0"/>
              </a:rPr>
              <a:t>https://www.javatpoint.com/artificial-neural-network</a:t>
            </a:r>
          </a:p>
        </p:txBody>
      </p:sp>
      <p:pic>
        <p:nvPicPr>
          <p:cNvPr id="5122" name="Picture 2" descr="What is Artificial Neural Network">
            <a:extLst>
              <a:ext uri="{FF2B5EF4-FFF2-40B4-BE49-F238E27FC236}">
                <a16:creationId xmlns:a16="http://schemas.microsoft.com/office/drawing/2014/main" xmlns="" id="{E8803C38-ED95-44E9-900A-6C9EB289A7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040" y="3630687"/>
            <a:ext cx="3918796" cy="235127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xmlns="" id="{66C94E72-2B60-49FA-B1FB-6E22223A94B3}"/>
              </a:ext>
            </a:extLst>
          </p:cNvPr>
          <p:cNvSpPr txBox="1"/>
          <p:nvPr/>
        </p:nvSpPr>
        <p:spPr>
          <a:xfrm>
            <a:off x="3886201" y="4820781"/>
            <a:ext cx="5181599" cy="523220"/>
          </a:xfrm>
          <a:prstGeom prst="rect">
            <a:avLst/>
          </a:prstGeom>
          <a:noFill/>
        </p:spPr>
        <p:txBody>
          <a:bodyPr wrap="square">
            <a:spAutoFit/>
          </a:bodyPr>
          <a:lstStyle/>
          <a:p>
            <a:r>
              <a:rPr lang="en-US" sz="1400" i="0" dirty="0">
                <a:effectLst/>
                <a:latin typeface="Times New Roman" panose="02020603050405020304" pitchFamily="18" charset="0"/>
                <a:cs typeface="Times New Roman" panose="02020603050405020304" pitchFamily="18" charset="0"/>
              </a:rPr>
              <a:t>The given figure illustrates the typical diagram of Biological Neural Network.</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12775" y="228600"/>
            <a:ext cx="8153400" cy="990600"/>
          </a:xfrm>
        </p:spPr>
        <p:txBody>
          <a:bodyPr/>
          <a:lstStyle/>
          <a:p>
            <a:r>
              <a:rPr lang="en-US" altLang="en-US" sz="2800" b="1" dirty="0">
                <a:latin typeface="Times New Roman" panose="02020603050405020304" pitchFamily="18" charset="0"/>
                <a:cs typeface="Times New Roman" panose="02020603050405020304" pitchFamily="18" charset="0"/>
              </a:rPr>
              <a:t>Activation Function (Non-Linear)</a:t>
            </a:r>
          </a:p>
        </p:txBody>
      </p:sp>
      <p:sp>
        <p:nvSpPr>
          <p:cNvPr id="21507" name="Content Placeholder 2"/>
          <p:cNvSpPr>
            <a:spLocks noGrp="1"/>
          </p:cNvSpPr>
          <p:nvPr>
            <p:ph sz="quarter" idx="1"/>
          </p:nvPr>
        </p:nvSpPr>
        <p:spPr>
          <a:xfrm>
            <a:off x="612775" y="1600200"/>
            <a:ext cx="8153400" cy="4495800"/>
          </a:xfrm>
        </p:spPr>
        <p:txBody>
          <a:bodyPr/>
          <a:lstStyle/>
          <a:p>
            <a:pPr>
              <a:buFont typeface="Wingdings" panose="05000000000000000000" pitchFamily="2" charset="2"/>
              <a:buChar char="Ø"/>
            </a:pPr>
            <a:r>
              <a:rPr lang="en-US" altLang="en-US" dirty="0">
                <a:solidFill>
                  <a:srgbClr val="0070C0"/>
                </a:solidFill>
                <a:latin typeface="Times New Roman" panose="02020603050405020304" pitchFamily="18" charset="0"/>
                <a:cs typeface="Times New Roman" panose="02020603050405020304" pitchFamily="18" charset="0"/>
              </a:rPr>
              <a:t>Non-linear Activation Functions</a:t>
            </a:r>
          </a:p>
          <a:p>
            <a:pPr lvl="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The model generalizes or adapts with variety of data (images, video, audio, and have high dimensionality)</a:t>
            </a:r>
          </a:p>
          <a:p>
            <a:pPr lvl="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It allows backpropagation (derivative function which is related to the inputs)</a:t>
            </a:r>
          </a:p>
          <a:p>
            <a:pPr lvl="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Create a deep neural network (“stacking” of multiple layers of neurons)</a:t>
            </a:r>
          </a:p>
          <a:p>
            <a:pPr lvl="1">
              <a:buFont typeface="Wingdings" panose="05000000000000000000" pitchFamily="2" charset="2"/>
              <a:buChar char="Ø"/>
            </a:pPr>
            <a:endParaRPr lang="en-US" alt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alt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alt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51FE7A9B-2CD0-4504-8C55-73E11A279B5B}" type="slidenum">
              <a:rPr lang="en-US" altLang="en-US" sz="1200">
                <a:solidFill>
                  <a:srgbClr val="FFFFFF"/>
                </a:solidFill>
                <a:latin typeface="Tw Cen MT" panose="020B0602020104020603" pitchFamily="34" charset="0"/>
              </a:rPr>
              <a:pPr eaLnBrk="1" hangingPunct="1">
                <a:lnSpc>
                  <a:spcPct val="80000"/>
                </a:lnSpc>
              </a:pPr>
              <a:t>80</a:t>
            </a:fld>
            <a:endParaRPr lang="en-US" altLang="en-US" sz="1200">
              <a:solidFill>
                <a:srgbClr val="FFFFFF"/>
              </a:solidFill>
              <a:latin typeface="Tw Cen MT" panose="020B0602020104020603" pitchFamily="34" charset="0"/>
            </a:endParaRPr>
          </a:p>
        </p:txBody>
      </p:sp>
      <p:pic>
        <p:nvPicPr>
          <p:cNvPr id="21509"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4325938"/>
            <a:ext cx="37338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75593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12775" y="228600"/>
            <a:ext cx="8153400" cy="990600"/>
          </a:xfrm>
        </p:spPr>
        <p:txBody>
          <a:bodyPr/>
          <a:lstStyle/>
          <a:p>
            <a:r>
              <a:rPr lang="en-US" altLang="en-US" sz="2800" b="1" dirty="0">
                <a:latin typeface="Times New Roman" panose="02020603050405020304" pitchFamily="18" charset="0"/>
                <a:cs typeface="Times New Roman" panose="02020603050405020304" pitchFamily="18" charset="0"/>
              </a:rPr>
              <a:t>Activation Function (Non-Linear)</a:t>
            </a:r>
          </a:p>
        </p:txBody>
      </p:sp>
      <p:sp>
        <p:nvSpPr>
          <p:cNvPr id="22531" name="Content Placeholder 2"/>
          <p:cNvSpPr>
            <a:spLocks noGrp="1"/>
          </p:cNvSpPr>
          <p:nvPr>
            <p:ph sz="quarter" idx="1"/>
          </p:nvPr>
        </p:nvSpPr>
        <p:spPr>
          <a:xfrm>
            <a:off x="612775" y="1600200"/>
            <a:ext cx="8153400" cy="4495800"/>
          </a:xfrm>
        </p:spPr>
        <p:txBody>
          <a:bodyPr/>
          <a:lstStyle/>
          <a:p>
            <a:r>
              <a:rPr lang="en-US" altLang="en-US" dirty="0">
                <a:latin typeface="Times New Roman" panose="02020603050405020304" pitchFamily="18" charset="0"/>
                <a:cs typeface="Times New Roman" panose="02020603050405020304" pitchFamily="18" charset="0"/>
              </a:rPr>
              <a:t>The Nonlinear Activation Functions are mainly divided on the basis of their </a:t>
            </a:r>
            <a:r>
              <a:rPr lang="en-US" altLang="en-US" b="1" dirty="0">
                <a:latin typeface="Times New Roman" panose="02020603050405020304" pitchFamily="18" charset="0"/>
                <a:cs typeface="Times New Roman" panose="02020603050405020304" pitchFamily="18" charset="0"/>
              </a:rPr>
              <a:t>range or curves</a:t>
            </a:r>
          </a:p>
          <a:p>
            <a:r>
              <a:rPr lang="en-US" altLang="en-US" b="1" dirty="0">
                <a:solidFill>
                  <a:srgbClr val="C00000"/>
                </a:solidFill>
                <a:latin typeface="Times New Roman" panose="02020603050405020304" pitchFamily="18" charset="0"/>
                <a:cs typeface="Times New Roman" panose="02020603050405020304" pitchFamily="18" charset="0"/>
              </a:rPr>
              <a:t>Sigmoid or Logistic Activation Function</a:t>
            </a:r>
            <a:endParaRPr lang="en-US" altLang="en-US" dirty="0">
              <a:solidFill>
                <a:srgbClr val="C00000"/>
              </a:solidFill>
              <a:latin typeface="Times New Roman" panose="02020603050405020304" pitchFamily="18" charset="0"/>
              <a:cs typeface="Times New Roman" panose="02020603050405020304" pitchFamily="18" charset="0"/>
            </a:endParaRPr>
          </a:p>
          <a:p>
            <a:pPr lvl="1"/>
            <a:r>
              <a:rPr lang="en-US" altLang="en-US" dirty="0">
                <a:latin typeface="Times New Roman" panose="02020603050405020304" pitchFamily="18" charset="0"/>
                <a:cs typeface="Times New Roman" panose="02020603050405020304" pitchFamily="18" charset="0"/>
              </a:rPr>
              <a:t>A S-shape curve</a:t>
            </a:r>
          </a:p>
          <a:p>
            <a:pPr lvl="1"/>
            <a:r>
              <a:rPr lang="en-US" altLang="en-US" dirty="0">
                <a:latin typeface="Times New Roman" panose="02020603050405020304" pitchFamily="18" charset="0"/>
                <a:cs typeface="Times New Roman" panose="02020603050405020304" pitchFamily="18" charset="0"/>
              </a:rPr>
              <a:t> Predict the probability</a:t>
            </a:r>
          </a:p>
          <a:p>
            <a:pPr lvl="1"/>
            <a:r>
              <a:rPr lang="en-US" altLang="en-US" dirty="0">
                <a:latin typeface="Times New Roman" panose="02020603050405020304" pitchFamily="18" charset="0"/>
                <a:cs typeface="Times New Roman" panose="02020603050405020304" pitchFamily="18" charset="0"/>
              </a:rPr>
              <a:t>(0 and 1)</a:t>
            </a:r>
          </a:p>
          <a:p>
            <a:pPr lvl="1"/>
            <a:r>
              <a:rPr lang="en-US" altLang="en-US" dirty="0">
                <a:latin typeface="Times New Roman" panose="02020603050405020304" pitchFamily="18" charset="0"/>
                <a:cs typeface="Times New Roman" panose="02020603050405020304" pitchFamily="18" charset="0"/>
              </a:rPr>
              <a:t>N/W can stuck at the </a:t>
            </a:r>
          </a:p>
          <a:p>
            <a:pPr lvl="1">
              <a:buFont typeface="Wingdings 2" panose="05020102010507070707" pitchFamily="18" charset="2"/>
              <a:buNone/>
            </a:pPr>
            <a:r>
              <a:rPr lang="en-US" altLang="en-US" dirty="0">
                <a:latin typeface="Times New Roman" panose="02020603050405020304" pitchFamily="18" charset="0"/>
                <a:cs typeface="Times New Roman" panose="02020603050405020304" pitchFamily="18" charset="0"/>
              </a:rPr>
              <a:t>training time</a:t>
            </a:r>
          </a:p>
          <a:p>
            <a:pPr lvl="1"/>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A08CFDA9-9D69-4CCB-8BB7-9DD948956A9B}" type="slidenum">
              <a:rPr lang="en-US" altLang="en-US" sz="1200">
                <a:solidFill>
                  <a:srgbClr val="FFFFFF"/>
                </a:solidFill>
                <a:latin typeface="Tw Cen MT" panose="020B0602020104020603" pitchFamily="34" charset="0"/>
              </a:rPr>
              <a:pPr eaLnBrk="1" hangingPunct="1">
                <a:lnSpc>
                  <a:spcPct val="80000"/>
                </a:lnSpc>
              </a:pPr>
              <a:t>81</a:t>
            </a:fld>
            <a:endParaRPr lang="en-US" altLang="en-US" sz="1200">
              <a:solidFill>
                <a:srgbClr val="FFFFFF"/>
              </a:solidFill>
              <a:latin typeface="Tw Cen MT" panose="020B0602020104020603" pitchFamily="34" charset="0"/>
            </a:endParaRPr>
          </a:p>
        </p:txBody>
      </p:sp>
      <p:pic>
        <p:nvPicPr>
          <p:cNvPr id="22533"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3581400"/>
            <a:ext cx="4619625"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41601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12775" y="228600"/>
            <a:ext cx="8153400" cy="990600"/>
          </a:xfrm>
        </p:spPr>
        <p:txBody>
          <a:bodyPr/>
          <a:lstStyle/>
          <a:p>
            <a:r>
              <a:rPr lang="en-US" altLang="en-US" sz="2800" b="1" dirty="0">
                <a:latin typeface="Times New Roman" panose="02020603050405020304" pitchFamily="18" charset="0"/>
                <a:cs typeface="Times New Roman" panose="02020603050405020304" pitchFamily="18" charset="0"/>
              </a:rPr>
              <a:t>Activation Function (Non-Linear)</a:t>
            </a:r>
          </a:p>
        </p:txBody>
      </p:sp>
      <p:sp>
        <p:nvSpPr>
          <p:cNvPr id="23555" name="Content Placeholder 2"/>
          <p:cNvSpPr>
            <a:spLocks noGrp="1"/>
          </p:cNvSpPr>
          <p:nvPr>
            <p:ph sz="quarter" idx="1"/>
          </p:nvPr>
        </p:nvSpPr>
        <p:spPr>
          <a:xfrm>
            <a:off x="304800" y="1600200"/>
            <a:ext cx="8839200" cy="4495800"/>
          </a:xfrm>
        </p:spPr>
        <p:txBody>
          <a:bodyPr/>
          <a:lstStyle/>
          <a:p>
            <a:pPr>
              <a:buFont typeface="Wingdings" panose="05000000000000000000" pitchFamily="2" charset="2"/>
              <a:buChar char="Ø"/>
            </a:pPr>
            <a:r>
              <a:rPr lang="en-US" altLang="en-US" b="1" dirty="0">
                <a:solidFill>
                  <a:srgbClr val="C00000"/>
                </a:solidFill>
                <a:latin typeface="Times New Roman" panose="02020603050405020304" pitchFamily="18" charset="0"/>
                <a:cs typeface="Times New Roman" panose="02020603050405020304" pitchFamily="18" charset="0"/>
              </a:rPr>
              <a:t>Tanh or hyperbolic tangent Activation Function</a:t>
            </a:r>
          </a:p>
          <a:p>
            <a:pPr lvl="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tanh is also sigmoidal (S - shaped) with range -1 to 1</a:t>
            </a:r>
          </a:p>
          <a:p>
            <a:pPr lvl="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the negative inputs will also be mapped</a:t>
            </a:r>
          </a:p>
          <a:p>
            <a:pPr lvl="1">
              <a:buFont typeface="Wingdings" panose="05000000000000000000" pitchFamily="2" charset="2"/>
              <a:buChar char="Ø"/>
            </a:pPr>
            <a:r>
              <a:rPr lang="en-US" altLang="en-US" i="1" dirty="0">
                <a:latin typeface="Times New Roman" panose="02020603050405020304" pitchFamily="18" charset="0"/>
                <a:cs typeface="Times New Roman" panose="02020603050405020304" pitchFamily="18" charset="0"/>
              </a:rPr>
              <a:t>Mostly tanh &amp;logistic sigmoid are used in feed-forward n/w</a:t>
            </a:r>
            <a:endParaRPr lang="en-US" alt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alt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alt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888177E7-9B79-4BFE-889B-97C6FE3FA2EC}" type="slidenum">
              <a:rPr lang="en-US" altLang="en-US" sz="1200">
                <a:solidFill>
                  <a:srgbClr val="FFFFFF"/>
                </a:solidFill>
                <a:latin typeface="Tw Cen MT" panose="020B0602020104020603" pitchFamily="34" charset="0"/>
              </a:rPr>
              <a:pPr eaLnBrk="1" hangingPunct="1">
                <a:lnSpc>
                  <a:spcPct val="80000"/>
                </a:lnSpc>
              </a:pPr>
              <a:t>82</a:t>
            </a:fld>
            <a:endParaRPr lang="en-US" altLang="en-US" sz="1200">
              <a:solidFill>
                <a:srgbClr val="FFFFFF"/>
              </a:solidFill>
              <a:latin typeface="Tw Cen MT" panose="020B0602020104020603" pitchFamily="34" charset="0"/>
            </a:endParaRPr>
          </a:p>
        </p:txBody>
      </p:sp>
      <p:pic>
        <p:nvPicPr>
          <p:cNvPr id="2355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3809999"/>
            <a:ext cx="4127525" cy="3038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97457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608110" y="190500"/>
            <a:ext cx="8153400" cy="990600"/>
          </a:xfrm>
        </p:spPr>
        <p:txBody>
          <a:bodyPr/>
          <a:lstStyle/>
          <a:p>
            <a:r>
              <a:rPr lang="en-US" altLang="en-US" sz="2800" b="1" dirty="0">
                <a:latin typeface="Times New Roman" panose="02020603050405020304" pitchFamily="18" charset="0"/>
                <a:cs typeface="Times New Roman" panose="02020603050405020304" pitchFamily="18" charset="0"/>
              </a:rPr>
              <a:t>Activation Function (Non-Linear)</a:t>
            </a:r>
          </a:p>
        </p:txBody>
      </p:sp>
      <p:sp>
        <p:nvSpPr>
          <p:cNvPr id="24579" name="Content Placeholder 2"/>
          <p:cNvSpPr>
            <a:spLocks noGrp="1"/>
          </p:cNvSpPr>
          <p:nvPr>
            <p:ph sz="quarter" idx="1"/>
          </p:nvPr>
        </p:nvSpPr>
        <p:spPr>
          <a:xfrm>
            <a:off x="612775" y="1524000"/>
            <a:ext cx="8153400" cy="4495800"/>
          </a:xfrm>
        </p:spPr>
        <p:txBody>
          <a:bodyPr/>
          <a:lstStyle/>
          <a:p>
            <a:pPr>
              <a:buFont typeface="Wingdings" panose="05000000000000000000" pitchFamily="2" charset="2"/>
              <a:buChar char="Ø"/>
            </a:pPr>
            <a:r>
              <a:rPr lang="en-US" altLang="en-US" b="1" dirty="0" err="1">
                <a:solidFill>
                  <a:srgbClr val="C00000"/>
                </a:solidFill>
                <a:latin typeface="Times New Roman" panose="02020603050405020304" pitchFamily="18" charset="0"/>
                <a:cs typeface="Times New Roman" panose="02020603050405020304" pitchFamily="18" charset="0"/>
              </a:rPr>
              <a:t>ReLU</a:t>
            </a:r>
            <a:r>
              <a:rPr lang="en-US" altLang="en-US" b="1" dirty="0">
                <a:solidFill>
                  <a:srgbClr val="C00000"/>
                </a:solidFill>
                <a:latin typeface="Times New Roman" panose="02020603050405020304" pitchFamily="18" charset="0"/>
                <a:cs typeface="Times New Roman" panose="02020603050405020304" pitchFamily="18" charset="0"/>
              </a:rPr>
              <a:t> (Rectified Linear Unit) Activation Function</a:t>
            </a:r>
            <a:endParaRPr lang="en-US" altLang="en-US" dirty="0">
              <a:solidFill>
                <a:srgbClr val="C00000"/>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Widely used function (DL and CNN)</a:t>
            </a:r>
          </a:p>
          <a:p>
            <a:pPr lvl="1">
              <a:buFont typeface="Wingdings" panose="05000000000000000000" pitchFamily="2" charset="2"/>
              <a:buChar char="Ø"/>
            </a:pPr>
            <a:r>
              <a:rPr lang="en-US" altLang="en-US" dirty="0" err="1">
                <a:latin typeface="Times New Roman" panose="02020603050405020304" pitchFamily="18" charset="0"/>
                <a:cs typeface="Times New Roman" panose="02020603050405020304" pitchFamily="18" charset="0"/>
              </a:rPr>
              <a:t>ReLU</a:t>
            </a:r>
            <a:r>
              <a:rPr lang="en-US" altLang="en-US" dirty="0">
                <a:latin typeface="Times New Roman" panose="02020603050405020304" pitchFamily="18" charset="0"/>
                <a:cs typeface="Times New Roman" panose="02020603050405020304" pitchFamily="18" charset="0"/>
              </a:rPr>
              <a:t> is half rectified (from bottom)</a:t>
            </a:r>
          </a:p>
          <a:p>
            <a:pPr lvl="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f(z) is zero when z is less than zero </a:t>
            </a:r>
          </a:p>
          <a:p>
            <a:pPr lvl="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f(z) is equal to z when z is above or equal to zero</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B22F9F94-1386-495C-8FEE-8124DA0DA7B7}" type="slidenum">
              <a:rPr lang="en-US" altLang="en-US" sz="1200">
                <a:solidFill>
                  <a:srgbClr val="FFFFFF"/>
                </a:solidFill>
                <a:latin typeface="Tw Cen MT" panose="020B0602020104020603" pitchFamily="34" charset="0"/>
              </a:rPr>
              <a:pPr eaLnBrk="1" hangingPunct="1">
                <a:lnSpc>
                  <a:spcPct val="80000"/>
                </a:lnSpc>
              </a:pPr>
              <a:t>83</a:t>
            </a:fld>
            <a:endParaRPr lang="en-US" altLang="en-US" sz="1200">
              <a:solidFill>
                <a:srgbClr val="FFFFFF"/>
              </a:solidFill>
              <a:latin typeface="Tw Cen MT" panose="020B0602020104020603" pitchFamily="34" charset="0"/>
            </a:endParaRPr>
          </a:p>
        </p:txBody>
      </p:sp>
      <p:pic>
        <p:nvPicPr>
          <p:cNvPr id="2458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4419600"/>
            <a:ext cx="3809999"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58607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612775" y="228600"/>
            <a:ext cx="8153400" cy="990600"/>
          </a:xfrm>
        </p:spPr>
        <p:txBody>
          <a:bodyPr/>
          <a:lstStyle/>
          <a:p>
            <a:r>
              <a:rPr lang="en-US" altLang="en-US" sz="2800" b="1" dirty="0">
                <a:latin typeface="Times New Roman" panose="02020603050405020304" pitchFamily="18" charset="0"/>
                <a:cs typeface="Times New Roman" panose="02020603050405020304" pitchFamily="18" charset="0"/>
              </a:rPr>
              <a:t>Activation Function (Non-Linear)</a:t>
            </a:r>
          </a:p>
        </p:txBody>
      </p:sp>
      <p:sp>
        <p:nvSpPr>
          <p:cNvPr id="25603" name="Content Placeholder 2"/>
          <p:cNvSpPr>
            <a:spLocks noGrp="1"/>
          </p:cNvSpPr>
          <p:nvPr>
            <p:ph sz="quarter" idx="1"/>
          </p:nvPr>
        </p:nvSpPr>
        <p:spPr>
          <a:xfrm>
            <a:off x="612775" y="1600200"/>
            <a:ext cx="8153400" cy="4495800"/>
          </a:xfrm>
        </p:spPr>
        <p:txBody>
          <a:bodyPr/>
          <a:lstStyle/>
          <a:p>
            <a:pPr algn="just">
              <a:buFont typeface="Wingdings" panose="05000000000000000000" pitchFamily="2" charset="2"/>
              <a:buChar char="Ø"/>
            </a:pPr>
            <a:r>
              <a:rPr lang="en-US" altLang="en-US" sz="2400" b="1" dirty="0" err="1">
                <a:latin typeface="Times New Roman" panose="02020603050405020304" pitchFamily="18" charset="0"/>
                <a:cs typeface="Times New Roman" panose="02020603050405020304" pitchFamily="18" charset="0"/>
              </a:rPr>
              <a:t>ReLU</a:t>
            </a:r>
            <a:r>
              <a:rPr lang="en-US" altLang="en-US" sz="2400" b="1" dirty="0">
                <a:latin typeface="Times New Roman" panose="02020603050405020304" pitchFamily="18" charset="0"/>
                <a:cs typeface="Times New Roman" panose="02020603050405020304" pitchFamily="18" charset="0"/>
              </a:rPr>
              <a:t> Advantages</a:t>
            </a:r>
          </a:p>
          <a:p>
            <a:pPr lvl="1" algn="just">
              <a:buFont typeface="Wingdings" panose="05000000000000000000" pitchFamily="2" charset="2"/>
              <a:buChar char="Ø"/>
            </a:pPr>
            <a:r>
              <a:rPr lang="en-US" altLang="en-US" sz="2400" b="1" dirty="0">
                <a:latin typeface="Times New Roman" panose="02020603050405020304" pitchFamily="18" charset="0"/>
                <a:cs typeface="Times New Roman" panose="02020603050405020304" pitchFamily="18" charset="0"/>
              </a:rPr>
              <a:t>Computationally efficient</a:t>
            </a:r>
            <a:r>
              <a:rPr lang="en-US" altLang="en-US" sz="2400" dirty="0">
                <a:latin typeface="Times New Roman" panose="02020603050405020304" pitchFamily="18" charset="0"/>
                <a:cs typeface="Times New Roman" panose="02020603050405020304" pitchFamily="18" charset="0"/>
              </a:rPr>
              <a:t>—allows the network to converge very quickly</a:t>
            </a:r>
          </a:p>
          <a:p>
            <a:pPr lvl="1" algn="just">
              <a:buFont typeface="Wingdings" panose="05000000000000000000" pitchFamily="2" charset="2"/>
              <a:buChar char="Ø"/>
            </a:pPr>
            <a:r>
              <a:rPr lang="en-US" altLang="en-US" sz="2400" b="1" dirty="0">
                <a:latin typeface="Times New Roman" panose="02020603050405020304" pitchFamily="18" charset="0"/>
                <a:cs typeface="Times New Roman" panose="02020603050405020304" pitchFamily="18" charset="0"/>
              </a:rPr>
              <a:t>Non-linear—</a:t>
            </a:r>
            <a:r>
              <a:rPr lang="en-US" altLang="en-US" sz="2400" dirty="0">
                <a:latin typeface="Times New Roman" panose="02020603050405020304" pitchFamily="18" charset="0"/>
                <a:cs typeface="Times New Roman" panose="02020603050405020304" pitchFamily="18" charset="0"/>
              </a:rPr>
              <a:t>although it looks like a linear function, </a:t>
            </a:r>
            <a:r>
              <a:rPr lang="en-US" altLang="en-US" sz="2400" dirty="0" err="1">
                <a:latin typeface="Times New Roman" panose="02020603050405020304" pitchFamily="18" charset="0"/>
                <a:cs typeface="Times New Roman" panose="02020603050405020304" pitchFamily="18" charset="0"/>
              </a:rPr>
              <a:t>ReLU</a:t>
            </a:r>
            <a:r>
              <a:rPr lang="en-US" altLang="en-US" sz="2400" dirty="0">
                <a:latin typeface="Times New Roman" panose="02020603050405020304" pitchFamily="18" charset="0"/>
                <a:cs typeface="Times New Roman" panose="02020603050405020304" pitchFamily="18" charset="0"/>
              </a:rPr>
              <a:t> has a derivative function and allows for backpropagation</a:t>
            </a:r>
          </a:p>
          <a:p>
            <a:pPr lvl="1" algn="just">
              <a:buFont typeface="Wingdings" panose="05000000000000000000" pitchFamily="2" charset="2"/>
              <a:buChar char="Ø"/>
            </a:pPr>
            <a:endParaRPr lang="en-US" alt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altLang="en-US" sz="2400" b="1" dirty="0">
                <a:latin typeface="Times New Roman" panose="02020603050405020304" pitchFamily="18" charset="0"/>
                <a:cs typeface="Times New Roman" panose="02020603050405020304" pitchFamily="18" charset="0"/>
              </a:rPr>
              <a:t>Disadvantages</a:t>
            </a:r>
          </a:p>
          <a:p>
            <a:pPr lvl="1" algn="just">
              <a:buFont typeface="Wingdings" panose="05000000000000000000" pitchFamily="2" charset="2"/>
              <a:buChar char="Ø"/>
            </a:pPr>
            <a:r>
              <a:rPr lang="en-US" altLang="en-US" sz="2400" b="1" dirty="0">
                <a:latin typeface="Times New Roman" panose="02020603050405020304" pitchFamily="18" charset="0"/>
                <a:cs typeface="Times New Roman" panose="02020603050405020304" pitchFamily="18" charset="0"/>
              </a:rPr>
              <a:t>The Dying </a:t>
            </a:r>
            <a:r>
              <a:rPr lang="en-US" altLang="en-US" sz="2400" b="1" dirty="0" err="1">
                <a:latin typeface="Times New Roman" panose="02020603050405020304" pitchFamily="18" charset="0"/>
                <a:cs typeface="Times New Roman" panose="02020603050405020304" pitchFamily="18" charset="0"/>
              </a:rPr>
              <a:t>ReLU</a:t>
            </a:r>
            <a:r>
              <a:rPr lang="en-US" altLang="en-US" sz="2400" b="1" dirty="0">
                <a:latin typeface="Times New Roman" panose="02020603050405020304" pitchFamily="18" charset="0"/>
                <a:cs typeface="Times New Roman" panose="02020603050405020304" pitchFamily="18" charset="0"/>
              </a:rPr>
              <a:t> problem</a:t>
            </a:r>
            <a:r>
              <a:rPr lang="en-US" altLang="en-US" sz="2400" dirty="0">
                <a:latin typeface="Times New Roman" panose="02020603050405020304" pitchFamily="18" charset="0"/>
                <a:cs typeface="Times New Roman" panose="02020603050405020304" pitchFamily="18" charset="0"/>
              </a:rPr>
              <a:t>—when inputs approach zero, or are negative, the gradient of the function becomes zero, the network cannot perform backpropagation and cannot learn</a:t>
            </a:r>
          </a:p>
          <a:p>
            <a:pPr algn="just">
              <a:buFont typeface="Wingdings" panose="05000000000000000000" pitchFamily="2" charset="2"/>
              <a:buChar char="Ø"/>
            </a:pPr>
            <a:endParaRPr lang="en-US" alt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2567B670-BA36-406F-9232-D298238D7B0D}" type="slidenum">
              <a:rPr lang="en-US" altLang="en-US" sz="1200">
                <a:solidFill>
                  <a:srgbClr val="FFFFFF"/>
                </a:solidFill>
                <a:latin typeface="Tw Cen MT" panose="020B0602020104020603" pitchFamily="34" charset="0"/>
              </a:rPr>
              <a:pPr eaLnBrk="1" hangingPunct="1">
                <a:lnSpc>
                  <a:spcPct val="80000"/>
                </a:lnSpc>
              </a:pPr>
              <a:t>84</a:t>
            </a:fld>
            <a:endParaRPr lang="en-US" altLang="en-US" sz="1200">
              <a:solidFill>
                <a:srgbClr val="FFFFFF"/>
              </a:solidFill>
              <a:latin typeface="Tw Cen MT" panose="020B0602020104020603" pitchFamily="34" charset="0"/>
            </a:endParaRPr>
          </a:p>
        </p:txBody>
      </p:sp>
    </p:spTree>
    <p:extLst>
      <p:ext uri="{BB962C8B-B14F-4D97-AF65-F5344CB8AC3E}">
        <p14:creationId xmlns:p14="http://schemas.microsoft.com/office/powerpoint/2010/main" val="38364369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612775" y="228600"/>
            <a:ext cx="8153400" cy="990600"/>
          </a:xfrm>
        </p:spPr>
        <p:txBody>
          <a:bodyPr/>
          <a:lstStyle/>
          <a:p>
            <a:r>
              <a:rPr lang="en-US" altLang="en-US" sz="2800" b="1" dirty="0">
                <a:latin typeface="Times New Roman" panose="02020603050405020304" pitchFamily="18" charset="0"/>
                <a:cs typeface="Times New Roman" panose="02020603050405020304" pitchFamily="18" charset="0"/>
              </a:rPr>
              <a:t>Activation Function (Non-Linear)</a:t>
            </a:r>
          </a:p>
        </p:txBody>
      </p:sp>
      <p:sp>
        <p:nvSpPr>
          <p:cNvPr id="26627" name="Content Placeholder 2"/>
          <p:cNvSpPr>
            <a:spLocks noGrp="1"/>
          </p:cNvSpPr>
          <p:nvPr>
            <p:ph sz="quarter" idx="1"/>
          </p:nvPr>
        </p:nvSpPr>
        <p:spPr>
          <a:xfrm>
            <a:off x="304800" y="1341437"/>
            <a:ext cx="8839200" cy="4495800"/>
          </a:xfrm>
        </p:spPr>
        <p:txBody>
          <a:bodyPr/>
          <a:lstStyle/>
          <a:p>
            <a:pPr>
              <a:buFont typeface="Wingdings" panose="05000000000000000000" pitchFamily="2" charset="2"/>
              <a:buChar char="Ø"/>
            </a:pPr>
            <a:r>
              <a:rPr lang="en-US" altLang="en-US" b="1" dirty="0">
                <a:solidFill>
                  <a:srgbClr val="C00000"/>
                </a:solidFill>
                <a:latin typeface="Times New Roman" panose="02020603050405020304" pitchFamily="18" charset="0"/>
                <a:cs typeface="Times New Roman" panose="02020603050405020304" pitchFamily="18" charset="0"/>
              </a:rPr>
              <a:t>Leaky </a:t>
            </a:r>
            <a:r>
              <a:rPr lang="en-US" altLang="en-US" b="1" dirty="0" err="1">
                <a:solidFill>
                  <a:srgbClr val="C00000"/>
                </a:solidFill>
                <a:latin typeface="Times New Roman" panose="02020603050405020304" pitchFamily="18" charset="0"/>
                <a:cs typeface="Times New Roman" panose="02020603050405020304" pitchFamily="18" charset="0"/>
              </a:rPr>
              <a:t>ReLU</a:t>
            </a:r>
            <a:endParaRPr lang="en-US" altLang="en-US" dirty="0">
              <a:solidFill>
                <a:srgbClr val="C00000"/>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Attempt to solve the dying </a:t>
            </a:r>
            <a:r>
              <a:rPr lang="en-US" altLang="en-US" dirty="0" err="1">
                <a:latin typeface="Times New Roman" panose="02020603050405020304" pitchFamily="18" charset="0"/>
                <a:cs typeface="Times New Roman" panose="02020603050405020304" pitchFamily="18" charset="0"/>
              </a:rPr>
              <a:t>ReLU</a:t>
            </a:r>
            <a:r>
              <a:rPr lang="en-US" altLang="en-US" dirty="0">
                <a:latin typeface="Times New Roman" panose="02020603050405020304" pitchFamily="18" charset="0"/>
                <a:cs typeface="Times New Roman" panose="02020603050405020304" pitchFamily="18" charset="0"/>
              </a:rPr>
              <a:t> problem (a small positive slope in the negative area enables backpropagation)</a:t>
            </a:r>
          </a:p>
          <a:p>
            <a:pPr lvl="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The leak helps to increase the range of the </a:t>
            </a:r>
            <a:r>
              <a:rPr lang="en-US" altLang="en-US" dirty="0" err="1">
                <a:latin typeface="Times New Roman" panose="02020603050405020304" pitchFamily="18" charset="0"/>
                <a:cs typeface="Times New Roman" panose="02020603050405020304" pitchFamily="18" charset="0"/>
              </a:rPr>
              <a:t>ReLU</a:t>
            </a:r>
            <a:r>
              <a:rPr lang="en-US" altLang="en-US" dirty="0">
                <a:latin typeface="Times New Roman" panose="02020603050405020304" pitchFamily="18" charset="0"/>
                <a:cs typeface="Times New Roman" panose="02020603050405020304" pitchFamily="18" charset="0"/>
              </a:rPr>
              <a:t> function </a:t>
            </a:r>
          </a:p>
          <a:p>
            <a:pPr lvl="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 f(x) = ax for x&lt;0     and   f(x) = x for x&gt;0</a:t>
            </a:r>
          </a:p>
          <a:p>
            <a:pPr lvl="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Range</a:t>
            </a:r>
            <a:r>
              <a:rPr lang="en-US" altLang="en-US" b="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 (0.01 to infinity)</a:t>
            </a:r>
          </a:p>
          <a:p>
            <a:pPr lvl="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When </a:t>
            </a:r>
            <a:r>
              <a:rPr lang="en-US" altLang="en-US" b="1" dirty="0">
                <a:latin typeface="Times New Roman" panose="02020603050405020304" pitchFamily="18" charset="0"/>
                <a:cs typeface="Times New Roman" panose="02020603050405020304" pitchFamily="18" charset="0"/>
              </a:rPr>
              <a:t>a is not 0.01</a:t>
            </a:r>
            <a:r>
              <a:rPr lang="en-US" altLang="en-US" dirty="0">
                <a:latin typeface="Times New Roman" panose="02020603050405020304" pitchFamily="18" charset="0"/>
                <a:cs typeface="Times New Roman" panose="02020603050405020304" pitchFamily="18" charset="0"/>
              </a:rPr>
              <a:t> then it is called </a:t>
            </a:r>
            <a:r>
              <a:rPr lang="en-US" altLang="en-US" b="1" dirty="0">
                <a:latin typeface="Times New Roman" panose="02020603050405020304" pitchFamily="18" charset="0"/>
                <a:cs typeface="Times New Roman" panose="02020603050405020304" pitchFamily="18" charset="0"/>
              </a:rPr>
              <a:t>Randomized </a:t>
            </a:r>
            <a:r>
              <a:rPr lang="en-US" altLang="en-US" b="1" dirty="0" err="1">
                <a:latin typeface="Times New Roman" panose="02020603050405020304" pitchFamily="18" charset="0"/>
                <a:cs typeface="Times New Roman" panose="02020603050405020304" pitchFamily="18" charset="0"/>
              </a:rPr>
              <a:t>ReLU</a:t>
            </a:r>
            <a:r>
              <a:rPr lang="en-US" altLang="en-US" dirty="0">
                <a:latin typeface="Times New Roman" panose="02020603050405020304" pitchFamily="18" charset="0"/>
                <a:cs typeface="Times New Roman" panose="02020603050405020304" pitchFamily="18" charset="0"/>
              </a:rPr>
              <a:t>.</a:t>
            </a:r>
          </a:p>
          <a:p>
            <a:pPr lvl="1"/>
            <a:endParaRPr lang="en-US" altLang="en-US" dirty="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DD06DC15-F7DD-4B2E-BCF7-CC9B5414AE00}" type="slidenum">
              <a:rPr lang="en-US" altLang="en-US" sz="1200">
                <a:solidFill>
                  <a:srgbClr val="FFFFFF"/>
                </a:solidFill>
                <a:latin typeface="Tw Cen MT" panose="020B0602020104020603" pitchFamily="34" charset="0"/>
              </a:rPr>
              <a:pPr eaLnBrk="1" hangingPunct="1">
                <a:lnSpc>
                  <a:spcPct val="80000"/>
                </a:lnSpc>
              </a:pPr>
              <a:t>85</a:t>
            </a:fld>
            <a:endParaRPr lang="en-US" altLang="en-US" sz="1200">
              <a:solidFill>
                <a:srgbClr val="FFFFFF"/>
              </a:solidFill>
              <a:latin typeface="Tw Cen MT" panose="020B0602020104020603" pitchFamily="34" charset="0"/>
            </a:endParaRPr>
          </a:p>
        </p:txBody>
      </p:sp>
      <p:pic>
        <p:nvPicPr>
          <p:cNvPr id="2662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1" y="4842866"/>
            <a:ext cx="5715000" cy="1972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9218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12775" y="228600"/>
            <a:ext cx="8153400" cy="990600"/>
          </a:xfrm>
        </p:spPr>
        <p:txBody>
          <a:bodyPr/>
          <a:lstStyle/>
          <a:p>
            <a:r>
              <a:rPr lang="en-US" altLang="en-US" sz="2800" b="1" dirty="0">
                <a:latin typeface="Times New Roman" panose="02020603050405020304" pitchFamily="18" charset="0"/>
                <a:cs typeface="Times New Roman" panose="02020603050405020304" pitchFamily="18" charset="0"/>
              </a:rPr>
              <a:t>Activation Function (Non-Linear)</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4859A565-53D7-4D96-90B2-448173793721}" type="slidenum">
              <a:rPr lang="en-US" altLang="en-US" sz="1200">
                <a:solidFill>
                  <a:srgbClr val="FFFFFF"/>
                </a:solidFill>
                <a:latin typeface="Tw Cen MT" panose="020B0602020104020603" pitchFamily="34" charset="0"/>
              </a:rPr>
              <a:pPr eaLnBrk="1" hangingPunct="1">
                <a:lnSpc>
                  <a:spcPct val="80000"/>
                </a:lnSpc>
              </a:pPr>
              <a:t>86</a:t>
            </a:fld>
            <a:endParaRPr lang="en-US" altLang="en-US" sz="1200">
              <a:solidFill>
                <a:srgbClr val="FFFFFF"/>
              </a:solidFill>
              <a:latin typeface="Tw Cen MT" panose="020B0602020104020603" pitchFamily="34" charset="0"/>
            </a:endParaRPr>
          </a:p>
        </p:txBody>
      </p:sp>
      <p:pic>
        <p:nvPicPr>
          <p:cNvPr id="27652" name="Picture 2" descr="Various forms of non-linear activation functions (Figure adopted from...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71600"/>
            <a:ext cx="73914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Rectangle 4"/>
          <p:cNvSpPr>
            <a:spLocks noChangeArrowheads="1"/>
          </p:cNvSpPr>
          <p:nvPr/>
        </p:nvSpPr>
        <p:spPr bwMode="auto">
          <a:xfrm>
            <a:off x="562947" y="6453155"/>
            <a:ext cx="84582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highlight>
                  <a:srgbClr val="FFFF00"/>
                </a:highlight>
                <a:latin typeface="Times New Roman" panose="02020603050405020304" pitchFamily="18" charset="0"/>
                <a:cs typeface="Times New Roman" panose="02020603050405020304" pitchFamily="18" charset="0"/>
              </a:rPr>
              <a:t>Src: Sze, Vivienne &amp; Chen, Yu-Hsin &amp; Yang, Tien-Ju &amp; Emer, Joel. (2017). Efficient Processing of Deep Neural Networks: A Tutorial and Survey. Proceedings of the IEEE. 105. </a:t>
            </a:r>
          </a:p>
        </p:txBody>
      </p:sp>
    </p:spTree>
    <p:extLst>
      <p:ext uri="{BB962C8B-B14F-4D97-AF65-F5344CB8AC3E}">
        <p14:creationId xmlns:p14="http://schemas.microsoft.com/office/powerpoint/2010/main" val="178189867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612775" y="228600"/>
            <a:ext cx="8153400" cy="990600"/>
          </a:xfrm>
        </p:spPr>
        <p:txBody>
          <a:bodyPr/>
          <a:lstStyle/>
          <a:p>
            <a:r>
              <a:rPr lang="en-US" altLang="en-US" sz="2800" b="1" dirty="0">
                <a:latin typeface="Times New Roman" panose="02020603050405020304" pitchFamily="18" charset="0"/>
                <a:cs typeface="Times New Roman" panose="02020603050405020304" pitchFamily="18" charset="0"/>
              </a:rPr>
              <a:t>Activation Function</a:t>
            </a:r>
          </a:p>
        </p:txBody>
      </p:sp>
      <p:sp>
        <p:nvSpPr>
          <p:cNvPr id="28675" name="Content Placeholder 2"/>
          <p:cNvSpPr>
            <a:spLocks noGrp="1"/>
          </p:cNvSpPr>
          <p:nvPr>
            <p:ph sz="quarter" idx="1"/>
          </p:nvPr>
        </p:nvSpPr>
        <p:spPr>
          <a:xfrm>
            <a:off x="228600" y="1600200"/>
            <a:ext cx="8839200" cy="4495800"/>
          </a:xfrm>
        </p:spPr>
        <p:txBody>
          <a:bodyPr/>
          <a:lstStyle/>
          <a:p>
            <a:pPr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Heuristics to apply activation function</a:t>
            </a:r>
            <a:r>
              <a:rPr lang="en-US" altLang="en-US" sz="1400" dirty="0">
                <a:latin typeface="Times New Roman" panose="02020603050405020304" pitchFamily="18" charset="0"/>
                <a:cs typeface="Times New Roman" panose="02020603050405020304" pitchFamily="18" charset="0"/>
              </a:rPr>
              <a:t> </a:t>
            </a:r>
          </a:p>
          <a:p>
            <a:pPr lvl="1" algn="jus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Sigmoid functions and their combinations generally work better in the case of classification problems</a:t>
            </a:r>
          </a:p>
          <a:p>
            <a:pPr lvl="1" algn="just">
              <a:buFont typeface="Wingdings" panose="05000000000000000000" pitchFamily="2" charset="2"/>
              <a:buChar char="Ø"/>
            </a:pPr>
            <a:r>
              <a:rPr lang="en-US" altLang="en-US" sz="2400" dirty="0" err="1">
                <a:latin typeface="Times New Roman" panose="02020603050405020304" pitchFamily="18" charset="0"/>
                <a:cs typeface="Times New Roman" panose="02020603050405020304" pitchFamily="18" charset="0"/>
              </a:rPr>
              <a:t>Sigmoids</a:t>
            </a:r>
            <a:r>
              <a:rPr lang="en-US" altLang="en-US" sz="2400" dirty="0">
                <a:latin typeface="Times New Roman" panose="02020603050405020304" pitchFamily="18" charset="0"/>
                <a:cs typeface="Times New Roman" panose="02020603050405020304" pitchFamily="18" charset="0"/>
              </a:rPr>
              <a:t> and tanh functions are sometimes avoided due to the vanishing gradient problem</a:t>
            </a:r>
          </a:p>
          <a:p>
            <a:pPr lvl="1" algn="jus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Tanh is avoided most of the time due to dead neuron problem</a:t>
            </a:r>
          </a:p>
          <a:p>
            <a:pPr lvl="1" algn="just">
              <a:buFont typeface="Wingdings" panose="05000000000000000000" pitchFamily="2" charset="2"/>
              <a:buChar char="Ø"/>
            </a:pPr>
            <a:r>
              <a:rPr lang="en-US" altLang="en-US" sz="2400" dirty="0" err="1">
                <a:latin typeface="Times New Roman" panose="02020603050405020304" pitchFamily="18" charset="0"/>
                <a:cs typeface="Times New Roman" panose="02020603050405020304" pitchFamily="18" charset="0"/>
              </a:rPr>
              <a:t>ReLU</a:t>
            </a:r>
            <a:r>
              <a:rPr lang="en-US" altLang="en-US" sz="2400" dirty="0">
                <a:latin typeface="Times New Roman" panose="02020603050405020304" pitchFamily="18" charset="0"/>
                <a:cs typeface="Times New Roman" panose="02020603050405020304" pitchFamily="18" charset="0"/>
              </a:rPr>
              <a:t> activation function is widely used as it yields better results</a:t>
            </a:r>
          </a:p>
          <a:p>
            <a:pPr lvl="1" algn="jus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In case of dead neurons in the networks, the leaky </a:t>
            </a:r>
            <a:r>
              <a:rPr lang="en-US" altLang="en-US" sz="2400" dirty="0" err="1">
                <a:latin typeface="Times New Roman" panose="02020603050405020304" pitchFamily="18" charset="0"/>
                <a:cs typeface="Times New Roman" panose="02020603050405020304" pitchFamily="18" charset="0"/>
              </a:rPr>
              <a:t>ReLU</a:t>
            </a:r>
            <a:r>
              <a:rPr lang="en-US" altLang="en-US" sz="2400" dirty="0">
                <a:latin typeface="Times New Roman" panose="02020603050405020304" pitchFamily="18" charset="0"/>
                <a:cs typeface="Times New Roman" panose="02020603050405020304" pitchFamily="18" charset="0"/>
              </a:rPr>
              <a:t> function is the best choice</a:t>
            </a:r>
          </a:p>
          <a:p>
            <a:pPr lvl="1" algn="just">
              <a:buFont typeface="Wingdings" panose="05000000000000000000" pitchFamily="2" charset="2"/>
              <a:buChar char="Ø"/>
            </a:pPr>
            <a:r>
              <a:rPr lang="en-US" altLang="en-US" sz="2400" dirty="0" err="1">
                <a:latin typeface="Times New Roman" panose="02020603050405020304" pitchFamily="18" charset="0"/>
                <a:cs typeface="Times New Roman" panose="02020603050405020304" pitchFamily="18" charset="0"/>
              </a:rPr>
              <a:t>ReLU</a:t>
            </a:r>
            <a:r>
              <a:rPr lang="en-US" altLang="en-US" sz="2400" dirty="0">
                <a:latin typeface="Times New Roman" panose="02020603050405020304" pitchFamily="18" charset="0"/>
                <a:cs typeface="Times New Roman" panose="02020603050405020304" pitchFamily="18" charset="0"/>
              </a:rPr>
              <a:t> function should only be used in the hidden layers</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7F2A1580-56C1-40FB-9121-0EEE6B166430}" type="slidenum">
              <a:rPr lang="en-US" altLang="en-US" sz="1200">
                <a:solidFill>
                  <a:srgbClr val="FFFFFF"/>
                </a:solidFill>
                <a:latin typeface="Tw Cen MT" panose="020B0602020104020603" pitchFamily="34" charset="0"/>
              </a:rPr>
              <a:pPr eaLnBrk="1" hangingPunct="1">
                <a:lnSpc>
                  <a:spcPct val="80000"/>
                </a:lnSpc>
              </a:pPr>
              <a:t>87</a:t>
            </a:fld>
            <a:endParaRPr lang="en-US" altLang="en-US" sz="1200">
              <a:solidFill>
                <a:srgbClr val="FFFFFF"/>
              </a:solidFill>
              <a:latin typeface="Tw Cen MT" panose="020B0602020104020603" pitchFamily="34" charset="0"/>
            </a:endParaRPr>
          </a:p>
        </p:txBody>
      </p:sp>
    </p:spTree>
    <p:extLst>
      <p:ext uri="{BB962C8B-B14F-4D97-AF65-F5344CB8AC3E}">
        <p14:creationId xmlns:p14="http://schemas.microsoft.com/office/powerpoint/2010/main" val="382092655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Summary of Activation Functions</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88</a:t>
            </a:fld>
            <a:endParaRPr lang="en-US"/>
          </a:p>
        </p:txBody>
      </p:sp>
      <p:sp>
        <p:nvSpPr>
          <p:cNvPr id="6" name="Content Placeholder 5"/>
          <p:cNvSpPr>
            <a:spLocks noGrp="1"/>
          </p:cNvSpPr>
          <p:nvPr>
            <p:ph sz="quarter" idx="1"/>
          </p:nvPr>
        </p:nvSpPr>
        <p:spPr>
          <a:xfrm>
            <a:off x="612648" y="1386859"/>
            <a:ext cx="8153400" cy="762000"/>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Various activation functions that can be used with Perceptron are shown here.</a:t>
            </a:r>
          </a:p>
        </p:txBody>
      </p:sp>
      <p:pic>
        <p:nvPicPr>
          <p:cNvPr id="4098" name="Picture 2" descr="https://www.simplilearn.com/ice9/free_resources_article_thumb/list-of-activation-functions-used-with-perceptr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7152" y="1815586"/>
            <a:ext cx="6934200" cy="4648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1E3AD434-C5EB-448D-8EB8-C37036A69F8D}"/>
              </a:ext>
            </a:extLst>
          </p:cNvPr>
          <p:cNvSpPr txBox="1"/>
          <p:nvPr/>
        </p:nvSpPr>
        <p:spPr>
          <a:xfrm>
            <a:off x="2057400" y="6498456"/>
            <a:ext cx="6934200" cy="338554"/>
          </a:xfrm>
          <a:prstGeom prst="rect">
            <a:avLst/>
          </a:prstGeom>
          <a:noFill/>
        </p:spPr>
        <p:txBody>
          <a:bodyPr wrap="square">
            <a:spAutoFit/>
          </a:bodyPr>
          <a:lstStyle/>
          <a:p>
            <a:r>
              <a:rPr lang="en-IN" sz="1600" dirty="0">
                <a:highlight>
                  <a:srgbClr val="FFFF00"/>
                </a:highlight>
                <a:latin typeface="Times New Roman" panose="02020603050405020304" pitchFamily="18" charset="0"/>
                <a:cs typeface="Times New Roman" panose="02020603050405020304" pitchFamily="18" charset="0"/>
              </a:rPr>
              <a:t>https://www.simplilearn.com/what-is-perceptron-tutorial</a:t>
            </a:r>
          </a:p>
        </p:txBody>
      </p:sp>
    </p:spTree>
    <p:extLst>
      <p:ext uri="{BB962C8B-B14F-4D97-AF65-F5344CB8AC3E}">
        <p14:creationId xmlns:p14="http://schemas.microsoft.com/office/powerpoint/2010/main" val="382929088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lstStyle/>
          <a:p>
            <a:pPr>
              <a:defRPr/>
            </a:pPr>
            <a:r>
              <a:rPr lang="en-US" sz="2800" b="1" dirty="0">
                <a:latin typeface="Times New Roman" panose="02020603050405020304" pitchFamily="18" charset="0"/>
                <a:cs typeface="Times New Roman" panose="02020603050405020304" pitchFamily="18" charset="0"/>
              </a:rPr>
              <a:t>Loss Function</a:t>
            </a:r>
          </a:p>
        </p:txBody>
      </p:sp>
      <p:sp>
        <p:nvSpPr>
          <p:cNvPr id="29699" name="Content Placeholder 2"/>
          <p:cNvSpPr>
            <a:spLocks noGrp="1"/>
          </p:cNvSpPr>
          <p:nvPr>
            <p:ph sz="quarter" idx="1"/>
          </p:nvPr>
        </p:nvSpPr>
        <p:spPr>
          <a:xfrm>
            <a:off x="612775" y="1600200"/>
            <a:ext cx="8153400" cy="4495800"/>
          </a:xfrm>
        </p:spPr>
        <p:txBody>
          <a:bodyPr/>
          <a:lstStyle/>
          <a:p>
            <a:pPr algn="jus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In a supervised deep learning context the </a:t>
            </a:r>
            <a:r>
              <a:rPr lang="en-US" altLang="en-US" sz="2400" b="1" dirty="0">
                <a:latin typeface="Times New Roman" panose="02020603050405020304" pitchFamily="18" charset="0"/>
                <a:cs typeface="Times New Roman" panose="02020603050405020304" pitchFamily="18" charset="0"/>
              </a:rPr>
              <a:t>loss  function</a:t>
            </a:r>
            <a:r>
              <a:rPr lang="en-US" altLang="en-US" sz="2400" dirty="0">
                <a:latin typeface="Times New Roman" panose="02020603050405020304" pitchFamily="18" charset="0"/>
                <a:cs typeface="Times New Roman" panose="02020603050405020304" pitchFamily="18" charset="0"/>
              </a:rPr>
              <a:t> </a:t>
            </a:r>
          </a:p>
          <a:p>
            <a:pPr lvl="1" algn="jus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measures the quality of a particular  set of parameters </a:t>
            </a:r>
          </a:p>
          <a:p>
            <a:pPr lvl="1" algn="jus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based on how well the output  of the network agrees with the ground truth  labels in the training data</a:t>
            </a:r>
          </a:p>
          <a:p>
            <a:pPr algn="just">
              <a:buFont typeface="Wingdings" panose="05000000000000000000" pitchFamily="2" charset="2"/>
              <a:buChar char="Ø"/>
            </a:pPr>
            <a:endParaRPr lang="en-US" alt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altLang="en-US" sz="2400" b="1" dirty="0">
                <a:latin typeface="Times New Roman" panose="02020603050405020304" pitchFamily="18" charset="0"/>
                <a:cs typeface="Times New Roman" panose="02020603050405020304" pitchFamily="18" charset="0"/>
              </a:rPr>
              <a:t>Loss function</a:t>
            </a:r>
            <a:r>
              <a:rPr lang="en-US" altLang="en-US" sz="2400" dirty="0">
                <a:latin typeface="Times New Roman" panose="02020603050405020304" pitchFamily="18" charset="0"/>
                <a:cs typeface="Times New Roman" panose="02020603050405020304" pitchFamily="18" charset="0"/>
              </a:rPr>
              <a:t> is a method of evaluating “how well the algorithm models the dataset”</a:t>
            </a:r>
          </a:p>
          <a:p>
            <a:pPr lvl="1"/>
            <a:endParaRPr lang="en-US" altLang="en-US" dirty="0"/>
          </a:p>
          <a:p>
            <a:pPr lvl="1">
              <a:buFont typeface="Wingdings 2" panose="05020102010507070707" pitchFamily="18" charset="2"/>
              <a:buNone/>
            </a:pPr>
            <a:endParaRPr lang="en-US" altLang="en-US" dirty="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ECE85B1A-97D9-4173-999D-55506387DF77}" type="slidenum">
              <a:rPr lang="en-US" altLang="en-US" sz="1200">
                <a:solidFill>
                  <a:srgbClr val="FFFFFF"/>
                </a:solidFill>
                <a:latin typeface="Tw Cen MT" panose="020B0602020104020603" pitchFamily="34" charset="0"/>
              </a:rPr>
              <a:pPr eaLnBrk="1" hangingPunct="1">
                <a:lnSpc>
                  <a:spcPct val="80000"/>
                </a:lnSpc>
              </a:pPr>
              <a:t>89</a:t>
            </a:fld>
            <a:endParaRPr lang="en-US" altLang="en-US" sz="1200">
              <a:solidFill>
                <a:srgbClr val="FFFFFF"/>
              </a:solidFill>
              <a:latin typeface="Tw Cen MT" panose="020B0602020104020603" pitchFamily="34" charset="0"/>
            </a:endParaRPr>
          </a:p>
        </p:txBody>
      </p:sp>
    </p:spTree>
    <p:extLst>
      <p:ext uri="{BB962C8B-B14F-4D97-AF65-F5344CB8AC3E}">
        <p14:creationId xmlns:p14="http://schemas.microsoft.com/office/powerpoint/2010/main" val="2696724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p:nvPr/>
        </p:nvSpPr>
        <p:spPr>
          <a:xfrm>
            <a:off x="266700" y="1463675"/>
            <a:ext cx="8458200" cy="4850005"/>
          </a:xfrm>
          <a:prstGeom prst="rect">
            <a:avLst/>
          </a:prstGeom>
          <a:noFill/>
          <a:ln>
            <a:noFill/>
          </a:ln>
        </p:spPr>
        <p:txBody>
          <a:bodyPr spcFirstLastPara="1" wrap="square" lIns="91425" tIns="45700" rIns="91425" bIns="45700" anchor="t" anchorCtr="0">
            <a:spAutoFit/>
          </a:bodyPr>
          <a:lstStyle/>
          <a:p>
            <a:pPr marL="342900" indent="-342900" eaLnBrk="0" hangingPunct="0">
              <a:spcBef>
                <a:spcPts val="700"/>
              </a:spcBef>
              <a:buClr>
                <a:schemeClr val="accent2"/>
              </a:buClr>
              <a:buSzPct val="6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Researchers Warren </a:t>
            </a:r>
            <a:r>
              <a:rPr lang="en-US" sz="2000" dirty="0" err="1">
                <a:latin typeface="Times New Roman" panose="02020603050405020304" pitchFamily="18" charset="0"/>
                <a:cs typeface="Times New Roman" panose="02020603050405020304" pitchFamily="18" charset="0"/>
              </a:rPr>
              <a:t>McCullock</a:t>
            </a:r>
            <a:r>
              <a:rPr lang="en-US" sz="2000" dirty="0">
                <a:latin typeface="Times New Roman" panose="02020603050405020304" pitchFamily="18" charset="0"/>
                <a:cs typeface="Times New Roman" panose="02020603050405020304" pitchFamily="18" charset="0"/>
              </a:rPr>
              <a:t> and Walter Pitts published their first concept of simplified brain cell in 1943. This was called </a:t>
            </a:r>
            <a:r>
              <a:rPr lang="en-US" sz="2000" dirty="0" err="1">
                <a:latin typeface="Times New Roman" panose="02020603050405020304" pitchFamily="18" charset="0"/>
                <a:cs typeface="Times New Roman" panose="02020603050405020304" pitchFamily="18" charset="0"/>
              </a:rPr>
              <a:t>McCullock</a:t>
            </a:r>
            <a:r>
              <a:rPr lang="en-US" sz="2000" dirty="0">
                <a:latin typeface="Times New Roman" panose="02020603050405020304" pitchFamily="18" charset="0"/>
                <a:cs typeface="Times New Roman" panose="02020603050405020304" pitchFamily="18" charset="0"/>
              </a:rPr>
              <a:t>-Pitts (MCP) neuron. They described such a nerve cell as a simple logic gate with binary outputs.</a:t>
            </a:r>
          </a:p>
          <a:p>
            <a:pPr marL="342900" indent="-342900" eaLnBrk="0" hangingPunct="0">
              <a:spcBef>
                <a:spcPts val="700"/>
              </a:spcBef>
              <a:buClr>
                <a:schemeClr val="accent2"/>
              </a:buClr>
              <a:buSzPct val="6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Multiple signals arrive at the dendrites and are then integrated into the cell body, and, if the accumulated signal exceeds a certain threshold, an output signal is generated that will be passed on by the axon.</a:t>
            </a:r>
          </a:p>
          <a:p>
            <a:pPr marL="342900" indent="-342900" algn="just" eaLnBrk="0" hangingPunct="0">
              <a:spcBef>
                <a:spcPts val="700"/>
              </a:spcBef>
              <a:buClr>
                <a:schemeClr val="accent2"/>
              </a:buClr>
              <a:buSzPct val="6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ANN in the field of AI where it </a:t>
            </a:r>
            <a:r>
              <a:rPr lang="en-US" sz="2000" b="1" dirty="0">
                <a:latin typeface="Times New Roman" panose="02020603050405020304" pitchFamily="18" charset="0"/>
                <a:cs typeface="Times New Roman" panose="02020603050405020304" pitchFamily="18" charset="0"/>
              </a:rPr>
              <a:t>attempts to mimic the network of neurons makes up a human brain</a:t>
            </a:r>
            <a:r>
              <a:rPr lang="en-US" sz="2000" dirty="0">
                <a:latin typeface="Times New Roman" panose="02020603050405020304" pitchFamily="18" charset="0"/>
                <a:cs typeface="Times New Roman" panose="02020603050405020304" pitchFamily="18" charset="0"/>
              </a:rPr>
              <a:t> so that computers will have an option to understand things and make decisions in a human-like manner. </a:t>
            </a:r>
          </a:p>
          <a:p>
            <a:pPr marL="342900" indent="-342900" algn="just" eaLnBrk="0" hangingPunct="0">
              <a:spcBef>
                <a:spcPts val="700"/>
              </a:spcBef>
              <a:buClr>
                <a:schemeClr val="accent2"/>
              </a:buClr>
              <a:buSzPct val="6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designed by programming computers to behave simply like interconnected brain cells.</a:t>
            </a:r>
          </a:p>
          <a:p>
            <a:pPr marL="342900" indent="-342900" algn="just" eaLnBrk="0" hangingPunct="0">
              <a:spcBef>
                <a:spcPts val="700"/>
              </a:spcBef>
              <a:buClr>
                <a:schemeClr val="accent2"/>
              </a:buClr>
              <a:buSzPct val="6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 are around 1000 billion neurons in the human brain. Each neuron has an association point somewhere in the range of 1,000 and 100,000. </a:t>
            </a:r>
          </a:p>
        </p:txBody>
      </p:sp>
      <p:sp>
        <p:nvSpPr>
          <p:cNvPr id="160" name="Google Shape;160;p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spcBef>
                <a:spcPts val="0"/>
              </a:spcBef>
              <a:spcAft>
                <a:spcPts val="0"/>
              </a:spcAft>
              <a:buNone/>
            </a:pPr>
            <a:fld id="{00000000-1234-1234-1234-123412341234}" type="slidenum">
              <a:rPr lang="en-US"/>
              <a:t>9</a:t>
            </a:fld>
            <a:endParaRPr/>
          </a:p>
        </p:txBody>
      </p:sp>
      <p:sp>
        <p:nvSpPr>
          <p:cNvPr id="4" name="TextBox 3">
            <a:extLst>
              <a:ext uri="{FF2B5EF4-FFF2-40B4-BE49-F238E27FC236}">
                <a16:creationId xmlns:a16="http://schemas.microsoft.com/office/drawing/2014/main" xmlns="" id="{B57EF114-9657-446A-AFA9-8CB92A095859}"/>
              </a:ext>
            </a:extLst>
          </p:cNvPr>
          <p:cNvSpPr txBox="1"/>
          <p:nvPr/>
        </p:nvSpPr>
        <p:spPr>
          <a:xfrm>
            <a:off x="533400" y="385186"/>
            <a:ext cx="6445250" cy="461665"/>
          </a:xfrm>
          <a:prstGeom prst="rect">
            <a:avLst/>
          </a:prstGeom>
          <a:noFill/>
        </p:spPr>
        <p:txBody>
          <a:bodyPr wrap="square">
            <a:spAutoFit/>
          </a:bodyPr>
          <a:lstStyle/>
          <a:p>
            <a:r>
              <a:rPr lang="en-US" sz="2400" b="1" dirty="0">
                <a:solidFill>
                  <a:schemeClr val="tx2"/>
                </a:solidFill>
                <a:latin typeface="Times New Roman" panose="02020603050405020304" pitchFamily="18" charset="0"/>
                <a:ea typeface="+mj-ea"/>
                <a:cs typeface="Times New Roman" panose="02020603050405020304" pitchFamily="18" charset="0"/>
              </a:rPr>
              <a:t>Introduction-ANN</a:t>
            </a:r>
          </a:p>
        </p:txBody>
      </p:sp>
    </p:spTree>
    <p:extLst>
      <p:ext uri="{BB962C8B-B14F-4D97-AF65-F5344CB8AC3E}">
        <p14:creationId xmlns:p14="http://schemas.microsoft.com/office/powerpoint/2010/main" val="336650876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586976"/>
            <a:ext cx="3073400" cy="443711"/>
          </a:xfrm>
        </p:spPr>
        <p:txBody>
          <a:bodyPr lIns="0" tIns="12700" rIns="0" bIns="0" rtlCol="0">
            <a:spAutoFit/>
          </a:bodyPr>
          <a:lstStyle/>
          <a:p>
            <a:pPr marL="12700">
              <a:defRPr/>
            </a:pPr>
            <a:r>
              <a:rPr sz="2800" b="1" dirty="0">
                <a:latin typeface="Times New Roman" panose="02020603050405020304" pitchFamily="18" charset="0"/>
                <a:cs typeface="Times New Roman" panose="02020603050405020304" pitchFamily="18" charset="0"/>
              </a:rPr>
              <a:t>Nomenclature</a:t>
            </a:r>
          </a:p>
        </p:txBody>
      </p:sp>
      <p:sp>
        <p:nvSpPr>
          <p:cNvPr id="3" name="object 3"/>
          <p:cNvSpPr txBox="1"/>
          <p:nvPr/>
        </p:nvSpPr>
        <p:spPr>
          <a:xfrm>
            <a:off x="530225" y="1905000"/>
            <a:ext cx="7835900" cy="3633787"/>
          </a:xfrm>
          <a:prstGeom prst="rect">
            <a:avLst/>
          </a:prstGeom>
        </p:spPr>
        <p:txBody>
          <a:bodyPr lIns="0" tIns="157480" rIns="0" bIns="0">
            <a:spAutoFit/>
          </a:bodyPr>
          <a:lstStyle/>
          <a:p>
            <a:pPr marL="12700">
              <a:spcBef>
                <a:spcPts val="1240"/>
              </a:spcBef>
              <a:defRPr/>
            </a:pPr>
            <a:r>
              <a:rPr sz="3000" b="1" spc="-5" dirty="0">
                <a:latin typeface="Times New Roman" panose="02020603050405020304" pitchFamily="18" charset="0"/>
                <a:cs typeface="Times New Roman" panose="02020603050405020304" pitchFamily="18" charset="0"/>
              </a:rPr>
              <a:t>loss</a:t>
            </a:r>
            <a:r>
              <a:rPr sz="3000" b="1" spc="-4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function</a:t>
            </a:r>
            <a:endParaRPr sz="3000" dirty="0">
              <a:latin typeface="Times New Roman" panose="02020603050405020304" pitchFamily="18" charset="0"/>
              <a:cs typeface="Times New Roman" panose="02020603050405020304" pitchFamily="18" charset="0"/>
            </a:endParaRPr>
          </a:p>
          <a:p>
            <a:pPr marL="1524635">
              <a:lnSpc>
                <a:spcPts val="3329"/>
              </a:lnSpc>
              <a:spcBef>
                <a:spcPts val="1145"/>
              </a:spcBef>
              <a:defRPr/>
            </a:pPr>
            <a:r>
              <a:rPr sz="3000" dirty="0">
                <a:latin typeface="Times New Roman" panose="02020603050405020304" pitchFamily="18" charset="0"/>
                <a:cs typeface="Times New Roman" panose="02020603050405020304" pitchFamily="18" charset="0"/>
              </a:rPr>
              <a:t>=</a:t>
            </a:r>
          </a:p>
          <a:p>
            <a:pPr marL="1841500">
              <a:lnSpc>
                <a:spcPts val="3329"/>
              </a:lnSpc>
              <a:defRPr/>
            </a:pPr>
            <a:r>
              <a:rPr sz="3000" b="1" spc="-5" dirty="0">
                <a:latin typeface="Times New Roman" panose="02020603050405020304" pitchFamily="18" charset="0"/>
                <a:cs typeface="Times New Roman" panose="02020603050405020304" pitchFamily="18" charset="0"/>
              </a:rPr>
              <a:t>cost</a:t>
            </a:r>
            <a:r>
              <a:rPr sz="3000" b="1" spc="-5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function</a:t>
            </a:r>
            <a:endParaRPr sz="3000" dirty="0">
              <a:latin typeface="Times New Roman" panose="02020603050405020304" pitchFamily="18" charset="0"/>
              <a:cs typeface="Times New Roman" panose="02020603050405020304" pitchFamily="18" charset="0"/>
            </a:endParaRPr>
          </a:p>
          <a:p>
            <a:pPr marL="3366135">
              <a:lnSpc>
                <a:spcPts val="3150"/>
              </a:lnSpc>
              <a:spcBef>
                <a:spcPts val="1505"/>
              </a:spcBef>
              <a:defRPr/>
            </a:pPr>
            <a:r>
              <a:rPr sz="3000" dirty="0">
                <a:latin typeface="Times New Roman" panose="02020603050405020304" pitchFamily="18" charset="0"/>
                <a:cs typeface="Times New Roman" panose="02020603050405020304" pitchFamily="18" charset="0"/>
              </a:rPr>
              <a:t>=</a:t>
            </a:r>
          </a:p>
          <a:p>
            <a:pPr marL="3670300">
              <a:lnSpc>
                <a:spcPts val="3150"/>
              </a:lnSpc>
              <a:defRPr/>
            </a:pPr>
            <a:r>
              <a:rPr sz="3000" b="1" spc="-5" dirty="0">
                <a:latin typeface="Times New Roman" panose="02020603050405020304" pitchFamily="18" charset="0"/>
                <a:cs typeface="Times New Roman" panose="02020603050405020304" pitchFamily="18" charset="0"/>
              </a:rPr>
              <a:t>objective</a:t>
            </a:r>
            <a:r>
              <a:rPr sz="3000" b="1" spc="-3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function</a:t>
            </a:r>
            <a:endParaRPr sz="3000" dirty="0">
              <a:latin typeface="Times New Roman" panose="02020603050405020304" pitchFamily="18" charset="0"/>
              <a:cs typeface="Times New Roman" panose="02020603050405020304" pitchFamily="18" charset="0"/>
            </a:endParaRPr>
          </a:p>
          <a:p>
            <a:pPr marL="5241925">
              <a:lnSpc>
                <a:spcPts val="3365"/>
              </a:lnSpc>
              <a:spcBef>
                <a:spcPts val="1065"/>
              </a:spcBef>
              <a:defRPr/>
            </a:pPr>
            <a:r>
              <a:rPr sz="3000" dirty="0">
                <a:latin typeface="Times New Roman" panose="02020603050405020304" pitchFamily="18" charset="0"/>
                <a:cs typeface="Times New Roman" panose="02020603050405020304" pitchFamily="18" charset="0"/>
              </a:rPr>
              <a:t>=</a:t>
            </a:r>
          </a:p>
          <a:p>
            <a:pPr marL="5499100">
              <a:lnSpc>
                <a:spcPts val="3365"/>
              </a:lnSpc>
              <a:defRPr/>
            </a:pPr>
            <a:r>
              <a:rPr sz="3000" b="1" spc="-5" dirty="0">
                <a:latin typeface="Times New Roman" panose="02020603050405020304" pitchFamily="18" charset="0"/>
                <a:cs typeface="Times New Roman" panose="02020603050405020304" pitchFamily="18" charset="0"/>
              </a:rPr>
              <a:t>error</a:t>
            </a:r>
            <a:r>
              <a:rPr sz="3000" b="1" spc="-9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function</a:t>
            </a:r>
            <a:endParaRPr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199741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586976"/>
            <a:ext cx="3705225" cy="443711"/>
          </a:xfrm>
        </p:spPr>
        <p:txBody>
          <a:bodyPr lIns="0" tIns="12700" rIns="0" bIns="0" rtlCol="0">
            <a:spAutoFit/>
          </a:bodyPr>
          <a:lstStyle/>
          <a:p>
            <a:pPr marL="12700">
              <a:defRPr/>
            </a:pPr>
            <a:r>
              <a:rPr sz="2800" b="1" dirty="0">
                <a:latin typeface="Times New Roman" panose="02020603050405020304" pitchFamily="18" charset="0"/>
                <a:cs typeface="Times New Roman" panose="02020603050405020304" pitchFamily="18" charset="0"/>
              </a:rPr>
              <a:t>Loss function </a:t>
            </a:r>
          </a:p>
        </p:txBody>
      </p:sp>
      <p:sp>
        <p:nvSpPr>
          <p:cNvPr id="31747" name="object 4"/>
          <p:cNvSpPr txBox="1">
            <a:spLocks noChangeArrowheads="1"/>
          </p:cNvSpPr>
          <p:nvPr/>
        </p:nvSpPr>
        <p:spPr bwMode="auto">
          <a:xfrm>
            <a:off x="838200" y="1524000"/>
            <a:ext cx="8305800" cy="36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7940" rIns="0" bIns="0">
            <a:spAutoFit/>
          </a:bodyPr>
          <a:lstStyle>
            <a:lvl1pPr marL="127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2850"/>
              </a:lnSpc>
              <a:spcBef>
                <a:spcPts val="225"/>
              </a:spcBef>
            </a:pPr>
            <a:r>
              <a:rPr lang="en-US" altLang="en-US" sz="2000" dirty="0">
                <a:latin typeface="Times New Roman" panose="02020603050405020304" pitchFamily="18" charset="0"/>
                <a:cs typeface="Times New Roman" panose="02020603050405020304" pitchFamily="18" charset="0"/>
              </a:rPr>
              <a:t>How good is the network with  the training data? </a:t>
            </a:r>
          </a:p>
        </p:txBody>
      </p:sp>
      <p:grpSp>
        <p:nvGrpSpPr>
          <p:cNvPr id="31748" name="object 5"/>
          <p:cNvGrpSpPr>
            <a:grpSpLocks/>
          </p:cNvGrpSpPr>
          <p:nvPr/>
        </p:nvGrpSpPr>
        <p:grpSpPr bwMode="auto">
          <a:xfrm>
            <a:off x="8021638" y="5264150"/>
            <a:ext cx="187325" cy="436563"/>
            <a:chOff x="8021636" y="3948312"/>
            <a:chExt cx="186690" cy="327660"/>
          </a:xfrm>
        </p:grpSpPr>
        <p:sp>
          <p:nvSpPr>
            <p:cNvPr id="31785" name="object 6"/>
            <p:cNvSpPr>
              <a:spLocks noChangeArrowheads="1"/>
            </p:cNvSpPr>
            <p:nvPr/>
          </p:nvSpPr>
          <p:spPr bwMode="auto">
            <a:xfrm>
              <a:off x="8047429" y="3953074"/>
              <a:ext cx="156210" cy="280035"/>
            </a:xfrm>
            <a:custGeom>
              <a:avLst/>
              <a:gdLst>
                <a:gd name="T0" fmla="*/ 0 w 156209"/>
                <a:gd name="T1" fmla="*/ 0 h 280035"/>
                <a:gd name="T2" fmla="*/ 156209 w 156209"/>
                <a:gd name="T3" fmla="*/ 280035 h 280035"/>
              </a:gdLst>
              <a:ahLst/>
              <a:cxnLst/>
              <a:rect l="T0" t="T1" r="T2" b="T3"/>
              <a:pathLst>
                <a:path w="156209" h="280035">
                  <a:moveTo>
                    <a:pt x="155794" y="0"/>
                  </a:moveTo>
                  <a:lnTo>
                    <a:pt x="0" y="279769"/>
                  </a:lnTo>
                </a:path>
              </a:pathLst>
            </a:custGeom>
            <a:noFill/>
            <a:ln w="9524">
              <a:solidFill>
                <a:srgbClr val="6666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1786" name="object 7"/>
            <p:cNvSpPr>
              <a:spLocks noChangeArrowheads="1"/>
            </p:cNvSpPr>
            <p:nvPr/>
          </p:nvSpPr>
          <p:spPr bwMode="auto">
            <a:xfrm>
              <a:off x="8026399" y="4225190"/>
              <a:ext cx="34925" cy="45720"/>
            </a:xfrm>
            <a:custGeom>
              <a:avLst/>
              <a:gdLst>
                <a:gd name="T0" fmla="*/ 0 w 34925"/>
                <a:gd name="T1" fmla="*/ 0 h 45720"/>
                <a:gd name="T2" fmla="*/ 34925 w 34925"/>
                <a:gd name="T3" fmla="*/ 45720 h 45720"/>
              </a:gdLst>
              <a:ahLst/>
              <a:cxnLst/>
              <a:rect l="T0" t="T1" r="T2" b="T3"/>
              <a:pathLst>
                <a:path w="34925" h="45720">
                  <a:moveTo>
                    <a:pt x="0" y="45418"/>
                  </a:moveTo>
                  <a:lnTo>
                    <a:pt x="7285" y="0"/>
                  </a:lnTo>
                  <a:lnTo>
                    <a:pt x="34775" y="15308"/>
                  </a:lnTo>
                  <a:lnTo>
                    <a:pt x="0" y="45418"/>
                  </a:lnTo>
                  <a:close/>
                </a:path>
              </a:pathLst>
            </a:cu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1787" name="object 8"/>
            <p:cNvSpPr>
              <a:spLocks noChangeArrowheads="1"/>
            </p:cNvSpPr>
            <p:nvPr/>
          </p:nvSpPr>
          <p:spPr bwMode="auto">
            <a:xfrm>
              <a:off x="8026399" y="4225190"/>
              <a:ext cx="34925" cy="45720"/>
            </a:xfrm>
            <a:custGeom>
              <a:avLst/>
              <a:gdLst>
                <a:gd name="T0" fmla="*/ 0 w 34925"/>
                <a:gd name="T1" fmla="*/ 0 h 45720"/>
                <a:gd name="T2" fmla="*/ 34925 w 34925"/>
                <a:gd name="T3" fmla="*/ 45720 h 45720"/>
              </a:gdLst>
              <a:ahLst/>
              <a:cxnLst/>
              <a:rect l="T0" t="T1" r="T2" b="T3"/>
              <a:pathLst>
                <a:path w="34925" h="45720">
                  <a:moveTo>
                    <a:pt x="7285" y="0"/>
                  </a:moveTo>
                  <a:lnTo>
                    <a:pt x="0" y="45418"/>
                  </a:lnTo>
                  <a:lnTo>
                    <a:pt x="34775" y="15308"/>
                  </a:lnTo>
                  <a:lnTo>
                    <a:pt x="7285" y="0"/>
                  </a:lnTo>
                  <a:close/>
                </a:path>
              </a:pathLst>
            </a:custGeom>
            <a:noFill/>
            <a:ln w="9524">
              <a:solidFill>
                <a:srgbClr val="6666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9" name="object 9"/>
          <p:cNvSpPr txBox="1"/>
          <p:nvPr/>
        </p:nvSpPr>
        <p:spPr>
          <a:xfrm>
            <a:off x="6665913" y="4810125"/>
            <a:ext cx="2322512" cy="474663"/>
          </a:xfrm>
          <a:prstGeom prst="rect">
            <a:avLst/>
          </a:prstGeom>
        </p:spPr>
        <p:txBody>
          <a:bodyPr lIns="0" tIns="29845" rIns="0" bIns="0">
            <a:spAutoFit/>
          </a:bodyPr>
          <a:lstStyle/>
          <a:p>
            <a:pPr marL="720090">
              <a:spcBef>
                <a:spcPts val="235"/>
              </a:spcBef>
              <a:defRPr/>
            </a:pPr>
            <a:r>
              <a:rPr sz="1400" spc="-5" dirty="0">
                <a:latin typeface="Arial"/>
                <a:cs typeface="Arial"/>
              </a:rPr>
              <a:t>labels</a:t>
            </a:r>
            <a:r>
              <a:rPr sz="1400" spc="-45" dirty="0">
                <a:latin typeface="Arial"/>
                <a:cs typeface="Arial"/>
              </a:rPr>
              <a:t> </a:t>
            </a:r>
            <a:r>
              <a:rPr sz="1400" dirty="0">
                <a:latin typeface="Arial"/>
                <a:cs typeface="Arial"/>
              </a:rPr>
              <a:t>(ground</a:t>
            </a:r>
            <a:r>
              <a:rPr sz="1400" spc="-45" dirty="0">
                <a:latin typeface="Arial"/>
                <a:cs typeface="Arial"/>
              </a:rPr>
              <a:t> </a:t>
            </a:r>
            <a:r>
              <a:rPr sz="1400" spc="-5" dirty="0">
                <a:latin typeface="Arial"/>
                <a:cs typeface="Arial"/>
              </a:rPr>
              <a:t>truth)</a:t>
            </a:r>
            <a:endParaRPr sz="1400">
              <a:latin typeface="Arial"/>
              <a:cs typeface="Arial"/>
            </a:endParaRPr>
          </a:p>
          <a:p>
            <a:pPr marL="12700">
              <a:spcBef>
                <a:spcPts val="135"/>
              </a:spcBef>
              <a:defRPr/>
            </a:pPr>
            <a:r>
              <a:rPr sz="1400" spc="-5" dirty="0">
                <a:latin typeface="Arial"/>
                <a:cs typeface="Arial"/>
              </a:rPr>
              <a:t>input</a:t>
            </a:r>
            <a:endParaRPr sz="1400">
              <a:latin typeface="Arial"/>
              <a:cs typeface="Arial"/>
            </a:endParaRPr>
          </a:p>
        </p:txBody>
      </p:sp>
      <p:grpSp>
        <p:nvGrpSpPr>
          <p:cNvPr id="31750" name="object 10"/>
          <p:cNvGrpSpPr>
            <a:grpSpLocks/>
          </p:cNvGrpSpPr>
          <p:nvPr/>
        </p:nvGrpSpPr>
        <p:grpSpPr bwMode="auto">
          <a:xfrm>
            <a:off x="7145338" y="5310188"/>
            <a:ext cx="403225" cy="428625"/>
            <a:chOff x="7145387" y="3982087"/>
            <a:chExt cx="403225" cy="322580"/>
          </a:xfrm>
        </p:grpSpPr>
        <p:sp>
          <p:nvSpPr>
            <p:cNvPr id="31782" name="object 11"/>
            <p:cNvSpPr>
              <a:spLocks noChangeArrowheads="1"/>
            </p:cNvSpPr>
            <p:nvPr/>
          </p:nvSpPr>
          <p:spPr bwMode="auto">
            <a:xfrm>
              <a:off x="7150149" y="3986850"/>
              <a:ext cx="359410" cy="286385"/>
            </a:xfrm>
            <a:custGeom>
              <a:avLst/>
              <a:gdLst>
                <a:gd name="T0" fmla="*/ 0 w 359409"/>
                <a:gd name="T1" fmla="*/ 0 h 286385"/>
                <a:gd name="T2" fmla="*/ 359409 w 359409"/>
                <a:gd name="T3" fmla="*/ 286385 h 286385"/>
              </a:gdLst>
              <a:ahLst/>
              <a:cxnLst/>
              <a:rect l="T0" t="T1" r="T2" b="T3"/>
              <a:pathLst>
                <a:path w="359409" h="286385">
                  <a:moveTo>
                    <a:pt x="0" y="0"/>
                  </a:moveTo>
                  <a:lnTo>
                    <a:pt x="359382" y="286011"/>
                  </a:lnTo>
                </a:path>
              </a:pathLst>
            </a:custGeom>
            <a:noFill/>
            <a:ln w="9524">
              <a:solidFill>
                <a:srgbClr val="6666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1783" name="object 12"/>
            <p:cNvSpPr>
              <a:spLocks noChangeArrowheads="1"/>
            </p:cNvSpPr>
            <p:nvPr/>
          </p:nvSpPr>
          <p:spPr bwMode="auto">
            <a:xfrm>
              <a:off x="7499735" y="4260552"/>
              <a:ext cx="43815" cy="39370"/>
            </a:xfrm>
            <a:custGeom>
              <a:avLst/>
              <a:gdLst>
                <a:gd name="T0" fmla="*/ 0 w 43815"/>
                <a:gd name="T1" fmla="*/ 0 h 39370"/>
                <a:gd name="T2" fmla="*/ 43815 w 43815"/>
                <a:gd name="T3" fmla="*/ 39370 h 39370"/>
              </a:gdLst>
              <a:ahLst/>
              <a:cxnLst/>
              <a:rect l="T0" t="T1" r="T2" b="T3"/>
              <a:pathLst>
                <a:path w="43815" h="39370">
                  <a:moveTo>
                    <a:pt x="43618" y="39226"/>
                  </a:moveTo>
                  <a:lnTo>
                    <a:pt x="0" y="24620"/>
                  </a:lnTo>
                  <a:lnTo>
                    <a:pt x="19593" y="0"/>
                  </a:lnTo>
                  <a:lnTo>
                    <a:pt x="43618" y="39226"/>
                  </a:lnTo>
                  <a:close/>
                </a:path>
              </a:pathLst>
            </a:cu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1784" name="object 13"/>
            <p:cNvSpPr>
              <a:spLocks noChangeArrowheads="1"/>
            </p:cNvSpPr>
            <p:nvPr/>
          </p:nvSpPr>
          <p:spPr bwMode="auto">
            <a:xfrm>
              <a:off x="7499735" y="4260552"/>
              <a:ext cx="43815" cy="39370"/>
            </a:xfrm>
            <a:custGeom>
              <a:avLst/>
              <a:gdLst>
                <a:gd name="T0" fmla="*/ 0 w 43815"/>
                <a:gd name="T1" fmla="*/ 0 h 39370"/>
                <a:gd name="T2" fmla="*/ 43815 w 43815"/>
                <a:gd name="T3" fmla="*/ 39370 h 39370"/>
              </a:gdLst>
              <a:ahLst/>
              <a:cxnLst/>
              <a:rect l="T0" t="T1" r="T2" b="T3"/>
              <a:pathLst>
                <a:path w="43815" h="39370">
                  <a:moveTo>
                    <a:pt x="0" y="24620"/>
                  </a:moveTo>
                  <a:lnTo>
                    <a:pt x="43618" y="39226"/>
                  </a:lnTo>
                  <a:lnTo>
                    <a:pt x="19593" y="0"/>
                  </a:lnTo>
                  <a:lnTo>
                    <a:pt x="0" y="24620"/>
                  </a:lnTo>
                  <a:close/>
                </a:path>
              </a:pathLst>
            </a:custGeom>
            <a:noFill/>
            <a:ln w="9524">
              <a:solidFill>
                <a:srgbClr val="6666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14" name="object 14"/>
          <p:cNvSpPr txBox="1"/>
          <p:nvPr/>
        </p:nvSpPr>
        <p:spPr>
          <a:xfrm>
            <a:off x="6516688" y="6359525"/>
            <a:ext cx="2306637" cy="228600"/>
          </a:xfrm>
          <a:prstGeom prst="rect">
            <a:avLst/>
          </a:prstGeom>
        </p:spPr>
        <p:txBody>
          <a:bodyPr lIns="0" tIns="12700" rIns="0" bIns="0">
            <a:spAutoFit/>
          </a:bodyPr>
          <a:lstStyle/>
          <a:p>
            <a:pPr marL="12700">
              <a:spcBef>
                <a:spcPts val="100"/>
              </a:spcBef>
              <a:defRPr/>
            </a:pPr>
            <a:r>
              <a:rPr sz="1400" spc="-5" dirty="0">
                <a:latin typeface="Arial"/>
                <a:cs typeface="Arial"/>
              </a:rPr>
              <a:t>parameters</a:t>
            </a:r>
            <a:r>
              <a:rPr sz="1400" spc="-45" dirty="0">
                <a:latin typeface="Arial"/>
                <a:cs typeface="Arial"/>
              </a:rPr>
              <a:t> </a:t>
            </a:r>
            <a:r>
              <a:rPr sz="1400" dirty="0">
                <a:latin typeface="Arial"/>
                <a:cs typeface="Arial"/>
              </a:rPr>
              <a:t>(weights,</a:t>
            </a:r>
            <a:r>
              <a:rPr sz="1400" spc="-45" dirty="0">
                <a:latin typeface="Arial"/>
                <a:cs typeface="Arial"/>
              </a:rPr>
              <a:t> </a:t>
            </a:r>
            <a:r>
              <a:rPr sz="1400" spc="-5" dirty="0">
                <a:latin typeface="Arial"/>
                <a:cs typeface="Arial"/>
              </a:rPr>
              <a:t>biases)</a:t>
            </a:r>
            <a:endParaRPr sz="1400">
              <a:latin typeface="Arial"/>
              <a:cs typeface="Arial"/>
            </a:endParaRPr>
          </a:p>
        </p:txBody>
      </p:sp>
      <p:grpSp>
        <p:nvGrpSpPr>
          <p:cNvPr id="31752" name="object 15"/>
          <p:cNvGrpSpPr>
            <a:grpSpLocks/>
          </p:cNvGrpSpPr>
          <p:nvPr/>
        </p:nvGrpSpPr>
        <p:grpSpPr bwMode="auto">
          <a:xfrm>
            <a:off x="7232650" y="6203950"/>
            <a:ext cx="42863" cy="219075"/>
            <a:chOff x="7232586" y="4653475"/>
            <a:chExt cx="42545" cy="163830"/>
          </a:xfrm>
        </p:grpSpPr>
        <p:sp>
          <p:nvSpPr>
            <p:cNvPr id="31779" name="object 16"/>
            <p:cNvSpPr>
              <a:spLocks noChangeArrowheads="1"/>
            </p:cNvSpPr>
            <p:nvPr/>
          </p:nvSpPr>
          <p:spPr bwMode="auto">
            <a:xfrm>
              <a:off x="7252899" y="4700962"/>
              <a:ext cx="17145" cy="111760"/>
            </a:xfrm>
            <a:custGeom>
              <a:avLst/>
              <a:gdLst>
                <a:gd name="T0" fmla="*/ 0 w 17145"/>
                <a:gd name="T1" fmla="*/ 0 h 111760"/>
                <a:gd name="T2" fmla="*/ 17145 w 17145"/>
                <a:gd name="T3" fmla="*/ 111760 h 111760"/>
              </a:gdLst>
              <a:ahLst/>
              <a:cxnLst/>
              <a:rect l="T0" t="T1" r="T2" b="T3"/>
              <a:pathLst>
                <a:path w="17145" h="111760">
                  <a:moveTo>
                    <a:pt x="17124" y="111511"/>
                  </a:moveTo>
                  <a:lnTo>
                    <a:pt x="0" y="0"/>
                  </a:lnTo>
                </a:path>
              </a:pathLst>
            </a:custGeom>
            <a:noFill/>
            <a:ln w="9524">
              <a:solidFill>
                <a:srgbClr val="6666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1780" name="object 17"/>
            <p:cNvSpPr>
              <a:spLocks noChangeArrowheads="1"/>
            </p:cNvSpPr>
            <p:nvPr/>
          </p:nvSpPr>
          <p:spPr bwMode="auto">
            <a:xfrm>
              <a:off x="7237348" y="4658238"/>
              <a:ext cx="31115" cy="45720"/>
            </a:xfrm>
            <a:custGeom>
              <a:avLst/>
              <a:gdLst>
                <a:gd name="T0" fmla="*/ 0 w 31115"/>
                <a:gd name="T1" fmla="*/ 0 h 45720"/>
                <a:gd name="T2" fmla="*/ 31115 w 31115"/>
                <a:gd name="T3" fmla="*/ 45720 h 45720"/>
              </a:gdLst>
              <a:ahLst/>
              <a:cxnLst/>
              <a:rect l="T0" t="T1" r="T2" b="T3"/>
              <a:pathLst>
                <a:path w="31115" h="45720">
                  <a:moveTo>
                    <a:pt x="0" y="45112"/>
                  </a:moveTo>
                  <a:lnTo>
                    <a:pt x="8988" y="0"/>
                  </a:lnTo>
                  <a:lnTo>
                    <a:pt x="31100" y="40336"/>
                  </a:lnTo>
                  <a:lnTo>
                    <a:pt x="0" y="45112"/>
                  </a:lnTo>
                  <a:close/>
                </a:path>
              </a:pathLst>
            </a:cu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1781" name="object 18"/>
            <p:cNvSpPr>
              <a:spLocks noChangeArrowheads="1"/>
            </p:cNvSpPr>
            <p:nvPr/>
          </p:nvSpPr>
          <p:spPr bwMode="auto">
            <a:xfrm>
              <a:off x="7237348" y="4658238"/>
              <a:ext cx="31115" cy="45720"/>
            </a:xfrm>
            <a:custGeom>
              <a:avLst/>
              <a:gdLst>
                <a:gd name="T0" fmla="*/ 0 w 31115"/>
                <a:gd name="T1" fmla="*/ 0 h 45720"/>
                <a:gd name="T2" fmla="*/ 31115 w 31115"/>
                <a:gd name="T3" fmla="*/ 45720 h 45720"/>
              </a:gdLst>
              <a:ahLst/>
              <a:cxnLst/>
              <a:rect l="T0" t="T1" r="T2" b="T3"/>
              <a:pathLst>
                <a:path w="31115" h="45720">
                  <a:moveTo>
                    <a:pt x="31100" y="40336"/>
                  </a:moveTo>
                  <a:lnTo>
                    <a:pt x="8988" y="0"/>
                  </a:lnTo>
                  <a:lnTo>
                    <a:pt x="0" y="45112"/>
                  </a:lnTo>
                  <a:lnTo>
                    <a:pt x="31100" y="40336"/>
                  </a:lnTo>
                  <a:close/>
                </a:path>
              </a:pathLst>
            </a:custGeom>
            <a:noFill/>
            <a:ln w="9524">
              <a:solidFill>
                <a:srgbClr val="6666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19" name="object 19"/>
          <p:cNvSpPr txBox="1"/>
          <p:nvPr/>
        </p:nvSpPr>
        <p:spPr>
          <a:xfrm>
            <a:off x="5381625" y="6359525"/>
            <a:ext cx="401638" cy="228600"/>
          </a:xfrm>
          <a:prstGeom prst="rect">
            <a:avLst/>
          </a:prstGeom>
        </p:spPr>
        <p:txBody>
          <a:bodyPr lIns="0" tIns="12700" rIns="0" bIns="0">
            <a:spAutoFit/>
          </a:bodyPr>
          <a:lstStyle/>
          <a:p>
            <a:pPr marL="12700">
              <a:spcBef>
                <a:spcPts val="100"/>
              </a:spcBef>
              <a:defRPr/>
            </a:pPr>
            <a:r>
              <a:rPr sz="1400" spc="-5" dirty="0">
                <a:latin typeface="Arial"/>
                <a:cs typeface="Arial"/>
              </a:rPr>
              <a:t>error</a:t>
            </a:r>
            <a:endParaRPr sz="1400">
              <a:latin typeface="Arial"/>
              <a:cs typeface="Arial"/>
            </a:endParaRPr>
          </a:p>
        </p:txBody>
      </p:sp>
      <p:grpSp>
        <p:nvGrpSpPr>
          <p:cNvPr id="31754" name="object 20"/>
          <p:cNvGrpSpPr>
            <a:grpSpLocks/>
          </p:cNvGrpSpPr>
          <p:nvPr/>
        </p:nvGrpSpPr>
        <p:grpSpPr bwMode="auto">
          <a:xfrm>
            <a:off x="4386263" y="5705475"/>
            <a:ext cx="3819525" cy="747713"/>
            <a:chOff x="4387000" y="4278953"/>
            <a:chExt cx="3819525" cy="561340"/>
          </a:xfrm>
        </p:grpSpPr>
        <p:sp>
          <p:nvSpPr>
            <p:cNvPr id="31775" name="object 21"/>
            <p:cNvSpPr>
              <a:spLocks noChangeArrowheads="1"/>
            </p:cNvSpPr>
            <p:nvPr/>
          </p:nvSpPr>
          <p:spPr bwMode="auto">
            <a:xfrm>
              <a:off x="5610999" y="4632391"/>
              <a:ext cx="381000" cy="203200"/>
            </a:xfrm>
            <a:custGeom>
              <a:avLst/>
              <a:gdLst>
                <a:gd name="T0" fmla="*/ 0 w 381000"/>
                <a:gd name="T1" fmla="*/ 0 h 203200"/>
                <a:gd name="T2" fmla="*/ 381000 w 381000"/>
                <a:gd name="T3" fmla="*/ 203200 h 203200"/>
              </a:gdLst>
              <a:ahLst/>
              <a:cxnLst/>
              <a:rect l="T0" t="T1" r="T2" b="T3"/>
              <a:pathLst>
                <a:path w="381000" h="203200">
                  <a:moveTo>
                    <a:pt x="0" y="202658"/>
                  </a:moveTo>
                  <a:lnTo>
                    <a:pt x="380945" y="0"/>
                  </a:lnTo>
                </a:path>
              </a:pathLst>
            </a:custGeom>
            <a:noFill/>
            <a:ln w="9524">
              <a:solidFill>
                <a:srgbClr val="6666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1776" name="object 22"/>
            <p:cNvSpPr>
              <a:spLocks noChangeArrowheads="1"/>
            </p:cNvSpPr>
            <p:nvPr/>
          </p:nvSpPr>
          <p:spPr bwMode="auto">
            <a:xfrm>
              <a:off x="5984556" y="4612089"/>
              <a:ext cx="45720" cy="34290"/>
            </a:xfrm>
            <a:custGeom>
              <a:avLst/>
              <a:gdLst>
                <a:gd name="T0" fmla="*/ 0 w 45720"/>
                <a:gd name="T1" fmla="*/ 0 h 34289"/>
                <a:gd name="T2" fmla="*/ 45720 w 45720"/>
                <a:gd name="T3" fmla="*/ 34289 h 34289"/>
              </a:gdLst>
              <a:ahLst/>
              <a:cxnLst/>
              <a:rect l="T0" t="T1" r="T2" b="T3"/>
              <a:pathLst>
                <a:path w="45720" h="34289">
                  <a:moveTo>
                    <a:pt x="14778" y="34190"/>
                  </a:moveTo>
                  <a:lnTo>
                    <a:pt x="0" y="6411"/>
                  </a:lnTo>
                  <a:lnTo>
                    <a:pt x="45550" y="0"/>
                  </a:lnTo>
                  <a:lnTo>
                    <a:pt x="14778" y="34190"/>
                  </a:lnTo>
                  <a:close/>
                </a:path>
              </a:pathLst>
            </a:cu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1777" name="object 23"/>
            <p:cNvSpPr>
              <a:spLocks noChangeArrowheads="1"/>
            </p:cNvSpPr>
            <p:nvPr/>
          </p:nvSpPr>
          <p:spPr bwMode="auto">
            <a:xfrm>
              <a:off x="5984556" y="4612089"/>
              <a:ext cx="45720" cy="34290"/>
            </a:xfrm>
            <a:custGeom>
              <a:avLst/>
              <a:gdLst>
                <a:gd name="T0" fmla="*/ 0 w 45720"/>
                <a:gd name="T1" fmla="*/ 0 h 34289"/>
                <a:gd name="T2" fmla="*/ 45720 w 45720"/>
                <a:gd name="T3" fmla="*/ 34289 h 34289"/>
              </a:gdLst>
              <a:ahLst/>
              <a:cxnLst/>
              <a:rect l="T0" t="T1" r="T2" b="T3"/>
              <a:pathLst>
                <a:path w="45720" h="34289">
                  <a:moveTo>
                    <a:pt x="14778" y="34190"/>
                  </a:moveTo>
                  <a:lnTo>
                    <a:pt x="45550" y="0"/>
                  </a:lnTo>
                  <a:lnTo>
                    <a:pt x="0" y="6411"/>
                  </a:lnTo>
                  <a:lnTo>
                    <a:pt x="14778" y="34190"/>
                  </a:lnTo>
                  <a:close/>
                </a:path>
              </a:pathLst>
            </a:custGeom>
            <a:noFill/>
            <a:ln w="9524">
              <a:solidFill>
                <a:srgbClr val="6666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pic>
          <p:nvPicPr>
            <p:cNvPr id="31778" name="object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7000" y="4278953"/>
              <a:ext cx="3819428" cy="35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55" name="object 25"/>
          <p:cNvGrpSpPr>
            <a:grpSpLocks/>
          </p:cNvGrpSpPr>
          <p:nvPr/>
        </p:nvGrpSpPr>
        <p:grpSpPr bwMode="auto">
          <a:xfrm>
            <a:off x="914400" y="2286000"/>
            <a:ext cx="4746625" cy="3179763"/>
            <a:chOff x="603125" y="1620021"/>
            <a:chExt cx="4746625" cy="2385060"/>
          </a:xfrm>
        </p:grpSpPr>
        <p:pic>
          <p:nvPicPr>
            <p:cNvPr id="31759" name="object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4384" y="1624784"/>
              <a:ext cx="2629166" cy="2317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0" name="object 27"/>
            <p:cNvSpPr>
              <a:spLocks noChangeArrowheads="1"/>
            </p:cNvSpPr>
            <p:nvPr/>
          </p:nvSpPr>
          <p:spPr bwMode="auto">
            <a:xfrm>
              <a:off x="1747282" y="1893472"/>
              <a:ext cx="455930" cy="196850"/>
            </a:xfrm>
            <a:custGeom>
              <a:avLst/>
              <a:gdLst>
                <a:gd name="T0" fmla="*/ 0 w 455930"/>
                <a:gd name="T1" fmla="*/ 0 h 196850"/>
                <a:gd name="T2" fmla="*/ 455930 w 455930"/>
                <a:gd name="T3" fmla="*/ 196850 h 196850"/>
              </a:gdLst>
              <a:ahLst/>
              <a:cxnLst/>
              <a:rect l="T0" t="T1" r="T2" b="T3"/>
              <a:pathLst>
                <a:path w="455930" h="196850">
                  <a:moveTo>
                    <a:pt x="455384" y="196693"/>
                  </a:moveTo>
                  <a:lnTo>
                    <a:pt x="0" y="196693"/>
                  </a:lnTo>
                  <a:lnTo>
                    <a:pt x="0" y="0"/>
                  </a:lnTo>
                  <a:lnTo>
                    <a:pt x="455384" y="0"/>
                  </a:lnTo>
                  <a:lnTo>
                    <a:pt x="455384" y="19669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1761" name="object 28"/>
            <p:cNvSpPr>
              <a:spLocks noChangeArrowheads="1"/>
            </p:cNvSpPr>
            <p:nvPr/>
          </p:nvSpPr>
          <p:spPr bwMode="auto">
            <a:xfrm>
              <a:off x="1747282" y="1893472"/>
              <a:ext cx="455930" cy="196850"/>
            </a:xfrm>
            <a:custGeom>
              <a:avLst/>
              <a:gdLst>
                <a:gd name="T0" fmla="*/ 0 w 455930"/>
                <a:gd name="T1" fmla="*/ 0 h 196850"/>
                <a:gd name="T2" fmla="*/ 455930 w 455930"/>
                <a:gd name="T3" fmla="*/ 196850 h 196850"/>
              </a:gdLst>
              <a:ahLst/>
              <a:cxnLst/>
              <a:rect l="T0" t="T1" r="T2" b="T3"/>
              <a:pathLst>
                <a:path w="455930" h="196850">
                  <a:moveTo>
                    <a:pt x="0" y="0"/>
                  </a:moveTo>
                  <a:lnTo>
                    <a:pt x="455384" y="0"/>
                  </a:lnTo>
                  <a:lnTo>
                    <a:pt x="455384" y="196693"/>
                  </a:lnTo>
                  <a:lnTo>
                    <a:pt x="0" y="196693"/>
                  </a:lnTo>
                  <a:lnTo>
                    <a:pt x="0" y="0"/>
                  </a:lnTo>
                  <a:close/>
                </a:path>
              </a:pathLst>
            </a:custGeom>
            <a:noFill/>
            <a:ln w="9524">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1762" name="object 29"/>
            <p:cNvSpPr>
              <a:spLocks noChangeArrowheads="1"/>
            </p:cNvSpPr>
            <p:nvPr/>
          </p:nvSpPr>
          <p:spPr bwMode="auto">
            <a:xfrm>
              <a:off x="2645789" y="1624784"/>
              <a:ext cx="601980" cy="196850"/>
            </a:xfrm>
            <a:custGeom>
              <a:avLst/>
              <a:gdLst>
                <a:gd name="T0" fmla="*/ 0 w 601980"/>
                <a:gd name="T1" fmla="*/ 0 h 196850"/>
                <a:gd name="T2" fmla="*/ 601980 w 601980"/>
                <a:gd name="T3" fmla="*/ 196850 h 196850"/>
              </a:gdLst>
              <a:ahLst/>
              <a:cxnLst/>
              <a:rect l="T0" t="T1" r="T2" b="T3"/>
              <a:pathLst>
                <a:path w="601980" h="196850">
                  <a:moveTo>
                    <a:pt x="601770" y="196693"/>
                  </a:moveTo>
                  <a:lnTo>
                    <a:pt x="0" y="196693"/>
                  </a:lnTo>
                  <a:lnTo>
                    <a:pt x="0" y="0"/>
                  </a:lnTo>
                  <a:lnTo>
                    <a:pt x="601770" y="0"/>
                  </a:lnTo>
                  <a:lnTo>
                    <a:pt x="601770" y="19669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1763" name="object 30"/>
            <p:cNvSpPr>
              <a:spLocks noChangeArrowheads="1"/>
            </p:cNvSpPr>
            <p:nvPr/>
          </p:nvSpPr>
          <p:spPr bwMode="auto">
            <a:xfrm>
              <a:off x="2645789" y="1624784"/>
              <a:ext cx="601980" cy="196850"/>
            </a:xfrm>
            <a:custGeom>
              <a:avLst/>
              <a:gdLst>
                <a:gd name="T0" fmla="*/ 0 w 601980"/>
                <a:gd name="T1" fmla="*/ 0 h 196850"/>
                <a:gd name="T2" fmla="*/ 601980 w 601980"/>
                <a:gd name="T3" fmla="*/ 196850 h 196850"/>
              </a:gdLst>
              <a:ahLst/>
              <a:cxnLst/>
              <a:rect l="T0" t="T1" r="T2" b="T3"/>
              <a:pathLst>
                <a:path w="601980" h="196850">
                  <a:moveTo>
                    <a:pt x="0" y="0"/>
                  </a:moveTo>
                  <a:lnTo>
                    <a:pt x="601770" y="0"/>
                  </a:lnTo>
                  <a:lnTo>
                    <a:pt x="601770" y="196693"/>
                  </a:lnTo>
                  <a:lnTo>
                    <a:pt x="0" y="196693"/>
                  </a:lnTo>
                  <a:lnTo>
                    <a:pt x="0" y="0"/>
                  </a:lnTo>
                  <a:close/>
                </a:path>
              </a:pathLst>
            </a:custGeom>
            <a:noFill/>
            <a:ln w="9524">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1764" name="object 31"/>
            <p:cNvSpPr>
              <a:spLocks noChangeArrowheads="1"/>
            </p:cNvSpPr>
            <p:nvPr/>
          </p:nvSpPr>
          <p:spPr bwMode="auto">
            <a:xfrm>
              <a:off x="3696091" y="2133507"/>
              <a:ext cx="525145" cy="196850"/>
            </a:xfrm>
            <a:custGeom>
              <a:avLst/>
              <a:gdLst>
                <a:gd name="T0" fmla="*/ 0 w 525145"/>
                <a:gd name="T1" fmla="*/ 0 h 196850"/>
                <a:gd name="T2" fmla="*/ 525145 w 525145"/>
                <a:gd name="T3" fmla="*/ 196850 h 196850"/>
              </a:gdLst>
              <a:ahLst/>
              <a:cxnLst/>
              <a:rect l="T0" t="T1" r="T2" b="T3"/>
              <a:pathLst>
                <a:path w="525145" h="196850">
                  <a:moveTo>
                    <a:pt x="524940" y="196693"/>
                  </a:moveTo>
                  <a:lnTo>
                    <a:pt x="0" y="196693"/>
                  </a:lnTo>
                  <a:lnTo>
                    <a:pt x="0" y="0"/>
                  </a:lnTo>
                  <a:lnTo>
                    <a:pt x="524940" y="0"/>
                  </a:lnTo>
                  <a:lnTo>
                    <a:pt x="524940" y="19669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1765" name="object 32"/>
            <p:cNvSpPr>
              <a:spLocks noChangeArrowheads="1"/>
            </p:cNvSpPr>
            <p:nvPr/>
          </p:nvSpPr>
          <p:spPr bwMode="auto">
            <a:xfrm>
              <a:off x="3696091" y="2133507"/>
              <a:ext cx="525145" cy="196850"/>
            </a:xfrm>
            <a:custGeom>
              <a:avLst/>
              <a:gdLst>
                <a:gd name="T0" fmla="*/ 0 w 525145"/>
                <a:gd name="T1" fmla="*/ 0 h 196850"/>
                <a:gd name="T2" fmla="*/ 525145 w 525145"/>
                <a:gd name="T3" fmla="*/ 196850 h 196850"/>
              </a:gdLst>
              <a:ahLst/>
              <a:cxnLst/>
              <a:rect l="T0" t="T1" r="T2" b="T3"/>
              <a:pathLst>
                <a:path w="525145" h="196850">
                  <a:moveTo>
                    <a:pt x="0" y="0"/>
                  </a:moveTo>
                  <a:lnTo>
                    <a:pt x="524940" y="0"/>
                  </a:lnTo>
                  <a:lnTo>
                    <a:pt x="524940" y="196693"/>
                  </a:lnTo>
                  <a:lnTo>
                    <a:pt x="0" y="196693"/>
                  </a:lnTo>
                  <a:lnTo>
                    <a:pt x="0" y="0"/>
                  </a:lnTo>
                  <a:close/>
                </a:path>
              </a:pathLst>
            </a:custGeom>
            <a:noFill/>
            <a:ln w="9524">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1766" name="object 33"/>
            <p:cNvSpPr>
              <a:spLocks noChangeArrowheads="1"/>
            </p:cNvSpPr>
            <p:nvPr/>
          </p:nvSpPr>
          <p:spPr bwMode="auto">
            <a:xfrm>
              <a:off x="603125" y="2841099"/>
              <a:ext cx="948690" cy="0"/>
            </a:xfrm>
            <a:custGeom>
              <a:avLst/>
              <a:gdLst>
                <a:gd name="T0" fmla="*/ 0 w 948690"/>
                <a:gd name="T1" fmla="*/ 948690 w 948690"/>
              </a:gdLst>
              <a:ahLst/>
              <a:cxnLst/>
              <a:rect l="T0" t="0" r="T1" b="0"/>
              <a:pathLst>
                <a:path w="948690">
                  <a:moveTo>
                    <a:pt x="0" y="0"/>
                  </a:moveTo>
                  <a:lnTo>
                    <a:pt x="948449" y="0"/>
                  </a:lnTo>
                </a:path>
              </a:pathLst>
            </a:custGeom>
            <a:noFill/>
            <a:ln w="9524">
              <a:solidFill>
                <a:srgbClr val="6666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1767" name="object 34"/>
            <p:cNvSpPr>
              <a:spLocks noChangeArrowheads="1"/>
            </p:cNvSpPr>
            <p:nvPr/>
          </p:nvSpPr>
          <p:spPr bwMode="auto">
            <a:xfrm>
              <a:off x="1551574" y="2825367"/>
              <a:ext cx="43815" cy="31750"/>
            </a:xfrm>
            <a:custGeom>
              <a:avLst/>
              <a:gdLst>
                <a:gd name="T0" fmla="*/ 0 w 43815"/>
                <a:gd name="T1" fmla="*/ 0 h 31750"/>
                <a:gd name="T2" fmla="*/ 43815 w 43815"/>
                <a:gd name="T3" fmla="*/ 31750 h 31750"/>
              </a:gdLst>
              <a:ahLst/>
              <a:cxnLst/>
              <a:rect l="T0" t="T1" r="T2" b="T3"/>
              <a:pathLst>
                <a:path w="43815" h="31750">
                  <a:moveTo>
                    <a:pt x="0" y="31465"/>
                  </a:moveTo>
                  <a:lnTo>
                    <a:pt x="0" y="0"/>
                  </a:lnTo>
                  <a:lnTo>
                    <a:pt x="43225" y="15732"/>
                  </a:lnTo>
                  <a:lnTo>
                    <a:pt x="0" y="31465"/>
                  </a:lnTo>
                  <a:close/>
                </a:path>
              </a:pathLst>
            </a:cu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1768" name="object 35"/>
            <p:cNvSpPr>
              <a:spLocks noChangeArrowheads="1"/>
            </p:cNvSpPr>
            <p:nvPr/>
          </p:nvSpPr>
          <p:spPr bwMode="auto">
            <a:xfrm>
              <a:off x="1551574" y="2825367"/>
              <a:ext cx="43815" cy="31750"/>
            </a:xfrm>
            <a:custGeom>
              <a:avLst/>
              <a:gdLst>
                <a:gd name="T0" fmla="*/ 0 w 43815"/>
                <a:gd name="T1" fmla="*/ 0 h 31750"/>
                <a:gd name="T2" fmla="*/ 43815 w 43815"/>
                <a:gd name="T3" fmla="*/ 31750 h 31750"/>
              </a:gdLst>
              <a:ahLst/>
              <a:cxnLst/>
              <a:rect l="T0" t="T1" r="T2" b="T3"/>
              <a:pathLst>
                <a:path w="43815" h="31750">
                  <a:moveTo>
                    <a:pt x="0" y="31465"/>
                  </a:moveTo>
                  <a:lnTo>
                    <a:pt x="43225" y="15732"/>
                  </a:lnTo>
                  <a:lnTo>
                    <a:pt x="0" y="0"/>
                  </a:lnTo>
                  <a:lnTo>
                    <a:pt x="0" y="31465"/>
                  </a:lnTo>
                  <a:close/>
                </a:path>
              </a:pathLst>
            </a:custGeom>
            <a:noFill/>
            <a:ln w="9524">
              <a:solidFill>
                <a:srgbClr val="6666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1769" name="object 36"/>
            <p:cNvSpPr>
              <a:spLocks noChangeArrowheads="1"/>
            </p:cNvSpPr>
            <p:nvPr/>
          </p:nvSpPr>
          <p:spPr bwMode="auto">
            <a:xfrm>
              <a:off x="4352824" y="2841099"/>
              <a:ext cx="948690" cy="0"/>
            </a:xfrm>
            <a:custGeom>
              <a:avLst/>
              <a:gdLst>
                <a:gd name="T0" fmla="*/ 0 w 948689"/>
                <a:gd name="T1" fmla="*/ 948689 w 948689"/>
              </a:gdLst>
              <a:ahLst/>
              <a:cxnLst/>
              <a:rect l="T0" t="0" r="T1" b="0"/>
              <a:pathLst>
                <a:path w="948689">
                  <a:moveTo>
                    <a:pt x="0" y="0"/>
                  </a:moveTo>
                  <a:lnTo>
                    <a:pt x="948449" y="0"/>
                  </a:lnTo>
                </a:path>
              </a:pathLst>
            </a:custGeom>
            <a:noFill/>
            <a:ln w="9524">
              <a:solidFill>
                <a:srgbClr val="6666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1770" name="object 37"/>
            <p:cNvSpPr>
              <a:spLocks noChangeArrowheads="1"/>
            </p:cNvSpPr>
            <p:nvPr/>
          </p:nvSpPr>
          <p:spPr bwMode="auto">
            <a:xfrm>
              <a:off x="5301275" y="2825367"/>
              <a:ext cx="43815" cy="31750"/>
            </a:xfrm>
            <a:custGeom>
              <a:avLst/>
              <a:gdLst>
                <a:gd name="T0" fmla="*/ 0 w 43814"/>
                <a:gd name="T1" fmla="*/ 0 h 31750"/>
                <a:gd name="T2" fmla="*/ 43814 w 43814"/>
                <a:gd name="T3" fmla="*/ 31750 h 31750"/>
              </a:gdLst>
              <a:ahLst/>
              <a:cxnLst/>
              <a:rect l="T0" t="T1" r="T2" b="T3"/>
              <a:pathLst>
                <a:path w="43814" h="31750">
                  <a:moveTo>
                    <a:pt x="0" y="31465"/>
                  </a:moveTo>
                  <a:lnTo>
                    <a:pt x="0" y="0"/>
                  </a:lnTo>
                  <a:lnTo>
                    <a:pt x="43225" y="15732"/>
                  </a:lnTo>
                  <a:lnTo>
                    <a:pt x="0" y="31465"/>
                  </a:lnTo>
                  <a:close/>
                </a:path>
              </a:pathLst>
            </a:cu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1771" name="object 38"/>
            <p:cNvSpPr>
              <a:spLocks noChangeArrowheads="1"/>
            </p:cNvSpPr>
            <p:nvPr/>
          </p:nvSpPr>
          <p:spPr bwMode="auto">
            <a:xfrm>
              <a:off x="5301275" y="2825367"/>
              <a:ext cx="43815" cy="31750"/>
            </a:xfrm>
            <a:custGeom>
              <a:avLst/>
              <a:gdLst>
                <a:gd name="T0" fmla="*/ 0 w 43814"/>
                <a:gd name="T1" fmla="*/ 0 h 31750"/>
                <a:gd name="T2" fmla="*/ 43814 w 43814"/>
                <a:gd name="T3" fmla="*/ 31750 h 31750"/>
              </a:gdLst>
              <a:ahLst/>
              <a:cxnLst/>
              <a:rect l="T0" t="T1" r="T2" b="T3"/>
              <a:pathLst>
                <a:path w="43814" h="31750">
                  <a:moveTo>
                    <a:pt x="0" y="31465"/>
                  </a:moveTo>
                  <a:lnTo>
                    <a:pt x="43225" y="15732"/>
                  </a:lnTo>
                  <a:lnTo>
                    <a:pt x="0" y="0"/>
                  </a:lnTo>
                  <a:lnTo>
                    <a:pt x="0" y="31465"/>
                  </a:lnTo>
                  <a:close/>
                </a:path>
              </a:pathLst>
            </a:custGeom>
            <a:noFill/>
            <a:ln w="9524">
              <a:solidFill>
                <a:srgbClr val="6666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1772" name="object 39"/>
            <p:cNvSpPr>
              <a:spLocks noChangeArrowheads="1"/>
            </p:cNvSpPr>
            <p:nvPr/>
          </p:nvSpPr>
          <p:spPr bwMode="auto">
            <a:xfrm>
              <a:off x="1608724" y="1682199"/>
              <a:ext cx="2744470" cy="2318385"/>
            </a:xfrm>
            <a:custGeom>
              <a:avLst/>
              <a:gdLst>
                <a:gd name="T0" fmla="*/ 0 w 2744470"/>
                <a:gd name="T1" fmla="*/ 0 h 2318385"/>
                <a:gd name="T2" fmla="*/ 2744470 w 2744470"/>
                <a:gd name="T3" fmla="*/ 2318385 h 2318385"/>
              </a:gdLst>
              <a:ahLst/>
              <a:cxnLst/>
              <a:rect l="T0" t="T1" r="T2" b="T3"/>
              <a:pathLst>
                <a:path w="2744470" h="2318385">
                  <a:moveTo>
                    <a:pt x="0" y="0"/>
                  </a:moveTo>
                  <a:lnTo>
                    <a:pt x="2744099" y="0"/>
                  </a:lnTo>
                  <a:lnTo>
                    <a:pt x="2744099" y="2317799"/>
                  </a:lnTo>
                  <a:lnTo>
                    <a:pt x="0" y="2317799"/>
                  </a:lnTo>
                  <a:lnTo>
                    <a:pt x="0" y="0"/>
                  </a:lnTo>
                  <a:close/>
                </a:path>
              </a:pathLst>
            </a:custGeom>
            <a:noFill/>
            <a:ln w="95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pic>
          <p:nvPicPr>
            <p:cNvPr id="31773"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4950" y="2939000"/>
              <a:ext cx="489174" cy="232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74" name="object 4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6925" y="2939000"/>
              <a:ext cx="101974" cy="9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2" name="object 42"/>
          <p:cNvSpPr txBox="1"/>
          <p:nvPr/>
        </p:nvSpPr>
        <p:spPr>
          <a:xfrm>
            <a:off x="2590800" y="2057400"/>
            <a:ext cx="1150938" cy="228600"/>
          </a:xfrm>
          <a:prstGeom prst="rect">
            <a:avLst/>
          </a:prstGeom>
        </p:spPr>
        <p:txBody>
          <a:bodyPr lIns="0" tIns="12700" rIns="0" bIns="0">
            <a:spAutoFit/>
          </a:bodyPr>
          <a:lstStyle/>
          <a:p>
            <a:pPr marL="12700">
              <a:spcBef>
                <a:spcPts val="100"/>
              </a:spcBef>
              <a:defRPr/>
            </a:pPr>
            <a:r>
              <a:rPr sz="1400" spc="-5" dirty="0">
                <a:latin typeface="Arial"/>
                <a:cs typeface="Arial"/>
              </a:rPr>
              <a:t>Deep</a:t>
            </a:r>
            <a:r>
              <a:rPr sz="1400" spc="-75" dirty="0">
                <a:latin typeface="Arial"/>
                <a:cs typeface="Arial"/>
              </a:rPr>
              <a:t> </a:t>
            </a:r>
            <a:r>
              <a:rPr sz="1400" spc="-5" dirty="0">
                <a:latin typeface="Arial"/>
                <a:cs typeface="Arial"/>
              </a:rPr>
              <a:t>Network</a:t>
            </a:r>
            <a:endParaRPr sz="1400">
              <a:latin typeface="Arial"/>
              <a:cs typeface="Arial"/>
            </a:endParaRPr>
          </a:p>
        </p:txBody>
      </p:sp>
      <p:sp>
        <p:nvSpPr>
          <p:cNvPr id="43" name="object 43"/>
          <p:cNvSpPr txBox="1"/>
          <p:nvPr/>
        </p:nvSpPr>
        <p:spPr>
          <a:xfrm>
            <a:off x="823913" y="3373438"/>
            <a:ext cx="411162" cy="227012"/>
          </a:xfrm>
          <a:prstGeom prst="rect">
            <a:avLst/>
          </a:prstGeom>
        </p:spPr>
        <p:txBody>
          <a:bodyPr lIns="0" tIns="12700" rIns="0" bIns="0">
            <a:spAutoFit/>
          </a:bodyPr>
          <a:lstStyle/>
          <a:p>
            <a:pPr marL="12700">
              <a:spcBef>
                <a:spcPts val="100"/>
              </a:spcBef>
              <a:defRPr/>
            </a:pPr>
            <a:r>
              <a:rPr sz="1400" spc="-5" dirty="0">
                <a:latin typeface="Arial"/>
                <a:cs typeface="Arial"/>
              </a:rPr>
              <a:t>input</a:t>
            </a:r>
            <a:endParaRPr sz="1400">
              <a:latin typeface="Arial"/>
              <a:cs typeface="Arial"/>
            </a:endParaRPr>
          </a:p>
        </p:txBody>
      </p:sp>
      <p:sp>
        <p:nvSpPr>
          <p:cNvPr id="44" name="object 44"/>
          <p:cNvSpPr txBox="1"/>
          <p:nvPr/>
        </p:nvSpPr>
        <p:spPr>
          <a:xfrm>
            <a:off x="4568825" y="3384550"/>
            <a:ext cx="520700" cy="228600"/>
          </a:xfrm>
          <a:prstGeom prst="rect">
            <a:avLst/>
          </a:prstGeom>
        </p:spPr>
        <p:txBody>
          <a:bodyPr lIns="0" tIns="12700" rIns="0" bIns="0">
            <a:spAutoFit/>
          </a:bodyPr>
          <a:lstStyle/>
          <a:p>
            <a:pPr marL="12700">
              <a:spcBef>
                <a:spcPts val="100"/>
              </a:spcBef>
              <a:defRPr/>
            </a:pPr>
            <a:r>
              <a:rPr sz="1400" spc="-5" dirty="0">
                <a:latin typeface="Arial"/>
                <a:cs typeface="Arial"/>
              </a:rPr>
              <a:t>output</a:t>
            </a:r>
            <a:endParaRPr sz="1400">
              <a:latin typeface="Arial"/>
              <a:cs typeface="Arial"/>
            </a:endParaRPr>
          </a:p>
        </p:txBody>
      </p:sp>
    </p:spTree>
    <p:extLst>
      <p:ext uri="{BB962C8B-B14F-4D97-AF65-F5344CB8AC3E}">
        <p14:creationId xmlns:p14="http://schemas.microsoft.com/office/powerpoint/2010/main" val="16116111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lstStyle/>
          <a:p>
            <a:pPr marL="12700">
              <a:defRPr/>
            </a:pPr>
            <a:r>
              <a:rPr lang="en-US" sz="2800" b="1" dirty="0">
                <a:latin typeface="Times New Roman" panose="02020603050405020304" pitchFamily="18" charset="0"/>
                <a:cs typeface="Times New Roman" panose="02020603050405020304" pitchFamily="18" charset="0"/>
              </a:rPr>
              <a:t>Loss function </a:t>
            </a:r>
          </a:p>
        </p:txBody>
      </p:sp>
      <p:sp>
        <p:nvSpPr>
          <p:cNvPr id="32771" name="Content Placeholder 2"/>
          <p:cNvSpPr>
            <a:spLocks noGrp="1"/>
          </p:cNvSpPr>
          <p:nvPr>
            <p:ph sz="quarter" idx="1"/>
          </p:nvPr>
        </p:nvSpPr>
        <p:spPr>
          <a:xfrm>
            <a:off x="612775" y="1600200"/>
            <a:ext cx="8153400" cy="4495800"/>
          </a:xfrm>
        </p:spPr>
        <p:txBody>
          <a:bodyPr/>
          <a:lstStyle/>
          <a:p>
            <a:pPr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If the predictions are totally off</a:t>
            </a:r>
          </a:p>
          <a:p>
            <a:pPr lvl="1"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Loss function will output a higher number</a:t>
            </a:r>
          </a:p>
          <a:p>
            <a:pPr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If the predictions are pretty good</a:t>
            </a:r>
          </a:p>
          <a:p>
            <a:pPr lvl="1"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Loss function output a lower number</a:t>
            </a:r>
          </a:p>
          <a:p>
            <a:pPr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Tune the algorithm to try and improve the model</a:t>
            </a:r>
          </a:p>
          <a:p>
            <a:pPr lvl="1"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Loss function will tell if its improving or not </a:t>
            </a:r>
          </a:p>
          <a:p>
            <a:pPr lvl="1" algn="just">
              <a:buFont typeface="Wingdings" panose="05000000000000000000" pitchFamily="2" charset="2"/>
              <a:buChar char="Ø"/>
            </a:pPr>
            <a:endParaRPr lang="en-US" alt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‘Loss’ helps to understand how much the predicted value differ from actual value</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26E067D4-04C6-46B0-AA09-32B0F146C2C1}" type="slidenum">
              <a:rPr lang="en-US" altLang="en-US" sz="1200">
                <a:solidFill>
                  <a:srgbClr val="FFFFFF"/>
                </a:solidFill>
                <a:latin typeface="Tw Cen MT" panose="020B0602020104020603" pitchFamily="34" charset="0"/>
              </a:rPr>
              <a:pPr eaLnBrk="1" hangingPunct="1">
                <a:lnSpc>
                  <a:spcPct val="80000"/>
                </a:lnSpc>
              </a:pPr>
              <a:t>92</a:t>
            </a:fld>
            <a:endParaRPr lang="en-US" altLang="en-US" sz="1200">
              <a:solidFill>
                <a:srgbClr val="FFFFFF"/>
              </a:solidFill>
              <a:latin typeface="Tw Cen MT" panose="020B0602020104020603" pitchFamily="34" charset="0"/>
            </a:endParaRPr>
          </a:p>
        </p:txBody>
      </p:sp>
      <p:sp>
        <p:nvSpPr>
          <p:cNvPr id="6" name="TextBox 5">
            <a:extLst>
              <a:ext uri="{FF2B5EF4-FFF2-40B4-BE49-F238E27FC236}">
                <a16:creationId xmlns:a16="http://schemas.microsoft.com/office/drawing/2014/main" xmlns="" id="{E0F42C74-FFA2-4369-A2CB-ED381078CF29}"/>
              </a:ext>
            </a:extLst>
          </p:cNvPr>
          <p:cNvSpPr txBox="1"/>
          <p:nvPr/>
        </p:nvSpPr>
        <p:spPr>
          <a:xfrm>
            <a:off x="377825" y="6096000"/>
            <a:ext cx="8408566" cy="584775"/>
          </a:xfrm>
          <a:prstGeom prst="rect">
            <a:avLst/>
          </a:prstGeom>
          <a:noFill/>
        </p:spPr>
        <p:txBody>
          <a:bodyPr wrap="square">
            <a:spAutoFit/>
          </a:bodyPr>
          <a:lstStyle/>
          <a:p>
            <a:pPr algn="just"/>
            <a:r>
              <a:rPr lang="en-US" altLang="en-US" sz="1600" dirty="0">
                <a:highlight>
                  <a:srgbClr val="FFFF00"/>
                </a:highlight>
                <a:latin typeface="Times New Roman" panose="02020603050405020304" pitchFamily="18" charset="0"/>
                <a:cs typeface="Times New Roman" panose="02020603050405020304" pitchFamily="18" charset="0"/>
                <a:hlinkClick r:id="rId2">
                  <a:extLst>
                    <a:ext uri="{A12FA001-AC4F-418D-AE19-62706E023703}">
                      <ahyp:hlinkClr xmlns="" xmlns:ahyp="http://schemas.microsoft.com/office/drawing/2018/hyperlinkcolor" val="tx"/>
                    </a:ext>
                  </a:extLst>
                </a:hlinkClick>
              </a:rPr>
              <a:t>https://medium.com/@zeeshanmulla/cost-activation-loss-function-neural-network-deep-learning-what-are-these-91167825a4de</a:t>
            </a:r>
            <a:r>
              <a:rPr lang="en-US" altLang="en-US" sz="1600" dirty="0">
                <a:highlight>
                  <a:srgbClr val="FFFF00"/>
                </a:highligh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6549862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685800" y="152400"/>
            <a:ext cx="8153400" cy="990600"/>
          </a:xfrm>
        </p:spPr>
        <p:txBody>
          <a:bodyPr/>
          <a:lstStyle/>
          <a:p>
            <a:r>
              <a:rPr lang="en-US" altLang="en-US" sz="2800" b="1" dirty="0">
                <a:latin typeface="Times New Roman" panose="02020603050405020304" pitchFamily="18" charset="0"/>
                <a:cs typeface="Times New Roman" panose="02020603050405020304" pitchFamily="18" charset="0"/>
              </a:rPr>
              <a:t>Types of Loss function</a:t>
            </a:r>
          </a:p>
        </p:txBody>
      </p:sp>
      <p:sp>
        <p:nvSpPr>
          <p:cNvPr id="33795" name="Content Placeholder 2"/>
          <p:cNvSpPr>
            <a:spLocks noGrp="1"/>
          </p:cNvSpPr>
          <p:nvPr>
            <p:ph sz="quarter" idx="1"/>
          </p:nvPr>
        </p:nvSpPr>
        <p:spPr>
          <a:xfrm>
            <a:off x="612775" y="1600200"/>
            <a:ext cx="8153400" cy="4495800"/>
          </a:xfrm>
        </p:spPr>
        <p:txBody>
          <a:bodyPr/>
          <a:lstStyle/>
          <a:p>
            <a:pPr>
              <a:buFont typeface="Wingdings" panose="05000000000000000000" pitchFamily="2" charset="2"/>
              <a:buChar char="Ø"/>
            </a:pPr>
            <a:r>
              <a:rPr lang="en-US" altLang="en-US" dirty="0">
                <a:solidFill>
                  <a:srgbClr val="C00000"/>
                </a:solidFill>
                <a:latin typeface="Times New Roman" panose="02020603050405020304" pitchFamily="18" charset="0"/>
                <a:cs typeface="Times New Roman" panose="02020603050405020304" pitchFamily="18" charset="0"/>
              </a:rPr>
              <a:t>Regression Loss Function:</a:t>
            </a:r>
          </a:p>
          <a:p>
            <a:pPr lvl="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Regression models deals with predicting a continuous value </a:t>
            </a:r>
          </a:p>
          <a:p>
            <a:pPr lvl="2">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Ex. floor area, number of rooms, size of rooms, predict the price of the room. </a:t>
            </a:r>
          </a:p>
          <a:p>
            <a:pPr lvl="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The loss function used in the regression problem is called </a:t>
            </a:r>
            <a:r>
              <a:rPr lang="en-US" altLang="en-US" b="1"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Regression Loss Function”</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D8EA4497-2B85-4135-AC19-787AEECCBD4A}" type="slidenum">
              <a:rPr lang="en-US" altLang="en-US" sz="1200">
                <a:solidFill>
                  <a:srgbClr val="FFFFFF"/>
                </a:solidFill>
                <a:latin typeface="Tw Cen MT" panose="020B0602020104020603" pitchFamily="34" charset="0"/>
              </a:rPr>
              <a:pPr eaLnBrk="1" hangingPunct="1">
                <a:lnSpc>
                  <a:spcPct val="80000"/>
                </a:lnSpc>
              </a:pPr>
              <a:t>93</a:t>
            </a:fld>
            <a:endParaRPr lang="en-US" altLang="en-US" sz="1200">
              <a:solidFill>
                <a:srgbClr val="FFFFFF"/>
              </a:solidFill>
              <a:latin typeface="Tw Cen MT" panose="020B0602020104020603" pitchFamily="34" charset="0"/>
            </a:endParaRPr>
          </a:p>
        </p:txBody>
      </p:sp>
    </p:spTree>
    <p:extLst>
      <p:ext uri="{BB962C8B-B14F-4D97-AF65-F5344CB8AC3E}">
        <p14:creationId xmlns:p14="http://schemas.microsoft.com/office/powerpoint/2010/main" val="389935016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612775" y="228600"/>
            <a:ext cx="8153400" cy="990600"/>
          </a:xfrm>
        </p:spPr>
        <p:txBody>
          <a:bodyPr/>
          <a:lstStyle/>
          <a:p>
            <a:r>
              <a:rPr lang="en-US" altLang="en-US" sz="2800" b="1" dirty="0">
                <a:latin typeface="Times New Roman" panose="02020603050405020304" pitchFamily="18" charset="0"/>
                <a:cs typeface="Times New Roman" panose="02020603050405020304" pitchFamily="18" charset="0"/>
              </a:rPr>
              <a:t>Types of Loss function</a:t>
            </a:r>
          </a:p>
        </p:txBody>
      </p:sp>
      <p:sp>
        <p:nvSpPr>
          <p:cNvPr id="34819" name="Content Placeholder 2"/>
          <p:cNvSpPr>
            <a:spLocks noGrp="1"/>
          </p:cNvSpPr>
          <p:nvPr>
            <p:ph sz="quarter" idx="1"/>
          </p:nvPr>
        </p:nvSpPr>
        <p:spPr>
          <a:xfrm>
            <a:off x="612775" y="1600200"/>
            <a:ext cx="8153400" cy="4495800"/>
          </a:xfrm>
        </p:spPr>
        <p:txBody>
          <a:bodyPr/>
          <a:lstStyle/>
          <a:p>
            <a:pPr>
              <a:buFont typeface="Wingdings" panose="05000000000000000000" pitchFamily="2" charset="2"/>
              <a:buChar char="Ø"/>
            </a:pPr>
            <a:r>
              <a:rPr lang="en-US" altLang="en-US" dirty="0">
                <a:solidFill>
                  <a:srgbClr val="C00000"/>
                </a:solidFill>
                <a:latin typeface="Times New Roman" panose="02020603050405020304" pitchFamily="18" charset="0"/>
                <a:cs typeface="Times New Roman" panose="02020603050405020304" pitchFamily="18" charset="0"/>
              </a:rPr>
              <a:t>Binary Classification Loss Functions:</a:t>
            </a:r>
          </a:p>
          <a:p>
            <a:pPr lvl="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Binary classification is a prediction algorithm where the output can be either 0 or 1</a:t>
            </a:r>
          </a:p>
          <a:p>
            <a:pPr lvl="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The output of binary classification algorithms is a prediction score (mostly)</a:t>
            </a:r>
          </a:p>
          <a:p>
            <a:pPr lvl="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So the classification happens based on the threshold the value (default value is 0.5)</a:t>
            </a:r>
          </a:p>
          <a:p>
            <a:pPr lvl="2">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If the prediction score &gt; threshold then 1 else 0.</a:t>
            </a:r>
          </a:p>
          <a:p>
            <a:pPr>
              <a:buFont typeface="Wingdings" panose="05000000000000000000" pitchFamily="2" charset="2"/>
              <a:buChar char="Ø"/>
            </a:pPr>
            <a:endParaRPr lang="en-US" alt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4385722E-0523-4ED5-A477-7C845B23E0F8}" type="slidenum">
              <a:rPr lang="en-US" altLang="en-US" sz="1200">
                <a:solidFill>
                  <a:srgbClr val="FFFFFF"/>
                </a:solidFill>
                <a:latin typeface="Tw Cen MT" panose="020B0602020104020603" pitchFamily="34" charset="0"/>
              </a:rPr>
              <a:pPr eaLnBrk="1" hangingPunct="1">
                <a:lnSpc>
                  <a:spcPct val="80000"/>
                </a:lnSpc>
              </a:pPr>
              <a:t>94</a:t>
            </a:fld>
            <a:endParaRPr lang="en-US" altLang="en-US" sz="1200">
              <a:solidFill>
                <a:srgbClr val="FFFFFF"/>
              </a:solidFill>
              <a:latin typeface="Tw Cen MT" panose="020B0602020104020603" pitchFamily="34" charset="0"/>
            </a:endParaRPr>
          </a:p>
        </p:txBody>
      </p:sp>
    </p:spTree>
    <p:extLst>
      <p:ext uri="{BB962C8B-B14F-4D97-AF65-F5344CB8AC3E}">
        <p14:creationId xmlns:p14="http://schemas.microsoft.com/office/powerpoint/2010/main" val="32075296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12775" y="228600"/>
            <a:ext cx="8153400" cy="990600"/>
          </a:xfrm>
        </p:spPr>
        <p:txBody>
          <a:bodyPr/>
          <a:lstStyle/>
          <a:p>
            <a:r>
              <a:rPr lang="en-US" altLang="en-US" sz="2800" b="1" dirty="0">
                <a:latin typeface="Times New Roman" panose="02020603050405020304" pitchFamily="18" charset="0"/>
                <a:cs typeface="Times New Roman" panose="02020603050405020304" pitchFamily="18" charset="0"/>
              </a:rPr>
              <a:t>Types of Loss function</a:t>
            </a:r>
          </a:p>
        </p:txBody>
      </p:sp>
      <p:sp>
        <p:nvSpPr>
          <p:cNvPr id="35843" name="Content Placeholder 2"/>
          <p:cNvSpPr>
            <a:spLocks noGrp="1"/>
          </p:cNvSpPr>
          <p:nvPr>
            <p:ph sz="quarter" idx="1"/>
          </p:nvPr>
        </p:nvSpPr>
        <p:spPr>
          <a:xfrm>
            <a:off x="612775" y="1600200"/>
            <a:ext cx="8153400" cy="4495800"/>
          </a:xfrm>
        </p:spPr>
        <p:txBody>
          <a:bodyPr/>
          <a:lstStyle/>
          <a:p>
            <a:pPr>
              <a:buFont typeface="Wingdings" panose="05000000000000000000" pitchFamily="2" charset="2"/>
              <a:buChar char="Ø"/>
            </a:pPr>
            <a:r>
              <a:rPr lang="en-US" altLang="en-US" dirty="0">
                <a:solidFill>
                  <a:srgbClr val="C00000"/>
                </a:solidFill>
                <a:latin typeface="Times New Roman" panose="02020603050405020304" pitchFamily="18" charset="0"/>
                <a:cs typeface="Times New Roman" panose="02020603050405020304" pitchFamily="18" charset="0"/>
              </a:rPr>
              <a:t>Multi-class Classification Loss Functions:</a:t>
            </a:r>
          </a:p>
          <a:p>
            <a:pPr>
              <a:buFont typeface="Wingdings" panose="05000000000000000000" pitchFamily="2" charset="2"/>
              <a:buChar char="Ø"/>
            </a:pPr>
            <a:endParaRPr lang="en-US" altLang="en-US" dirty="0">
              <a:solidFill>
                <a:srgbClr val="C00000"/>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Multi-Class classification are those predictive modeling problems where there are more target variables/class</a:t>
            </a:r>
          </a:p>
          <a:p>
            <a:pPr lvl="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It is just the extension of binary classification problem</a:t>
            </a:r>
          </a:p>
          <a:p>
            <a:pPr>
              <a:buFont typeface="Wingdings" panose="05000000000000000000" pitchFamily="2" charset="2"/>
              <a:buChar char="Ø"/>
            </a:pPr>
            <a:endParaRPr lang="en-US" alt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9FE70E40-DF45-495E-B2B8-D91CBBCFA5C7}" type="slidenum">
              <a:rPr lang="en-US" altLang="en-US" sz="1200">
                <a:solidFill>
                  <a:srgbClr val="FFFFFF"/>
                </a:solidFill>
                <a:latin typeface="Tw Cen MT" panose="020B0602020104020603" pitchFamily="34" charset="0"/>
              </a:rPr>
              <a:pPr eaLnBrk="1" hangingPunct="1">
                <a:lnSpc>
                  <a:spcPct val="80000"/>
                </a:lnSpc>
              </a:pPr>
              <a:t>95</a:t>
            </a:fld>
            <a:endParaRPr lang="en-US" altLang="en-US" sz="1200">
              <a:solidFill>
                <a:srgbClr val="FFFFFF"/>
              </a:solidFill>
              <a:latin typeface="Tw Cen MT" panose="020B0602020104020603" pitchFamily="34" charset="0"/>
            </a:endParaRPr>
          </a:p>
        </p:txBody>
      </p:sp>
    </p:spTree>
    <p:extLst>
      <p:ext uri="{BB962C8B-B14F-4D97-AF65-F5344CB8AC3E}">
        <p14:creationId xmlns:p14="http://schemas.microsoft.com/office/powerpoint/2010/main" val="73767453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612775" y="228600"/>
            <a:ext cx="8153400" cy="990600"/>
          </a:xfrm>
        </p:spPr>
        <p:txBody>
          <a:bodyPr/>
          <a:lstStyle/>
          <a:p>
            <a:r>
              <a:rPr lang="en-US" altLang="en-US" sz="2800" b="1" dirty="0">
                <a:latin typeface="Times New Roman" panose="02020603050405020304" pitchFamily="18" charset="0"/>
                <a:cs typeface="Times New Roman" panose="02020603050405020304" pitchFamily="18" charset="0"/>
              </a:rPr>
              <a:t>Loss Function</a:t>
            </a:r>
          </a:p>
        </p:txBody>
      </p:sp>
      <p:sp>
        <p:nvSpPr>
          <p:cNvPr id="36867" name="Content Placeholder 2"/>
          <p:cNvSpPr>
            <a:spLocks noGrp="1"/>
          </p:cNvSpPr>
          <p:nvPr>
            <p:ph sz="quarter" idx="1"/>
          </p:nvPr>
        </p:nvSpPr>
        <p:spPr>
          <a:xfrm>
            <a:off x="457200" y="1295400"/>
            <a:ext cx="8153400" cy="4495800"/>
          </a:xfrm>
        </p:spPr>
        <p:txBody>
          <a:bodyPr/>
          <a:lstStyle/>
          <a:p>
            <a:pPr>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Regression: Predicting a numerical value</a:t>
            </a:r>
          </a:p>
          <a:p>
            <a:pPr lvl="1">
              <a:buFont typeface="Wingdings" panose="05000000000000000000" pitchFamily="2" charset="2"/>
              <a:buChar char="Ø"/>
            </a:pPr>
            <a:r>
              <a:rPr lang="en-US" altLang="en-US" i="1" dirty="0">
                <a:latin typeface="Times New Roman" panose="02020603050405020304" pitchFamily="18" charset="0"/>
                <a:cs typeface="Times New Roman" panose="02020603050405020304" pitchFamily="18" charset="0"/>
              </a:rPr>
              <a:t>E.g. predicting the price of a product</a:t>
            </a:r>
            <a:endParaRPr lang="en-US" alt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The final layer of the neural network will have one neuron and the value it returns is a continuous numerical value</a:t>
            </a:r>
          </a:p>
          <a:p>
            <a:pPr lvl="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Compare the true value with predicted value</a:t>
            </a:r>
          </a:p>
          <a:p>
            <a:pPr>
              <a:buFont typeface="Wingdings" panose="05000000000000000000" pitchFamily="2" charset="2"/>
              <a:buChar char="Ø"/>
            </a:pPr>
            <a:endParaRPr lang="en-US" alt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6BBB3B49-9562-4200-B2F7-8CC920FE3BB4}" type="slidenum">
              <a:rPr lang="en-US" altLang="en-US" sz="1200">
                <a:solidFill>
                  <a:srgbClr val="FFFFFF"/>
                </a:solidFill>
                <a:latin typeface="Tw Cen MT" panose="020B0602020104020603" pitchFamily="34" charset="0"/>
              </a:rPr>
              <a:pPr eaLnBrk="1" hangingPunct="1">
                <a:lnSpc>
                  <a:spcPct val="80000"/>
                </a:lnSpc>
              </a:pPr>
              <a:t>96</a:t>
            </a:fld>
            <a:endParaRPr lang="en-US" altLang="en-US" sz="1200">
              <a:solidFill>
                <a:srgbClr val="FFFFFF"/>
              </a:solidFill>
              <a:latin typeface="Tw Cen MT" panose="020B0602020104020603" pitchFamily="34" charset="0"/>
            </a:endParaRPr>
          </a:p>
        </p:txBody>
      </p:sp>
      <p:pic>
        <p:nvPicPr>
          <p:cNvPr id="36869"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943711"/>
            <a:ext cx="5428074" cy="2228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xmlns="" id="{0A480E86-606C-448A-9FC9-8A9F6F67B14A}"/>
              </a:ext>
            </a:extLst>
          </p:cNvPr>
          <p:cNvSpPr txBox="1"/>
          <p:nvPr/>
        </p:nvSpPr>
        <p:spPr>
          <a:xfrm>
            <a:off x="533400" y="6242123"/>
            <a:ext cx="8610600" cy="584775"/>
          </a:xfrm>
          <a:prstGeom prst="rect">
            <a:avLst/>
          </a:prstGeom>
          <a:noFill/>
        </p:spPr>
        <p:txBody>
          <a:bodyPr wrap="square">
            <a:spAutoFit/>
          </a:bodyPr>
          <a:lstStyle/>
          <a:p>
            <a:pPr algn="just"/>
            <a:r>
              <a:rPr lang="en-US" altLang="en-US" sz="1600" dirty="0">
                <a:highlight>
                  <a:srgbClr val="FFFF00"/>
                </a:highlight>
                <a:latin typeface="Times New Roman" panose="02020603050405020304" pitchFamily="18" charset="0"/>
                <a:cs typeface="Times New Roman" panose="02020603050405020304" pitchFamily="18" charset="0"/>
                <a:hlinkClick r:id="rId3">
                  <a:extLst>
                    <a:ext uri="{A12FA001-AC4F-418D-AE19-62706E023703}">
                      <ahyp:hlinkClr xmlns="" xmlns:ahyp="http://schemas.microsoft.com/office/drawing/2018/hyperlinkcolor" val="tx"/>
                    </a:ext>
                  </a:extLst>
                </a:hlinkClick>
              </a:rPr>
              <a:t>https://towardsdatascience.com/deep-learning-which-loss-and-activation-functions-should-i-use-ac02f1c56aa8</a:t>
            </a:r>
            <a:r>
              <a:rPr lang="en-US" altLang="en-US" sz="1600" dirty="0">
                <a:highlight>
                  <a:srgbClr val="FFFF00"/>
                </a:highligh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568063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12775" y="228600"/>
            <a:ext cx="8153400" cy="990600"/>
          </a:xfrm>
        </p:spPr>
        <p:txBody>
          <a:bodyPr/>
          <a:lstStyle/>
          <a:p>
            <a:r>
              <a:rPr lang="en-US" altLang="en-US" sz="2800" b="1" dirty="0">
                <a:latin typeface="Times New Roman" panose="02020603050405020304" pitchFamily="18" charset="0"/>
                <a:cs typeface="Times New Roman" panose="02020603050405020304" pitchFamily="18" charset="0"/>
              </a:rPr>
              <a:t>Loss Function</a:t>
            </a:r>
          </a:p>
        </p:txBody>
      </p:sp>
      <p:sp>
        <p:nvSpPr>
          <p:cNvPr id="37891" name="Content Placeholder 2"/>
          <p:cNvSpPr>
            <a:spLocks noGrp="1"/>
          </p:cNvSpPr>
          <p:nvPr>
            <p:ph sz="quarter" idx="1"/>
          </p:nvPr>
        </p:nvSpPr>
        <p:spPr>
          <a:xfrm>
            <a:off x="304800" y="1600200"/>
            <a:ext cx="8839200" cy="4495800"/>
          </a:xfrm>
        </p:spPr>
        <p:txBody>
          <a:bodyPr/>
          <a:lstStyle/>
          <a:p>
            <a:pPr>
              <a:buFont typeface="Wingdings" panose="05000000000000000000" pitchFamily="2" charset="2"/>
              <a:buChar char="Ø"/>
            </a:pPr>
            <a:r>
              <a:rPr lang="en-US" altLang="en-US" b="1" dirty="0">
                <a:latin typeface="Times New Roman" panose="02020603050405020304" pitchFamily="18" charset="0"/>
                <a:cs typeface="Times New Roman" panose="02020603050405020304" pitchFamily="18" charset="0"/>
              </a:rPr>
              <a:t>Mean squared error (MSE)</a:t>
            </a:r>
          </a:p>
          <a:p>
            <a:pPr lvl="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The average squared difference between the predicted value and the true value</a:t>
            </a:r>
          </a:p>
          <a:p>
            <a:pPr lvl="1">
              <a:buFont typeface="Wingdings" panose="05000000000000000000" pitchFamily="2" charset="2"/>
              <a:buChar char="Ø"/>
            </a:pPr>
            <a:endParaRPr lang="en-US" alt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alt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E8C580B0-5F05-45BB-B648-AA6396691CFD}" type="slidenum">
              <a:rPr lang="en-US" altLang="en-US" sz="1200">
                <a:solidFill>
                  <a:srgbClr val="FFFFFF"/>
                </a:solidFill>
                <a:latin typeface="Tw Cen MT" panose="020B0602020104020603" pitchFamily="34" charset="0"/>
              </a:rPr>
              <a:pPr eaLnBrk="1" hangingPunct="1">
                <a:lnSpc>
                  <a:spcPct val="80000"/>
                </a:lnSpc>
              </a:pPr>
              <a:t>97</a:t>
            </a:fld>
            <a:endParaRPr lang="en-US" altLang="en-US" sz="1200">
              <a:solidFill>
                <a:srgbClr val="FFFFFF"/>
              </a:solidFill>
              <a:latin typeface="Tw Cen MT" panose="020B0602020104020603" pitchFamily="34" charset="0"/>
            </a:endParaRPr>
          </a:p>
        </p:txBody>
      </p:sp>
      <p:sp>
        <p:nvSpPr>
          <p:cNvPr id="37893" name="AutoShape 5" descr="MODEL EVALUATION – REGRESSION MODELS | Data Vedas"/>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7894" name="AutoShape 7" descr="MODEL EVALUATION – REGRESSION MODELS | Data Vedas"/>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7895" name="AutoShape 9" descr="MODEL EVALUATION – REGRESSION MODELS | Data Vedas"/>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7896" name="AutoShape 11" descr="MODEL EVALUATION – REGRESSION MODELS | Data Vedas"/>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pic>
        <p:nvPicPr>
          <p:cNvPr id="37897"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429000"/>
            <a:ext cx="5729288" cy="200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026243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612775" y="228600"/>
            <a:ext cx="8153400" cy="990600"/>
          </a:xfrm>
        </p:spPr>
        <p:txBody>
          <a:bodyPr/>
          <a:lstStyle/>
          <a:p>
            <a:r>
              <a:rPr lang="en-US" altLang="en-US" sz="2800" b="1" dirty="0">
                <a:latin typeface="Times New Roman" panose="02020603050405020304" pitchFamily="18" charset="0"/>
                <a:cs typeface="Times New Roman" panose="02020603050405020304" pitchFamily="18" charset="0"/>
              </a:rPr>
              <a:t>Loss Function</a:t>
            </a:r>
          </a:p>
        </p:txBody>
      </p:sp>
      <p:sp>
        <p:nvSpPr>
          <p:cNvPr id="38915" name="Content Placeholder 2"/>
          <p:cNvSpPr>
            <a:spLocks noGrp="1"/>
          </p:cNvSpPr>
          <p:nvPr>
            <p:ph sz="quarter" idx="1"/>
          </p:nvPr>
        </p:nvSpPr>
        <p:spPr>
          <a:xfrm>
            <a:off x="381000" y="1600200"/>
            <a:ext cx="8763000" cy="4495800"/>
          </a:xfrm>
        </p:spPr>
        <p:txBody>
          <a:bodyPr/>
          <a:lstStyle/>
          <a:p>
            <a:pPr>
              <a:buFont typeface="Wingdings" panose="05000000000000000000" pitchFamily="2" charset="2"/>
              <a:buChar char="Ø"/>
            </a:pPr>
            <a:r>
              <a:rPr lang="en-US" altLang="en-US" b="1" dirty="0">
                <a:latin typeface="Times New Roman" panose="02020603050405020304" pitchFamily="18" charset="0"/>
                <a:cs typeface="Times New Roman" panose="02020603050405020304" pitchFamily="18" charset="0"/>
              </a:rPr>
              <a:t>Root Mean Square error (RMSE)</a:t>
            </a:r>
          </a:p>
          <a:p>
            <a:pPr lvl="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Root Mean Square error is the extension of MSE</a:t>
            </a:r>
          </a:p>
          <a:p>
            <a:pPr lvl="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Its the average of square root of sum of squared differences between predictions and actual observations</a:t>
            </a:r>
          </a:p>
          <a:p>
            <a:pPr>
              <a:buFont typeface="Wingdings" panose="05000000000000000000" pitchFamily="2" charset="2"/>
              <a:buChar char="Ø"/>
            </a:pPr>
            <a:endParaRPr lang="en-US" alt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81D7ED5C-11AE-4BE6-8FE7-F0CF87640098}" type="slidenum">
              <a:rPr lang="en-US" altLang="en-US" sz="1200">
                <a:solidFill>
                  <a:srgbClr val="FFFFFF"/>
                </a:solidFill>
                <a:latin typeface="Tw Cen MT" panose="020B0602020104020603" pitchFamily="34" charset="0"/>
              </a:rPr>
              <a:pPr eaLnBrk="1" hangingPunct="1">
                <a:lnSpc>
                  <a:spcPct val="80000"/>
                </a:lnSpc>
              </a:pPr>
              <a:t>98</a:t>
            </a:fld>
            <a:endParaRPr lang="en-US" altLang="en-US" sz="1200">
              <a:solidFill>
                <a:srgbClr val="FFFFFF"/>
              </a:solidFill>
              <a:latin typeface="Tw Cen MT" panose="020B0602020104020603" pitchFamily="34" charset="0"/>
            </a:endParaRPr>
          </a:p>
        </p:txBody>
      </p:sp>
      <p:pic>
        <p:nvPicPr>
          <p:cNvPr id="38917"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733800"/>
            <a:ext cx="436086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424987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12775" y="228600"/>
            <a:ext cx="8153400" cy="990600"/>
          </a:xfrm>
        </p:spPr>
        <p:txBody>
          <a:bodyPr/>
          <a:lstStyle/>
          <a:p>
            <a:r>
              <a:rPr lang="en-US" altLang="en-US" sz="2800" b="1" dirty="0">
                <a:latin typeface="Times New Roman" panose="02020603050405020304" pitchFamily="18" charset="0"/>
                <a:cs typeface="Times New Roman" panose="02020603050405020304" pitchFamily="18" charset="0"/>
              </a:rPr>
              <a:t>Loss Function</a:t>
            </a:r>
          </a:p>
        </p:txBody>
      </p:sp>
      <p:sp>
        <p:nvSpPr>
          <p:cNvPr id="39939" name="Content Placeholder 2"/>
          <p:cNvSpPr>
            <a:spLocks noGrp="1"/>
          </p:cNvSpPr>
          <p:nvPr>
            <p:ph sz="quarter" idx="1"/>
          </p:nvPr>
        </p:nvSpPr>
        <p:spPr>
          <a:xfrm>
            <a:off x="234950" y="1463675"/>
            <a:ext cx="8531225" cy="4495800"/>
          </a:xfrm>
        </p:spPr>
        <p:txBody>
          <a:bodyPr/>
          <a:lstStyle/>
          <a:p>
            <a:pPr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Binary Cross Entropy Loss Function</a:t>
            </a:r>
          </a:p>
          <a:p>
            <a:pPr lvl="1"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Binary cross entropy measures how far away from the true value (which is either 0 or 1) the prediction is for each of the classes </a:t>
            </a:r>
          </a:p>
          <a:p>
            <a:pPr lvl="1"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It averages these class-wise errors to obtain the final loss</a:t>
            </a:r>
          </a:p>
          <a:p>
            <a:pPr lvl="1"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Cross entropy is the difference between two probability distributions </a:t>
            </a:r>
            <a:r>
              <a:rPr lang="en-US" altLang="en-US" b="1" dirty="0">
                <a:latin typeface="Times New Roman" panose="02020603050405020304" pitchFamily="18" charset="0"/>
                <a:cs typeface="Times New Roman" panose="02020603050405020304" pitchFamily="18" charset="0"/>
              </a:rPr>
              <a:t>p</a:t>
            </a:r>
            <a:r>
              <a:rPr lang="en-US" altLang="en-US" dirty="0">
                <a:latin typeface="Times New Roman" panose="02020603050405020304" pitchFamily="18" charset="0"/>
                <a:cs typeface="Times New Roman" panose="02020603050405020304" pitchFamily="18" charset="0"/>
              </a:rPr>
              <a:t> and </a:t>
            </a:r>
            <a:r>
              <a:rPr lang="en-US" altLang="en-US" b="1" dirty="0">
                <a:latin typeface="Times New Roman" panose="02020603050405020304" pitchFamily="18" charset="0"/>
                <a:cs typeface="Times New Roman" panose="02020603050405020304" pitchFamily="18" charset="0"/>
              </a:rPr>
              <a:t>q</a:t>
            </a:r>
            <a:r>
              <a:rPr lang="en-US" altLang="en-US" dirty="0">
                <a:latin typeface="Times New Roman" panose="02020603050405020304" pitchFamily="18" charset="0"/>
                <a:cs typeface="Times New Roman" panose="02020603050405020304" pitchFamily="18" charset="0"/>
              </a:rPr>
              <a:t>, where </a:t>
            </a:r>
            <a:r>
              <a:rPr lang="en-US" altLang="en-US" b="1" dirty="0">
                <a:latin typeface="Times New Roman" panose="02020603050405020304" pitchFamily="18" charset="0"/>
                <a:cs typeface="Times New Roman" panose="02020603050405020304" pitchFamily="18" charset="0"/>
              </a:rPr>
              <a:t>p</a:t>
            </a:r>
            <a:r>
              <a:rPr lang="en-US" altLang="en-US" dirty="0">
                <a:latin typeface="Times New Roman" panose="02020603050405020304" pitchFamily="18" charset="0"/>
                <a:cs typeface="Times New Roman" panose="02020603050405020304" pitchFamily="18" charset="0"/>
              </a:rPr>
              <a:t> is our true output and </a:t>
            </a:r>
            <a:r>
              <a:rPr lang="en-US" altLang="en-US" b="1" dirty="0">
                <a:latin typeface="Times New Roman" panose="02020603050405020304" pitchFamily="18" charset="0"/>
                <a:cs typeface="Times New Roman" panose="02020603050405020304" pitchFamily="18" charset="0"/>
              </a:rPr>
              <a:t>q</a:t>
            </a:r>
            <a:r>
              <a:rPr lang="en-US" altLang="en-US" dirty="0">
                <a:latin typeface="Times New Roman" panose="02020603050405020304" pitchFamily="18" charset="0"/>
                <a:cs typeface="Times New Roman" panose="02020603050405020304" pitchFamily="18" charset="0"/>
              </a:rPr>
              <a:t> is our estimate of this true output</a:t>
            </a:r>
          </a:p>
          <a:p>
            <a:pPr lvl="1"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This difference is applied to neural networks</a:t>
            </a:r>
          </a:p>
          <a:p>
            <a:pPr algn="just">
              <a:buFont typeface="Wingdings" panose="05000000000000000000" pitchFamily="2" charset="2"/>
              <a:buChar char="Ø"/>
            </a:pPr>
            <a:endParaRPr lang="en-US" alt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DCD68EF5-727C-4FF4-A477-C3ACAE77E329}" type="slidenum">
              <a:rPr lang="en-US" altLang="en-US" sz="1200">
                <a:solidFill>
                  <a:srgbClr val="FFFFFF"/>
                </a:solidFill>
                <a:latin typeface="Tw Cen MT" panose="020B0602020104020603" pitchFamily="34" charset="0"/>
              </a:rPr>
              <a:pPr eaLnBrk="1" hangingPunct="1">
                <a:lnSpc>
                  <a:spcPct val="80000"/>
                </a:lnSpc>
              </a:pPr>
              <a:t>99</a:t>
            </a:fld>
            <a:endParaRPr lang="en-US" altLang="en-US" sz="1200">
              <a:solidFill>
                <a:srgbClr val="FFFFFF"/>
              </a:solidFill>
              <a:latin typeface="Tw Cen MT" panose="020B0602020104020603" pitchFamily="34" charset="0"/>
            </a:endParaRPr>
          </a:p>
        </p:txBody>
      </p:sp>
      <p:pic>
        <p:nvPicPr>
          <p:cNvPr id="3994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5591237"/>
            <a:ext cx="2933700" cy="116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443825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11388</TotalTime>
  <Words>5735</Words>
  <Application>Microsoft Office PowerPoint</Application>
  <PresentationFormat>On-screen Show (4:3)</PresentationFormat>
  <Paragraphs>664</Paragraphs>
  <Slides>101</Slides>
  <Notes>33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101</vt:i4>
      </vt:variant>
    </vt:vector>
  </HeadingPairs>
  <TitlesOfParts>
    <vt:vector size="112" baseType="lpstr">
      <vt:lpstr>Arial</vt:lpstr>
      <vt:lpstr>Calibri</vt:lpstr>
      <vt:lpstr>Cambria Math</vt:lpstr>
      <vt:lpstr>Noto Sans Symbols</vt:lpstr>
      <vt:lpstr>Roboto</vt:lpstr>
      <vt:lpstr>Times New Roman</vt:lpstr>
      <vt:lpstr>Tw Cen MT</vt:lpstr>
      <vt:lpstr>Twentieth Century</vt:lpstr>
      <vt:lpstr>Wingdings</vt:lpstr>
      <vt:lpstr>Wingdings 2</vt:lpstr>
      <vt:lpstr>Median</vt:lpstr>
      <vt:lpstr>UNIT – 1 INTRODUCTION TO NEURAL NETWORK</vt:lpstr>
      <vt:lpstr>Unit I : Contents</vt:lpstr>
      <vt:lpstr>PowerPoint Presentation</vt:lpstr>
      <vt:lpstr>What is Machine Learning?</vt:lpstr>
      <vt:lpstr>Deep Learning</vt:lpstr>
      <vt:lpstr>Deep Learning</vt:lpstr>
      <vt:lpstr>Introduction-ANN</vt:lpstr>
      <vt:lpstr>PowerPoint Presentation</vt:lpstr>
      <vt:lpstr>PowerPoint Presentation</vt:lpstr>
      <vt:lpstr>Artificial Neuron</vt:lpstr>
      <vt:lpstr>PowerPoint Presentation</vt:lpstr>
      <vt:lpstr>PowerPoint Presentation</vt:lpstr>
      <vt:lpstr>PowerPoint Presentation</vt:lpstr>
      <vt:lpstr>PowerPoint Presentation</vt:lpstr>
      <vt:lpstr>PowerPoint Presentation</vt:lpstr>
      <vt:lpstr>PowerPoint Presentation</vt:lpstr>
      <vt:lpstr>Need of Bais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Perceptron</vt:lpstr>
      <vt:lpstr>How do perceptron's work?</vt:lpstr>
      <vt:lpstr>Perceptron</vt:lpstr>
      <vt:lpstr>Perceptron</vt:lpstr>
      <vt:lpstr>Perceptron-Single layer</vt:lpstr>
      <vt:lpstr>Perceptron-Single layer</vt:lpstr>
      <vt:lpstr>Perceptron-Multi layer</vt:lpstr>
      <vt:lpstr>Perceptron-Multilayer</vt:lpstr>
      <vt:lpstr>Perceptron</vt:lpstr>
      <vt:lpstr>Perceptron Learning Rule</vt:lpstr>
      <vt:lpstr>Perceptron Learning Rule</vt:lpstr>
      <vt:lpstr>Perceptron Function</vt:lpstr>
      <vt:lpstr>Inputs of a Perceptron</vt:lpstr>
      <vt:lpstr>Inputs of a Perceptron</vt:lpstr>
      <vt:lpstr>Activation Functions of Perceptron</vt:lpstr>
      <vt:lpstr>Activation Functions of Perceptron</vt:lpstr>
      <vt:lpstr>Output of Perceptron</vt:lpstr>
      <vt:lpstr>Output of Perceptron</vt:lpstr>
      <vt:lpstr>Error in Perceptron</vt:lpstr>
      <vt:lpstr>Perceptron: Decision Function</vt:lpstr>
      <vt:lpstr>Perceptron: Decision Function</vt:lpstr>
      <vt:lpstr>Perceptron: Decision Function</vt:lpstr>
      <vt:lpstr>Perceptron</vt:lpstr>
      <vt:lpstr>Summary Perceptron</vt:lpstr>
      <vt:lpstr>Perceptron</vt:lpstr>
      <vt:lpstr>Perceptron</vt:lpstr>
      <vt:lpstr>Perceptron Example :  Implementation AND function using Perceptron Network for bipolar input (1,-1 ) and target </vt:lpstr>
      <vt:lpstr>Perceptron Example :  Implementation AND function using Perceptron Network for bipolar input (1,-1 ) and target </vt:lpstr>
      <vt:lpstr>Perceptron Example :  Implementation AND function using Perceptron Network for bipolar input (1,-1 ) and target </vt:lpstr>
      <vt:lpstr>Perceptron Example :  Implementation AND function using Perceptron Network for bipolar input (1,-1 ) and target </vt:lpstr>
      <vt:lpstr>Sigmoid Neuron</vt:lpstr>
      <vt:lpstr>Why Sigmoid Neuron</vt:lpstr>
      <vt:lpstr>Why Sigmoid Neuron</vt:lpstr>
      <vt:lpstr>Why Sigmoid Neuron</vt:lpstr>
      <vt:lpstr>Sigmoid Neuron</vt:lpstr>
      <vt:lpstr>Sigmoid Neuron</vt:lpstr>
      <vt:lpstr>Sigmoid Neuron</vt:lpstr>
      <vt:lpstr>Sigmoid Neuron</vt:lpstr>
      <vt:lpstr>Sigmoid Neuron</vt:lpstr>
      <vt:lpstr>PowerPoint Presentation</vt:lpstr>
      <vt:lpstr>A Simple Neural Network</vt:lpstr>
      <vt:lpstr>Activation Function</vt:lpstr>
      <vt:lpstr>Activation Function</vt:lpstr>
      <vt:lpstr>Activation Function (Types)</vt:lpstr>
      <vt:lpstr>Activation Function (Linear)</vt:lpstr>
      <vt:lpstr>Activation Function (Non-Linear)</vt:lpstr>
      <vt:lpstr>Activation Function (Non-Linear)</vt:lpstr>
      <vt:lpstr>Activation Function (Non-Linear)</vt:lpstr>
      <vt:lpstr>Activation Function (Non-Linear)</vt:lpstr>
      <vt:lpstr>Activation Function (Non-Linear)</vt:lpstr>
      <vt:lpstr>Activation Function (Non-Linear)</vt:lpstr>
      <vt:lpstr>Activation Function (Non-Linear)</vt:lpstr>
      <vt:lpstr>Activation Function</vt:lpstr>
      <vt:lpstr>Summary of Activation Functions</vt:lpstr>
      <vt:lpstr>Loss Function</vt:lpstr>
      <vt:lpstr>Nomenclature</vt:lpstr>
      <vt:lpstr>Loss function </vt:lpstr>
      <vt:lpstr>Loss function </vt:lpstr>
      <vt:lpstr>Types of Loss function</vt:lpstr>
      <vt:lpstr>Types of Loss function</vt:lpstr>
      <vt:lpstr>Types of Loss function</vt:lpstr>
      <vt:lpstr>Loss Function</vt:lpstr>
      <vt:lpstr>Loss Function</vt:lpstr>
      <vt:lpstr>Loss Function</vt:lpstr>
      <vt:lpstr>Loss Function</vt:lpstr>
      <vt:lpstr>References</vt:lpstr>
      <vt:lpstr>References</vt:lpstr>
    </vt:vector>
  </TitlesOfParts>
  <Company>MITSOB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Vice President’s Portal  A Single Window System</dc:title>
  <dc:creator>test</dc:creator>
  <cp:lastModifiedBy>Administrator</cp:lastModifiedBy>
  <cp:revision>976</cp:revision>
  <dcterms:created xsi:type="dcterms:W3CDTF">2015-05-30T10:13:23Z</dcterms:created>
  <dcterms:modified xsi:type="dcterms:W3CDTF">2023-08-28T10:32:30Z</dcterms:modified>
</cp:coreProperties>
</file>