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Georgia" panose="02040502050405020303" pitchFamily="18" charset="0"/>
      <p:regular r:id="rId50"/>
      <p:bold r:id="rId51"/>
      <p:italic r:id="rId52"/>
      <p:boldItalic r:id="rId53"/>
    </p:embeddedFont>
    <p:embeddedFont>
      <p:font typeface="Open Sans"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ijLlJRBSYNLd3jHcKv6PnwgPWZ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079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51956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4" name="Google Shape;194;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extLst>
      <p:ext uri="{BB962C8B-B14F-4D97-AF65-F5344CB8AC3E}">
        <p14:creationId xmlns:p14="http://schemas.microsoft.com/office/powerpoint/2010/main" val="2352083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extLst>
      <p:ext uri="{BB962C8B-B14F-4D97-AF65-F5344CB8AC3E}">
        <p14:creationId xmlns:p14="http://schemas.microsoft.com/office/powerpoint/2010/main" val="46583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extLst>
      <p:ext uri="{BB962C8B-B14F-4D97-AF65-F5344CB8AC3E}">
        <p14:creationId xmlns:p14="http://schemas.microsoft.com/office/powerpoint/2010/main" val="87506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extLst>
      <p:ext uri="{BB962C8B-B14F-4D97-AF65-F5344CB8AC3E}">
        <p14:creationId xmlns:p14="http://schemas.microsoft.com/office/powerpoint/2010/main" val="214103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extLst>
      <p:ext uri="{BB962C8B-B14F-4D97-AF65-F5344CB8AC3E}">
        <p14:creationId xmlns:p14="http://schemas.microsoft.com/office/powerpoint/2010/main" val="248823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extLst>
      <p:ext uri="{BB962C8B-B14F-4D97-AF65-F5344CB8AC3E}">
        <p14:creationId xmlns:p14="http://schemas.microsoft.com/office/powerpoint/2010/main" val="189000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2151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252" name="Google Shape;25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8345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c7f9d5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9" name="Google Shape;259;gcedc7f9d50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260" name="Google Shape;260;gcedc7f9d50_0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5802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cedc7f9d5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7" name="Google Shape;267;gcedc7f9d5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268" name="Google Shape;268;gcedc7f9d5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70212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125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edc7f9d50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5" name="Google Shape;275;gcedc7f9d50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276" name="Google Shape;276;gcedc7f9d50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87262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edc7f9d50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gcedc7f9d50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284" name="Google Shape;284;gcedc7f9d50_0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072091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3695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8" name="Google Shape;2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134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4" name="Google Shape;3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139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f356380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0" name="Google Shape;310;gcf3563807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5533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f3563807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gcf3563807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546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f35638079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3" name="Google Shape;323;gcf3563807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65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47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7" name="Google Shape;33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227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5" name="Google Shape;13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128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351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6869843e2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c6869843e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3" name="Google Shape;353;gc6869843e2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extLst>
      <p:ext uri="{BB962C8B-B14F-4D97-AF65-F5344CB8AC3E}">
        <p14:creationId xmlns:p14="http://schemas.microsoft.com/office/powerpoint/2010/main" val="738431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1" name="Google Shape;3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7993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1" name="Google Shape;3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158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7" name="Google Shape;3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99556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4" name="Google Shape;3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7927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f3563807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gcf35638079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1" name="Google Shape;391;gcf35638079_0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Tree>
    <p:extLst>
      <p:ext uri="{BB962C8B-B14F-4D97-AF65-F5344CB8AC3E}">
        <p14:creationId xmlns:p14="http://schemas.microsoft.com/office/powerpoint/2010/main" val="311008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9" name="Google Shape;3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56738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8" name="Google Shape;408;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121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93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6869843e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c6869843e2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gc6869843e2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extLst>
      <p:ext uri="{BB962C8B-B14F-4D97-AF65-F5344CB8AC3E}">
        <p14:creationId xmlns:p14="http://schemas.microsoft.com/office/powerpoint/2010/main" val="2472736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2" name="Google Shape;4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17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2" name="Google Shape;43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778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0" name="Google Shape;4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90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153" name="Google Shape;15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03760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0" name="Google Shape;1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07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Reference:</a:t>
            </a:r>
            <a:endParaRPr/>
          </a:p>
          <a:p>
            <a:pPr marL="0" lvl="0" indent="0" algn="l" rtl="0">
              <a:lnSpc>
                <a:spcPct val="100000"/>
              </a:lnSpc>
              <a:spcBef>
                <a:spcPts val="0"/>
              </a:spcBef>
              <a:spcAft>
                <a:spcPts val="0"/>
              </a:spcAft>
              <a:buSzPts val="1400"/>
              <a:buNone/>
            </a:pPr>
            <a:endParaRPr/>
          </a:p>
        </p:txBody>
      </p:sp>
      <p:sp>
        <p:nvSpPr>
          <p:cNvPr id="168" name="Google Shape;168;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52585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7" name="Google Shape;177;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extLst>
      <p:ext uri="{BB962C8B-B14F-4D97-AF65-F5344CB8AC3E}">
        <p14:creationId xmlns:p14="http://schemas.microsoft.com/office/powerpoint/2010/main" val="711724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extLst>
      <p:ext uri="{BB962C8B-B14F-4D97-AF65-F5344CB8AC3E}">
        <p14:creationId xmlns:p14="http://schemas.microsoft.com/office/powerpoint/2010/main" val="148178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8"/>
        <p:cNvGrpSpPr/>
        <p:nvPr/>
      </p:nvGrpSpPr>
      <p:grpSpPr>
        <a:xfrm>
          <a:off x="0" y="0"/>
          <a:ext cx="0" cy="0"/>
          <a:chOff x="0" y="0"/>
          <a:chExt cx="0" cy="0"/>
        </a:xfrm>
      </p:grpSpPr>
      <p:sp>
        <p:nvSpPr>
          <p:cNvPr id="19" name="Google Shape;19;p30"/>
          <p:cNvSpPr/>
          <p:nvPr/>
        </p:nvSpPr>
        <p:spPr>
          <a:xfrm>
            <a:off x="0" y="5970588"/>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30"/>
          <p:cNvSpPr/>
          <p:nvPr/>
        </p:nvSpPr>
        <p:spPr>
          <a:xfrm>
            <a:off x="-9525" y="6053138"/>
            <a:ext cx="2249488"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21;p30"/>
          <p:cNvSpPr/>
          <p:nvPr/>
        </p:nvSpPr>
        <p:spPr>
          <a:xfrm>
            <a:off x="2359025" y="6043613"/>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30"/>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30"/>
          <p:cNvSpPr txBox="1">
            <a:spLocks noGrp="1"/>
          </p:cNvSpPr>
          <p:nvPr>
            <p:ph type="dt" idx="10"/>
          </p:nvPr>
        </p:nvSpPr>
        <p:spPr>
          <a:xfrm>
            <a:off x="76200" y="6069013"/>
            <a:ext cx="20574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 name="Google Shape;25;p30"/>
          <p:cNvSpPr txBox="1">
            <a:spLocks noGrp="1"/>
          </p:cNvSpPr>
          <p:nvPr>
            <p:ph type="ftr" idx="11"/>
          </p:nvPr>
        </p:nvSpPr>
        <p:spPr>
          <a:xfrm>
            <a:off x="2085975" y="236538"/>
            <a:ext cx="586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39"/>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1"/>
          </p:nvPr>
        </p:nvSpPr>
        <p:spPr>
          <a:xfrm rot="5400000">
            <a:off x="2247900" y="-190499"/>
            <a:ext cx="4876800" cy="8458199"/>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1" name="Google Shape;101;p3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2" name="Google Shape;102;p39"/>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9"/>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40"/>
          <p:cNvSpPr/>
          <p:nvPr/>
        </p:nvSpPr>
        <p:spPr>
          <a:xfrm>
            <a:off x="6096000" y="0"/>
            <a:ext cx="320675"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40"/>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0"/>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40"/>
          <p:cNvSpPr txBox="1">
            <a:spLocks noGrp="1"/>
          </p:cNvSpPr>
          <p:nvPr>
            <p:ph type="title"/>
          </p:nvPr>
        </p:nvSpPr>
        <p:spPr>
          <a:xfrm rot="5400000">
            <a:off x="4823619" y="2339181"/>
            <a:ext cx="5516563"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0" name="Google Shape;110;p40"/>
          <p:cNvSpPr txBox="1">
            <a:spLocks noGrp="1"/>
          </p:cNvSpPr>
          <p:nvPr>
            <p:ph type="dt" idx="10"/>
          </p:nvPr>
        </p:nvSpPr>
        <p:spPr>
          <a:xfrm>
            <a:off x="6553200" y="6248400"/>
            <a:ext cx="2209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40"/>
          <p:cNvSpPr txBox="1">
            <a:spLocks noGrp="1"/>
          </p:cNvSpPr>
          <p:nvPr>
            <p:ph type="ftr" idx="11"/>
          </p:nvPr>
        </p:nvSpPr>
        <p:spPr>
          <a:xfrm>
            <a:off x="457200" y="6248400"/>
            <a:ext cx="55737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0"/>
          <p:cNvSpPr txBox="1">
            <a:spLocks noGrp="1"/>
          </p:cNvSpPr>
          <p:nvPr>
            <p:ph type="sldNum" idx="12"/>
          </p:nvPr>
        </p:nvSpPr>
        <p:spPr>
          <a:xfrm rot="5400000">
            <a:off x="5989638" y="144462"/>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3"/>
        <p:cNvGrpSpPr/>
        <p:nvPr/>
      </p:nvGrpSpPr>
      <p:grpSpPr>
        <a:xfrm>
          <a:off x="0" y="0"/>
          <a:ext cx="0" cy="0"/>
          <a:chOff x="0" y="0"/>
          <a:chExt cx="0" cy="0"/>
        </a:xfrm>
      </p:grpSpPr>
      <p:sp>
        <p:nvSpPr>
          <p:cNvPr id="114" name="Google Shape;114;p41"/>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6" name="Google Shape;116;p41"/>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3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0" name="Google Shape;40;p31"/>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2"/>
        <p:cNvGrpSpPr/>
        <p:nvPr/>
      </p:nvGrpSpPr>
      <p:grpSpPr>
        <a:xfrm>
          <a:off x="0" y="0"/>
          <a:ext cx="0" cy="0"/>
          <a:chOff x="0" y="0"/>
          <a:chExt cx="0" cy="0"/>
        </a:xfrm>
      </p:grpSpPr>
      <p:sp>
        <p:nvSpPr>
          <p:cNvPr id="43" name="Google Shape;43;p29"/>
          <p:cNvSpPr/>
          <p:nvPr/>
        </p:nvSpPr>
        <p:spPr>
          <a:xfrm>
            <a:off x="0" y="5970588"/>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29"/>
          <p:cNvSpPr/>
          <p:nvPr/>
        </p:nvSpPr>
        <p:spPr>
          <a:xfrm>
            <a:off x="-9525" y="6053138"/>
            <a:ext cx="2249488"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29"/>
          <p:cNvSpPr/>
          <p:nvPr/>
        </p:nvSpPr>
        <p:spPr>
          <a:xfrm>
            <a:off x="2359025" y="6043613"/>
            <a:ext cx="6784975"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29"/>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8" name="Google Shape;48;p29"/>
          <p:cNvSpPr txBox="1">
            <a:spLocks noGrp="1"/>
          </p:cNvSpPr>
          <p:nvPr>
            <p:ph type="dt" idx="10"/>
          </p:nvPr>
        </p:nvSpPr>
        <p:spPr>
          <a:xfrm>
            <a:off x="76200" y="6069013"/>
            <a:ext cx="20574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49" name="Google Shape;49;p29"/>
          <p:cNvSpPr txBox="1">
            <a:spLocks noGrp="1"/>
          </p:cNvSpPr>
          <p:nvPr>
            <p:ph type="ftr" idx="11"/>
          </p:nvPr>
        </p:nvSpPr>
        <p:spPr>
          <a:xfrm>
            <a:off x="2085975" y="236538"/>
            <a:ext cx="586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1"/>
        <p:cNvGrpSpPr/>
        <p:nvPr/>
      </p:nvGrpSpPr>
      <p:grpSpPr>
        <a:xfrm>
          <a:off x="0" y="0"/>
          <a:ext cx="0" cy="0"/>
          <a:chOff x="0" y="0"/>
          <a:chExt cx="0" cy="0"/>
        </a:xfrm>
      </p:grpSpPr>
      <p:sp>
        <p:nvSpPr>
          <p:cNvPr id="52" name="Google Shape;52;p3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3" name="Google Shape;53;p36"/>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6"/>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55"/>
        <p:cNvGrpSpPr/>
        <p:nvPr/>
      </p:nvGrpSpPr>
      <p:grpSpPr>
        <a:xfrm>
          <a:off x="0" y="0"/>
          <a:ext cx="0" cy="0"/>
          <a:chOff x="0" y="0"/>
          <a:chExt cx="0" cy="0"/>
        </a:xfrm>
      </p:grpSpPr>
      <p:sp>
        <p:nvSpPr>
          <p:cNvPr id="56" name="Google Shape;56;p32"/>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32"/>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00"/>
              </a:spcBef>
              <a:spcAft>
                <a:spcPts val="0"/>
              </a:spcAft>
              <a:buSzPts val="1680"/>
              <a:buNone/>
              <a:defRPr sz="2800">
                <a:solidFill>
                  <a:schemeClr val="dk2"/>
                </a:solidFill>
              </a:defRPr>
            </a:lvl1pPr>
            <a:lvl2pPr marL="914400" lvl="1" indent="-228600" algn="l">
              <a:lnSpc>
                <a:spcPct val="100000"/>
              </a:lnSpc>
              <a:spcBef>
                <a:spcPts val="550"/>
              </a:spcBef>
              <a:spcAft>
                <a:spcPts val="0"/>
              </a:spcAft>
              <a:buSzPts val="1260"/>
              <a:buNone/>
              <a:defRPr sz="1800">
                <a:solidFill>
                  <a:srgbClr val="888888"/>
                </a:solidFill>
              </a:defRPr>
            </a:lvl2pPr>
            <a:lvl3pPr marL="1371600" lvl="2" indent="-228600" algn="l">
              <a:lnSpc>
                <a:spcPct val="100000"/>
              </a:lnSpc>
              <a:spcBef>
                <a:spcPts val="500"/>
              </a:spcBef>
              <a:spcAft>
                <a:spcPts val="0"/>
              </a:spcAft>
              <a:buSzPts val="1200"/>
              <a:buNone/>
              <a:defRPr sz="1600">
                <a:solidFill>
                  <a:srgbClr val="888888"/>
                </a:solidFill>
              </a:defRPr>
            </a:lvl3pPr>
            <a:lvl4pPr marL="1828800" lvl="3" indent="-228600" algn="l">
              <a:lnSpc>
                <a:spcPct val="100000"/>
              </a:lnSpc>
              <a:spcBef>
                <a:spcPts val="400"/>
              </a:spcBef>
              <a:spcAft>
                <a:spcPts val="0"/>
              </a:spcAft>
              <a:buSzPts val="1050"/>
              <a:buNone/>
              <a:defRPr sz="1400">
                <a:solidFill>
                  <a:srgbClr val="888888"/>
                </a:solidFill>
              </a:defRPr>
            </a:lvl4pPr>
            <a:lvl5pPr marL="2286000" lvl="4" indent="-228600" algn="l">
              <a:lnSpc>
                <a:spcPct val="100000"/>
              </a:lnSpc>
              <a:spcBef>
                <a:spcPts val="400"/>
              </a:spcBef>
              <a:spcAft>
                <a:spcPts val="0"/>
              </a:spcAft>
              <a:buSzPts val="91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32"/>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4400"/>
              <a:buFont typeface="Twentieth Century"/>
              <a:buNone/>
              <a:defRPr sz="4400" b="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2" name="Google Shape;62;p32"/>
          <p:cNvSpPr txBox="1">
            <a:spLocks noGrp="1"/>
          </p:cNvSpPr>
          <p:nvPr>
            <p:ph type="sldNum" idx="12"/>
          </p:nvPr>
        </p:nvSpPr>
        <p:spPr>
          <a:xfrm>
            <a:off x="0" y="1752600"/>
            <a:ext cx="12954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32"/>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7" name="Google Shape;67;p33"/>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9" name="Google Shape;69;p3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33"/>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34"/>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34"/>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34"/>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3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3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34"/>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400"/>
              <a:buFont typeface="Twentieth Century"/>
              <a:buNone/>
              <a:defRPr sz="4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37"/>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4" name="Google Shape;84;p3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5" name="Google Shape;85;p37"/>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87"/>
        <p:cNvGrpSpPr/>
        <p:nvPr/>
      </p:nvGrpSpPr>
      <p:grpSpPr>
        <a:xfrm>
          <a:off x="0" y="0"/>
          <a:ext cx="0" cy="0"/>
          <a:chOff x="0" y="0"/>
          <a:chExt cx="0" cy="0"/>
        </a:xfrm>
      </p:grpSpPr>
      <p:sp>
        <p:nvSpPr>
          <p:cNvPr id="88" name="Google Shape;88;p38"/>
          <p:cNvSpPr/>
          <p:nvPr/>
        </p:nvSpPr>
        <p:spPr>
          <a:xfrm>
            <a:off x="-9525" y="4572000"/>
            <a:ext cx="9144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38"/>
          <p:cNvSpPr/>
          <p:nvPr/>
        </p:nvSpPr>
        <p:spPr>
          <a:xfrm>
            <a:off x="-9525" y="4664075"/>
            <a:ext cx="1463675"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38"/>
          <p:cNvSpPr/>
          <p:nvPr/>
        </p:nvSpPr>
        <p:spPr>
          <a:xfrm>
            <a:off x="1544638" y="4654550"/>
            <a:ext cx="7599362"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8"/>
          <p:cNvSpPr/>
          <p:nvPr/>
        </p:nvSpPr>
        <p:spPr>
          <a:xfrm>
            <a:off x="1447800" y="0"/>
            <a:ext cx="100013"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38"/>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00"/>
              </a:spcBef>
              <a:spcAft>
                <a:spcPts val="0"/>
              </a:spcAft>
              <a:buSzPts val="1020"/>
              <a:buFont typeface="Twentieth Century"/>
              <a:buNone/>
              <a:defRPr sz="1700"/>
            </a:lvl1pPr>
            <a:lvl2pPr marL="914400" lvl="1" indent="-228600" algn="l">
              <a:lnSpc>
                <a:spcPct val="100000"/>
              </a:lnSpc>
              <a:spcBef>
                <a:spcPts val="550"/>
              </a:spcBef>
              <a:spcAft>
                <a:spcPts val="0"/>
              </a:spcAft>
              <a:buSzPts val="840"/>
              <a:buFont typeface="Twentieth Century"/>
              <a:buNone/>
              <a:defRPr sz="1200"/>
            </a:lvl2pPr>
            <a:lvl3pPr marL="1371600" lvl="2" indent="-228600" algn="l">
              <a:lnSpc>
                <a:spcPct val="100000"/>
              </a:lnSpc>
              <a:spcBef>
                <a:spcPts val="500"/>
              </a:spcBef>
              <a:spcAft>
                <a:spcPts val="0"/>
              </a:spcAft>
              <a:buSzPts val="750"/>
              <a:buFont typeface="Twentieth Century"/>
              <a:buNone/>
              <a:defRPr sz="1000"/>
            </a:lvl3pPr>
            <a:lvl4pPr marL="1828800" lvl="3" indent="-228600" algn="l">
              <a:lnSpc>
                <a:spcPct val="100000"/>
              </a:lnSpc>
              <a:spcBef>
                <a:spcPts val="400"/>
              </a:spcBef>
              <a:spcAft>
                <a:spcPts val="0"/>
              </a:spcAft>
              <a:buSzPts val="675"/>
              <a:buFont typeface="Twentieth Century"/>
              <a:buNone/>
              <a:defRPr sz="900"/>
            </a:lvl4pPr>
            <a:lvl5pPr marL="2286000" lvl="4" indent="-228600" algn="l">
              <a:lnSpc>
                <a:spcPct val="100000"/>
              </a:lnSpc>
              <a:spcBef>
                <a:spcPts val="400"/>
              </a:spcBef>
              <a:spcAft>
                <a:spcPts val="0"/>
              </a:spcAft>
              <a:buSzPts val="585"/>
              <a:buFont typeface="Twentieth Century"/>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38"/>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2800"/>
              <a:buFont typeface="Twentieth Century"/>
              <a:buNone/>
              <a:defRPr sz="28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a:spLocks noGrp="1"/>
          </p:cNvSpPr>
          <p:nvPr>
            <p:ph type="pic" idx="2"/>
          </p:nvPr>
        </p:nvSpPr>
        <p:spPr>
          <a:xfrm>
            <a:off x="1560576" y="0"/>
            <a:ext cx="7583424" cy="4568952"/>
          </a:xfrm>
          <a:prstGeom prst="rect">
            <a:avLst/>
          </a:prstGeom>
          <a:solidFill>
            <a:srgbClr val="CFD7E7"/>
          </a:solidFill>
          <a:ln>
            <a:noFill/>
          </a:ln>
        </p:spPr>
      </p:sp>
      <p:sp>
        <p:nvSpPr>
          <p:cNvPr id="95" name="Google Shape;95;p38"/>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6" name="Google Shape;96;p38"/>
          <p:cNvSpPr txBox="1">
            <a:spLocks noGrp="1"/>
          </p:cNvSpPr>
          <p:nvPr>
            <p:ph type="sldNum" idx="12"/>
          </p:nvPr>
        </p:nvSpPr>
        <p:spPr>
          <a:xfrm>
            <a:off x="0" y="4667250"/>
            <a:ext cx="1447800" cy="663575"/>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97" name="Google Shape;97;p38"/>
          <p:cNvSpPr txBox="1">
            <a:spLocks noGrp="1"/>
          </p:cNvSpPr>
          <p:nvPr>
            <p:ph type="ftr" idx="11"/>
          </p:nvPr>
        </p:nvSpPr>
        <p:spPr>
          <a:xfrm>
            <a:off x="1600200" y="6248400"/>
            <a:ext cx="4572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Twentieth Century"/>
                <a:ea typeface="Twentieth Century"/>
                <a:cs typeface="Twentieth Century"/>
                <a:sym typeface="Twentieth Century"/>
              </a:defRPr>
            </a:lvl9pPr>
          </a:lstStyle>
          <a:p>
            <a:endParaRPr/>
          </a:p>
        </p:txBody>
      </p:sp>
      <p:sp>
        <p:nvSpPr>
          <p:cNvPr id="11" name="Google Shape;11;p28"/>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2" name="Google Shape;12;p28"/>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28"/>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28"/>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p28"/>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2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pic>
        <p:nvPicPr>
          <p:cNvPr id="17" name="Google Shape;17;p28"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76200" y="152400"/>
            <a:ext cx="8025199"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9" name="Google Shape;29;p27"/>
          <p:cNvSpPr txBox="1">
            <a:spLocks noGrp="1"/>
          </p:cNvSpPr>
          <p:nvPr>
            <p:ph type="body" idx="1"/>
          </p:nvPr>
        </p:nvSpPr>
        <p:spPr>
          <a:xfrm>
            <a:off x="457200" y="1600200"/>
            <a:ext cx="8458199" cy="487680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rgbClr val="A28E6A"/>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rgbClr val="956251"/>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27"/>
          <p:cNvSpPr txBox="1">
            <a:spLocks noGrp="1"/>
          </p:cNvSpPr>
          <p:nvPr>
            <p:ph type="ftr" idx="11"/>
          </p:nvPr>
        </p:nvSpPr>
        <p:spPr>
          <a:xfrm>
            <a:off x="3352800" y="6477000"/>
            <a:ext cx="542131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Google Shape;31;p27"/>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27"/>
          <p:cNvSpPr/>
          <p:nvPr/>
        </p:nvSpPr>
        <p:spPr>
          <a:xfrm>
            <a:off x="0" y="121920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27"/>
          <p:cNvSpPr/>
          <p:nvPr/>
        </p:nvSpPr>
        <p:spPr>
          <a:xfrm>
            <a:off x="590550" y="121920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2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27" descr="https://scontent-bom1-1.cdninstagram.com/vp/8923e2c79198b32fa65340b40c861791/5BACF7C9/t51.2885-19/s150x150/25021636_134077777379048_2853527330310062080_n.jpg"/>
          <p:cNvPicPr preferRelativeResize="0"/>
          <p:nvPr/>
        </p:nvPicPr>
        <p:blipFill rotWithShape="1">
          <a:blip r:embed="rId13">
            <a:alphaModFix/>
          </a:blip>
          <a:srcRect/>
          <a:stretch/>
        </p:blipFill>
        <p:spPr>
          <a:xfrm>
            <a:off x="8153400" y="76200"/>
            <a:ext cx="990600"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tensorflow.org/" TargetMode="External"/><Relationship Id="rId4" Type="http://schemas.openxmlformats.org/officeDocument/2006/relationships/hyperlink" Target="https://www.datacamp.com/community/tutorials/tensorflow-tutoria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ensorflow.org/versions/r1.1/api_docs/python/tf/train/string_input_produce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www.tensorflow.org/versions/r1.1/api_docs/python/tf/decode_csv" TargetMode="External"/><Relationship Id="rId5" Type="http://schemas.openxmlformats.org/officeDocument/2006/relationships/hyperlink" Target="https://www.tensorflow.org/versions/r1.1/api_docs/python/tf/TextLineReader" TargetMode="External"/><Relationship Id="rId4" Type="http://schemas.openxmlformats.org/officeDocument/2006/relationships/hyperlink" Target="https://tools.ietf.org/html/rfc4180"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
          <p:cNvSpPr txBox="1">
            <a:spLocks noGrp="1"/>
          </p:cNvSpPr>
          <p:nvPr>
            <p:ph type="subTitle" idx="1"/>
          </p:nvPr>
        </p:nvSpPr>
        <p:spPr>
          <a:xfrm>
            <a:off x="2362200" y="6019800"/>
            <a:ext cx="6705600" cy="685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560"/>
              <a:buNone/>
            </a:pPr>
            <a:endParaRPr/>
          </a:p>
          <a:p>
            <a:pPr marL="0" lvl="0" indent="0" algn="l" rtl="0">
              <a:lnSpc>
                <a:spcPct val="100000"/>
              </a:lnSpc>
              <a:spcBef>
                <a:spcPts val="700"/>
              </a:spcBef>
              <a:spcAft>
                <a:spcPts val="0"/>
              </a:spcAft>
              <a:buSzPts val="1560"/>
              <a:buNone/>
            </a:pPr>
            <a:endParaRPr/>
          </a:p>
          <a:p>
            <a:pPr marL="0" lvl="0" indent="0" algn="l" rtl="0">
              <a:lnSpc>
                <a:spcPct val="100000"/>
              </a:lnSpc>
              <a:spcBef>
                <a:spcPts val="700"/>
              </a:spcBef>
              <a:spcAft>
                <a:spcPts val="0"/>
              </a:spcAft>
              <a:buSzPts val="1560"/>
              <a:buNone/>
            </a:pPr>
            <a:r>
              <a:rPr lang="en-US"/>
              <a:t>Subject : </a:t>
            </a:r>
            <a:r>
              <a:rPr lang="en-US" b="1"/>
              <a:t>Deep Learning (PE4)</a:t>
            </a:r>
            <a:r>
              <a:rPr lang="en-US"/>
              <a:t/>
            </a:r>
            <a:br>
              <a:rPr lang="en-US"/>
            </a:br>
            <a:r>
              <a:rPr lang="en-US"/>
              <a:t/>
            </a:r>
            <a:br>
              <a:rPr lang="en-US"/>
            </a:br>
            <a:endParaRPr/>
          </a:p>
        </p:txBody>
      </p:sp>
      <p:sp>
        <p:nvSpPr>
          <p:cNvPr id="123" name="Google Shape;123;p1"/>
          <p:cNvSpPr txBox="1"/>
          <p:nvPr/>
        </p:nvSpPr>
        <p:spPr>
          <a:xfrm>
            <a:off x="533401" y="6019800"/>
            <a:ext cx="18288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40"/>
              <a:buFont typeface="Noto Sans Symbols"/>
              <a:buNone/>
            </a:pPr>
            <a:r>
              <a:rPr lang="en-US" sz="2400" b="0" i="0" u="none" strike="noStrike" cap="none">
                <a:solidFill>
                  <a:srgbClr val="FFFFFF"/>
                </a:solidFill>
                <a:latin typeface="Twentieth Century"/>
                <a:ea typeface="Twentieth Century"/>
                <a:cs typeface="Twentieth Century"/>
                <a:sym typeface="Twentieth Century"/>
              </a:rPr>
              <a:t>Final Year BTECH</a:t>
            </a:r>
            <a:endParaRPr sz="1400" b="0" i="0" u="none" strike="noStrike" cap="none">
              <a:solidFill>
                <a:srgbClr val="000000"/>
              </a:solidFill>
              <a:latin typeface="Arial"/>
              <a:ea typeface="Arial"/>
              <a:cs typeface="Arial"/>
              <a:sym typeface="Arial"/>
            </a:endParaRPr>
          </a:p>
        </p:txBody>
      </p:sp>
      <p:pic>
        <p:nvPicPr>
          <p:cNvPr id="124" name="Google Shape;124;p1" descr="https://scontent-bom1-1.cdninstagram.com/vp/8923e2c79198b32fa65340b40c861791/5BACF7C9/t51.2885-19/s150x150/25021636_134077777379048_2853527330310062080_n.jpg"/>
          <p:cNvPicPr preferRelativeResize="0"/>
          <p:nvPr/>
        </p:nvPicPr>
        <p:blipFill rotWithShape="1">
          <a:blip r:embed="rId3">
            <a:alphaModFix/>
          </a:blip>
          <a:srcRect/>
          <a:stretch/>
        </p:blipFill>
        <p:spPr>
          <a:xfrm>
            <a:off x="7924800" y="95250"/>
            <a:ext cx="1123950" cy="1123950"/>
          </a:xfrm>
          <a:prstGeom prst="rect">
            <a:avLst/>
          </a:prstGeom>
          <a:noFill/>
          <a:ln>
            <a:noFill/>
          </a:ln>
        </p:spPr>
      </p:pic>
      <p:sp>
        <p:nvSpPr>
          <p:cNvPr id="125" name="Google Shape;125;p1"/>
          <p:cNvSpPr txBox="1"/>
          <p:nvPr/>
        </p:nvSpPr>
        <p:spPr>
          <a:xfrm>
            <a:off x="1767625" y="1433309"/>
            <a:ext cx="4576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Times New Roman"/>
                <a:ea typeface="Times New Roman"/>
                <a:cs typeface="Times New Roman"/>
                <a:sym typeface="Times New Roman"/>
              </a:rPr>
              <a:t>TensorFlow</a:t>
            </a:r>
            <a:endParaRPr sz="4000" b="0" i="0" u="none" strike="noStrike" cap="none">
              <a:solidFill>
                <a:schemeClr val="lt1"/>
              </a:solidFill>
              <a:latin typeface="Arial"/>
              <a:ea typeface="Arial"/>
              <a:cs typeface="Arial"/>
              <a:sym typeface="Arial"/>
            </a:endParaRPr>
          </a:p>
        </p:txBody>
      </p:sp>
      <p:sp>
        <p:nvSpPr>
          <p:cNvPr id="126" name="Google Shape;126;p1"/>
          <p:cNvSpPr txBox="1"/>
          <p:nvPr/>
        </p:nvSpPr>
        <p:spPr>
          <a:xfrm>
            <a:off x="454650" y="2409325"/>
            <a:ext cx="8234700" cy="311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highlight>
                  <a:srgbClr val="FFFF00"/>
                </a:highlight>
                <a:latin typeface="Times New Roman"/>
                <a:ea typeface="Times New Roman"/>
                <a:cs typeface="Times New Roman"/>
                <a:sym typeface="Times New Roman"/>
              </a:rPr>
              <a:t>Sources:</a:t>
            </a:r>
            <a:r>
              <a:rPr lang="en-US" sz="1800" b="1" i="0" u="none" strike="noStrike" cap="none">
                <a:solidFill>
                  <a:srgbClr val="FFFFFF"/>
                </a:solidFill>
                <a:highlight>
                  <a:srgbClr val="FFFF00"/>
                </a:highlight>
                <a:latin typeface="Times New Roman"/>
                <a:ea typeface="Times New Roman"/>
                <a:cs typeface="Times New Roman"/>
                <a:sym typeface="Times New Roman"/>
              </a:rPr>
              <a:t>: </a:t>
            </a:r>
            <a:endParaRPr sz="1800" b="1" i="0" u="none" strike="noStrike" cap="none">
              <a:solidFill>
                <a:srgbClr val="FFFFFF"/>
              </a:solidFill>
              <a:highlight>
                <a:srgbClr val="FFFF00"/>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FFFF"/>
              </a:solidFill>
              <a:highlight>
                <a:srgbClr val="FFFF00"/>
              </a:highlight>
              <a:latin typeface="Times New Roman"/>
              <a:ea typeface="Times New Roman"/>
              <a:cs typeface="Times New Roman"/>
              <a:sym typeface="Times New Roman"/>
            </a:endParaRPr>
          </a:p>
          <a:p>
            <a:pPr marL="457200" marR="0" lvl="0" indent="-339725" algn="l" rtl="0">
              <a:lnSpc>
                <a:spcPct val="100000"/>
              </a:lnSpc>
              <a:spcBef>
                <a:spcPts val="0"/>
              </a:spcBef>
              <a:spcAft>
                <a:spcPts val="0"/>
              </a:spcAft>
              <a:buClr>
                <a:srgbClr val="FFFFFF"/>
              </a:buClr>
              <a:buSzPts val="1750"/>
              <a:buFont typeface="Times New Roman"/>
              <a:buAutoNum type="arabicPeriod"/>
            </a:pPr>
            <a:r>
              <a:rPr lang="en-US" sz="1750" b="1" i="0" u="none" strike="noStrike" cap="none">
                <a:solidFill>
                  <a:srgbClr val="FFFFFF"/>
                </a:solidFill>
                <a:highlight>
                  <a:schemeClr val="dk2"/>
                </a:highlight>
                <a:latin typeface="Times New Roman"/>
                <a:ea typeface="Times New Roman"/>
                <a:cs typeface="Times New Roman"/>
                <a:sym typeface="Times New Roman"/>
              </a:rPr>
              <a:t>Nikhil Budua, Fundamentals of Deep Learning, Designing Next Generation Artificial Intelligence Algorithms, First edition, O’Reilly Publications, 2016 [Chapter 3]</a:t>
            </a:r>
            <a:endParaRPr sz="2200" b="1" i="0" u="none" strike="noStrike" cap="none">
              <a:solidFill>
                <a:srgbClr val="FFFFFF"/>
              </a:solidFill>
              <a:highlight>
                <a:schemeClr val="dk2"/>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FFFF"/>
              </a:solidFill>
              <a:highlight>
                <a:srgbClr val="FFFF00"/>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FF"/>
                </a:solidFill>
                <a:highlight>
                  <a:schemeClr val="dk2"/>
                </a:highlight>
                <a:latin typeface="Times New Roman"/>
                <a:ea typeface="Times New Roman"/>
                <a:cs typeface="Times New Roman"/>
                <a:sym typeface="Times New Roman"/>
              </a:rPr>
              <a:t> 2.    </a:t>
            </a:r>
            <a:r>
              <a:rPr lang="en-US" sz="1800" b="1" i="0" u="none" strike="noStrike" cap="none">
                <a:solidFill>
                  <a:srgbClr val="FFFFFF"/>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https://www.datacamp.com/community/tutorials/tensorflow-tutorial</a:t>
            </a:r>
            <a:endParaRPr sz="18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Times New Roman"/>
                <a:ea typeface="Times New Roman"/>
                <a:cs typeface="Times New Roman"/>
                <a:sym typeface="Times New Roman"/>
              </a:rPr>
              <a:t> 3.    </a:t>
            </a:r>
            <a:r>
              <a:rPr lang="en-US" sz="1800" b="1" i="0" u="none" strike="noStrike" cap="none">
                <a:solidFill>
                  <a:srgbClr val="FFFFFF"/>
                </a:solidFill>
                <a:highlight>
                  <a:schemeClr val="dk2"/>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https://www.tensorflow.org/</a:t>
            </a:r>
            <a:endParaRPr sz="1800" b="1" i="0" u="none" strike="noStrike" cap="none">
              <a:solidFill>
                <a:srgbClr val="FFFFFF"/>
              </a:solidFill>
              <a:highlight>
                <a:schemeClr val="dk2"/>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6"/>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197" name="Google Shape;197;p46"/>
          <p:cNvSpPr txBox="1">
            <a:spLocks noGrp="1"/>
          </p:cNvSpPr>
          <p:nvPr>
            <p:ph type="body" idx="1"/>
          </p:nvPr>
        </p:nvSpPr>
        <p:spPr>
          <a:xfrm>
            <a:off x="533400" y="1600200"/>
            <a:ext cx="7850312"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a:solidFill>
                  <a:srgbClr val="444444"/>
                </a:solidFill>
                <a:latin typeface="Georgia"/>
                <a:ea typeface="Georgia"/>
                <a:cs typeface="Georgia"/>
                <a:sym typeface="Georgia"/>
              </a:rPr>
              <a:t>Parallel Neural Network Training</a:t>
            </a:r>
            <a:endParaRPr/>
          </a:p>
          <a:p>
            <a:pPr marL="914400" lvl="1" indent="-308610" algn="l" rtl="0">
              <a:lnSpc>
                <a:spcPct val="100000"/>
              </a:lnSpc>
              <a:spcBef>
                <a:spcPts val="550"/>
              </a:spcBef>
              <a:spcAft>
                <a:spcPts val="0"/>
              </a:spcAft>
              <a:buSzPts val="1260"/>
              <a:buChar char="?"/>
            </a:pPr>
            <a:r>
              <a:rPr lang="en-US" sz="1700">
                <a:solidFill>
                  <a:srgbClr val="444444"/>
                </a:solidFill>
                <a:latin typeface="Georgia"/>
                <a:ea typeface="Georgia"/>
                <a:cs typeface="Georgia"/>
                <a:sym typeface="Georgia"/>
              </a:rPr>
              <a:t>TensorFlow offers pipelining in the sense that you can train multiple neural networks and multiple GPUs which makes the models very efficient on large-scale systems.</a:t>
            </a:r>
            <a:endParaRPr/>
          </a:p>
          <a:p>
            <a:pPr marL="0" lvl="0" indent="0" algn="l" rtl="0">
              <a:lnSpc>
                <a:spcPct val="100000"/>
              </a:lnSpc>
              <a:spcBef>
                <a:spcPts val="700"/>
              </a:spcBef>
              <a:spcAft>
                <a:spcPts val="0"/>
              </a:spcAft>
              <a:buSzPts val="1080"/>
              <a:buNone/>
            </a:pPr>
            <a:endParaRPr sz="1800">
              <a:latin typeface="Times New Roman"/>
              <a:ea typeface="Times New Roman"/>
              <a:cs typeface="Times New Roman"/>
              <a:sym typeface="Times New Roman"/>
            </a:endParaRPr>
          </a:p>
        </p:txBody>
      </p:sp>
      <p:sp>
        <p:nvSpPr>
          <p:cNvPr id="198" name="Google Shape;198;p46"/>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10</a:t>
            </a:fld>
            <a:endParaRPr/>
          </a:p>
        </p:txBody>
      </p:sp>
      <p:pic>
        <p:nvPicPr>
          <p:cNvPr id="199" name="Google Shape;199;p46"/>
          <p:cNvPicPr preferRelativeResize="0"/>
          <p:nvPr/>
        </p:nvPicPr>
        <p:blipFill rotWithShape="1">
          <a:blip r:embed="rId3">
            <a:alphaModFix/>
          </a:blip>
          <a:srcRect/>
          <a:stretch/>
        </p:blipFill>
        <p:spPr>
          <a:xfrm>
            <a:off x="1458930" y="3429000"/>
            <a:ext cx="6369978" cy="271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7"/>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206" name="Google Shape;206;p47"/>
          <p:cNvSpPr txBox="1">
            <a:spLocks noGrp="1"/>
          </p:cNvSpPr>
          <p:nvPr>
            <p:ph type="body" idx="1"/>
          </p:nvPr>
        </p:nvSpPr>
        <p:spPr>
          <a:xfrm>
            <a:off x="533400" y="1600200"/>
            <a:ext cx="8230456"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Large Community</a:t>
            </a:r>
            <a:endParaRPr/>
          </a:p>
          <a:p>
            <a:pPr marL="914400" lvl="1" indent="-308610" algn="l" rtl="0">
              <a:lnSpc>
                <a:spcPct val="100000"/>
              </a:lnSpc>
              <a:spcBef>
                <a:spcPts val="550"/>
              </a:spcBef>
              <a:spcAft>
                <a:spcPts val="0"/>
              </a:spcAft>
              <a:buSzPts val="1260"/>
              <a:buChar char="?"/>
            </a:pPr>
            <a:r>
              <a:rPr lang="en-US" sz="2000" b="0" i="0">
                <a:solidFill>
                  <a:srgbClr val="444444"/>
                </a:solidFill>
                <a:latin typeface="Georgia"/>
                <a:ea typeface="Georgia"/>
                <a:cs typeface="Georgia"/>
                <a:sym typeface="Georgia"/>
              </a:rPr>
              <a:t>A large team of software engineers who work on stability improvements continuously.</a:t>
            </a:r>
            <a:endParaRPr/>
          </a:p>
          <a:p>
            <a:pPr marL="914400" lvl="1" indent="-228600" algn="l" rtl="0">
              <a:lnSpc>
                <a:spcPct val="100000"/>
              </a:lnSpc>
              <a:spcBef>
                <a:spcPts val="550"/>
              </a:spcBef>
              <a:spcAft>
                <a:spcPts val="0"/>
              </a:spcAft>
              <a:buSzPts val="1260"/>
              <a:buNone/>
            </a:pPr>
            <a:endParaRPr sz="2000" b="0" i="0">
              <a:solidFill>
                <a:srgbClr val="444444"/>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Open Source</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The best thing about this Machine </a:t>
            </a:r>
            <a:r>
              <a:rPr lang="en-US" sz="2000">
                <a:solidFill>
                  <a:srgbClr val="444444"/>
                </a:solidFill>
                <a:latin typeface="Georgia"/>
                <a:ea typeface="Georgia"/>
                <a:cs typeface="Georgia"/>
                <a:sym typeface="Georgia"/>
              </a:rPr>
              <a:t>L</a:t>
            </a:r>
            <a:r>
              <a:rPr lang="en-US" sz="2000" b="0" i="0">
                <a:solidFill>
                  <a:srgbClr val="444444"/>
                </a:solidFill>
                <a:latin typeface="Georgia"/>
                <a:ea typeface="Georgia"/>
                <a:cs typeface="Georgia"/>
                <a:sym typeface="Georgia"/>
              </a:rPr>
              <a:t>earning library is that it is open source so anyone can use it as long as they have internet connectivity.</a:t>
            </a:r>
            <a:endParaRPr/>
          </a:p>
          <a:p>
            <a:pPr marL="914400" lvl="1" indent="-308610" algn="l" rtl="0">
              <a:lnSpc>
                <a:spcPct val="100000"/>
              </a:lnSpc>
              <a:spcBef>
                <a:spcPts val="550"/>
              </a:spcBef>
              <a:spcAft>
                <a:spcPts val="0"/>
              </a:spcAft>
              <a:buSzPts val="1260"/>
              <a:buFont typeface="Arial"/>
              <a:buChar char="•"/>
            </a:pPr>
            <a:r>
              <a:rPr lang="en-US" sz="2000">
                <a:solidFill>
                  <a:srgbClr val="444444"/>
                </a:solidFill>
                <a:latin typeface="Georgia"/>
                <a:ea typeface="Georgia"/>
                <a:cs typeface="Georgia"/>
                <a:sym typeface="Georgia"/>
              </a:rPr>
              <a:t>The Users manipulate the library in ways unimaginable and come up with an amazing variety of useful products, it has become another </a:t>
            </a:r>
            <a:r>
              <a:rPr lang="en-US" sz="2000" i="1">
                <a:solidFill>
                  <a:srgbClr val="444444"/>
                </a:solidFill>
                <a:latin typeface="Georgia"/>
                <a:ea typeface="Georgia"/>
                <a:cs typeface="Georgia"/>
                <a:sym typeface="Georgia"/>
              </a:rPr>
              <a:t>DIY community </a:t>
            </a:r>
            <a:r>
              <a:rPr lang="en-US" sz="2000">
                <a:solidFill>
                  <a:srgbClr val="444444"/>
                </a:solidFill>
                <a:latin typeface="Georgia"/>
                <a:ea typeface="Georgia"/>
                <a:cs typeface="Georgia"/>
                <a:sym typeface="Georgia"/>
              </a:rPr>
              <a:t>which has a huge forum for users getting started with it and for those who find it hard to use it or to get help with their work.</a:t>
            </a:r>
            <a:endParaRPr/>
          </a:p>
          <a:p>
            <a:pPr marL="0" lvl="0" indent="0" algn="l" rtl="0">
              <a:lnSpc>
                <a:spcPct val="100000"/>
              </a:lnSpc>
              <a:spcBef>
                <a:spcPts val="700"/>
              </a:spcBef>
              <a:spcAft>
                <a:spcPts val="0"/>
              </a:spcAft>
              <a:buSzPts val="1080"/>
              <a:buNone/>
            </a:pPr>
            <a:endParaRPr sz="2000">
              <a:latin typeface="Times New Roman"/>
              <a:ea typeface="Times New Roman"/>
              <a:cs typeface="Times New Roman"/>
              <a:sym typeface="Times New Roman"/>
            </a:endParaRPr>
          </a:p>
        </p:txBody>
      </p:sp>
      <p:sp>
        <p:nvSpPr>
          <p:cNvPr id="207" name="Google Shape;207;p47"/>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8"/>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214" name="Google Shape;214;p48"/>
          <p:cNvSpPr txBox="1">
            <a:spLocks noGrp="1"/>
          </p:cNvSpPr>
          <p:nvPr>
            <p:ph type="body" idx="1"/>
          </p:nvPr>
        </p:nvSpPr>
        <p:spPr>
          <a:xfrm>
            <a:off x="533400" y="1600200"/>
            <a:ext cx="8230456"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Feature Columns</a:t>
            </a:r>
            <a:endParaRPr/>
          </a:p>
          <a:p>
            <a:pPr marL="914400" lvl="1" indent="-308610" algn="l" rtl="0">
              <a:lnSpc>
                <a:spcPct val="100000"/>
              </a:lnSpc>
              <a:spcBef>
                <a:spcPts val="550"/>
              </a:spcBef>
              <a:spcAft>
                <a:spcPts val="0"/>
              </a:spcAft>
              <a:buSzPts val="1260"/>
              <a:buFont typeface="Arial"/>
              <a:buChar char="•"/>
            </a:pPr>
            <a:r>
              <a:rPr lang="en-US" sz="1700" b="0" i="0">
                <a:solidFill>
                  <a:srgbClr val="444444"/>
                </a:solidFill>
                <a:latin typeface="Georgia"/>
                <a:ea typeface="Georgia"/>
                <a:cs typeface="Georgia"/>
                <a:sym typeface="Georgia"/>
              </a:rPr>
              <a:t>Tensorflow has feature columns that could be thought of as intermediaries between raw data and estimators, therefore, bridging input data with the model.</a:t>
            </a:r>
            <a:endParaRPr/>
          </a:p>
          <a:p>
            <a:pPr marL="457200" lvl="0" indent="-228600" algn="l" rtl="0">
              <a:lnSpc>
                <a:spcPct val="100000"/>
              </a:lnSpc>
              <a:spcBef>
                <a:spcPts val="700"/>
              </a:spcBef>
              <a:spcAft>
                <a:spcPts val="0"/>
              </a:spcAft>
              <a:buSzPts val="1080"/>
              <a:buNone/>
            </a:pPr>
            <a:endParaRPr sz="2000">
              <a:latin typeface="Times New Roman"/>
              <a:ea typeface="Times New Roman"/>
              <a:cs typeface="Times New Roman"/>
              <a:sym typeface="Times New Roman"/>
            </a:endParaRPr>
          </a:p>
        </p:txBody>
      </p:sp>
      <p:sp>
        <p:nvSpPr>
          <p:cNvPr id="215" name="Google Shape;215;p48"/>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12</a:t>
            </a:fld>
            <a:endParaRPr/>
          </a:p>
        </p:txBody>
      </p:sp>
      <p:pic>
        <p:nvPicPr>
          <p:cNvPr id="216" name="Google Shape;216;p48"/>
          <p:cNvPicPr preferRelativeResize="0"/>
          <p:nvPr/>
        </p:nvPicPr>
        <p:blipFill rotWithShape="1">
          <a:blip r:embed="rId3">
            <a:alphaModFix/>
          </a:blip>
          <a:srcRect/>
          <a:stretch/>
        </p:blipFill>
        <p:spPr>
          <a:xfrm>
            <a:off x="682803" y="3367622"/>
            <a:ext cx="7931649" cy="3063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9"/>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223" name="Google Shape;223;p49"/>
          <p:cNvSpPr txBox="1">
            <a:spLocks noGrp="1"/>
          </p:cNvSpPr>
          <p:nvPr>
            <p:ph type="body" idx="1"/>
          </p:nvPr>
        </p:nvSpPr>
        <p:spPr>
          <a:xfrm>
            <a:off x="71919" y="1600200"/>
            <a:ext cx="8979879"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Availability of Statistical Distributions</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The library provides distribution functions including Bernoulli, Beta, Chi2, Uniform, Gamma, which are important especially while considering probabilistic approaches such as Bayesian models.</a:t>
            </a:r>
            <a:endParaRPr/>
          </a:p>
          <a:p>
            <a:pPr marL="914400" lvl="1" indent="-228600" algn="l" rtl="0">
              <a:lnSpc>
                <a:spcPct val="100000"/>
              </a:lnSpc>
              <a:spcBef>
                <a:spcPts val="550"/>
              </a:spcBef>
              <a:spcAft>
                <a:spcPts val="0"/>
              </a:spcAft>
              <a:buSzPts val="1260"/>
              <a:buFont typeface="Arial"/>
              <a:buNone/>
            </a:pPr>
            <a:endParaRPr sz="2000" b="0" i="0">
              <a:solidFill>
                <a:srgbClr val="444444"/>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Layered Components</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TensorFlow includes functions like tf.contrib.layers that produce layered operations of weights and biases.</a:t>
            </a:r>
            <a:endParaRPr/>
          </a:p>
          <a:p>
            <a:pPr marL="914400" lvl="1" indent="-308610" algn="l" rtl="0">
              <a:lnSpc>
                <a:spcPct val="100000"/>
              </a:lnSpc>
              <a:spcBef>
                <a:spcPts val="550"/>
              </a:spcBef>
              <a:spcAft>
                <a:spcPts val="0"/>
              </a:spcAft>
              <a:buSzPts val="1260"/>
              <a:buFont typeface="Arial"/>
              <a:buChar char="•"/>
            </a:pPr>
            <a:r>
              <a:rPr lang="en-US" sz="2000">
                <a:solidFill>
                  <a:srgbClr val="444444"/>
                </a:solidFill>
                <a:latin typeface="Georgia"/>
                <a:ea typeface="Georgia"/>
                <a:cs typeface="Georgia"/>
                <a:sym typeface="Georgia"/>
              </a:rPr>
              <a:t>A</a:t>
            </a:r>
            <a:r>
              <a:rPr lang="en-US" sz="2000" b="0" i="0">
                <a:solidFill>
                  <a:srgbClr val="444444"/>
                </a:solidFill>
                <a:latin typeface="Georgia"/>
                <a:ea typeface="Georgia"/>
                <a:cs typeface="Georgia"/>
                <a:sym typeface="Georgia"/>
              </a:rPr>
              <a:t>lso provides batch normalization, convolution layer, dropout layer, etc.</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So </a:t>
            </a:r>
            <a:r>
              <a:rPr lang="en-US" sz="2000" b="0" i="1">
                <a:solidFill>
                  <a:srgbClr val="444444"/>
                </a:solidFill>
                <a:latin typeface="Georgia"/>
                <a:ea typeface="Georgia"/>
                <a:cs typeface="Georgia"/>
                <a:sym typeface="Georgia"/>
              </a:rPr>
              <a:t>tf.contrib.layers.optimizers </a:t>
            </a:r>
            <a:r>
              <a:rPr lang="en-US" sz="2000" b="0" i="0">
                <a:solidFill>
                  <a:srgbClr val="444444"/>
                </a:solidFill>
                <a:latin typeface="Georgia"/>
                <a:ea typeface="Georgia"/>
                <a:cs typeface="Georgia"/>
                <a:sym typeface="Georgia"/>
              </a:rPr>
              <a:t>has optimizers such as Adagrad, Momentum, etc. which are often used to solve optimization problems for numerical analysis, it provides initializers with </a:t>
            </a:r>
            <a:r>
              <a:rPr lang="en-US" sz="2000" b="0" i="1">
                <a:solidFill>
                  <a:srgbClr val="444444"/>
                </a:solidFill>
                <a:latin typeface="Georgia"/>
                <a:ea typeface="Georgia"/>
                <a:cs typeface="Georgia"/>
                <a:sym typeface="Georgia"/>
              </a:rPr>
              <a:t>tf.contrib.layers.initializers </a:t>
            </a:r>
            <a:r>
              <a:rPr lang="en-US" sz="2000" b="0" i="0">
                <a:solidFill>
                  <a:srgbClr val="444444"/>
                </a:solidFill>
                <a:latin typeface="Georgia"/>
                <a:ea typeface="Georgia"/>
                <a:cs typeface="Georgia"/>
                <a:sym typeface="Georgia"/>
              </a:rPr>
              <a:t>used to maintain the gradient scale.</a:t>
            </a:r>
            <a:endParaRPr/>
          </a:p>
          <a:p>
            <a:pPr marL="457200" lvl="0" indent="-228600" algn="l" rtl="0">
              <a:lnSpc>
                <a:spcPct val="100000"/>
              </a:lnSpc>
              <a:spcBef>
                <a:spcPts val="700"/>
              </a:spcBef>
              <a:spcAft>
                <a:spcPts val="0"/>
              </a:spcAft>
              <a:buSzPts val="1080"/>
              <a:buNone/>
            </a:pPr>
            <a:endParaRPr sz="2000">
              <a:latin typeface="Times New Roman"/>
              <a:ea typeface="Times New Roman"/>
              <a:cs typeface="Times New Roman"/>
              <a:sym typeface="Times New Roman"/>
            </a:endParaRPr>
          </a:p>
        </p:txBody>
      </p:sp>
      <p:sp>
        <p:nvSpPr>
          <p:cNvPr id="224" name="Google Shape;224;p49"/>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0"/>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231" name="Google Shape;231;p50"/>
          <p:cNvSpPr txBox="1">
            <a:spLocks noGrp="1"/>
          </p:cNvSpPr>
          <p:nvPr>
            <p:ph type="body" idx="1"/>
          </p:nvPr>
        </p:nvSpPr>
        <p:spPr>
          <a:xfrm>
            <a:off x="533400" y="1600200"/>
            <a:ext cx="8230456"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Visualizer (with TensorBoard)</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TensorBoard  is a totally different visual representation of a model that helps for debugging </a:t>
            </a:r>
            <a:r>
              <a:rPr lang="en-US" sz="2000">
                <a:solidFill>
                  <a:srgbClr val="444444"/>
                </a:solidFill>
                <a:latin typeface="Georgia"/>
                <a:ea typeface="Georgia"/>
                <a:cs typeface="Georgia"/>
                <a:sym typeface="Georgia"/>
              </a:rPr>
              <a:t>too</a:t>
            </a:r>
            <a:r>
              <a:rPr lang="en-US" sz="2000" b="0" i="0">
                <a:solidFill>
                  <a:srgbClr val="444444"/>
                </a:solidFill>
                <a:latin typeface="Georgia"/>
                <a:ea typeface="Georgia"/>
                <a:cs typeface="Georgia"/>
                <a:sym typeface="Georgia"/>
              </a:rPr>
              <a:t>.</a:t>
            </a:r>
            <a:endParaRPr/>
          </a:p>
          <a:p>
            <a:pPr marL="605790" lvl="1" indent="0" algn="l" rtl="0">
              <a:lnSpc>
                <a:spcPct val="100000"/>
              </a:lnSpc>
              <a:spcBef>
                <a:spcPts val="550"/>
              </a:spcBef>
              <a:spcAft>
                <a:spcPts val="0"/>
              </a:spcAft>
              <a:buSzPts val="1260"/>
              <a:buNone/>
            </a:pPr>
            <a:endParaRPr sz="2000" b="0" i="0">
              <a:solidFill>
                <a:srgbClr val="444444"/>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Event Logger (with TensorBoard)</a:t>
            </a:r>
            <a:endParaRPr/>
          </a:p>
          <a:p>
            <a:pPr marL="914400" lvl="1" indent="-308610" algn="l" rtl="0">
              <a:lnSpc>
                <a:spcPct val="100000"/>
              </a:lnSpc>
              <a:spcBef>
                <a:spcPts val="550"/>
              </a:spcBef>
              <a:spcAft>
                <a:spcPts val="0"/>
              </a:spcAft>
              <a:buSzPts val="1260"/>
              <a:buFont typeface="Arial"/>
              <a:buChar char="•"/>
            </a:pPr>
            <a:r>
              <a:rPr lang="en-US" sz="2000" b="0" i="0">
                <a:solidFill>
                  <a:srgbClr val="444444"/>
                </a:solidFill>
                <a:latin typeface="Georgia"/>
                <a:ea typeface="Georgia"/>
                <a:cs typeface="Georgia"/>
                <a:sym typeface="Georgia"/>
              </a:rPr>
              <a:t>So, just like UNIX, where you use tail –f &lt;log_file &gt; to monitor the output of tasks at the cmd and do quick checks, logging events in Tensorflow allows doing the same by logging events and summaries from the graph and the output over time with TensorBoard.</a:t>
            </a:r>
            <a:endParaRPr/>
          </a:p>
          <a:p>
            <a:pPr marL="605790" lvl="1" indent="0" algn="l" rtl="0">
              <a:lnSpc>
                <a:spcPct val="100000"/>
              </a:lnSpc>
              <a:spcBef>
                <a:spcPts val="550"/>
              </a:spcBef>
              <a:spcAft>
                <a:spcPts val="0"/>
              </a:spcAft>
              <a:buSzPts val="1260"/>
              <a:buNone/>
            </a:pPr>
            <a:endParaRPr sz="2000" b="0" i="0">
              <a:solidFill>
                <a:srgbClr val="444444"/>
              </a:solidFill>
              <a:latin typeface="Georgia"/>
              <a:ea typeface="Georgia"/>
              <a:cs typeface="Georgia"/>
              <a:sym typeface="Georgia"/>
            </a:endParaRPr>
          </a:p>
          <a:p>
            <a:pPr marL="457200" lvl="0" indent="-228600" algn="l" rtl="0">
              <a:lnSpc>
                <a:spcPct val="100000"/>
              </a:lnSpc>
              <a:spcBef>
                <a:spcPts val="700"/>
              </a:spcBef>
              <a:spcAft>
                <a:spcPts val="0"/>
              </a:spcAft>
              <a:buSzPts val="1080"/>
              <a:buNone/>
            </a:pPr>
            <a:endParaRPr sz="2000">
              <a:latin typeface="Times New Roman"/>
              <a:ea typeface="Times New Roman"/>
              <a:cs typeface="Times New Roman"/>
              <a:sym typeface="Times New Roman"/>
            </a:endParaRPr>
          </a:p>
        </p:txBody>
      </p:sp>
      <p:sp>
        <p:nvSpPr>
          <p:cNvPr id="232" name="Google Shape;232;p50"/>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1"/>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Applications</a:t>
            </a:r>
            <a:endParaRPr>
              <a:latin typeface="Times New Roman"/>
              <a:ea typeface="Times New Roman"/>
              <a:cs typeface="Times New Roman"/>
              <a:sym typeface="Times New Roman"/>
            </a:endParaRPr>
          </a:p>
        </p:txBody>
      </p:sp>
      <p:sp>
        <p:nvSpPr>
          <p:cNvPr id="239" name="Google Shape;239;p51"/>
          <p:cNvSpPr txBox="1">
            <a:spLocks noGrp="1"/>
          </p:cNvSpPr>
          <p:nvPr>
            <p:ph type="body" idx="1"/>
          </p:nvPr>
        </p:nvSpPr>
        <p:spPr>
          <a:xfrm>
            <a:off x="533400" y="1600200"/>
            <a:ext cx="8518550"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1800" b="1" i="0">
                <a:solidFill>
                  <a:srgbClr val="111111"/>
                </a:solidFill>
                <a:latin typeface="Georgia"/>
                <a:ea typeface="Georgia"/>
                <a:cs typeface="Georgia"/>
                <a:sym typeface="Georgia"/>
              </a:rPr>
              <a:t>Image Recognition</a:t>
            </a:r>
            <a:r>
              <a:rPr lang="en-US" sz="1800" b="0" i="0">
                <a:solidFill>
                  <a:srgbClr val="111111"/>
                </a:solidFill>
                <a:latin typeface="Georgia"/>
                <a:ea typeface="Georgia"/>
                <a:cs typeface="Georgia"/>
                <a:sym typeface="Georgia"/>
              </a:rPr>
              <a:t> – Ever since Alex Krizhevsky winning the ImageNet challenge in 2012, convolutional neural networks have burst out in popularity and almost every month new architectures are surfacing with increased accuracy scores. Tensorflow is one of the foremost implementation choices for these applications</a:t>
            </a:r>
            <a:endParaRPr/>
          </a:p>
          <a:p>
            <a:pPr marL="457200" lvl="0" indent="-228600" algn="l" rtl="0">
              <a:lnSpc>
                <a:spcPct val="100000"/>
              </a:lnSpc>
              <a:spcBef>
                <a:spcPts val="700"/>
              </a:spcBef>
              <a:spcAft>
                <a:spcPts val="0"/>
              </a:spcAft>
              <a:buSzPts val="1080"/>
              <a:buNone/>
            </a:pPr>
            <a:endParaRPr sz="1800" b="0" i="0">
              <a:solidFill>
                <a:srgbClr val="111111"/>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1800" b="1" i="0">
                <a:solidFill>
                  <a:srgbClr val="111111"/>
                </a:solidFill>
                <a:latin typeface="Georgia"/>
                <a:ea typeface="Georgia"/>
                <a:cs typeface="Georgia"/>
                <a:sym typeface="Georgia"/>
              </a:rPr>
              <a:t>Virtual Assistant</a:t>
            </a:r>
            <a:r>
              <a:rPr lang="en-US" sz="1800" b="0" i="0">
                <a:solidFill>
                  <a:srgbClr val="111111"/>
                </a:solidFill>
                <a:latin typeface="Georgia"/>
                <a:ea typeface="Georgia"/>
                <a:cs typeface="Georgia"/>
                <a:sym typeface="Georgia"/>
              </a:rPr>
              <a:t> – Chatbots have seen a significant rise in popularity in the year 2017. It is expected to maintain this trend. Understanding computational linguistics and deliver a high-end deep learning algorithm that can process text is one of the most sought after skills as of today.</a:t>
            </a:r>
            <a:endParaRPr/>
          </a:p>
          <a:p>
            <a:pPr marL="457200" lvl="0" indent="-228600" algn="l" rtl="0">
              <a:lnSpc>
                <a:spcPct val="100000"/>
              </a:lnSpc>
              <a:spcBef>
                <a:spcPts val="700"/>
              </a:spcBef>
              <a:spcAft>
                <a:spcPts val="0"/>
              </a:spcAft>
              <a:buSzPts val="1080"/>
              <a:buNone/>
            </a:pPr>
            <a:endParaRPr sz="1800" b="0" i="0">
              <a:solidFill>
                <a:srgbClr val="111111"/>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1800" b="1" i="0">
                <a:solidFill>
                  <a:srgbClr val="111111"/>
                </a:solidFill>
                <a:latin typeface="Georgia"/>
                <a:ea typeface="Georgia"/>
                <a:cs typeface="Georgia"/>
                <a:sym typeface="Georgia"/>
              </a:rPr>
              <a:t>Self-driving cars</a:t>
            </a:r>
            <a:r>
              <a:rPr lang="en-US" sz="1800" b="0" i="0">
                <a:solidFill>
                  <a:srgbClr val="111111"/>
                </a:solidFill>
                <a:latin typeface="Georgia"/>
                <a:ea typeface="Georgia"/>
                <a:cs typeface="Georgia"/>
                <a:sym typeface="Georgia"/>
              </a:rPr>
              <a:t> – They use a variety of sensory inputs to determine every move, be it changing lanes to detecting traffic signals and stopping, detecting humans, other cars etc. Tensorflow is used in almost all the current self-driving cars that we see.</a:t>
            </a:r>
            <a:endParaRPr/>
          </a:p>
          <a:p>
            <a:pPr marL="285750" lvl="0" indent="-217170" algn="l" rtl="0">
              <a:lnSpc>
                <a:spcPct val="100000"/>
              </a:lnSpc>
              <a:spcBef>
                <a:spcPts val="700"/>
              </a:spcBef>
              <a:spcAft>
                <a:spcPts val="0"/>
              </a:spcAft>
              <a:buSzPts val="1080"/>
              <a:buNone/>
            </a:pPr>
            <a:endParaRPr sz="1800">
              <a:latin typeface="Georgia"/>
              <a:ea typeface="Georgia"/>
              <a:cs typeface="Georgia"/>
              <a:sym typeface="Georgia"/>
            </a:endParaRPr>
          </a:p>
        </p:txBody>
      </p:sp>
      <p:sp>
        <p:nvSpPr>
          <p:cNvPr id="240" name="Google Shape;240;p51"/>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15</a:t>
            </a:fld>
            <a:endParaRPr/>
          </a:p>
        </p:txBody>
      </p:sp>
      <p:sp>
        <p:nvSpPr>
          <p:cNvPr id="241" name="Google Shape;241;p51"/>
          <p:cNvSpPr txBox="1"/>
          <p:nvPr/>
        </p:nvSpPr>
        <p:spPr>
          <a:xfrm>
            <a:off x="60150" y="6014775"/>
            <a:ext cx="9023700" cy="4770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highlight>
                <a:srgbClr val="FFFF00"/>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2"/>
          <p:cNvSpPr txBox="1">
            <a:spLocks noGrp="1"/>
          </p:cNvSpPr>
          <p:nvPr>
            <p:ph type="ctrTitle"/>
          </p:nvPr>
        </p:nvSpPr>
        <p:spPr>
          <a:xfrm>
            <a:off x="1524000" y="1373075"/>
            <a:ext cx="6477000" cy="1828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solidFill>
                  <a:schemeClr val="lt1"/>
                </a:solidFill>
              </a:rPr>
              <a:t>Tensorflow Installation</a:t>
            </a:r>
            <a:endParaRPr>
              <a:solidFill>
                <a:schemeClr val="lt1"/>
              </a:solidFill>
            </a:endParaRPr>
          </a:p>
        </p:txBody>
      </p:sp>
      <p:sp>
        <p:nvSpPr>
          <p:cNvPr id="247" name="Google Shape;247;p52"/>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p>
            <a:pPr marL="457200" lvl="0" indent="-339090" algn="l" rtl="0">
              <a:lnSpc>
                <a:spcPct val="100000"/>
              </a:lnSpc>
              <a:spcBef>
                <a:spcPts val="700"/>
              </a:spcBef>
              <a:spcAft>
                <a:spcPts val="0"/>
              </a:spcAft>
              <a:buSzPts val="1560"/>
              <a:buNone/>
            </a:pPr>
            <a:endParaRPr/>
          </a:p>
        </p:txBody>
      </p:sp>
      <p:sp>
        <p:nvSpPr>
          <p:cNvPr id="248" name="Google Shape;248;p52"/>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17</a:t>
            </a:fld>
            <a:endParaRPr/>
          </a:p>
        </p:txBody>
      </p:sp>
      <p:sp>
        <p:nvSpPr>
          <p:cNvPr id="255" name="Google Shape;255;p4"/>
          <p:cNvSpPr txBox="1"/>
          <p:nvPr/>
        </p:nvSpPr>
        <p:spPr>
          <a:xfrm>
            <a:off x="322300" y="447650"/>
            <a:ext cx="574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Installation of TensorFlow</a:t>
            </a:r>
            <a:endParaRPr sz="2400" b="1" i="0" u="none" strike="noStrike" cap="none">
              <a:solidFill>
                <a:schemeClr val="dk1"/>
              </a:solidFill>
              <a:latin typeface="Arial"/>
              <a:ea typeface="Arial"/>
              <a:cs typeface="Arial"/>
              <a:sym typeface="Arial"/>
            </a:endParaRPr>
          </a:p>
        </p:txBody>
      </p:sp>
      <p:sp>
        <p:nvSpPr>
          <p:cNvPr id="256" name="Google Shape;256;p4"/>
          <p:cNvSpPr txBox="1">
            <a:spLocks noGrp="1"/>
          </p:cNvSpPr>
          <p:nvPr>
            <p:ph type="body" idx="1"/>
          </p:nvPr>
        </p:nvSpPr>
        <p:spPr>
          <a:xfrm>
            <a:off x="533400" y="1600200"/>
            <a:ext cx="8518500" cy="4495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080"/>
              <a:buNone/>
            </a:pPr>
            <a:r>
              <a:rPr lang="en-US" sz="2000" b="1">
                <a:latin typeface="Arial"/>
                <a:ea typeface="Arial"/>
                <a:cs typeface="Arial"/>
                <a:sym typeface="Arial"/>
              </a:rPr>
              <a:t>System requirements</a:t>
            </a:r>
            <a:endParaRPr sz="2000" b="1">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Python 3.6–3.8</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Python 3.8 support requires TensorFlow 2.2 or later.</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pip 19.0 or later</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Ubuntu 16.04 or later (64-bit)</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macOS 10.12.6 (Sierra) or later (64-bit) (no GPU support)</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Windows 7 or later (64-bit)</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Microsoft Visual C++ Redistributable for Visual Studio 2015, 2017 and 2019</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a:latin typeface="Arial"/>
                <a:ea typeface="Arial"/>
                <a:cs typeface="Arial"/>
                <a:sym typeface="Arial"/>
              </a:rPr>
              <a:t>GPU support requires a CUDA®-enabled card (Ubuntu and Windows)</a:t>
            </a:r>
            <a:endParaRPr sz="2000">
              <a:latin typeface="Arial"/>
              <a:ea typeface="Arial"/>
              <a:cs typeface="Arial"/>
              <a:sym typeface="Arial"/>
            </a:endParaRPr>
          </a:p>
          <a:p>
            <a:pPr marL="457200" lvl="0" indent="0" algn="l" rtl="0">
              <a:lnSpc>
                <a:spcPct val="115000"/>
              </a:lnSpc>
              <a:spcBef>
                <a:spcPts val="0"/>
              </a:spcBef>
              <a:spcAft>
                <a:spcPts val="0"/>
              </a:spcAft>
              <a:buSzPts val="1080"/>
              <a:buNone/>
            </a:pPr>
            <a:r>
              <a:rPr lang="en-US" sz="1800">
                <a:latin typeface="Arial"/>
                <a:ea typeface="Arial"/>
                <a:cs typeface="Arial"/>
                <a:sym typeface="Arial"/>
              </a:rPr>
              <a:t>•</a:t>
            </a:r>
            <a:r>
              <a:rPr lang="en-US" sz="2000" b="1">
                <a:latin typeface="Arial"/>
                <a:ea typeface="Arial"/>
                <a:cs typeface="Arial"/>
                <a:sym typeface="Arial"/>
              </a:rPr>
              <a:t>Installing TensorFlow 2 requires a newer version of pip</a:t>
            </a:r>
            <a:endParaRPr sz="2000" b="1">
              <a:latin typeface="Arial"/>
              <a:ea typeface="Arial"/>
              <a:cs typeface="Arial"/>
              <a:sym typeface="Arial"/>
            </a:endParaRPr>
          </a:p>
          <a:p>
            <a:pPr marL="457200" lvl="0" indent="-228600" algn="l" rtl="0">
              <a:lnSpc>
                <a:spcPct val="100000"/>
              </a:lnSpc>
              <a:spcBef>
                <a:spcPts val="700"/>
              </a:spcBef>
              <a:spcAft>
                <a:spcPts val="0"/>
              </a:spcAft>
              <a:buClr>
                <a:srgbClr val="111111"/>
              </a:buClr>
              <a:buSzPts val="1800"/>
              <a:buFont typeface="Georgia"/>
              <a:buNone/>
            </a:pPr>
            <a:endParaRPr sz="1800" b="1">
              <a:solidFill>
                <a:srgbClr val="111111"/>
              </a:solidFill>
              <a:latin typeface="Georgia"/>
              <a:ea typeface="Georgia"/>
              <a:cs typeface="Georgia"/>
              <a:sym typeface="Georgia"/>
            </a:endParaRPr>
          </a:p>
          <a:p>
            <a:pPr marL="285750" lvl="0" indent="-217170" algn="l" rtl="0">
              <a:lnSpc>
                <a:spcPct val="100000"/>
              </a:lnSpc>
              <a:spcBef>
                <a:spcPts val="700"/>
              </a:spcBef>
              <a:spcAft>
                <a:spcPts val="0"/>
              </a:spcAft>
              <a:buSzPts val="1080"/>
              <a:buNone/>
            </a:pPr>
            <a:endParaRPr sz="1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cedc7f9d50_0_11"/>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18</a:t>
            </a:fld>
            <a:endParaRPr/>
          </a:p>
        </p:txBody>
      </p:sp>
      <p:sp>
        <p:nvSpPr>
          <p:cNvPr id="263" name="Google Shape;263;gcedc7f9d50_0_11"/>
          <p:cNvSpPr txBox="1"/>
          <p:nvPr/>
        </p:nvSpPr>
        <p:spPr>
          <a:xfrm>
            <a:off x="322300" y="447650"/>
            <a:ext cx="574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Installation of TensorFlow</a:t>
            </a:r>
            <a:endParaRPr sz="2400" b="1" i="0" u="none" strike="noStrike" cap="none">
              <a:solidFill>
                <a:schemeClr val="dk1"/>
              </a:solidFill>
              <a:latin typeface="Arial"/>
              <a:ea typeface="Arial"/>
              <a:cs typeface="Arial"/>
              <a:sym typeface="Arial"/>
            </a:endParaRPr>
          </a:p>
        </p:txBody>
      </p:sp>
      <p:sp>
        <p:nvSpPr>
          <p:cNvPr id="264" name="Google Shape;264;gcedc7f9d50_0_11"/>
          <p:cNvSpPr txBox="1">
            <a:spLocks noGrp="1"/>
          </p:cNvSpPr>
          <p:nvPr>
            <p:ph type="body" idx="1"/>
          </p:nvPr>
        </p:nvSpPr>
        <p:spPr>
          <a:xfrm>
            <a:off x="533400" y="1600200"/>
            <a:ext cx="8518500" cy="4495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b="1">
                <a:latin typeface="Arial"/>
                <a:ea typeface="Arial"/>
                <a:cs typeface="Arial"/>
                <a:sym typeface="Arial"/>
              </a:rPr>
              <a:t>TensorFlow 2 packages are available</a:t>
            </a:r>
            <a:endParaRPr sz="20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sz="2000">
                <a:latin typeface="Arial"/>
                <a:ea typeface="Arial"/>
                <a:cs typeface="Arial"/>
                <a:sym typeface="Arial"/>
              </a:rPr>
              <a:t>tensorflow - Latest stable release with CPU and GPU support (Ubuntu and Windows)</a:t>
            </a:r>
            <a:endParaRPr sz="2000">
              <a:latin typeface="Arial"/>
              <a:ea typeface="Arial"/>
              <a:cs typeface="Arial"/>
              <a:sym typeface="Arial"/>
            </a:endParaRPr>
          </a:p>
          <a:p>
            <a:pPr marL="0" lvl="0" indent="0" algn="l" rtl="0">
              <a:lnSpc>
                <a:spcPct val="115000"/>
              </a:lnSpc>
              <a:spcBef>
                <a:spcPts val="0"/>
              </a:spcBef>
              <a:spcAft>
                <a:spcPts val="0"/>
              </a:spcAft>
              <a:buSzPts val="1100"/>
              <a:buNone/>
            </a:pPr>
            <a:r>
              <a:rPr lang="en-US" sz="1800">
                <a:latin typeface="Arial"/>
                <a:ea typeface="Arial"/>
                <a:cs typeface="Arial"/>
                <a:sym typeface="Arial"/>
              </a:rPr>
              <a:t>•</a:t>
            </a:r>
            <a:r>
              <a:rPr lang="en-US" sz="2000">
                <a:latin typeface="Arial"/>
                <a:ea typeface="Arial"/>
                <a:cs typeface="Arial"/>
                <a:sym typeface="Arial"/>
              </a:rPr>
              <a:t>tf-nightly - Preview build (unstable) . Ubuntu and Windows include GPU support .</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b="1">
                <a:latin typeface="Arial"/>
                <a:ea typeface="Arial"/>
                <a:cs typeface="Arial"/>
                <a:sym typeface="Arial"/>
              </a:rPr>
              <a:t>Check if Python environment is already configured:</a:t>
            </a:r>
            <a:endParaRPr sz="20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Python 3.6–3.8, pip and venv &gt;= 19.0</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sz="2000">
                <a:latin typeface="Arial"/>
                <a:ea typeface="Arial"/>
                <a:cs typeface="Arial"/>
                <a:sym typeface="Arial"/>
              </a:rPr>
              <a:t>python3 --version</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sz="2000">
                <a:latin typeface="Arial"/>
                <a:ea typeface="Arial"/>
                <a:cs typeface="Arial"/>
                <a:sym typeface="Arial"/>
              </a:rPr>
              <a:t>pip3 --version</a:t>
            </a:r>
            <a:endParaRPr sz="2000">
              <a:latin typeface="Arial"/>
              <a:ea typeface="Arial"/>
              <a:cs typeface="Arial"/>
              <a:sym typeface="Arial"/>
            </a:endParaRPr>
          </a:p>
          <a:p>
            <a:pPr marL="285750" lvl="0" indent="-217170" algn="l" rtl="0">
              <a:lnSpc>
                <a:spcPct val="100000"/>
              </a:lnSpc>
              <a:spcBef>
                <a:spcPts val="700"/>
              </a:spcBef>
              <a:spcAft>
                <a:spcPts val="0"/>
              </a:spcAft>
              <a:buSzPts val="1080"/>
              <a:buNone/>
            </a:pPr>
            <a:endParaRPr sz="2000" b="1">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cedc7f9d50_0_20"/>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19</a:t>
            </a:fld>
            <a:endParaRPr/>
          </a:p>
        </p:txBody>
      </p:sp>
      <p:sp>
        <p:nvSpPr>
          <p:cNvPr id="271" name="Google Shape;271;gcedc7f9d50_0_20"/>
          <p:cNvSpPr txBox="1"/>
          <p:nvPr/>
        </p:nvSpPr>
        <p:spPr>
          <a:xfrm>
            <a:off x="322300" y="447650"/>
            <a:ext cx="574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Installation of TensorFlow</a:t>
            </a:r>
            <a:endParaRPr sz="2400" b="1" i="0" u="none" strike="noStrike" cap="none">
              <a:solidFill>
                <a:schemeClr val="dk1"/>
              </a:solidFill>
              <a:latin typeface="Arial"/>
              <a:ea typeface="Arial"/>
              <a:cs typeface="Arial"/>
              <a:sym typeface="Arial"/>
            </a:endParaRPr>
          </a:p>
        </p:txBody>
      </p:sp>
      <p:sp>
        <p:nvSpPr>
          <p:cNvPr id="272" name="Google Shape;272;gcedc7f9d50_0_20"/>
          <p:cNvSpPr txBox="1">
            <a:spLocks noGrp="1"/>
          </p:cNvSpPr>
          <p:nvPr>
            <p:ph type="body" idx="1"/>
          </p:nvPr>
        </p:nvSpPr>
        <p:spPr>
          <a:xfrm>
            <a:off x="533400" y="1600200"/>
            <a:ext cx="8518500" cy="509918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1)Determine which TensorFlow to install</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 TensorFlow with CPU support</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 TensorFlow with GPU support</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2) Install TensorFlow using :</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 "native" pip</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 Anaconda</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3) Installing using Anaconda</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C:&gt; conda create -n tensorflow pip python=3.5</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C:&gt; activate tensorflow</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Your prompt should change </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C:&gt; pip install tensorflow</a:t>
            </a:r>
            <a:endParaRPr sz="2000">
              <a:latin typeface="Arial"/>
              <a:ea typeface="Arial"/>
              <a:cs typeface="Arial"/>
              <a:sym typeface="Arial"/>
            </a:endParaRPr>
          </a:p>
          <a:p>
            <a:pPr marL="34290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  C:&gt; pip install --ignore-installed --upgrade tensorflow</a:t>
            </a: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Jupyter Notebook</a:t>
            </a:r>
            <a:endParaRPr sz="2000">
              <a:latin typeface="Arial"/>
              <a:ea typeface="Arial"/>
              <a:cs typeface="Arial"/>
              <a:sym typeface="Arial"/>
            </a:endParaRPr>
          </a:p>
          <a:p>
            <a:pPr marL="285750" lvl="0" indent="-217170" algn="l" rtl="0">
              <a:lnSpc>
                <a:spcPct val="100000"/>
              </a:lnSpc>
              <a:spcBef>
                <a:spcPts val="700"/>
              </a:spcBef>
              <a:spcAft>
                <a:spcPts val="0"/>
              </a:spcAft>
              <a:buSzPts val="1080"/>
              <a:buNone/>
            </a:pPr>
            <a:endParaRPr sz="2200" b="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ctrTitle"/>
          </p:nvPr>
        </p:nvSpPr>
        <p:spPr>
          <a:xfrm>
            <a:off x="806355" y="708547"/>
            <a:ext cx="6477000" cy="1828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err="1"/>
              <a:t>TensorFlow</a:t>
            </a:r>
            <a:r>
              <a:rPr lang="en-US" dirty="0"/>
              <a:t> Features</a:t>
            </a:r>
            <a:endParaRPr dirty="0"/>
          </a:p>
        </p:txBody>
      </p:sp>
      <p:sp>
        <p:nvSpPr>
          <p:cNvPr id="132" name="Google Shape;132;p9"/>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p>
            <a:pPr marL="457200" lvl="0" indent="-339090" algn="l" rtl="0">
              <a:lnSpc>
                <a:spcPct val="100000"/>
              </a:lnSpc>
              <a:spcBef>
                <a:spcPts val="700"/>
              </a:spcBef>
              <a:spcAft>
                <a:spcPts val="0"/>
              </a:spcAft>
              <a:buSzPts val="156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cedc7f9d50_0_28"/>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20</a:t>
            </a:fld>
            <a:endParaRPr/>
          </a:p>
        </p:txBody>
      </p:sp>
      <p:sp>
        <p:nvSpPr>
          <p:cNvPr id="279" name="Google Shape;279;gcedc7f9d50_0_28"/>
          <p:cNvSpPr txBox="1"/>
          <p:nvPr/>
        </p:nvSpPr>
        <p:spPr>
          <a:xfrm>
            <a:off x="322300" y="447650"/>
            <a:ext cx="574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Installation of TensorFlow</a:t>
            </a:r>
            <a:endParaRPr sz="2400" b="1" i="0" u="none" strike="noStrike" cap="none">
              <a:solidFill>
                <a:schemeClr val="dk1"/>
              </a:solidFill>
              <a:latin typeface="Arial"/>
              <a:ea typeface="Arial"/>
              <a:cs typeface="Arial"/>
              <a:sym typeface="Arial"/>
            </a:endParaRPr>
          </a:p>
        </p:txBody>
      </p:sp>
      <p:pic>
        <p:nvPicPr>
          <p:cNvPr id="280" name="Google Shape;280;gcedc7f9d50_0_28"/>
          <p:cNvPicPr preferRelativeResize="0"/>
          <p:nvPr/>
        </p:nvPicPr>
        <p:blipFill rotWithShape="1">
          <a:blip r:embed="rId3">
            <a:alphaModFix/>
          </a:blip>
          <a:srcRect/>
          <a:stretch/>
        </p:blipFill>
        <p:spPr>
          <a:xfrm>
            <a:off x="800100" y="1566000"/>
            <a:ext cx="7543800" cy="516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cedc7f9d50_0_36"/>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21</a:t>
            </a:fld>
            <a:endParaRPr/>
          </a:p>
        </p:txBody>
      </p:sp>
      <p:sp>
        <p:nvSpPr>
          <p:cNvPr id="287" name="Google Shape;287;gcedc7f9d50_0_36"/>
          <p:cNvSpPr txBox="1"/>
          <p:nvPr/>
        </p:nvSpPr>
        <p:spPr>
          <a:xfrm>
            <a:off x="322300" y="447650"/>
            <a:ext cx="5747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Installation of TensorFlow</a:t>
            </a:r>
            <a:endParaRPr sz="2400" b="1" i="0" u="none" strike="noStrike" cap="none">
              <a:solidFill>
                <a:schemeClr val="dk1"/>
              </a:solidFill>
              <a:latin typeface="Arial"/>
              <a:ea typeface="Arial"/>
              <a:cs typeface="Arial"/>
              <a:sym typeface="Arial"/>
            </a:endParaRPr>
          </a:p>
        </p:txBody>
      </p:sp>
      <p:pic>
        <p:nvPicPr>
          <p:cNvPr id="288" name="Google Shape;288;gcedc7f9d50_0_36"/>
          <p:cNvPicPr preferRelativeResize="0"/>
          <p:nvPr/>
        </p:nvPicPr>
        <p:blipFill rotWithShape="1">
          <a:blip r:embed="rId3">
            <a:alphaModFix/>
          </a:blip>
          <a:srcRect/>
          <a:stretch/>
        </p:blipFill>
        <p:spPr>
          <a:xfrm>
            <a:off x="667900" y="1906200"/>
            <a:ext cx="7362825" cy="454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400">
                <a:latin typeface="Times New Roman"/>
                <a:ea typeface="Times New Roman"/>
                <a:cs typeface="Times New Roman"/>
                <a:sym typeface="Times New Roman"/>
              </a:rPr>
              <a:t>Starting with Tensorflow Programming </a:t>
            </a:r>
            <a:endParaRPr/>
          </a:p>
        </p:txBody>
      </p:sp>
      <p:pic>
        <p:nvPicPr>
          <p:cNvPr id="294" name="Google Shape;294;p5"/>
          <p:cNvPicPr preferRelativeResize="0"/>
          <p:nvPr/>
        </p:nvPicPr>
        <p:blipFill rotWithShape="1">
          <a:blip r:embed="rId3">
            <a:alphaModFix/>
          </a:blip>
          <a:srcRect/>
          <a:stretch/>
        </p:blipFill>
        <p:spPr>
          <a:xfrm>
            <a:off x="496925" y="1447800"/>
            <a:ext cx="8252017" cy="5294504"/>
          </a:xfrm>
          <a:prstGeom prst="rect">
            <a:avLst/>
          </a:prstGeom>
          <a:noFill/>
          <a:ln>
            <a:noFill/>
          </a:ln>
        </p:spPr>
      </p:pic>
      <p:sp>
        <p:nvSpPr>
          <p:cNvPr id="295" name="Google Shape;295;p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6"/>
          <p:cNvPicPr preferRelativeResize="0"/>
          <p:nvPr/>
        </p:nvPicPr>
        <p:blipFill rotWithShape="1">
          <a:blip r:embed="rId3">
            <a:alphaModFix/>
          </a:blip>
          <a:srcRect/>
          <a:stretch/>
        </p:blipFill>
        <p:spPr>
          <a:xfrm>
            <a:off x="533400" y="1200863"/>
            <a:ext cx="8117439" cy="5422900"/>
          </a:xfrm>
          <a:prstGeom prst="rect">
            <a:avLst/>
          </a:prstGeom>
          <a:noFill/>
          <a:ln>
            <a:noFill/>
          </a:ln>
        </p:spPr>
      </p:pic>
      <p:sp>
        <p:nvSpPr>
          <p:cNvPr id="301" name="Google Shape;301;p6"/>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7"/>
          <p:cNvPicPr preferRelativeResize="0"/>
          <p:nvPr/>
        </p:nvPicPr>
        <p:blipFill rotWithShape="1">
          <a:blip r:embed="rId3">
            <a:alphaModFix/>
          </a:blip>
          <a:srcRect/>
          <a:stretch/>
        </p:blipFill>
        <p:spPr>
          <a:xfrm>
            <a:off x="493240" y="1676398"/>
            <a:ext cx="8157520" cy="5181600"/>
          </a:xfrm>
          <a:prstGeom prst="rect">
            <a:avLst/>
          </a:prstGeom>
          <a:noFill/>
          <a:ln>
            <a:noFill/>
          </a:ln>
        </p:spPr>
      </p:pic>
      <p:sp>
        <p:nvSpPr>
          <p:cNvPr id="307" name="Google Shape;307;p7"/>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cf35638079_0_0"/>
          <p:cNvSpPr txBox="1">
            <a:spLocks noGrp="1"/>
          </p:cNvSpPr>
          <p:nvPr>
            <p:ph type="ctrTitle"/>
          </p:nvPr>
        </p:nvSpPr>
        <p:spPr>
          <a:xfrm>
            <a:off x="741450" y="1600200"/>
            <a:ext cx="7817700" cy="1828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Building blocks of Tensorflow</a:t>
            </a:r>
            <a:endParaRPr>
              <a:latin typeface="Times New Roman"/>
              <a:ea typeface="Times New Roman"/>
              <a:cs typeface="Times New Roman"/>
              <a:sym typeface="Times New Roman"/>
            </a:endParaRPr>
          </a:p>
        </p:txBody>
      </p:sp>
      <p:sp>
        <p:nvSpPr>
          <p:cNvPr id="313" name="Google Shape;313;gcf35638079_0_0"/>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p>
            <a:pPr marL="457200" lvl="0" indent="-339090" algn="l" rtl="0">
              <a:lnSpc>
                <a:spcPct val="100000"/>
              </a:lnSpc>
              <a:spcBef>
                <a:spcPts val="700"/>
              </a:spcBef>
              <a:spcAft>
                <a:spcPts val="0"/>
              </a:spcAft>
              <a:buSzPts val="156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cf35638079_0_6"/>
          <p:cNvSpPr txBox="1"/>
          <p:nvPr/>
        </p:nvSpPr>
        <p:spPr>
          <a:xfrm>
            <a:off x="1388275" y="57300"/>
            <a:ext cx="6246600" cy="109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a:solidFill>
                  <a:schemeClr val="dk2"/>
                </a:solidFill>
                <a:latin typeface="Times New Roman"/>
                <a:ea typeface="Times New Roman"/>
                <a:cs typeface="Times New Roman"/>
                <a:sym typeface="Times New Roman"/>
              </a:rPr>
              <a:t>Tensors </a:t>
            </a:r>
            <a:endParaRPr sz="2800" b="1" i="0" u="none" strike="noStrike" cap="none">
              <a:solidFill>
                <a:schemeClr val="dk2"/>
              </a:solidFill>
              <a:latin typeface="Times New Roman"/>
              <a:ea typeface="Times New Roman"/>
              <a:cs typeface="Times New Roman"/>
              <a:sym typeface="Times New Roman"/>
            </a:endParaRPr>
          </a:p>
        </p:txBody>
      </p:sp>
      <p:sp>
        <p:nvSpPr>
          <p:cNvPr id="319" name="Google Shape;319;gcf35638079_0_6"/>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26</a:t>
            </a:fld>
            <a:endParaRPr/>
          </a:p>
        </p:txBody>
      </p:sp>
      <p:sp>
        <p:nvSpPr>
          <p:cNvPr id="320" name="Google Shape;320;gcf35638079_0_6"/>
          <p:cNvSpPr txBox="1"/>
          <p:nvPr/>
        </p:nvSpPr>
        <p:spPr>
          <a:xfrm>
            <a:off x="579300" y="1463700"/>
            <a:ext cx="7985400" cy="3103200"/>
          </a:xfrm>
          <a:prstGeom prst="rect">
            <a:avLst/>
          </a:prstGeom>
          <a:noFill/>
          <a:ln>
            <a:noFill/>
          </a:ln>
        </p:spPr>
        <p:txBody>
          <a:bodyPr spcFirstLastPara="1" wrap="square" lIns="91425" tIns="91425" rIns="91425" bIns="91425" anchor="t" anchorCtr="0">
            <a:spAutoFit/>
          </a:bodyPr>
          <a:lstStyle/>
          <a:p>
            <a:pPr marL="457200" marR="0" lvl="0" indent="-381000" algn="just" rtl="0">
              <a:lnSpc>
                <a:spcPct val="115000"/>
              </a:lnSpc>
              <a:spcBef>
                <a:spcPts val="1200"/>
              </a:spcBef>
              <a:spcAft>
                <a:spcPts val="0"/>
              </a:spcAft>
              <a:buClr>
                <a:srgbClr val="000000"/>
              </a:buClr>
              <a:buSzPts val="2400"/>
              <a:buFont typeface="Times New Roman"/>
              <a:buChar char="●"/>
            </a:pPr>
            <a:r>
              <a:rPr lang="en-US" sz="2400" b="0" i="0" u="none" strike="noStrike" cap="none">
                <a:solidFill>
                  <a:srgbClr val="000000"/>
                </a:solidFill>
                <a:highlight>
                  <a:srgbClr val="FFFF00"/>
                </a:highlight>
                <a:latin typeface="Times New Roman"/>
                <a:ea typeface="Times New Roman"/>
                <a:cs typeface="Times New Roman"/>
                <a:sym typeface="Times New Roman"/>
              </a:rPr>
              <a:t>Tensor</a:t>
            </a:r>
            <a:r>
              <a:rPr lang="en-US" sz="2400" b="0" i="0" u="none" strike="noStrike" cap="none">
                <a:solidFill>
                  <a:srgbClr val="000000"/>
                </a:solidFill>
                <a:latin typeface="Times New Roman"/>
                <a:ea typeface="Times New Roman"/>
                <a:cs typeface="Times New Roman"/>
                <a:sym typeface="Times New Roman"/>
              </a:rPr>
              <a:t> are the standard way of representing data in Tensorflow</a:t>
            </a: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All the operations are conducted inside the graph .</a:t>
            </a: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Tensolrflow allows to create </a:t>
            </a:r>
            <a:r>
              <a:rPr lang="en-US" sz="2400" b="0" i="0" u="none" strike="noStrike" cap="none">
                <a:solidFill>
                  <a:srgbClr val="000000"/>
                </a:solidFill>
                <a:highlight>
                  <a:srgbClr val="FFFF00"/>
                </a:highlight>
                <a:latin typeface="Times New Roman"/>
                <a:ea typeface="Times New Roman"/>
                <a:cs typeface="Times New Roman"/>
                <a:sym typeface="Times New Roman"/>
              </a:rPr>
              <a:t>dataflow graphs</a:t>
            </a:r>
            <a:r>
              <a:rPr lang="en-US" sz="2400" b="0" i="0" u="none" strike="noStrike" cap="none">
                <a:solidFill>
                  <a:srgbClr val="000000"/>
                </a:solidFill>
                <a:latin typeface="Times New Roman"/>
                <a:ea typeface="Times New Roman"/>
                <a:cs typeface="Times New Roman"/>
                <a:sym typeface="Times New Roman"/>
              </a:rPr>
              <a:t> which shows how data moves through a graph.</a:t>
            </a: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Each node represents a mathematical operations.</a:t>
            </a: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Nodes and the tensors in tensorflows are the python objects.</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cf35638079_0_15"/>
          <p:cNvSpPr txBox="1"/>
          <p:nvPr/>
        </p:nvSpPr>
        <p:spPr>
          <a:xfrm>
            <a:off x="1374875" y="191225"/>
            <a:ext cx="6246600" cy="1098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a:solidFill>
                  <a:schemeClr val="dk2"/>
                </a:solidFill>
                <a:latin typeface="Times New Roman"/>
                <a:ea typeface="Times New Roman"/>
                <a:cs typeface="Times New Roman"/>
                <a:sym typeface="Times New Roman"/>
              </a:rPr>
              <a:t>How Tensorflow works?</a:t>
            </a:r>
            <a:endParaRPr sz="2800" b="1" i="0" u="none" strike="noStrike" cap="none">
              <a:solidFill>
                <a:schemeClr val="dk2"/>
              </a:solidFill>
              <a:latin typeface="Times New Roman"/>
              <a:ea typeface="Times New Roman"/>
              <a:cs typeface="Times New Roman"/>
              <a:sym typeface="Times New Roman"/>
            </a:endParaRPr>
          </a:p>
        </p:txBody>
      </p:sp>
      <p:sp>
        <p:nvSpPr>
          <p:cNvPr id="326" name="Google Shape;326;gcf35638079_0_15"/>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27</a:t>
            </a:fld>
            <a:endParaRPr/>
          </a:p>
        </p:txBody>
      </p:sp>
      <p:pic>
        <p:nvPicPr>
          <p:cNvPr id="327" name="Google Shape;327;gcf35638079_0_15"/>
          <p:cNvPicPr preferRelativeResize="0"/>
          <p:nvPr/>
        </p:nvPicPr>
        <p:blipFill rotWithShape="1">
          <a:blip r:embed="rId3">
            <a:alphaModFix/>
          </a:blip>
          <a:srcRect/>
          <a:stretch/>
        </p:blipFill>
        <p:spPr>
          <a:xfrm>
            <a:off x="533400" y="1736600"/>
            <a:ext cx="3793025" cy="2062225"/>
          </a:xfrm>
          <a:prstGeom prst="rect">
            <a:avLst/>
          </a:prstGeom>
          <a:noFill/>
          <a:ln>
            <a:noFill/>
          </a:ln>
        </p:spPr>
      </p:pic>
      <p:pic>
        <p:nvPicPr>
          <p:cNvPr id="328" name="Google Shape;328;gcf35638079_0_15"/>
          <p:cNvPicPr preferRelativeResize="0"/>
          <p:nvPr/>
        </p:nvPicPr>
        <p:blipFill rotWithShape="1">
          <a:blip r:embed="rId4">
            <a:alphaModFix/>
          </a:blip>
          <a:srcRect/>
          <a:stretch/>
        </p:blipFill>
        <p:spPr>
          <a:xfrm>
            <a:off x="4051817" y="3936425"/>
            <a:ext cx="4825735" cy="273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53"/>
          <p:cNvPicPr preferRelativeResize="0"/>
          <p:nvPr/>
        </p:nvPicPr>
        <p:blipFill rotWithShape="1">
          <a:blip r:embed="rId3">
            <a:alphaModFix/>
          </a:blip>
          <a:srcRect/>
          <a:stretch/>
        </p:blipFill>
        <p:spPr>
          <a:xfrm>
            <a:off x="744700" y="1927160"/>
            <a:ext cx="7998084" cy="3866758"/>
          </a:xfrm>
          <a:prstGeom prst="rect">
            <a:avLst/>
          </a:prstGeom>
          <a:noFill/>
          <a:ln>
            <a:noFill/>
          </a:ln>
        </p:spPr>
      </p:pic>
      <p:sp>
        <p:nvSpPr>
          <p:cNvPr id="334" name="Google Shape;334;p53"/>
          <p:cNvSpPr txBox="1"/>
          <p:nvPr/>
        </p:nvSpPr>
        <p:spPr>
          <a:xfrm>
            <a:off x="2761862" y="429207"/>
            <a:ext cx="28793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dk2"/>
                </a:solidFill>
                <a:latin typeface="Times New Roman"/>
                <a:ea typeface="Times New Roman"/>
                <a:cs typeface="Times New Roman"/>
                <a:sym typeface="Times New Roman"/>
              </a:rPr>
              <a:t>Data Flow Graph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4"/>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319088" lvl="0" indent="-319088" algn="l" rtl="0">
              <a:lnSpc>
                <a:spcPct val="100000"/>
              </a:lnSpc>
              <a:spcBef>
                <a:spcPts val="700"/>
              </a:spcBef>
              <a:spcAft>
                <a:spcPts val="0"/>
              </a:spcAft>
              <a:buSzPts val="1440"/>
              <a:buFont typeface="Arial"/>
              <a:buNone/>
            </a:pPr>
            <a:r>
              <a:rPr lang="en-US" sz="2400">
                <a:latin typeface="Times New Roman"/>
                <a:ea typeface="Times New Roman"/>
                <a:cs typeface="Times New Roman"/>
                <a:sym typeface="Times New Roman"/>
              </a:rPr>
              <a:t>		- Building Computational Graph</a:t>
            </a:r>
            <a:endParaRPr/>
          </a:p>
          <a:p>
            <a:pPr marL="319088" lvl="0" indent="-319088" algn="l" rtl="0">
              <a:lnSpc>
                <a:spcPct val="100000"/>
              </a:lnSpc>
              <a:spcBef>
                <a:spcPts val="700"/>
              </a:spcBef>
              <a:spcAft>
                <a:spcPts val="0"/>
              </a:spcAft>
              <a:buSzPts val="1440"/>
              <a:buFont typeface="Arial"/>
              <a:buNone/>
            </a:pPr>
            <a:r>
              <a:rPr lang="en-US" sz="2400">
                <a:latin typeface="Times New Roman"/>
                <a:ea typeface="Times New Roman"/>
                <a:cs typeface="Times New Roman"/>
                <a:sym typeface="Times New Roman"/>
              </a:rPr>
              <a:t>          	- Running Computational Graph (Session)</a:t>
            </a:r>
            <a:endParaRPr/>
          </a:p>
          <a:p>
            <a:pPr marL="319088" lvl="0" indent="-319088" algn="l" rtl="0">
              <a:lnSpc>
                <a:spcPct val="100000"/>
              </a:lnSpc>
              <a:spcBef>
                <a:spcPts val="700"/>
              </a:spcBef>
              <a:spcAft>
                <a:spcPts val="0"/>
              </a:spcAft>
              <a:buSzPts val="1740"/>
              <a:buFont typeface="Arial"/>
              <a:buNone/>
            </a:pPr>
            <a:endParaRPr>
              <a:latin typeface="Times New Roman"/>
              <a:ea typeface="Times New Roman"/>
              <a:cs typeface="Times New Roman"/>
              <a:sym typeface="Times New Roman"/>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319088" lvl="0" indent="-208598" algn="l" rtl="0">
              <a:lnSpc>
                <a:spcPct val="100000"/>
              </a:lnSpc>
              <a:spcBef>
                <a:spcPts val="700"/>
              </a:spcBef>
              <a:spcAft>
                <a:spcPts val="0"/>
              </a:spcAft>
              <a:buSzPts val="1740"/>
              <a:buNone/>
            </a:pPr>
            <a:endParaRPr/>
          </a:p>
          <a:p>
            <a:pPr marL="319088" lvl="0" indent="-208598" algn="l" rtl="0">
              <a:lnSpc>
                <a:spcPct val="100000"/>
              </a:lnSpc>
              <a:spcBef>
                <a:spcPts val="700"/>
              </a:spcBef>
              <a:spcAft>
                <a:spcPts val="0"/>
              </a:spcAft>
              <a:buSzPts val="1740"/>
              <a:buNone/>
            </a:pPr>
            <a:endParaRPr/>
          </a:p>
        </p:txBody>
      </p:sp>
      <p:sp>
        <p:nvSpPr>
          <p:cNvPr id="340" name="Google Shape;340;p14"/>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29</a:t>
            </a:fld>
            <a:endParaRPr/>
          </a:p>
        </p:txBody>
      </p:sp>
      <p:pic>
        <p:nvPicPr>
          <p:cNvPr id="341" name="Google Shape;341;p14"/>
          <p:cNvPicPr preferRelativeResize="0"/>
          <p:nvPr/>
        </p:nvPicPr>
        <p:blipFill rotWithShape="1">
          <a:blip r:embed="rId3">
            <a:alphaModFix/>
          </a:blip>
          <a:srcRect/>
          <a:stretch/>
        </p:blipFill>
        <p:spPr>
          <a:xfrm>
            <a:off x="1390200" y="3438900"/>
            <a:ext cx="6363600" cy="3419100"/>
          </a:xfrm>
          <a:prstGeom prst="rect">
            <a:avLst/>
          </a:prstGeom>
          <a:noFill/>
          <a:ln>
            <a:noFill/>
          </a:ln>
        </p:spPr>
      </p:pic>
      <p:sp>
        <p:nvSpPr>
          <p:cNvPr id="342" name="Google Shape;342;p14"/>
          <p:cNvSpPr txBox="1"/>
          <p:nvPr/>
        </p:nvSpPr>
        <p:spPr>
          <a:xfrm>
            <a:off x="1623527" y="530423"/>
            <a:ext cx="613027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2"/>
                </a:solidFill>
                <a:latin typeface="Times New Roman"/>
                <a:ea typeface="Times New Roman"/>
                <a:cs typeface="Times New Roman"/>
                <a:sym typeface="Times New Roman"/>
              </a:rPr>
              <a:t>Why two phases in Classic Tensorflow?</a:t>
            </a:r>
            <a:endParaRPr sz="24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a:t>
            </a:fld>
            <a:endParaRPr/>
          </a:p>
        </p:txBody>
      </p:sp>
      <p:sp>
        <p:nvSpPr>
          <p:cNvPr id="138" name="Google Shape;138;p42"/>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Deep Learning Libraries</a:t>
            </a:r>
            <a:endParaRPr>
              <a:latin typeface="Times New Roman"/>
              <a:ea typeface="Times New Roman"/>
              <a:cs typeface="Times New Roman"/>
              <a:sym typeface="Times New Roman"/>
            </a:endParaRPr>
          </a:p>
        </p:txBody>
      </p:sp>
      <p:sp>
        <p:nvSpPr>
          <p:cNvPr id="139" name="Google Shape;139;p42"/>
          <p:cNvSpPr txBox="1"/>
          <p:nvPr/>
        </p:nvSpPr>
        <p:spPr>
          <a:xfrm>
            <a:off x="533399" y="1519643"/>
            <a:ext cx="7881135" cy="258532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400"/>
              <a:buFont typeface="Arial"/>
              <a:buChar char="•"/>
            </a:pPr>
            <a:r>
              <a:rPr lang="en-US" sz="1800" b="1" i="1" u="none" strike="noStrike" cap="none">
                <a:solidFill>
                  <a:schemeClr val="dk1"/>
                </a:solidFill>
                <a:latin typeface="Georgia"/>
                <a:ea typeface="Georgia"/>
                <a:cs typeface="Georgia"/>
                <a:sym typeface="Georgia"/>
              </a:rPr>
              <a:t>Keras</a:t>
            </a:r>
            <a:r>
              <a:rPr lang="en-US" sz="1800" b="0" i="0" u="none" strike="noStrike" cap="none">
                <a:solidFill>
                  <a:schemeClr val="dk1"/>
                </a:solidFill>
                <a:latin typeface="Georgia"/>
                <a:ea typeface="Georgia"/>
                <a:cs typeface="Georgia"/>
                <a:sym typeface="Georgia"/>
              </a:rPr>
              <a:t> :  </a:t>
            </a:r>
            <a:r>
              <a:rPr lang="en-US" sz="1800" b="0" i="0" u="none" strike="noStrike" cap="none">
                <a:solidFill>
                  <a:srgbClr val="3B3835"/>
                </a:solidFill>
                <a:latin typeface="Georgia"/>
                <a:ea typeface="Georgia"/>
                <a:cs typeface="Georgia"/>
                <a:sym typeface="Georgia"/>
              </a:rPr>
              <a:t>Developed by Francois Chollet. Open source library written in Python. </a:t>
            </a:r>
            <a:endParaRPr sz="18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1800" b="1" i="1" u="none" strike="noStrike" cap="none">
                <a:solidFill>
                  <a:schemeClr val="dk1"/>
                </a:solidFill>
                <a:latin typeface="Georgia"/>
                <a:ea typeface="Georgia"/>
                <a:cs typeface="Georgia"/>
                <a:sym typeface="Georgia"/>
              </a:rPr>
              <a:t>Theano</a:t>
            </a:r>
            <a:r>
              <a:rPr lang="en-US" sz="1800" b="0" i="0" u="none" strike="noStrike" cap="none">
                <a:solidFill>
                  <a:schemeClr val="dk1"/>
                </a:solidFill>
                <a:latin typeface="Georgia"/>
                <a:ea typeface="Georgia"/>
                <a:cs typeface="Georgia"/>
                <a:sym typeface="Georgia"/>
              </a:rPr>
              <a:t> :  </a:t>
            </a:r>
            <a:r>
              <a:rPr lang="en-US" sz="1800" b="0" i="0" u="none" strike="noStrike" cap="none">
                <a:solidFill>
                  <a:srgbClr val="3B3835"/>
                </a:solidFill>
                <a:latin typeface="Georgia"/>
                <a:ea typeface="Georgia"/>
                <a:cs typeface="Georgia"/>
                <a:sym typeface="Georgia"/>
              </a:rPr>
              <a:t>Developed by University of Montreal. Written in Python. </a:t>
            </a:r>
            <a:endParaRPr sz="18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1800" b="1" i="1" u="none" strike="noStrike" cap="none">
                <a:solidFill>
                  <a:srgbClr val="C00000"/>
                </a:solidFill>
                <a:latin typeface="Georgia"/>
                <a:ea typeface="Georgia"/>
                <a:cs typeface="Georgia"/>
                <a:sym typeface="Georgia"/>
              </a:rPr>
              <a:t>Tensorflow</a:t>
            </a:r>
            <a:r>
              <a:rPr lang="en-US" sz="1800" b="0" i="0" u="none" strike="noStrike" cap="none">
                <a:solidFill>
                  <a:schemeClr val="dk1"/>
                </a:solidFill>
                <a:latin typeface="Georgia"/>
                <a:ea typeface="Georgia"/>
                <a:cs typeface="Georgia"/>
                <a:sym typeface="Georgia"/>
              </a:rPr>
              <a:t> : </a:t>
            </a:r>
            <a:r>
              <a:rPr lang="en-US" sz="1800" b="0" i="0" u="none" strike="noStrike" cap="none">
                <a:solidFill>
                  <a:srgbClr val="3B3835"/>
                </a:solidFill>
                <a:latin typeface="Georgia"/>
                <a:ea typeface="Georgia"/>
                <a:cs typeface="Georgia"/>
                <a:sym typeface="Georgia"/>
              </a:rPr>
              <a:t>Developed by Google Brain Team. Written in C++, Python and CUDA. </a:t>
            </a:r>
            <a:endParaRPr sz="18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1800" b="1" i="1" u="none" strike="noStrike" cap="none">
                <a:solidFill>
                  <a:schemeClr val="dk1"/>
                </a:solidFill>
                <a:latin typeface="Georgia"/>
                <a:ea typeface="Georgia"/>
                <a:cs typeface="Georgia"/>
                <a:sym typeface="Georgia"/>
              </a:rPr>
              <a:t>DL4J</a:t>
            </a:r>
            <a:r>
              <a:rPr lang="en-US" sz="1800" b="0" i="0" u="none" strike="noStrike" cap="none">
                <a:solidFill>
                  <a:schemeClr val="dk1"/>
                </a:solidFill>
                <a:latin typeface="Georgia"/>
                <a:ea typeface="Georgia"/>
                <a:cs typeface="Georgia"/>
                <a:sym typeface="Georgia"/>
              </a:rPr>
              <a:t> : </a:t>
            </a:r>
            <a:r>
              <a:rPr lang="en-US" sz="1800" b="0" i="0" u="none" strike="noStrike" cap="none">
                <a:solidFill>
                  <a:srgbClr val="3B3835"/>
                </a:solidFill>
                <a:latin typeface="Georgia"/>
                <a:ea typeface="Georgia"/>
                <a:cs typeface="Georgia"/>
                <a:sym typeface="Georgia"/>
              </a:rPr>
              <a:t>Developed by Skymind engineering team and DeepLearning4J community. Written in C++ and Java.</a:t>
            </a:r>
            <a:endParaRPr sz="18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1800" b="1" i="1" u="none" strike="noStrike" cap="none">
                <a:solidFill>
                  <a:schemeClr val="dk1"/>
                </a:solidFill>
                <a:latin typeface="Georgia"/>
                <a:ea typeface="Georgia"/>
                <a:cs typeface="Georgia"/>
                <a:sym typeface="Georgia"/>
              </a:rPr>
              <a:t>Torch</a:t>
            </a:r>
            <a:r>
              <a:rPr lang="en-US" sz="1800" b="0" i="0" u="none" strike="noStrike" cap="none">
                <a:solidFill>
                  <a:schemeClr val="dk1"/>
                </a:solidFill>
                <a:latin typeface="Georgia"/>
                <a:ea typeface="Georgia"/>
                <a:cs typeface="Georgia"/>
                <a:sym typeface="Georgia"/>
              </a:rPr>
              <a:t> : </a:t>
            </a:r>
            <a:r>
              <a:rPr lang="en-US" sz="1800" b="0" i="0" u="none" strike="noStrike" cap="none">
                <a:solidFill>
                  <a:srgbClr val="3B3835"/>
                </a:solidFill>
                <a:latin typeface="Georgia"/>
                <a:ea typeface="Georgia"/>
                <a:cs typeface="Georgia"/>
                <a:sym typeface="Georgia"/>
              </a:rPr>
              <a:t>Created by Ronan Collobert, Koray kavukcuoglu, Clement Farabet. Written in Lua. </a:t>
            </a:r>
            <a:endParaRPr sz="1800" b="0" i="0" u="none" strike="noStrike" cap="none">
              <a:solidFill>
                <a:srgbClr val="000000"/>
              </a:solidFill>
              <a:latin typeface="Georgia"/>
              <a:ea typeface="Georgia"/>
              <a:cs typeface="Georgia"/>
              <a:sym typeface="Georgia"/>
            </a:endParaRPr>
          </a:p>
        </p:txBody>
      </p:sp>
      <p:pic>
        <p:nvPicPr>
          <p:cNvPr id="140" name="Google Shape;140;p42"/>
          <p:cNvPicPr preferRelativeResize="0"/>
          <p:nvPr/>
        </p:nvPicPr>
        <p:blipFill rotWithShape="1">
          <a:blip r:embed="rId3">
            <a:alphaModFix/>
          </a:blip>
          <a:srcRect/>
          <a:stretch/>
        </p:blipFill>
        <p:spPr>
          <a:xfrm>
            <a:off x="3202754" y="4246233"/>
            <a:ext cx="5676900" cy="247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fld id="{00000000-1234-1234-1234-123412341234}" type="slidenum">
              <a:rPr lang="en-US"/>
              <a:t>30</a:t>
            </a:fld>
            <a:endParaRPr/>
          </a:p>
        </p:txBody>
      </p:sp>
      <p:pic>
        <p:nvPicPr>
          <p:cNvPr id="348" name="Google Shape;348;p54"/>
          <p:cNvPicPr preferRelativeResize="0"/>
          <p:nvPr/>
        </p:nvPicPr>
        <p:blipFill rotWithShape="1">
          <a:blip r:embed="rId3">
            <a:alphaModFix/>
          </a:blip>
          <a:srcRect/>
          <a:stretch/>
        </p:blipFill>
        <p:spPr>
          <a:xfrm>
            <a:off x="2709616" y="636979"/>
            <a:ext cx="3038281" cy="5401388"/>
          </a:xfrm>
          <a:prstGeom prst="rect">
            <a:avLst/>
          </a:prstGeom>
          <a:noFill/>
          <a:ln>
            <a:noFill/>
          </a:ln>
        </p:spPr>
      </p:pic>
      <p:sp>
        <p:nvSpPr>
          <p:cNvPr id="349" name="Google Shape;349;p54"/>
          <p:cNvSpPr txBox="1"/>
          <p:nvPr/>
        </p:nvSpPr>
        <p:spPr>
          <a:xfrm>
            <a:off x="830424" y="6131123"/>
            <a:ext cx="806164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highlight>
                  <a:srgbClr val="FFFF00"/>
                </a:highlight>
                <a:latin typeface="Arial"/>
                <a:ea typeface="Arial"/>
                <a:cs typeface="Arial"/>
                <a:sym typeface="Arial"/>
              </a:rPr>
              <a:t>Fig Source: https://johncarlosbaez.wordpress.com/2016/06/05/programming-with-data-flow-graphs/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c6869843e2_0_2"/>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31</a:t>
            </a:fld>
            <a:endParaRPr/>
          </a:p>
        </p:txBody>
      </p:sp>
      <p:pic>
        <p:nvPicPr>
          <p:cNvPr id="356" name="Google Shape;356;gc6869843e2_0_2"/>
          <p:cNvPicPr preferRelativeResize="0"/>
          <p:nvPr/>
        </p:nvPicPr>
        <p:blipFill rotWithShape="1">
          <a:blip r:embed="rId3">
            <a:alphaModFix/>
          </a:blip>
          <a:srcRect/>
          <a:stretch/>
        </p:blipFill>
        <p:spPr>
          <a:xfrm>
            <a:off x="295275" y="1818750"/>
            <a:ext cx="8788576" cy="3679849"/>
          </a:xfrm>
          <a:prstGeom prst="rect">
            <a:avLst/>
          </a:prstGeom>
          <a:noFill/>
          <a:ln>
            <a:noFill/>
          </a:ln>
        </p:spPr>
      </p:pic>
      <p:sp>
        <p:nvSpPr>
          <p:cNvPr id="357" name="Google Shape;357;gc6869843e2_0_2"/>
          <p:cNvSpPr txBox="1"/>
          <p:nvPr/>
        </p:nvSpPr>
        <p:spPr>
          <a:xfrm>
            <a:off x="60150" y="6014775"/>
            <a:ext cx="90237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50"/>
              <a:buFont typeface="Arial"/>
              <a:buNone/>
            </a:pPr>
            <a:r>
              <a:rPr lang="en-US" sz="1550" b="0" i="0" u="none" strike="noStrike" cap="none">
                <a:solidFill>
                  <a:srgbClr val="3C4043"/>
                </a:solidFill>
                <a:highlight>
                  <a:srgbClr val="FFFF00"/>
                </a:highlight>
                <a:latin typeface="Times New Roman"/>
                <a:ea typeface="Times New Roman"/>
                <a:cs typeface="Times New Roman"/>
                <a:sym typeface="Times New Roman"/>
              </a:rPr>
              <a:t>Nikhil Budua, Fundamentals of Deep Learning, Designing Next Generation Artificial Intelligence Algorithms, First edition, O’Reilly Publications, 2016 [Chapter 3]</a:t>
            </a:r>
            <a:endParaRPr sz="1900" b="0" i="0" u="none" strike="noStrike" cap="none">
              <a:solidFill>
                <a:srgbClr val="000000"/>
              </a:solidFill>
              <a:highlight>
                <a:srgbClr val="FFFF00"/>
              </a:highlight>
              <a:latin typeface="Times New Roman"/>
              <a:ea typeface="Times New Roman"/>
              <a:cs typeface="Times New Roman"/>
              <a:sym typeface="Times New Roman"/>
            </a:endParaRPr>
          </a:p>
        </p:txBody>
      </p:sp>
      <p:sp>
        <p:nvSpPr>
          <p:cNvPr id="358" name="Google Shape;358;gc6869843e2_0_2"/>
          <p:cNvSpPr txBox="1"/>
          <p:nvPr/>
        </p:nvSpPr>
        <p:spPr>
          <a:xfrm>
            <a:off x="1528275" y="256825"/>
            <a:ext cx="50088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Times New Roman"/>
                <a:ea typeface="Times New Roman"/>
                <a:cs typeface="Times New Roman"/>
                <a:sym typeface="Times New Roman"/>
              </a:rPr>
              <a:t>TensorFlow Operations</a:t>
            </a:r>
            <a:endParaRPr sz="2400" b="1"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8"/>
          <p:cNvSpPr txBox="1"/>
          <p:nvPr/>
        </p:nvSpPr>
        <p:spPr>
          <a:xfrm>
            <a:off x="1210800" y="188500"/>
            <a:ext cx="6722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1" i="0" u="none" strike="noStrike" cap="none">
                <a:solidFill>
                  <a:schemeClr val="dk1"/>
                </a:solidFill>
                <a:latin typeface="Times New Roman"/>
                <a:ea typeface="Times New Roman"/>
                <a:cs typeface="Times New Roman"/>
                <a:sym typeface="Times New Roman"/>
              </a:rPr>
              <a:t>Creating and Manipulating TensorFlow Variables</a:t>
            </a: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364" name="Google Shape;364;p8"/>
          <p:cNvSpPr txBox="1"/>
          <p:nvPr/>
        </p:nvSpPr>
        <p:spPr>
          <a:xfrm>
            <a:off x="2438400" y="5334000"/>
            <a:ext cx="990600" cy="36988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8"/>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32</a:t>
            </a:fld>
            <a:endParaRPr/>
          </a:p>
        </p:txBody>
      </p:sp>
      <p:sp>
        <p:nvSpPr>
          <p:cNvPr id="366" name="Google Shape;366;p8"/>
          <p:cNvSpPr txBox="1"/>
          <p:nvPr/>
        </p:nvSpPr>
        <p:spPr>
          <a:xfrm>
            <a:off x="429000" y="22408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8"/>
          <p:cNvSpPr txBox="1"/>
          <p:nvPr/>
        </p:nvSpPr>
        <p:spPr>
          <a:xfrm>
            <a:off x="60150" y="6014775"/>
            <a:ext cx="90237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50"/>
              <a:buFont typeface="Arial"/>
              <a:buNone/>
            </a:pPr>
            <a:r>
              <a:rPr lang="en-US" sz="1550" b="0" i="0" u="none" strike="noStrike" cap="none">
                <a:solidFill>
                  <a:srgbClr val="3C4043"/>
                </a:solidFill>
                <a:highlight>
                  <a:srgbClr val="FFFF00"/>
                </a:highlight>
                <a:latin typeface="Times New Roman"/>
                <a:ea typeface="Times New Roman"/>
                <a:cs typeface="Times New Roman"/>
                <a:sym typeface="Times New Roman"/>
              </a:rPr>
              <a:t>Nikhil Budua, Fundamentals of Deep Learning, Designing Next Generation Artificial Intelligence Algorithms, First edition, O’Reilly Publications, 2016 [Chapter 3]</a:t>
            </a:r>
            <a:endParaRPr sz="1900" b="0" i="0" u="none" strike="noStrike" cap="none">
              <a:solidFill>
                <a:srgbClr val="000000"/>
              </a:solidFill>
              <a:highlight>
                <a:srgbClr val="FFFF00"/>
              </a:highlight>
              <a:latin typeface="Times New Roman"/>
              <a:ea typeface="Times New Roman"/>
              <a:cs typeface="Times New Roman"/>
              <a:sym typeface="Times New Roman"/>
            </a:endParaRPr>
          </a:p>
        </p:txBody>
      </p:sp>
      <p:sp>
        <p:nvSpPr>
          <p:cNvPr id="368" name="Google Shape;368;p8"/>
          <p:cNvSpPr txBox="1"/>
          <p:nvPr/>
        </p:nvSpPr>
        <p:spPr>
          <a:xfrm>
            <a:off x="135350" y="1463675"/>
            <a:ext cx="8948700" cy="4494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When we build a deep learning model in TensorFlow, we use variables to represent the parameters of the model. TensorFlow variables are in-memory buffers that contain tensors; but unlike normal tensors that are only instantiated when a graph is run and that are immediately wiped clean afterward, variables survive across multiple executions of a graph.</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Times New Roman"/>
                <a:ea typeface="Times New Roman"/>
                <a:cs typeface="Times New Roman"/>
                <a:sym typeface="Times New Roman"/>
              </a:rPr>
              <a:t>TensorFlow variables have the following three properties: </a:t>
            </a:r>
            <a:endParaRPr sz="22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 Variables must be explicitly initialized before a graph is used for the first time.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 We can use gradient methods to modify variables after each iteration as we search for a model’s optimal parameter settings.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 We can save the values stored in variables to disk and restore them for later use. </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(These three properties are what make TensorFlow especially useful for building machine learning models.)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0"/>
          <p:cNvSpPr txBox="1"/>
          <p:nvPr/>
        </p:nvSpPr>
        <p:spPr>
          <a:xfrm>
            <a:off x="1066799" y="401825"/>
            <a:ext cx="7752347" cy="57553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Times New Roman"/>
                <a:ea typeface="Times New Roman"/>
                <a:cs typeface="Times New Roman"/>
                <a:sym typeface="Times New Roman"/>
              </a:rPr>
              <a:t>Data Types in Tensorflow</a:t>
            </a:r>
            <a:endParaRPr sz="2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	</a:t>
            </a:r>
            <a:r>
              <a:rPr lang="en-US" sz="2600" b="1" i="0" u="sng" strike="noStrike" cap="none">
                <a:solidFill>
                  <a:schemeClr val="dk1"/>
                </a:solidFill>
                <a:latin typeface="Times New Roman"/>
                <a:ea typeface="Times New Roman"/>
                <a:cs typeface="Times New Roman"/>
                <a:sym typeface="Times New Roman"/>
              </a:rPr>
              <a:t>Python Type </a:t>
            </a:r>
            <a:r>
              <a:rPr lang="en-US" sz="2600" b="1" i="0" u="none" strike="noStrike" cap="none">
                <a:solidFill>
                  <a:schemeClr val="dk1"/>
                </a:solidFill>
                <a:latin typeface="Times New Roman"/>
                <a:ea typeface="Times New Roman"/>
                <a:cs typeface="Times New Roman"/>
                <a:sym typeface="Times New Roman"/>
              </a:rPr>
              <a:t>		     </a:t>
            </a:r>
            <a:r>
              <a:rPr lang="en-US" sz="2600" b="1" i="0" u="sng" strike="noStrike" cap="none">
                <a:solidFill>
                  <a:schemeClr val="dk1"/>
                </a:solidFill>
                <a:latin typeface="Times New Roman"/>
                <a:ea typeface="Times New Roman"/>
                <a:cs typeface="Times New Roman"/>
                <a:sym typeface="Times New Roman"/>
              </a:rPr>
              <a:t>Description</a:t>
            </a:r>
            <a:endParaRPr sz="2600" b="1" i="0" u="sng"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600" b="1" i="0" u="none" strike="noStrike" cap="none">
                <a:solidFill>
                  <a:schemeClr val="dk1"/>
                </a:solidFill>
                <a:latin typeface="Times New Roman"/>
                <a:ea typeface="Times New Roman"/>
                <a:cs typeface="Times New Roman"/>
                <a:sym typeface="Times New Roman"/>
              </a:rPr>
              <a:t>       (dtype)	</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tf.float32  		32-bit floating point  </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tf.float64		64-bit floating point </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tf.int64		64-bit signed integer </a:t>
            </a:r>
            <a:endParaRPr sz="2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tf.int32		32-bit signed integer </a:t>
            </a:r>
            <a:endParaRPr sz="2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tf.int16		16-bit signed integer</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tf.uint8		8-bit unsigned integer</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tf.string		Variable length byte arrays.</a:t>
            </a:r>
            <a:endParaRPr sz="2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600" b="0" i="0" u="none" strike="noStrike" cap="none">
                <a:solidFill>
                  <a:schemeClr val="dk1"/>
                </a:solidFill>
                <a:latin typeface="Times New Roman"/>
                <a:ea typeface="Times New Roman"/>
                <a:cs typeface="Times New Roman"/>
                <a:sym typeface="Times New Roman"/>
              </a:rPr>
              <a:t>	tf.bool		     	 Boolean</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74" name="Google Shape;374;p10"/>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1"/>
          <p:cNvSpPr/>
          <p:nvPr/>
        </p:nvSpPr>
        <p:spPr>
          <a:xfrm>
            <a:off x="386575" y="597934"/>
            <a:ext cx="8361300" cy="5993232"/>
          </a:xfrm>
          <a:prstGeom prst="rect">
            <a:avLst/>
          </a:prstGeom>
          <a:noFill/>
          <a:ln>
            <a:noFill/>
          </a:ln>
        </p:spPr>
        <p:txBody>
          <a:bodyPr spcFirstLastPara="1" wrap="square" lIns="0" tIns="87275" rIns="0" bIns="87275"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Times New Roman"/>
                <a:ea typeface="Times New Roman"/>
                <a:cs typeface="Times New Roman"/>
                <a:sym typeface="Times New Roman"/>
              </a:rPr>
              <a:t>Reading data in Tensorflow</a:t>
            </a:r>
            <a:endParaRPr sz="2400" b="1" i="0" u="none" strike="noStrike" cap="none">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There are three main methods of getting data into a TensorFlow program: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Preloaded data</a:t>
            </a:r>
            <a:r>
              <a:rPr lang="en-US" sz="20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 </a:t>
            </a:r>
            <a:r>
              <a:rPr lang="en-US" sz="1800" b="0" i="0" u="none" strike="noStrike" cap="none">
                <a:solidFill>
                  <a:schemeClr val="dk1"/>
                </a:solidFill>
                <a:latin typeface="Times New Roman"/>
                <a:ea typeface="Times New Roman"/>
                <a:cs typeface="Times New Roman"/>
                <a:sym typeface="Times New Roman"/>
              </a:rPr>
              <a:t>a constant or variable in the TensorFlow graph holds all the data (for small data  sets).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Feeding</a:t>
            </a:r>
            <a:r>
              <a:rPr lang="en-US" sz="20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 Supply feed data through the feed_dict argument to a run() or eval() call that   	initiates computation.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Reading from files</a:t>
            </a:r>
            <a:r>
              <a:rPr lang="en-US" sz="20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-Pass the list of filenames to the </a:t>
            </a: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tf.train.string_input_producer</a:t>
            </a:r>
            <a:r>
              <a:rPr lang="en-US" sz="1800" b="0" i="0" u="none" strike="noStrike" cap="none">
                <a:solidFill>
                  <a:schemeClr val="dk1"/>
                </a:solidFill>
                <a:latin typeface="Times New Roman"/>
                <a:ea typeface="Times New Roman"/>
                <a:cs typeface="Times New Roman"/>
                <a:sym typeface="Times New Roman"/>
              </a:rPr>
              <a:t>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-To read text files in </a:t>
            </a:r>
            <a:r>
              <a:rPr lang="en-US" sz="18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comma-separated value (CSV) format</a:t>
            </a:r>
            <a:r>
              <a:rPr lang="en-US" sz="1800" b="0" i="0" u="none" strike="noStrike" cap="none">
                <a:solidFill>
                  <a:schemeClr val="dk1"/>
                </a:solidFill>
                <a:latin typeface="Times New Roman"/>
                <a:ea typeface="Times New Roman"/>
                <a:cs typeface="Times New Roman"/>
                <a:sym typeface="Times New Roman"/>
              </a:rPr>
              <a:t>, use a </a:t>
            </a:r>
            <a:r>
              <a:rPr lang="en-US" sz="18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tf.TextLineReader</a:t>
            </a:r>
            <a:r>
              <a:rPr lang="en-US" sz="1800" b="0" i="0" u="none" strike="noStrike" cap="none">
                <a:solidFill>
                  <a:schemeClr val="dk1"/>
                </a:solidFill>
                <a:latin typeface="Times New Roman"/>
                <a:ea typeface="Times New Roman"/>
                <a:cs typeface="Times New Roman"/>
                <a:sym typeface="Times New Roman"/>
              </a:rPr>
              <a:t> 	with the </a:t>
            </a:r>
            <a:r>
              <a:rPr lang="en-US" sz="1800" b="0" i="0" u="sng" strike="noStrike" cap="none">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tf.decode_csv</a:t>
            </a:r>
            <a:r>
              <a:rPr lang="en-US" sz="1800" b="0" i="0" u="none" strike="noStrike" cap="none">
                <a:solidFill>
                  <a:schemeClr val="dk1"/>
                </a:solidFill>
                <a:latin typeface="Times New Roman"/>
                <a:ea typeface="Times New Roman"/>
                <a:cs typeface="Times New Roman"/>
                <a:sym typeface="Times New Roman"/>
              </a:rPr>
              <a:t> operation.</a:t>
            </a:r>
            <a:endParaRPr sz="1400" b="0" i="0" u="none" strike="noStrike" cap="none">
              <a:solidFill>
                <a:srgbClr val="000000"/>
              </a:solidFill>
              <a:latin typeface="Arial"/>
              <a:ea typeface="Arial"/>
              <a:cs typeface="Arial"/>
              <a:sym typeface="Arial"/>
            </a:endParaRPr>
          </a:p>
        </p:txBody>
      </p:sp>
      <p:sp>
        <p:nvSpPr>
          <p:cNvPr id="381" name="Google Shape;381;p11"/>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2"/>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319088" lvl="0" indent="-319088" algn="l" rtl="0">
              <a:lnSpc>
                <a:spcPct val="100000"/>
              </a:lnSpc>
              <a:spcBef>
                <a:spcPts val="0"/>
              </a:spcBef>
              <a:spcAft>
                <a:spcPts val="0"/>
              </a:spcAft>
              <a:buSzPts val="1440"/>
              <a:buFont typeface="Arial"/>
              <a:buNone/>
            </a:pPr>
            <a:r>
              <a:rPr lang="en-US" sz="2400" b="1">
                <a:latin typeface="Times New Roman"/>
                <a:ea typeface="Times New Roman"/>
                <a:cs typeface="Times New Roman"/>
                <a:sym typeface="Times New Roman"/>
              </a:rPr>
              <a:t>Preloaded data</a:t>
            </a:r>
            <a:r>
              <a:rPr lang="en-US" sz="2400">
                <a:latin typeface="Times New Roman"/>
                <a:ea typeface="Times New Roman"/>
                <a:cs typeface="Times New Roman"/>
                <a:sym typeface="Times New Roman"/>
              </a:rPr>
              <a:t>:</a:t>
            </a:r>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 import tensorflow as tf ]</a:t>
            </a:r>
            <a:endParaRPr/>
          </a:p>
          <a:p>
            <a:pPr marL="319088" lvl="0" indent="-208598" algn="l" rtl="0">
              <a:lnSpc>
                <a:spcPct val="100000"/>
              </a:lnSpc>
              <a:spcBef>
                <a:spcPts val="700"/>
              </a:spcBef>
              <a:spcAft>
                <a:spcPts val="0"/>
              </a:spcAft>
              <a:buSzPts val="1740"/>
              <a:buNone/>
            </a:pPr>
            <a:endParaRPr>
              <a:latin typeface="Times New Roman"/>
              <a:ea typeface="Times New Roman"/>
              <a:cs typeface="Times New Roman"/>
              <a:sym typeface="Times New Roman"/>
            </a:endParaRPr>
          </a:p>
          <a:p>
            <a:pPr marL="319088" lvl="0" indent="-319088" algn="l" rtl="0">
              <a:lnSpc>
                <a:spcPct val="100000"/>
              </a:lnSpc>
              <a:spcBef>
                <a:spcPts val="700"/>
              </a:spcBef>
              <a:spcAft>
                <a:spcPts val="0"/>
              </a:spcAft>
              <a:buSzPts val="1440"/>
              <a:buChar char="◻"/>
            </a:pPr>
            <a:r>
              <a:rPr lang="en-US" sz="2400" b="1">
                <a:latin typeface="Times New Roman"/>
                <a:ea typeface="Times New Roman"/>
                <a:cs typeface="Times New Roman"/>
                <a:sym typeface="Times New Roman"/>
              </a:rPr>
              <a:t>Constant</a:t>
            </a:r>
            <a:r>
              <a:rPr lang="en-US" sz="2400">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x = tf.constant(35, name='x')</a:t>
            </a:r>
            <a:endParaRPr/>
          </a:p>
          <a:p>
            <a:pPr marL="319088" lvl="0" indent="-319088" algn="l" rtl="0">
              <a:lnSpc>
                <a:spcPct val="100000"/>
              </a:lnSpc>
              <a:spcBef>
                <a:spcPts val="700"/>
              </a:spcBef>
              <a:spcAft>
                <a:spcPts val="0"/>
              </a:spcAft>
              <a:buSzPts val="1440"/>
              <a:buChar char="◻"/>
            </a:pPr>
            <a:r>
              <a:rPr lang="en-US" sz="2400" b="1">
                <a:latin typeface="Times New Roman"/>
                <a:ea typeface="Times New Roman"/>
                <a:cs typeface="Times New Roman"/>
                <a:sym typeface="Times New Roman"/>
              </a:rPr>
              <a:t>Variable</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y = tf.Variable(15, name='y')</a:t>
            </a:r>
            <a:endParaRPr/>
          </a:p>
          <a:p>
            <a:pPr marL="319088" lvl="0" indent="-319088" algn="l" rtl="0">
              <a:lnSpc>
                <a:spcPct val="100000"/>
              </a:lnSpc>
              <a:spcBef>
                <a:spcPts val="700"/>
              </a:spcBef>
              <a:spcAft>
                <a:spcPts val="0"/>
              </a:spcAft>
              <a:buSzPts val="1440"/>
              <a:buChar char="◻"/>
            </a:pPr>
            <a:r>
              <a:rPr lang="en-US" sz="2400" b="1">
                <a:latin typeface="Times New Roman"/>
                <a:ea typeface="Times New Roman"/>
                <a:cs typeface="Times New Roman"/>
                <a:sym typeface="Times New Roman"/>
              </a:rPr>
              <a:t>Placeholder</a:t>
            </a: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a=tf.placeholder(tf.float32)</a:t>
            </a:r>
            <a:endParaRPr/>
          </a:p>
          <a:p>
            <a:pPr marL="319088" lvl="0" indent="-208598" algn="l" rtl="0">
              <a:lnSpc>
                <a:spcPct val="100000"/>
              </a:lnSpc>
              <a:spcBef>
                <a:spcPts val="700"/>
              </a:spcBef>
              <a:spcAft>
                <a:spcPts val="0"/>
              </a:spcAft>
              <a:buSzPts val="1740"/>
              <a:buNone/>
            </a:pPr>
            <a:endParaRPr>
              <a:latin typeface="Times New Roman"/>
              <a:ea typeface="Times New Roman"/>
              <a:cs typeface="Times New Roman"/>
              <a:sym typeface="Times New Roman"/>
            </a:endParaRPr>
          </a:p>
          <a:p>
            <a:pPr marL="319088" lvl="0" indent="-208598" algn="l" rtl="0">
              <a:lnSpc>
                <a:spcPct val="100000"/>
              </a:lnSpc>
              <a:spcBef>
                <a:spcPts val="700"/>
              </a:spcBef>
              <a:spcAft>
                <a:spcPts val="0"/>
              </a:spcAft>
              <a:buSzPts val="1740"/>
              <a:buNone/>
            </a:pPr>
            <a:endParaRPr/>
          </a:p>
          <a:p>
            <a:pPr marL="319088" lvl="0" indent="-208598" algn="l" rtl="0">
              <a:lnSpc>
                <a:spcPct val="100000"/>
              </a:lnSpc>
              <a:spcBef>
                <a:spcPts val="700"/>
              </a:spcBef>
              <a:spcAft>
                <a:spcPts val="0"/>
              </a:spcAft>
              <a:buSzPts val="1740"/>
              <a:buNone/>
            </a:pPr>
            <a:endParaRPr/>
          </a:p>
        </p:txBody>
      </p:sp>
      <p:sp>
        <p:nvSpPr>
          <p:cNvPr id="387" name="Google Shape;387;p1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cf35638079_0_36"/>
          <p:cNvSpPr txBox="1">
            <a:spLocks noGrp="1"/>
          </p:cNvSpPr>
          <p:nvPr>
            <p:ph type="body" idx="1"/>
          </p:nvPr>
        </p:nvSpPr>
        <p:spPr>
          <a:xfrm>
            <a:off x="195942" y="1463700"/>
            <a:ext cx="8882743" cy="5151704"/>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solidFill>
                  <a:schemeClr val="dk2"/>
                </a:solidFill>
                <a:latin typeface="Times New Roman"/>
                <a:ea typeface="Times New Roman"/>
                <a:cs typeface="Times New Roman"/>
                <a:sym typeface="Times New Roman"/>
              </a:rPr>
              <a:t>If we define a tf constant when we print it, we get a Tensor object and not its value</a:t>
            </a:r>
            <a:endParaRPr sz="2000">
              <a:solidFill>
                <a:schemeClr val="dk2"/>
              </a:solidFill>
              <a:latin typeface="Times New Roman"/>
              <a:ea typeface="Times New Roman"/>
              <a:cs typeface="Times New Roman"/>
              <a:sym typeface="Times New Roman"/>
            </a:endParaRPr>
          </a:p>
          <a:p>
            <a:pPr marL="0" lvl="0" indent="0" algn="l" rtl="0">
              <a:lnSpc>
                <a:spcPct val="100000"/>
              </a:lnSpc>
              <a:spcBef>
                <a:spcPts val="1500"/>
              </a:spcBef>
              <a:spcAft>
                <a:spcPts val="0"/>
              </a:spcAft>
              <a:buSzPts val="1080"/>
              <a:buNone/>
            </a:pPr>
            <a:r>
              <a:rPr lang="en-US" sz="2100">
                <a:solidFill>
                  <a:schemeClr val="dk1"/>
                </a:solidFill>
                <a:latin typeface="Times New Roman"/>
                <a:ea typeface="Times New Roman"/>
                <a:cs typeface="Times New Roman"/>
                <a:sym typeface="Times New Roman"/>
              </a:rPr>
              <a:t>x = tf.constant(1, dtype=tf.float32, name="X")</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700"/>
              </a:spcBef>
              <a:spcAft>
                <a:spcPts val="0"/>
              </a:spcAft>
              <a:buSzPts val="1080"/>
              <a:buNone/>
            </a:pPr>
            <a:r>
              <a:rPr lang="en-US" sz="2100">
                <a:solidFill>
                  <a:schemeClr val="dk1"/>
                </a:solidFill>
                <a:latin typeface="Times New Roman"/>
                <a:ea typeface="Times New Roman"/>
                <a:cs typeface="Times New Roman"/>
                <a:sym typeface="Times New Roman"/>
              </a:rPr>
              <a:t>print(x)</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700"/>
              </a:spcBef>
              <a:spcAft>
                <a:spcPts val="0"/>
              </a:spcAft>
              <a:buSzPts val="1080"/>
              <a:buNone/>
            </a:pPr>
            <a:r>
              <a:rPr lang="en-US" sz="2100">
                <a:solidFill>
                  <a:schemeClr val="dk1"/>
                </a:solidFill>
                <a:latin typeface="Times New Roman"/>
                <a:ea typeface="Times New Roman"/>
                <a:cs typeface="Times New Roman"/>
                <a:sym typeface="Times New Roman"/>
              </a:rPr>
              <a:t>&gt; Tensor("Node X:0", shape=(), dtype=float32)</a:t>
            </a:r>
            <a:endParaRPr sz="2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100">
              <a:solidFill>
                <a:srgbClr val="F8F8F2"/>
              </a:solidFill>
              <a:highlight>
                <a:srgbClr val="212733"/>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100">
                <a:solidFill>
                  <a:srgbClr val="333333"/>
                </a:solidFill>
                <a:latin typeface="Times New Roman"/>
                <a:ea typeface="Times New Roman"/>
                <a:cs typeface="Times New Roman"/>
                <a:sym typeface="Times New Roman"/>
              </a:rPr>
              <a:t>Now, let’s observed the below code, and evaluate this node. We’ll need to create a </a:t>
            </a:r>
            <a:r>
              <a:rPr lang="en-US" sz="2100" b="1">
                <a:solidFill>
                  <a:schemeClr val="dk2"/>
                </a:solidFill>
                <a:highlight>
                  <a:srgbClr val="FCEFED"/>
                </a:highlight>
                <a:latin typeface="Times New Roman"/>
                <a:ea typeface="Times New Roman"/>
                <a:cs typeface="Times New Roman"/>
                <a:sym typeface="Times New Roman"/>
              </a:rPr>
              <a:t>tf.Session</a:t>
            </a:r>
            <a:r>
              <a:rPr lang="en-US" sz="2100" b="1">
                <a:solidFill>
                  <a:schemeClr val="dk2"/>
                </a:solidFill>
                <a:latin typeface="Times New Roman"/>
                <a:ea typeface="Times New Roman"/>
                <a:cs typeface="Times New Roman"/>
                <a:sym typeface="Times New Roman"/>
              </a:rPr>
              <a:t> </a:t>
            </a:r>
            <a:r>
              <a:rPr lang="en-US" sz="2100">
                <a:solidFill>
                  <a:srgbClr val="333333"/>
                </a:solidFill>
                <a:latin typeface="Times New Roman"/>
                <a:ea typeface="Times New Roman"/>
                <a:cs typeface="Times New Roman"/>
                <a:sym typeface="Times New Roman"/>
              </a:rPr>
              <a:t>that will take care of actually evaluating the graph</a:t>
            </a:r>
            <a:endParaRPr sz="2100">
              <a:solidFill>
                <a:srgbClr val="333333"/>
              </a:solidFill>
              <a:latin typeface="Times New Roman"/>
              <a:ea typeface="Times New Roman"/>
              <a:cs typeface="Times New Roman"/>
              <a:sym typeface="Times New Roman"/>
            </a:endParaRPr>
          </a:p>
          <a:p>
            <a:pPr marL="0" lvl="0" indent="0" algn="l" rtl="0">
              <a:lnSpc>
                <a:spcPct val="100000"/>
              </a:lnSpc>
              <a:spcBef>
                <a:spcPts val="1500"/>
              </a:spcBef>
              <a:spcAft>
                <a:spcPts val="0"/>
              </a:spcAft>
              <a:buSzPts val="1080"/>
              <a:buNone/>
            </a:pPr>
            <a:r>
              <a:rPr lang="en-US" sz="2100">
                <a:solidFill>
                  <a:schemeClr val="dk1"/>
                </a:solidFill>
                <a:latin typeface="Times New Roman"/>
                <a:ea typeface="Times New Roman"/>
                <a:cs typeface="Times New Roman"/>
                <a:sym typeface="Times New Roman"/>
              </a:rPr>
              <a:t>with tf.Session() as sess:</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700"/>
              </a:spcBef>
              <a:spcAft>
                <a:spcPts val="0"/>
              </a:spcAft>
              <a:buSzPts val="1080"/>
              <a:buNone/>
            </a:pPr>
            <a:r>
              <a:rPr lang="en-US" sz="2100">
                <a:solidFill>
                  <a:schemeClr val="dk1"/>
                </a:solidFill>
                <a:latin typeface="Times New Roman"/>
                <a:ea typeface="Times New Roman"/>
                <a:cs typeface="Times New Roman"/>
                <a:sym typeface="Times New Roman"/>
              </a:rPr>
              <a:t>    print(sess.run(x))                       </a:t>
            </a:r>
            <a:r>
              <a:rPr lang="en-US" sz="2100">
                <a:solidFill>
                  <a:schemeClr val="dk1"/>
                </a:solidFill>
                <a:highlight>
                  <a:srgbClr val="FFFF00"/>
                </a:highlight>
                <a:latin typeface="Times New Roman"/>
                <a:ea typeface="Times New Roman"/>
                <a:cs typeface="Times New Roman"/>
                <a:sym typeface="Times New Roman"/>
              </a:rPr>
              <a:t>#    x.eval()</a:t>
            </a:r>
            <a:endParaRPr sz="2100">
              <a:solidFill>
                <a:schemeClr val="dk1"/>
              </a:solidFill>
              <a:highlight>
                <a:srgbClr val="FFFF00"/>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&gt; 1.0</a:t>
            </a:r>
            <a:endParaRPr sz="2100">
              <a:solidFill>
                <a:schemeClr val="dk1"/>
              </a:solidFill>
              <a:latin typeface="Times New Roman"/>
              <a:ea typeface="Times New Roman"/>
              <a:cs typeface="Times New Roman"/>
              <a:sym typeface="Times New Roman"/>
            </a:endParaRPr>
          </a:p>
          <a:p>
            <a:pPr marL="0" lvl="0" indent="0" algn="l" rtl="0">
              <a:lnSpc>
                <a:spcPct val="100000"/>
              </a:lnSpc>
              <a:spcBef>
                <a:spcPts val="700"/>
              </a:spcBef>
              <a:spcAft>
                <a:spcPts val="0"/>
              </a:spcAft>
              <a:buSzPts val="1080"/>
              <a:buNone/>
            </a:pPr>
            <a:endParaRPr sz="3800">
              <a:latin typeface="Times New Roman"/>
              <a:ea typeface="Times New Roman"/>
              <a:cs typeface="Times New Roman"/>
              <a:sym typeface="Times New Roman"/>
            </a:endParaRPr>
          </a:p>
        </p:txBody>
      </p:sp>
      <p:sp>
        <p:nvSpPr>
          <p:cNvPr id="394" name="Google Shape;394;gcf35638079_0_36"/>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36</a:t>
            </a:fld>
            <a:endParaRPr/>
          </a:p>
        </p:txBody>
      </p:sp>
      <p:sp>
        <p:nvSpPr>
          <p:cNvPr id="395" name="Google Shape;395;gcf35638079_0_36"/>
          <p:cNvSpPr txBox="1"/>
          <p:nvPr/>
        </p:nvSpPr>
        <p:spPr>
          <a:xfrm>
            <a:off x="5617029" y="2412096"/>
            <a:ext cx="34616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highlight>
                  <a:srgbClr val="FFFF00"/>
                </a:highlight>
                <a:latin typeface="Times New Roman"/>
                <a:ea typeface="Times New Roman"/>
                <a:cs typeface="Times New Roman"/>
                <a:sym typeface="Times New Roman"/>
              </a:rPr>
              <a:t># x = tf.constant(1, name=“X”)</a:t>
            </a:r>
            <a:endParaRPr sz="2000" b="0" i="0" u="none" strike="noStrike" cap="none">
              <a:solidFill>
                <a:srgbClr val="000000"/>
              </a:solidFill>
              <a:highlight>
                <a:srgbClr val="FFFF00"/>
              </a:highlight>
              <a:latin typeface="Arial"/>
              <a:ea typeface="Arial"/>
              <a:cs typeface="Arial"/>
              <a:sym typeface="Arial"/>
            </a:endParaRPr>
          </a:p>
        </p:txBody>
      </p:sp>
      <p:sp>
        <p:nvSpPr>
          <p:cNvPr id="396" name="Google Shape;396;gcf35638079_0_36"/>
          <p:cNvSpPr txBox="1"/>
          <p:nvPr/>
        </p:nvSpPr>
        <p:spPr>
          <a:xfrm>
            <a:off x="1623525" y="468327"/>
            <a:ext cx="548640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2"/>
                </a:solidFill>
                <a:latin typeface="Times New Roman"/>
                <a:ea typeface="Times New Roman"/>
                <a:cs typeface="Times New Roman"/>
                <a:sym typeface="Times New Roman"/>
              </a:rPr>
              <a:t>How to use Constant and Variable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a:latin typeface="Times New Roman"/>
                <a:ea typeface="Times New Roman"/>
                <a:cs typeface="Times New Roman"/>
                <a:sym typeface="Times New Roman"/>
              </a:rPr>
              <a:t>Code Basics</a:t>
            </a:r>
            <a:r>
              <a:rPr lang="en-US" sz="2800">
                <a:latin typeface="Times New Roman"/>
                <a:ea typeface="Times New Roman"/>
                <a:cs typeface="Times New Roman"/>
                <a:sym typeface="Times New Roman"/>
              </a:rPr>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403" name="Google Shape;403;p15"/>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Autofit/>
          </a:bodyPr>
          <a:lstStyle/>
          <a:p>
            <a:pPr marL="319088" lvl="0" indent="-319088" algn="l" rtl="0">
              <a:lnSpc>
                <a:spcPct val="100000"/>
              </a:lnSpc>
              <a:spcBef>
                <a:spcPts val="0"/>
              </a:spcBef>
              <a:spcAft>
                <a:spcPts val="0"/>
              </a:spcAft>
              <a:buSzPts val="1740"/>
              <a:buFont typeface="Arial"/>
              <a:buNone/>
            </a:pPr>
            <a:r>
              <a:rPr lang="en-US"/>
              <a:t>	</a:t>
            </a:r>
            <a:r>
              <a:rPr lang="en-US" sz="2400">
                <a:latin typeface="Times New Roman"/>
                <a:ea typeface="Times New Roman"/>
                <a:cs typeface="Times New Roman"/>
                <a:sym typeface="Times New Roman"/>
              </a:rPr>
              <a:t>1)  </a:t>
            </a:r>
            <a:r>
              <a:rPr lang="en-US" sz="2400" b="1">
                <a:latin typeface="Times New Roman"/>
                <a:ea typeface="Times New Roman"/>
                <a:cs typeface="Times New Roman"/>
                <a:sym typeface="Times New Roman"/>
              </a:rPr>
              <a:t>Building Computational Graph</a:t>
            </a:r>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import tensorflow as tf</a:t>
            </a:r>
            <a:endParaRPr/>
          </a:p>
          <a:p>
            <a:pPr marL="319088" lvl="0" indent="-319088" algn="l" rtl="0">
              <a:lnSpc>
                <a:spcPct val="100000"/>
              </a:lnSpc>
              <a:spcBef>
                <a:spcPts val="700"/>
              </a:spcBef>
              <a:spcAft>
                <a:spcPts val="0"/>
              </a:spcAft>
              <a:buSzPts val="1080"/>
              <a:buFont typeface="Arial"/>
              <a:buNone/>
            </a:pPr>
            <a:r>
              <a:rPr lang="en-US" sz="1800">
                <a:latin typeface="Times New Roman"/>
                <a:ea typeface="Times New Roman"/>
                <a:cs typeface="Times New Roman"/>
                <a:sym typeface="Times New Roman"/>
              </a:rPr>
              <a:t>	    		node1=tf.constant(5.0)</a:t>
            </a:r>
            <a:endParaRPr/>
          </a:p>
          <a:p>
            <a:pPr marL="319088" lvl="0" indent="-319088" algn="l" rtl="0">
              <a:lnSpc>
                <a:spcPct val="100000"/>
              </a:lnSpc>
              <a:spcBef>
                <a:spcPts val="700"/>
              </a:spcBef>
              <a:spcAft>
                <a:spcPts val="0"/>
              </a:spcAft>
              <a:buSzPts val="1080"/>
              <a:buFont typeface="Arial"/>
              <a:buNone/>
            </a:pPr>
            <a:r>
              <a:rPr lang="en-US" sz="1800">
                <a:latin typeface="Times New Roman"/>
                <a:ea typeface="Times New Roman"/>
                <a:cs typeface="Times New Roman"/>
                <a:sym typeface="Times New Roman"/>
              </a:rPr>
              <a:t>        		node2=tf.constant(6.0)</a:t>
            </a:r>
            <a:endParaRPr/>
          </a:p>
          <a:p>
            <a:pPr marL="319088" lvl="0" indent="-319088" algn="l" rtl="0">
              <a:lnSpc>
                <a:spcPct val="100000"/>
              </a:lnSpc>
              <a:spcBef>
                <a:spcPts val="700"/>
              </a:spcBef>
              <a:spcAft>
                <a:spcPts val="0"/>
              </a:spcAft>
              <a:buSzPts val="1080"/>
              <a:buFont typeface="Arial"/>
              <a:buNone/>
            </a:pPr>
            <a:r>
              <a:rPr lang="en-US" sz="1800">
                <a:latin typeface="Times New Roman"/>
                <a:ea typeface="Times New Roman"/>
                <a:cs typeface="Times New Roman"/>
                <a:sym typeface="Times New Roman"/>
              </a:rPr>
              <a:t>	    		print(node1,node2)</a:t>
            </a:r>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 2) </a:t>
            </a:r>
            <a:r>
              <a:rPr lang="en-US" sz="2400" b="1">
                <a:latin typeface="Times New Roman"/>
                <a:ea typeface="Times New Roman"/>
                <a:cs typeface="Times New Roman"/>
                <a:sym typeface="Times New Roman"/>
              </a:rPr>
              <a:t>Running Computational Graph (Session)</a:t>
            </a:r>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t>
            </a:r>
            <a:r>
              <a:rPr lang="en-US" sz="2000" b="1" u="sng">
                <a:latin typeface="Times New Roman"/>
                <a:ea typeface="Times New Roman"/>
                <a:cs typeface="Times New Roman"/>
                <a:sym typeface="Times New Roman"/>
              </a:rPr>
              <a:t>Way1</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p>
          <a:p>
            <a:pPr marL="319088" lvl="0" indent="-319088" algn="l" rtl="0">
              <a:lnSpc>
                <a:spcPct val="100000"/>
              </a:lnSpc>
              <a:spcBef>
                <a:spcPts val="700"/>
              </a:spcBef>
              <a:spcAft>
                <a:spcPts val="0"/>
              </a:spcAft>
              <a:buSzPts val="1740"/>
              <a:buFont typeface="Arial"/>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sess=tf.Session()</a:t>
            </a:r>
            <a:endParaRPr/>
          </a:p>
          <a:p>
            <a:pPr marL="319088" lvl="0" indent="-319088" algn="l" rtl="0">
              <a:lnSpc>
                <a:spcPct val="100000"/>
              </a:lnSpc>
              <a:spcBef>
                <a:spcPts val="700"/>
              </a:spcBef>
              <a:spcAft>
                <a:spcPts val="0"/>
              </a:spcAft>
              <a:buSzPts val="1080"/>
              <a:buFont typeface="Arial"/>
              <a:buNone/>
            </a:pPr>
            <a:r>
              <a:rPr lang="en-US" sz="1800">
                <a:latin typeface="Times New Roman"/>
                <a:ea typeface="Times New Roman"/>
                <a:cs typeface="Times New Roman"/>
                <a:sym typeface="Times New Roman"/>
              </a:rPr>
              <a:t>          	print(sess.run([node1,node2])</a:t>
            </a:r>
            <a:endParaRPr/>
          </a:p>
          <a:p>
            <a:pPr marL="319088" lvl="0" indent="-319088" algn="l" rtl="0">
              <a:lnSpc>
                <a:spcPct val="100000"/>
              </a:lnSpc>
              <a:spcBef>
                <a:spcPts val="700"/>
              </a:spcBef>
              <a:spcAft>
                <a:spcPts val="0"/>
              </a:spcAft>
              <a:buSzPts val="1080"/>
              <a:buFont typeface="Arial"/>
              <a:buNone/>
            </a:pPr>
            <a:r>
              <a:rPr lang="en-US" sz="1800">
                <a:latin typeface="Times New Roman"/>
                <a:ea typeface="Times New Roman"/>
                <a:cs typeface="Times New Roman"/>
                <a:sym typeface="Times New Roman"/>
              </a:rPr>
              <a:t>         	sess.close()</a:t>
            </a:r>
            <a:endParaRPr/>
          </a:p>
          <a:p>
            <a:pPr marL="319088" lvl="0" indent="-319088" algn="l" rtl="0">
              <a:lnSpc>
                <a:spcPct val="100000"/>
              </a:lnSpc>
              <a:spcBef>
                <a:spcPts val="700"/>
              </a:spcBef>
              <a:spcAft>
                <a:spcPts val="0"/>
              </a:spcAft>
              <a:buSzPts val="1740"/>
              <a:buFont typeface="Arial"/>
              <a:buNone/>
            </a:pPr>
            <a:endParaRPr/>
          </a:p>
          <a:p>
            <a:pPr marL="319088" lvl="0" indent="-319088" algn="l" rtl="0">
              <a:lnSpc>
                <a:spcPct val="100000"/>
              </a:lnSpc>
              <a:spcBef>
                <a:spcPts val="700"/>
              </a:spcBef>
              <a:spcAft>
                <a:spcPts val="0"/>
              </a:spcAft>
              <a:buSzPts val="1740"/>
              <a:buFont typeface="Arial"/>
              <a:buNone/>
            </a:pPr>
            <a:endParaRPr/>
          </a:p>
          <a:p>
            <a:pPr marL="319088" lvl="0" indent="-319088" algn="l" rtl="0">
              <a:lnSpc>
                <a:spcPct val="100000"/>
              </a:lnSpc>
              <a:spcBef>
                <a:spcPts val="700"/>
              </a:spcBef>
              <a:spcAft>
                <a:spcPts val="0"/>
              </a:spcAft>
              <a:buSzPts val="1740"/>
              <a:buFont typeface="Arial"/>
              <a:buNone/>
            </a:pPr>
            <a:r>
              <a:rPr lang="en-US"/>
              <a:t/>
            </a:r>
            <a:br>
              <a:rPr lang="en-US"/>
            </a:br>
            <a:endParaRPr/>
          </a:p>
          <a:p>
            <a:pPr marL="319088" lvl="0" indent="-208598" algn="l" rtl="0">
              <a:lnSpc>
                <a:spcPct val="100000"/>
              </a:lnSpc>
              <a:spcBef>
                <a:spcPts val="700"/>
              </a:spcBef>
              <a:spcAft>
                <a:spcPts val="0"/>
              </a:spcAft>
              <a:buSzPts val="1740"/>
              <a:buNone/>
            </a:pPr>
            <a:endParaRPr/>
          </a:p>
          <a:p>
            <a:pPr marL="319088" lvl="0" indent="-208598" algn="l" rtl="0">
              <a:lnSpc>
                <a:spcPct val="100000"/>
              </a:lnSpc>
              <a:spcBef>
                <a:spcPts val="700"/>
              </a:spcBef>
              <a:spcAft>
                <a:spcPts val="0"/>
              </a:spcAft>
              <a:buSzPts val="1740"/>
              <a:buNone/>
            </a:pPr>
            <a:endParaRPr/>
          </a:p>
        </p:txBody>
      </p:sp>
      <p:sp>
        <p:nvSpPr>
          <p:cNvPr id="404" name="Google Shape;404;p15"/>
          <p:cNvSpPr txBox="1"/>
          <p:nvPr/>
        </p:nvSpPr>
        <p:spPr>
          <a:xfrm>
            <a:off x="5019869" y="4232100"/>
            <a:ext cx="3818331" cy="17850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sng" strike="noStrike" cap="none">
                <a:solidFill>
                  <a:schemeClr val="dk1"/>
                </a:solidFill>
                <a:latin typeface="Times New Roman"/>
                <a:ea typeface="Times New Roman"/>
                <a:cs typeface="Times New Roman"/>
                <a:sym typeface="Times New Roman"/>
              </a:rPr>
              <a:t>Way 2 </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with tf.compat.v1.Session() as sess:</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output=sess.run([node1,node2])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print(output)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15"/>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b="1">
                <a:solidFill>
                  <a:schemeClr val="dk2"/>
                </a:solidFill>
                <a:latin typeface="Times New Roman"/>
                <a:ea typeface="Times New Roman"/>
                <a:cs typeface="Times New Roman"/>
                <a:sym typeface="Times New Roman"/>
              </a:rPr>
              <a:t>Using Tensorboard</a:t>
            </a:r>
            <a:endParaRPr sz="2800" b="1">
              <a:solidFill>
                <a:schemeClr val="dk2"/>
              </a:solidFill>
              <a:latin typeface="Times New Roman"/>
              <a:ea typeface="Times New Roman"/>
              <a:cs typeface="Times New Roman"/>
              <a:sym typeface="Times New Roman"/>
            </a:endParaRPr>
          </a:p>
        </p:txBody>
      </p:sp>
      <p:sp>
        <p:nvSpPr>
          <p:cNvPr id="411" name="Google Shape;411;p55"/>
          <p:cNvSpPr txBox="1">
            <a:spLocks noGrp="1"/>
          </p:cNvSpPr>
          <p:nvPr>
            <p:ph type="body" idx="1"/>
          </p:nvPr>
        </p:nvSpPr>
        <p:spPr>
          <a:xfrm>
            <a:off x="303960" y="1695023"/>
            <a:ext cx="8770776" cy="44319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800"/>
              <a:buNone/>
            </a:pPr>
            <a:r>
              <a:rPr lang="en-US" sz="1800" b="0" i="0" u="none" strike="noStrike" cap="none">
                <a:solidFill>
                  <a:schemeClr val="dk1"/>
                </a:solidFill>
                <a:latin typeface="Times New Roman"/>
                <a:ea typeface="Times New Roman"/>
                <a:cs typeface="Times New Roman"/>
                <a:sym typeface="Times New Roman"/>
              </a:rPr>
              <a:t>import tensorflow as tf</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%load_ext tensorboard    # Load the TensorBoard notebook extension</a:t>
            </a:r>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with tf.compat.v1.Session() as sess:</a:t>
            </a:r>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a=tf.constant(4,name="input_A")</a:t>
            </a:r>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b=tf.constant(6,name="input_B")</a:t>
            </a:r>
            <a:endParaRPr/>
          </a:p>
          <a:p>
            <a:pPr marL="0" marR="0" lvl="0" indent="0" algn="l"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c=tf.add(a,b,name=“Result")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writer=tf.compat.v1.summary.FileWriter("./logs",sess.graph)</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print(sess.run(c))</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sess.close()</a:t>
            </a:r>
            <a:endParaRPr/>
          </a:p>
          <a:p>
            <a:pPr marL="0" marR="0" lvl="0" indent="0" algn="l" rtl="0">
              <a:lnSpc>
                <a:spcPct val="100000"/>
              </a:lnSpc>
              <a:spcBef>
                <a:spcPts val="0"/>
              </a:spcBef>
              <a:spcAft>
                <a:spcPts val="0"/>
              </a:spcAft>
              <a:buClr>
                <a:schemeClr val="dk1"/>
              </a:buClr>
              <a:buSzPts val="1800"/>
              <a:buFont typeface="Twentieth Century"/>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b="1">
                <a:latin typeface="Times New Roman"/>
                <a:ea typeface="Times New Roman"/>
                <a:cs typeface="Times New Roman"/>
                <a:sym typeface="Times New Roman"/>
              </a:rPr>
              <a:t>How to use Tensorboard?</a:t>
            </a:r>
            <a:endParaRPr/>
          </a:p>
        </p:txBody>
      </p:sp>
      <p:pic>
        <p:nvPicPr>
          <p:cNvPr id="417" name="Google Shape;417;p56"/>
          <p:cNvPicPr preferRelativeResize="0"/>
          <p:nvPr/>
        </p:nvPicPr>
        <p:blipFill rotWithShape="1">
          <a:blip r:embed="rId3">
            <a:alphaModFix/>
          </a:blip>
          <a:srcRect/>
          <a:stretch/>
        </p:blipFill>
        <p:spPr>
          <a:xfrm>
            <a:off x="114426" y="2317148"/>
            <a:ext cx="7343775" cy="993570"/>
          </a:xfrm>
          <a:prstGeom prst="rect">
            <a:avLst/>
          </a:prstGeom>
          <a:noFill/>
          <a:ln>
            <a:noFill/>
          </a:ln>
        </p:spPr>
      </p:pic>
      <p:pic>
        <p:nvPicPr>
          <p:cNvPr id="418" name="Google Shape;418;p56"/>
          <p:cNvPicPr preferRelativeResize="0"/>
          <p:nvPr/>
        </p:nvPicPr>
        <p:blipFill rotWithShape="1">
          <a:blip r:embed="rId4">
            <a:alphaModFix/>
          </a:blip>
          <a:srcRect/>
          <a:stretch/>
        </p:blipFill>
        <p:spPr>
          <a:xfrm>
            <a:off x="213826" y="3548266"/>
            <a:ext cx="7343775" cy="2933700"/>
          </a:xfrm>
          <a:prstGeom prst="rect">
            <a:avLst/>
          </a:prstGeom>
          <a:noFill/>
          <a:ln>
            <a:noFill/>
          </a:ln>
        </p:spPr>
      </p:pic>
      <p:sp>
        <p:nvSpPr>
          <p:cNvPr id="419" name="Google Shape;419;p56"/>
          <p:cNvSpPr txBox="1"/>
          <p:nvPr/>
        </p:nvSpPr>
        <p:spPr>
          <a:xfrm>
            <a:off x="313836" y="1517532"/>
            <a:ext cx="69449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Run it on Anaconda Command Prompt:    %tensorboard –logdir logs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c6869843e2_0_15"/>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How Does TensorFlow Compare to Alternatives?</a:t>
            </a:r>
            <a:r>
              <a:rPr lang="en-US"/>
              <a:t> </a:t>
            </a:r>
            <a:endParaRPr>
              <a:latin typeface="Times New Roman"/>
              <a:ea typeface="Times New Roman"/>
              <a:cs typeface="Times New Roman"/>
              <a:sym typeface="Times New Roman"/>
            </a:endParaRPr>
          </a:p>
        </p:txBody>
      </p:sp>
      <p:sp>
        <p:nvSpPr>
          <p:cNvPr id="147" name="Google Shape;147;gc6869843e2_0_15"/>
          <p:cNvSpPr txBox="1">
            <a:spLocks noGrp="1"/>
          </p:cNvSpPr>
          <p:nvPr>
            <p:ph type="body" idx="1"/>
          </p:nvPr>
        </p:nvSpPr>
        <p:spPr>
          <a:xfrm>
            <a:off x="28250" y="1600200"/>
            <a:ext cx="9023700" cy="4495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700"/>
              </a:spcBef>
              <a:spcAft>
                <a:spcPts val="0"/>
              </a:spcAft>
              <a:buSzPts val="1080"/>
              <a:buChar char="◻"/>
            </a:pPr>
            <a:r>
              <a:rPr lang="en-US" sz="1800">
                <a:latin typeface="Times New Roman"/>
                <a:ea typeface="Times New Roman"/>
                <a:cs typeface="Times New Roman"/>
                <a:sym typeface="Times New Roman"/>
              </a:rPr>
              <a:t> A number of libraries that have popped up over the years for building deep neural networks. These include Theano, Torch, Caffe, Neon, and Keras</a:t>
            </a:r>
            <a:endParaRPr sz="1800">
              <a:latin typeface="Times New Roman"/>
              <a:ea typeface="Times New Roman"/>
              <a:cs typeface="Times New Roman"/>
              <a:sym typeface="Times New Roman"/>
            </a:endParaRPr>
          </a:p>
          <a:p>
            <a:pPr marL="0" lvl="0" indent="0" algn="l" rtl="0">
              <a:lnSpc>
                <a:spcPct val="100000"/>
              </a:lnSpc>
              <a:spcBef>
                <a:spcPts val="700"/>
              </a:spcBef>
              <a:spcAft>
                <a:spcPts val="0"/>
              </a:spcAft>
              <a:buSzPts val="1080"/>
              <a:buNone/>
            </a:pPr>
            <a:endParaRPr sz="1800">
              <a:latin typeface="Times New Roman"/>
              <a:ea typeface="Times New Roman"/>
              <a:cs typeface="Times New Roman"/>
              <a:sym typeface="Times New Roman"/>
            </a:endParaRPr>
          </a:p>
          <a:p>
            <a:pPr marL="457200" lvl="0" indent="-342900" algn="l" rtl="0">
              <a:lnSpc>
                <a:spcPct val="100000"/>
              </a:lnSpc>
              <a:spcBef>
                <a:spcPts val="700"/>
              </a:spcBef>
              <a:spcAft>
                <a:spcPts val="0"/>
              </a:spcAft>
              <a:buSzPts val="1800"/>
              <a:buFont typeface="Times New Roman"/>
              <a:buChar char="●"/>
            </a:pPr>
            <a:r>
              <a:rPr lang="en-US" sz="1800">
                <a:latin typeface="Times New Roman"/>
                <a:ea typeface="Times New Roman"/>
                <a:cs typeface="Times New Roman"/>
                <a:sym typeface="Times New Roman"/>
              </a:rPr>
              <a:t>One of the drawbacks of Torch, however, is that the framework is written in Lua. Lua is a scripting language much like Python, but is less commonly used outside the deep learning community.</a:t>
            </a:r>
            <a:endParaRPr/>
          </a:p>
          <a:p>
            <a:pPr marL="457200" lvl="0" indent="-228600" algn="l" rtl="0">
              <a:lnSpc>
                <a:spcPct val="100000"/>
              </a:lnSpc>
              <a:spcBef>
                <a:spcPts val="700"/>
              </a:spcBef>
              <a:spcAft>
                <a:spcPts val="0"/>
              </a:spcAft>
              <a:buSzPts val="1800"/>
              <a:buFont typeface="Times New Roman"/>
              <a:buNone/>
            </a:pPr>
            <a:endParaRPr sz="1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TensorFlow was built with production use in mind, whereas Theano was designed by researchers almost purely for research purposes. </a:t>
            </a:r>
            <a:endParaRPr/>
          </a:p>
          <a:p>
            <a:pPr marL="457200" lvl="0" indent="-228600" algn="l" rtl="0">
              <a:lnSpc>
                <a:spcPct val="100000"/>
              </a:lnSpc>
              <a:spcBef>
                <a:spcPts val="0"/>
              </a:spcBef>
              <a:spcAft>
                <a:spcPts val="0"/>
              </a:spcAft>
              <a:buSzPts val="1800"/>
              <a:buFont typeface="Times New Roman"/>
              <a:buNone/>
            </a:pPr>
            <a:endParaRPr sz="1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As a result, TensorFlow has many features out of the box and in the works that make it a better choice for real systems (the ability to run in mobile environments, easily build models that span multiple GPUs on a single machine, and train large-scale networks in a distributed fashion).</a:t>
            </a:r>
            <a:endParaRPr sz="1800">
              <a:latin typeface="Times New Roman"/>
              <a:ea typeface="Times New Roman"/>
              <a:cs typeface="Times New Roman"/>
              <a:sym typeface="Times New Roman"/>
            </a:endParaRPr>
          </a:p>
        </p:txBody>
      </p:sp>
      <p:sp>
        <p:nvSpPr>
          <p:cNvPr id="148" name="Google Shape;148;gc6869843e2_0_15"/>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4</a:t>
            </a:fld>
            <a:endParaRPr/>
          </a:p>
        </p:txBody>
      </p:sp>
      <p:sp>
        <p:nvSpPr>
          <p:cNvPr id="149" name="Google Shape;149;gc6869843e2_0_15"/>
          <p:cNvSpPr txBox="1"/>
          <p:nvPr/>
        </p:nvSpPr>
        <p:spPr>
          <a:xfrm>
            <a:off x="60150" y="6014775"/>
            <a:ext cx="90237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50"/>
              <a:buFont typeface="Arial"/>
              <a:buNone/>
            </a:pPr>
            <a:r>
              <a:rPr lang="en-US" sz="1550" b="0" i="0" u="none" strike="noStrike" cap="none">
                <a:solidFill>
                  <a:srgbClr val="3C4043"/>
                </a:solidFill>
                <a:highlight>
                  <a:srgbClr val="FFFF00"/>
                </a:highlight>
                <a:latin typeface="Times New Roman"/>
                <a:ea typeface="Times New Roman"/>
                <a:cs typeface="Times New Roman"/>
                <a:sym typeface="Times New Roman"/>
              </a:rPr>
              <a:t>Nikhil Budua, Fundamentals of Deep Learning, Designing Next Generation Artificial Intelligence Algorithms, First edition, O’Reilly Publications, 2016 [Chapter 3]</a:t>
            </a:r>
            <a:endParaRPr sz="1900" b="0" i="0" u="none" strike="noStrike" cap="none">
              <a:solidFill>
                <a:srgbClr val="000000"/>
              </a:solidFill>
              <a:highlight>
                <a:srgbClr val="FFFF00"/>
              </a:highlight>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57"/>
          <p:cNvPicPr preferRelativeResize="0"/>
          <p:nvPr/>
        </p:nvPicPr>
        <p:blipFill rotWithShape="1">
          <a:blip r:embed="rId3">
            <a:alphaModFix/>
          </a:blip>
          <a:srcRect/>
          <a:stretch/>
        </p:blipFill>
        <p:spPr>
          <a:xfrm>
            <a:off x="664055" y="2492717"/>
            <a:ext cx="8069248" cy="1531484"/>
          </a:xfrm>
          <a:prstGeom prst="rect">
            <a:avLst/>
          </a:prstGeom>
          <a:noFill/>
          <a:ln>
            <a:noFill/>
          </a:ln>
        </p:spPr>
      </p:pic>
      <p:pic>
        <p:nvPicPr>
          <p:cNvPr id="425" name="Google Shape;425;p57"/>
          <p:cNvPicPr preferRelativeResize="0"/>
          <p:nvPr/>
        </p:nvPicPr>
        <p:blipFill rotWithShape="1">
          <a:blip r:embed="rId4">
            <a:alphaModFix/>
          </a:blip>
          <a:srcRect/>
          <a:stretch/>
        </p:blipFill>
        <p:spPr>
          <a:xfrm>
            <a:off x="654724" y="1755066"/>
            <a:ext cx="7887576" cy="296247"/>
          </a:xfrm>
          <a:prstGeom prst="rect">
            <a:avLst/>
          </a:prstGeom>
          <a:noFill/>
          <a:ln>
            <a:noFill/>
          </a:ln>
        </p:spPr>
      </p:pic>
      <p:pic>
        <p:nvPicPr>
          <p:cNvPr id="426" name="Google Shape;426;p57"/>
          <p:cNvPicPr preferRelativeResize="0"/>
          <p:nvPr/>
        </p:nvPicPr>
        <p:blipFill rotWithShape="1">
          <a:blip r:embed="rId5">
            <a:alphaModFix/>
          </a:blip>
          <a:srcRect/>
          <a:stretch/>
        </p:blipFill>
        <p:spPr>
          <a:xfrm>
            <a:off x="654149" y="4379598"/>
            <a:ext cx="8249939" cy="427458"/>
          </a:xfrm>
          <a:prstGeom prst="rect">
            <a:avLst/>
          </a:prstGeom>
          <a:noFill/>
          <a:ln>
            <a:noFill/>
          </a:ln>
        </p:spPr>
      </p:pic>
      <p:pic>
        <p:nvPicPr>
          <p:cNvPr id="427" name="Google Shape;427;p57"/>
          <p:cNvPicPr preferRelativeResize="0"/>
          <p:nvPr/>
        </p:nvPicPr>
        <p:blipFill rotWithShape="1">
          <a:blip r:embed="rId6">
            <a:alphaModFix/>
          </a:blip>
          <a:srcRect/>
          <a:stretch/>
        </p:blipFill>
        <p:spPr>
          <a:xfrm>
            <a:off x="725161" y="5035100"/>
            <a:ext cx="8107913" cy="427458"/>
          </a:xfrm>
          <a:prstGeom prst="rect">
            <a:avLst/>
          </a:prstGeom>
          <a:noFill/>
          <a:ln>
            <a:noFill/>
          </a:ln>
        </p:spPr>
      </p:pic>
      <p:pic>
        <p:nvPicPr>
          <p:cNvPr id="428" name="Google Shape;428;p57"/>
          <p:cNvPicPr preferRelativeResize="0"/>
          <p:nvPr/>
        </p:nvPicPr>
        <p:blipFill rotWithShape="1">
          <a:blip r:embed="rId7">
            <a:alphaModFix/>
          </a:blip>
          <a:srcRect/>
          <a:stretch/>
        </p:blipFill>
        <p:spPr>
          <a:xfrm>
            <a:off x="663480" y="5623601"/>
            <a:ext cx="8294914" cy="1103277"/>
          </a:xfrm>
          <a:prstGeom prst="rect">
            <a:avLst/>
          </a:prstGeom>
          <a:noFill/>
          <a:ln>
            <a:noFill/>
          </a:ln>
        </p:spPr>
      </p:pic>
      <p:sp>
        <p:nvSpPr>
          <p:cNvPr id="429" name="Google Shape;429;p57"/>
          <p:cNvSpPr txBox="1"/>
          <p:nvPr/>
        </p:nvSpPr>
        <p:spPr>
          <a:xfrm>
            <a:off x="521812" y="277489"/>
            <a:ext cx="8153400" cy="9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800" b="1" i="0" u="none" strike="noStrike" cap="none">
                <a:solidFill>
                  <a:schemeClr val="dk2"/>
                </a:solidFill>
                <a:latin typeface="Times New Roman"/>
                <a:ea typeface="Times New Roman"/>
                <a:cs typeface="Times New Roman"/>
                <a:sym typeface="Times New Roman"/>
              </a:rPr>
              <a:t>How to use Tensorboard?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8"/>
          <p:cNvSpPr txBox="1"/>
          <p:nvPr/>
        </p:nvSpPr>
        <p:spPr>
          <a:xfrm>
            <a:off x="177282" y="1487527"/>
            <a:ext cx="896671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If graph is not visible on tensorboard use following command on Anaconda command prompt</a:t>
            </a:r>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&gt;tensorboard dev upload --logdir \log</a:t>
            </a:r>
            <a:endParaRPr/>
          </a:p>
        </p:txBody>
      </p:sp>
      <p:pic>
        <p:nvPicPr>
          <p:cNvPr id="435" name="Google Shape;435;p58"/>
          <p:cNvPicPr preferRelativeResize="0"/>
          <p:nvPr/>
        </p:nvPicPr>
        <p:blipFill rotWithShape="1">
          <a:blip r:embed="rId3">
            <a:alphaModFix/>
          </a:blip>
          <a:srcRect/>
          <a:stretch/>
        </p:blipFill>
        <p:spPr>
          <a:xfrm>
            <a:off x="55983" y="2995636"/>
            <a:ext cx="9032033" cy="1355730"/>
          </a:xfrm>
          <a:prstGeom prst="rect">
            <a:avLst/>
          </a:prstGeom>
          <a:noFill/>
          <a:ln>
            <a:noFill/>
          </a:ln>
        </p:spPr>
      </p:pic>
      <p:sp>
        <p:nvSpPr>
          <p:cNvPr id="436" name="Google Shape;436;p58"/>
          <p:cNvSpPr txBox="1"/>
          <p:nvPr/>
        </p:nvSpPr>
        <p:spPr>
          <a:xfrm>
            <a:off x="288546" y="189147"/>
            <a:ext cx="8153400" cy="9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800" b="1" i="0" u="none" strike="noStrike" cap="none">
                <a:solidFill>
                  <a:schemeClr val="dk2"/>
                </a:solidFill>
                <a:latin typeface="Times New Roman"/>
                <a:ea typeface="Times New Roman"/>
                <a:cs typeface="Times New Roman"/>
                <a:sym typeface="Times New Roman"/>
              </a:rPr>
              <a:t>How to use Tensorboard?</a:t>
            </a:r>
            <a:endParaRPr/>
          </a:p>
        </p:txBody>
      </p:sp>
      <p:pic>
        <p:nvPicPr>
          <p:cNvPr id="437" name="Google Shape;437;p58"/>
          <p:cNvPicPr preferRelativeResize="0"/>
          <p:nvPr/>
        </p:nvPicPr>
        <p:blipFill rotWithShape="1">
          <a:blip r:embed="rId4">
            <a:alphaModFix/>
          </a:blip>
          <a:srcRect/>
          <a:stretch/>
        </p:blipFill>
        <p:spPr>
          <a:xfrm>
            <a:off x="119407" y="5110417"/>
            <a:ext cx="9024593" cy="120032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59"/>
          <p:cNvPicPr preferRelativeResize="0"/>
          <p:nvPr/>
        </p:nvPicPr>
        <p:blipFill rotWithShape="1">
          <a:blip r:embed="rId3">
            <a:alphaModFix/>
          </a:blip>
          <a:srcRect/>
          <a:stretch/>
        </p:blipFill>
        <p:spPr>
          <a:xfrm>
            <a:off x="416281" y="1729468"/>
            <a:ext cx="8124825" cy="462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txBox="1"/>
          <p:nvPr/>
        </p:nvSpPr>
        <p:spPr>
          <a:xfrm>
            <a:off x="609600" y="1456352"/>
            <a:ext cx="8142300" cy="52783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Georgia"/>
                <a:ea typeface="Georgia"/>
                <a:cs typeface="Georgia"/>
                <a:sym typeface="Georgia"/>
              </a:rPr>
              <a:t>What is TensorFlow?</a:t>
            </a:r>
            <a:endParaRPr sz="1400" b="0" i="0" u="none" strike="noStrike" cap="none">
              <a:solidFill>
                <a:srgbClr val="000000"/>
              </a:solidFill>
              <a:latin typeface="Georgia"/>
              <a:ea typeface="Georgia"/>
              <a:cs typeface="Georgia"/>
              <a:sym typeface="Georgi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Georgia"/>
                <a:ea typeface="Georgia"/>
                <a:cs typeface="Georgia"/>
                <a:sym typeface="Georgia"/>
              </a:rPr>
              <a:t>Open source software library from Google (Brain Team) released in 2015.</a:t>
            </a:r>
            <a:endParaRPr sz="1400" b="0" i="0" u="none" strike="noStrike" cap="none">
              <a:solidFill>
                <a:srgbClr val="000000"/>
              </a:solidFill>
              <a:latin typeface="Georgia"/>
              <a:ea typeface="Georgia"/>
              <a:cs typeface="Georgia"/>
              <a:sym typeface="Georgia"/>
            </a:endParaRPr>
          </a:p>
          <a:p>
            <a:pPr marL="285750" marR="0" lvl="0" indent="-13335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Georgia"/>
                <a:ea typeface="Georgia"/>
                <a:cs typeface="Georgia"/>
                <a:sym typeface="Georgia"/>
              </a:rPr>
              <a:t>Especially good for training and implementing deep neural networks.</a:t>
            </a:r>
            <a:endParaRPr sz="1400" b="0" i="0" u="none" strike="noStrike" cap="none">
              <a:solidFill>
                <a:srgbClr val="000000"/>
              </a:solidFill>
              <a:latin typeface="Georgia"/>
              <a:ea typeface="Georgia"/>
              <a:cs typeface="Georgia"/>
              <a:sym typeface="Georgia"/>
            </a:endParaRPr>
          </a:p>
          <a:p>
            <a:pPr marL="285750" marR="0" lvl="0" indent="-13335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Georgia"/>
                <a:ea typeface="Georgia"/>
                <a:cs typeface="Georgia"/>
                <a:sym typeface="Georgia"/>
              </a:rPr>
              <a:t>Applications include image recognition, classification and prediction, language understanding.</a:t>
            </a:r>
            <a:endParaRPr sz="1400" b="0" i="0" u="none" strike="noStrike" cap="none">
              <a:solidFill>
                <a:srgbClr val="000000"/>
              </a:solidFill>
              <a:latin typeface="Georgia"/>
              <a:ea typeface="Georgia"/>
              <a:cs typeface="Georgia"/>
              <a:sym typeface="Georgia"/>
            </a:endParaRPr>
          </a:p>
          <a:p>
            <a:pPr marL="285750" marR="0" lvl="0" indent="-13335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Georgia"/>
              <a:ea typeface="Georgia"/>
              <a:cs typeface="Georgia"/>
              <a:sym typeface="Georgia"/>
            </a:endParaRPr>
          </a:p>
          <a:p>
            <a:pPr marL="285750" marR="0" lvl="0" indent="-285750" algn="just"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Georgia"/>
                <a:ea typeface="Georgia"/>
                <a:cs typeface="Georgia"/>
                <a:sym typeface="Georgia"/>
              </a:rPr>
              <a:t>Used in production at Uber, SnapChat, Google, others </a:t>
            </a:r>
            <a:endParaRPr sz="1400" b="0" i="0" u="none" strike="noStrike" cap="none">
              <a:solidFill>
                <a:srgbClr val="000000"/>
              </a:solidFill>
              <a:latin typeface="Georgia"/>
              <a:ea typeface="Georgia"/>
              <a:cs typeface="Georgia"/>
              <a:sym typeface="Georgia"/>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3C4043"/>
                </a:solidFill>
                <a:highlight>
                  <a:srgbClr val="FFFF00"/>
                </a:highlight>
                <a:latin typeface="Georgia"/>
                <a:ea typeface="Georgia"/>
                <a:cs typeface="Georgia"/>
                <a:sym typeface="Georgia"/>
              </a:rPr>
              <a:t>Nikhil Budua, Fundamentals of Deep Learning, Designing Next Generation Artificial Intelligence Algorithms, First edition, O’Reilly Publications, 2016 [Chapter 3]</a:t>
            </a:r>
            <a:endParaRPr sz="1400" b="0" i="0" u="none" strike="noStrike" cap="none">
              <a:solidFill>
                <a:schemeClr val="dk1"/>
              </a:solidFill>
              <a:latin typeface="Georgia"/>
              <a:ea typeface="Georgia"/>
              <a:cs typeface="Georgia"/>
              <a:sym typeface="Georgia"/>
            </a:endParaRPr>
          </a:p>
        </p:txBody>
      </p:sp>
      <p:sp>
        <p:nvSpPr>
          <p:cNvPr id="156" name="Google Shape;156;p2"/>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5</a:t>
            </a:fld>
            <a:endParaRPr/>
          </a:p>
        </p:txBody>
      </p:sp>
      <p:sp>
        <p:nvSpPr>
          <p:cNvPr id="157" name="Google Shape;157;p2"/>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
          <p:cNvPicPr preferRelativeResize="0"/>
          <p:nvPr/>
        </p:nvPicPr>
        <p:blipFill rotWithShape="1">
          <a:blip r:embed="rId3">
            <a:alphaModFix/>
          </a:blip>
          <a:srcRect/>
          <a:stretch/>
        </p:blipFill>
        <p:spPr>
          <a:xfrm>
            <a:off x="1066800" y="1463675"/>
            <a:ext cx="7592441" cy="5354638"/>
          </a:xfrm>
          <a:prstGeom prst="rect">
            <a:avLst/>
          </a:prstGeom>
          <a:noFill/>
          <a:ln>
            <a:noFill/>
          </a:ln>
        </p:spPr>
      </p:pic>
      <p:sp>
        <p:nvSpPr>
          <p:cNvPr id="163" name="Google Shape;163;p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6</a:t>
            </a:fld>
            <a:endParaRPr/>
          </a:p>
        </p:txBody>
      </p:sp>
      <p:sp>
        <p:nvSpPr>
          <p:cNvPr id="164" name="Google Shape;164;p3"/>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3"/>
          <p:cNvSpPr txBox="1"/>
          <p:nvPr/>
        </p:nvSpPr>
        <p:spPr>
          <a:xfrm>
            <a:off x="609600" y="1610474"/>
            <a:ext cx="8142300" cy="341627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111111"/>
                </a:solidFill>
                <a:latin typeface="Open Sans"/>
                <a:ea typeface="Open Sans"/>
                <a:cs typeface="Open Sans"/>
                <a:sym typeface="Open Sans"/>
              </a:rPr>
              <a:t>An interface for expressing &amp; implementing the machine learning algorithms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a:solidFill>
                <a:srgbClr val="111111"/>
              </a:solidFill>
              <a:latin typeface="Open Sans"/>
              <a:ea typeface="Open Sans"/>
              <a:cs typeface="Open Sans"/>
              <a:sym typeface="Open Sans"/>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111111"/>
                </a:solidFill>
                <a:latin typeface="Open Sans"/>
                <a:ea typeface="Open Sans"/>
                <a:cs typeface="Open Sans"/>
                <a:sym typeface="Open Sans"/>
              </a:rPr>
              <a:t>A framework for creating ensemble algorithms for today’s most challenging problems. </a:t>
            </a:r>
            <a:r>
              <a:rPr lang="en-US" sz="2400" b="0" i="1" u="none" strike="noStrike" cap="none">
                <a:solidFill>
                  <a:srgbClr val="111111"/>
                </a:solidFill>
                <a:latin typeface="Open Sans"/>
                <a:ea typeface="Open Sans"/>
                <a:cs typeface="Open Sans"/>
                <a:sym typeface="Open Sans"/>
              </a:rPr>
              <a:t>– Google Brain Team</a:t>
            </a:r>
            <a:endParaRPr sz="2400" b="1" i="0" u="sng"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71" name="Google Shape;171;p43"/>
          <p:cNvSpPr txBox="1">
            <a:spLocks noGrp="1"/>
          </p:cNvSpPr>
          <p:nvPr>
            <p:ph type="sldNum" idx="12"/>
          </p:nvPr>
        </p:nvSpPr>
        <p:spPr>
          <a:xfrm>
            <a:off x="0" y="1219200"/>
            <a:ext cx="533400" cy="244475"/>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SzPct val="100000"/>
              <a:buNone/>
            </a:pPr>
            <a:fld id="{00000000-1234-1234-1234-123412341234}" type="slidenum">
              <a:rPr lang="en-US"/>
              <a:t>7</a:t>
            </a:fld>
            <a:endParaRPr/>
          </a:p>
        </p:txBody>
      </p:sp>
      <p:sp>
        <p:nvSpPr>
          <p:cNvPr id="172" name="Google Shape;172;p43"/>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a:t>
            </a:r>
            <a:endParaRPr>
              <a:latin typeface="Times New Roman"/>
              <a:ea typeface="Times New Roman"/>
              <a:cs typeface="Times New Roman"/>
              <a:sym typeface="Times New Roman"/>
            </a:endParaRPr>
          </a:p>
        </p:txBody>
      </p:sp>
      <p:pic>
        <p:nvPicPr>
          <p:cNvPr id="173" name="Google Shape;173;p43"/>
          <p:cNvPicPr preferRelativeResize="0"/>
          <p:nvPr/>
        </p:nvPicPr>
        <p:blipFill rotWithShape="1">
          <a:blip r:embed="rId3">
            <a:alphaModFix/>
          </a:blip>
          <a:srcRect/>
          <a:stretch/>
        </p:blipFill>
        <p:spPr>
          <a:xfrm>
            <a:off x="4038600" y="4044379"/>
            <a:ext cx="4417031" cy="2188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4"/>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180" name="Google Shape;180;p44"/>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8</a:t>
            </a:fld>
            <a:endParaRPr/>
          </a:p>
        </p:txBody>
      </p:sp>
      <p:sp>
        <p:nvSpPr>
          <p:cNvPr id="181" name="Google Shape;181;p44"/>
          <p:cNvSpPr txBox="1"/>
          <p:nvPr/>
        </p:nvSpPr>
        <p:spPr>
          <a:xfrm>
            <a:off x="120300" y="6477000"/>
            <a:ext cx="9023700" cy="36930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highlight>
                  <a:srgbClr val="FFFF00"/>
                </a:highlight>
                <a:latin typeface="Times New Roman"/>
                <a:ea typeface="Times New Roman"/>
                <a:cs typeface="Times New Roman"/>
                <a:sym typeface="Times New Roman"/>
              </a:rPr>
              <a:t>Src: https://data-flair.training/blogs/tensorflow-features/</a:t>
            </a:r>
            <a:endParaRPr sz="1200" b="0" i="0" u="none" strike="noStrike" cap="none">
              <a:solidFill>
                <a:srgbClr val="000000"/>
              </a:solidFill>
              <a:highlight>
                <a:srgbClr val="FFFF00"/>
              </a:highlight>
              <a:latin typeface="Times New Roman"/>
              <a:ea typeface="Times New Roman"/>
              <a:cs typeface="Times New Roman"/>
              <a:sym typeface="Times New Roman"/>
            </a:endParaRPr>
          </a:p>
        </p:txBody>
      </p:sp>
      <p:pic>
        <p:nvPicPr>
          <p:cNvPr id="182" name="Google Shape;182;p44"/>
          <p:cNvPicPr preferRelativeResize="0"/>
          <p:nvPr/>
        </p:nvPicPr>
        <p:blipFill rotWithShape="1">
          <a:blip r:embed="rId3">
            <a:alphaModFix/>
          </a:blip>
          <a:srcRect/>
          <a:stretch/>
        </p:blipFill>
        <p:spPr>
          <a:xfrm>
            <a:off x="646844" y="1600200"/>
            <a:ext cx="7850312" cy="478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5"/>
          <p:cNvSpPr txBox="1">
            <a:spLocks noGrp="1"/>
          </p:cNvSpPr>
          <p:nvPr>
            <p:ph type="title"/>
          </p:nvPr>
        </p:nvSpPr>
        <p:spPr>
          <a:xfrm>
            <a:off x="898398" y="2286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700" b="1">
                <a:latin typeface="Times New Roman"/>
                <a:ea typeface="Times New Roman"/>
                <a:cs typeface="Times New Roman"/>
                <a:sym typeface="Times New Roman"/>
              </a:rPr>
              <a:t>TensorFlow Features</a:t>
            </a:r>
            <a:endParaRPr>
              <a:latin typeface="Times New Roman"/>
              <a:ea typeface="Times New Roman"/>
              <a:cs typeface="Times New Roman"/>
              <a:sym typeface="Times New Roman"/>
            </a:endParaRPr>
          </a:p>
        </p:txBody>
      </p:sp>
      <p:sp>
        <p:nvSpPr>
          <p:cNvPr id="189" name="Google Shape;189;p45"/>
          <p:cNvSpPr txBox="1">
            <a:spLocks noGrp="1"/>
          </p:cNvSpPr>
          <p:nvPr>
            <p:ph type="body" idx="1"/>
          </p:nvPr>
        </p:nvSpPr>
        <p:spPr>
          <a:xfrm>
            <a:off x="533400" y="1600200"/>
            <a:ext cx="7850312" cy="4495800"/>
          </a:xfrm>
          <a:prstGeom prst="rect">
            <a:avLst/>
          </a:prstGeom>
          <a:noFill/>
          <a:ln>
            <a:noFill/>
          </a:ln>
        </p:spPr>
        <p:txBody>
          <a:bodyPr spcFirstLastPara="1" wrap="square" lIns="91425" tIns="45700" rIns="91425" bIns="45700" anchor="t" anchorCtr="0">
            <a:noAutofit/>
          </a:bodyPr>
          <a:lstStyle/>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Responsive Construct</a:t>
            </a:r>
            <a:endParaRPr/>
          </a:p>
          <a:p>
            <a:pPr marL="914400" lvl="1" indent="-308610" algn="l" rtl="0">
              <a:lnSpc>
                <a:spcPct val="100000"/>
              </a:lnSpc>
              <a:spcBef>
                <a:spcPts val="550"/>
              </a:spcBef>
              <a:spcAft>
                <a:spcPts val="0"/>
              </a:spcAft>
              <a:buSzPts val="1260"/>
              <a:buChar char="?"/>
            </a:pPr>
            <a:r>
              <a:rPr lang="en-US" sz="2000" b="0" i="0">
                <a:solidFill>
                  <a:srgbClr val="444444"/>
                </a:solidFill>
                <a:latin typeface="Georgia"/>
                <a:ea typeface="Georgia"/>
                <a:cs typeface="Georgia"/>
                <a:sym typeface="Georgia"/>
              </a:rPr>
              <a:t>With TensorFlow we can easily visualize each and every part of the graph which is not an option while using </a:t>
            </a:r>
            <a:r>
              <a:rPr lang="en-US" sz="2000" b="0" i="1">
                <a:solidFill>
                  <a:srgbClr val="444444"/>
                </a:solidFill>
                <a:latin typeface="Arial"/>
                <a:ea typeface="Arial"/>
                <a:cs typeface="Arial"/>
                <a:sym typeface="Arial"/>
              </a:rPr>
              <a:t>Numpy</a:t>
            </a:r>
            <a:r>
              <a:rPr lang="en-US" sz="2000" b="0" i="0">
                <a:solidFill>
                  <a:srgbClr val="444444"/>
                </a:solidFill>
                <a:latin typeface="Georgia"/>
                <a:ea typeface="Georgia"/>
                <a:cs typeface="Georgia"/>
                <a:sym typeface="Georgia"/>
              </a:rPr>
              <a:t> or</a:t>
            </a:r>
            <a:r>
              <a:rPr lang="en-US" sz="2000" b="0" i="1">
                <a:solidFill>
                  <a:srgbClr val="444444"/>
                </a:solidFill>
                <a:latin typeface="Arial"/>
                <a:ea typeface="Arial"/>
                <a:cs typeface="Arial"/>
                <a:sym typeface="Arial"/>
              </a:rPr>
              <a:t> SciKit</a:t>
            </a:r>
            <a:r>
              <a:rPr lang="en-US" sz="2000" b="0" i="0">
                <a:solidFill>
                  <a:srgbClr val="444444"/>
                </a:solidFill>
                <a:latin typeface="Georgia"/>
                <a:ea typeface="Georgia"/>
                <a:cs typeface="Georgia"/>
                <a:sym typeface="Georgia"/>
              </a:rPr>
              <a:t>.</a:t>
            </a:r>
            <a:endParaRPr/>
          </a:p>
          <a:p>
            <a:pPr marL="457200" lvl="0" indent="-228600" algn="l" rtl="0">
              <a:lnSpc>
                <a:spcPct val="100000"/>
              </a:lnSpc>
              <a:spcBef>
                <a:spcPts val="700"/>
              </a:spcBef>
              <a:spcAft>
                <a:spcPts val="0"/>
              </a:spcAft>
              <a:buSzPts val="1080"/>
              <a:buNone/>
            </a:pPr>
            <a:endParaRPr sz="2000" b="0" i="0">
              <a:solidFill>
                <a:srgbClr val="444444"/>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Flexible</a:t>
            </a:r>
            <a:endParaRPr/>
          </a:p>
          <a:p>
            <a:pPr marL="914400" lvl="1" indent="-308610" algn="l" rtl="0">
              <a:lnSpc>
                <a:spcPct val="100000"/>
              </a:lnSpc>
              <a:spcBef>
                <a:spcPts val="550"/>
              </a:spcBef>
              <a:spcAft>
                <a:spcPts val="0"/>
              </a:spcAft>
              <a:buSzPts val="1260"/>
              <a:buChar char="?"/>
            </a:pPr>
            <a:r>
              <a:rPr lang="en-US" sz="2000" b="0" i="0">
                <a:solidFill>
                  <a:srgbClr val="444444"/>
                </a:solidFill>
                <a:latin typeface="Georgia"/>
                <a:ea typeface="Georgia"/>
                <a:cs typeface="Georgia"/>
                <a:sym typeface="Georgia"/>
              </a:rPr>
              <a:t>One of the very important Tensorflow Features is that it is flexible in its operability, meaning it has modularity and the few parts of it can be made standalone.</a:t>
            </a:r>
            <a:endParaRPr/>
          </a:p>
          <a:p>
            <a:pPr marL="914400" lvl="1" indent="-228600" algn="l" rtl="0">
              <a:lnSpc>
                <a:spcPct val="100000"/>
              </a:lnSpc>
              <a:spcBef>
                <a:spcPts val="550"/>
              </a:spcBef>
              <a:spcAft>
                <a:spcPts val="0"/>
              </a:spcAft>
              <a:buSzPts val="1260"/>
              <a:buNone/>
            </a:pPr>
            <a:endParaRPr sz="2000" b="0" i="0">
              <a:solidFill>
                <a:srgbClr val="444444"/>
              </a:solidFill>
              <a:latin typeface="Georgia"/>
              <a:ea typeface="Georgia"/>
              <a:cs typeface="Georgia"/>
              <a:sym typeface="Georgia"/>
            </a:endParaRPr>
          </a:p>
          <a:p>
            <a:pPr marL="457200" lvl="0" indent="-297180" algn="l" rtl="0">
              <a:lnSpc>
                <a:spcPct val="100000"/>
              </a:lnSpc>
              <a:spcBef>
                <a:spcPts val="700"/>
              </a:spcBef>
              <a:spcAft>
                <a:spcPts val="0"/>
              </a:spcAft>
              <a:buSzPts val="1080"/>
              <a:buChar char="◻"/>
            </a:pPr>
            <a:r>
              <a:rPr lang="en-US" sz="2000" b="0" i="0">
                <a:solidFill>
                  <a:srgbClr val="444444"/>
                </a:solidFill>
                <a:latin typeface="Georgia"/>
                <a:ea typeface="Georgia"/>
                <a:cs typeface="Georgia"/>
                <a:sym typeface="Georgia"/>
              </a:rPr>
              <a:t>Easily Trainable</a:t>
            </a:r>
            <a:endParaRPr/>
          </a:p>
          <a:p>
            <a:pPr marL="914400" lvl="1" indent="-308610" algn="l" rtl="0">
              <a:lnSpc>
                <a:spcPct val="100000"/>
              </a:lnSpc>
              <a:spcBef>
                <a:spcPts val="550"/>
              </a:spcBef>
              <a:spcAft>
                <a:spcPts val="0"/>
              </a:spcAft>
              <a:buSzPts val="1260"/>
              <a:buChar char="?"/>
            </a:pPr>
            <a:r>
              <a:rPr lang="en-US" sz="2000" b="0" i="0">
                <a:solidFill>
                  <a:srgbClr val="444444"/>
                </a:solidFill>
                <a:latin typeface="Georgia"/>
                <a:ea typeface="Georgia"/>
                <a:cs typeface="Georgia"/>
                <a:sym typeface="Georgia"/>
              </a:rPr>
              <a:t>It is easily trainable on CPU as well as </a:t>
            </a:r>
            <a:r>
              <a:rPr lang="en-US" sz="2000" b="0" i="1">
                <a:solidFill>
                  <a:srgbClr val="444444"/>
                </a:solidFill>
                <a:latin typeface="Arial"/>
                <a:ea typeface="Arial"/>
                <a:cs typeface="Arial"/>
                <a:sym typeface="Arial"/>
              </a:rPr>
              <a:t>GPU</a:t>
            </a:r>
            <a:r>
              <a:rPr lang="en-US" sz="2000" b="0" i="0">
                <a:solidFill>
                  <a:srgbClr val="444444"/>
                </a:solidFill>
                <a:latin typeface="Georgia"/>
                <a:ea typeface="Georgia"/>
                <a:cs typeface="Georgia"/>
                <a:sym typeface="Georgia"/>
              </a:rPr>
              <a:t> for distributed computing.</a:t>
            </a:r>
            <a:endParaRPr/>
          </a:p>
          <a:p>
            <a:pPr marL="285750" lvl="0" indent="-217170" algn="l" rtl="0">
              <a:lnSpc>
                <a:spcPct val="100000"/>
              </a:lnSpc>
              <a:spcBef>
                <a:spcPts val="700"/>
              </a:spcBef>
              <a:spcAft>
                <a:spcPts val="0"/>
              </a:spcAft>
              <a:buSzPts val="1080"/>
              <a:buNone/>
            </a:pPr>
            <a:endParaRPr sz="2000">
              <a:latin typeface="Times New Roman"/>
              <a:ea typeface="Times New Roman"/>
              <a:cs typeface="Times New Roman"/>
              <a:sym typeface="Times New Roman"/>
            </a:endParaRPr>
          </a:p>
        </p:txBody>
      </p:sp>
      <p:sp>
        <p:nvSpPr>
          <p:cNvPr id="190" name="Google Shape;190;p45"/>
          <p:cNvSpPr txBox="1">
            <a:spLocks noGrp="1"/>
          </p:cNvSpPr>
          <p:nvPr>
            <p:ph type="sldNum" idx="12"/>
          </p:nvPr>
        </p:nvSpPr>
        <p:spPr>
          <a:xfrm>
            <a:off x="0" y="1219200"/>
            <a:ext cx="533400" cy="244500"/>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100000"/>
              </a:lnSpc>
              <a:spcBef>
                <a:spcPts val="0"/>
              </a:spcBef>
              <a:spcAft>
                <a:spcPts val="0"/>
              </a:spcAft>
              <a:buClr>
                <a:srgbClr val="000000"/>
              </a:buClr>
              <a:buSzPct val="1000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On-screen Show (4:3)</PresentationFormat>
  <Paragraphs>299</Paragraphs>
  <Slides>42</Slides>
  <Notes>42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Noto Sans Symbols</vt:lpstr>
      <vt:lpstr>Calibri</vt:lpstr>
      <vt:lpstr>Times New Roman</vt:lpstr>
      <vt:lpstr>Georgia</vt:lpstr>
      <vt:lpstr>Arial</vt:lpstr>
      <vt:lpstr>Open Sans</vt:lpstr>
      <vt:lpstr>Twentieth Century</vt:lpstr>
      <vt:lpstr>Median</vt:lpstr>
      <vt:lpstr>Median</vt:lpstr>
      <vt:lpstr>PowerPoint Presentation</vt:lpstr>
      <vt:lpstr>TensorFlow Features</vt:lpstr>
      <vt:lpstr>Deep Learning Libraries</vt:lpstr>
      <vt:lpstr>How Does TensorFlow Compare to Alternatives? </vt:lpstr>
      <vt:lpstr>TensorFlow</vt:lpstr>
      <vt:lpstr>TensorFlow</vt:lpstr>
      <vt:lpstr>TensorFlow</vt:lpstr>
      <vt:lpstr>TensorFlow Features</vt:lpstr>
      <vt:lpstr>TensorFlow Features</vt:lpstr>
      <vt:lpstr>TensorFlow Features</vt:lpstr>
      <vt:lpstr>TensorFlow Features</vt:lpstr>
      <vt:lpstr>TensorFlow Features</vt:lpstr>
      <vt:lpstr>TensorFlow Features</vt:lpstr>
      <vt:lpstr>TensorFlow Features</vt:lpstr>
      <vt:lpstr>TensorFlow Applications</vt:lpstr>
      <vt:lpstr>Tensorflow Installation</vt:lpstr>
      <vt:lpstr>PowerPoint Presentation</vt:lpstr>
      <vt:lpstr>PowerPoint Presentation</vt:lpstr>
      <vt:lpstr>PowerPoint Presentation</vt:lpstr>
      <vt:lpstr>PowerPoint Presentation</vt:lpstr>
      <vt:lpstr>PowerPoint Presentation</vt:lpstr>
      <vt:lpstr>Starting with Tensorflow Programming </vt:lpstr>
      <vt:lpstr>PowerPoint Presentation</vt:lpstr>
      <vt:lpstr>PowerPoint Presentation</vt:lpstr>
      <vt:lpstr>Building blocks of Tensorflow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Basics </vt:lpstr>
      <vt:lpstr>Using Tensorboard</vt:lpstr>
      <vt:lpstr>How to use Tensorboard?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MTECH</cp:lastModifiedBy>
  <cp:revision>1</cp:revision>
  <dcterms:created xsi:type="dcterms:W3CDTF">2015-05-30T10:13:23Z</dcterms:created>
  <dcterms:modified xsi:type="dcterms:W3CDTF">2023-08-29T03:20:16Z</dcterms:modified>
</cp:coreProperties>
</file>