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256" r:id="rId3"/>
    <p:sldId id="257" r:id="rId5"/>
    <p:sldId id="258" r:id="rId6"/>
    <p:sldId id="261" r:id="rId7"/>
    <p:sldId id="304" r:id="rId8"/>
    <p:sldId id="262" r:id="rId9"/>
    <p:sldId id="300" r:id="rId10"/>
    <p:sldId id="301" r:id="rId11"/>
    <p:sldId id="302" r:id="rId12"/>
    <p:sldId id="264" r:id="rId13"/>
    <p:sldId id="265" r:id="rId14"/>
    <p:sldId id="266" r:id="rId15"/>
    <p:sldId id="303" r:id="rId16"/>
    <p:sldId id="306" r:id="rId17"/>
    <p:sldId id="305" r:id="rId18"/>
    <p:sldId id="273" r:id="rId19"/>
    <p:sldId id="270" r:id="rId20"/>
    <p:sldId id="271" r:id="rId21"/>
    <p:sldId id="272" r:id="rId22"/>
    <p:sldId id="307" r:id="rId23"/>
    <p:sldId id="308" r:id="rId24"/>
    <p:sldId id="274" r:id="rId25"/>
    <p:sldId id="275" r:id="rId26"/>
    <p:sldId id="309" r:id="rId27"/>
    <p:sldId id="279" r:id="rId28"/>
    <p:sldId id="280" r:id="rId29"/>
    <p:sldId id="281" r:id="rId30"/>
    <p:sldId id="310" r:id="rId31"/>
    <p:sldId id="282" r:id="rId32"/>
    <p:sldId id="286" r:id="rId33"/>
    <p:sldId id="290" r:id="rId34"/>
    <p:sldId id="291" r:id="rId35"/>
    <p:sldId id="292" r:id="rId36"/>
    <p:sldId id="293" r:id="rId37"/>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1pPr>
    <a:lvl2pPr marL="457200" lvl="1"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2pPr>
    <a:lvl3pPr marL="914400" lvl="2"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5pPr>
    <a:lvl6pPr marL="2286000" lvl="5"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6pPr>
    <a:lvl7pPr marL="2743200" lvl="6"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7pPr>
    <a:lvl8pPr marL="3200400" lvl="7"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8pPr>
    <a:lvl9pPr marL="3657600" lvl="8"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8"/>
    <p:restoredTop sz="94682"/>
  </p:normalViewPr>
  <p:slideViewPr>
    <p:cSldViewPr snapToGrid="0" showGuides="1">
      <p:cViewPr varScale="1">
        <p:scale>
          <a:sx n="70" d="100"/>
          <a:sy n="70" d="100"/>
        </p:scale>
        <p:origin x="-516" y="-108"/>
      </p:cViewPr>
      <p:guideLst>
        <p:guide orient="horz" pos="2160"/>
        <p:guide pos="290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972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CC5DE32-356B-4BE3-BD87-BB13A3C5EDAA}" type="datetimeFigureOut">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fld>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972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972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301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4035" name="Rectangle 2"/>
          <p:cNvSpPr>
            <a:spLocks noRo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4275" name="Rectangle 2"/>
          <p:cNvSpPr>
            <a:spLocks noRot="1" noTextEdit="1"/>
          </p:cNvSpPr>
          <p:nvPr>
            <p:ph type="sldImg"/>
          </p:nvPr>
        </p:nvSpPr>
        <p:spPr/>
      </p:sp>
      <p:sp>
        <p:nvSpPr>
          <p:cNvPr id="5427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5299" name="Rectangle 2"/>
          <p:cNvSpPr>
            <a:spLocks noRot="1" noTextEdit="1"/>
          </p:cNvSpPr>
          <p:nvPr>
            <p:ph type="sldImg"/>
          </p:nvPr>
        </p:nvSpPr>
        <p:spPr/>
      </p:sp>
      <p:sp>
        <p:nvSpPr>
          <p:cNvPr id="5530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6323" name="Rectangle 2"/>
          <p:cNvSpPr>
            <a:spLocks noRot="1"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7347" name="Rectangle 2"/>
          <p:cNvSpPr>
            <a:spLocks noRot="1" noTextEdit="1"/>
          </p:cNvSpPr>
          <p:nvPr>
            <p:ph type="sldImg"/>
          </p:nvPr>
        </p:nvSpPr>
        <p:spPr/>
      </p:sp>
      <p:sp>
        <p:nvSpPr>
          <p:cNvPr id="5734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8371" name="Rectangle 2"/>
          <p:cNvSpPr>
            <a:spLocks noRot="1"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9395" name="Rectangle 2"/>
          <p:cNvSpPr>
            <a:spLocks noRot="1" noTextEdit="1"/>
          </p:cNvSpPr>
          <p:nvPr>
            <p:ph type="sldImg"/>
          </p:nvPr>
        </p:nvSpPr>
        <p:spPr/>
      </p:sp>
      <p:sp>
        <p:nvSpPr>
          <p:cNvPr id="5939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0419" name="Rectangle 2"/>
          <p:cNvSpPr>
            <a:spLocks noRot="1" noTextEdit="1"/>
          </p:cNvSpPr>
          <p:nvPr>
            <p:ph type="sldImg"/>
          </p:nvPr>
        </p:nvSpPr>
        <p:spPr/>
      </p:sp>
      <p:sp>
        <p:nvSpPr>
          <p:cNvPr id="6042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1443" name="Rectangle 2"/>
          <p:cNvSpPr>
            <a:spLocks noRot="1" noTextEdit="1"/>
          </p:cNvSpPr>
          <p:nvPr>
            <p:ph type="sldImg"/>
          </p:nvPr>
        </p:nvSpPr>
        <p:spPr/>
      </p:sp>
      <p:sp>
        <p:nvSpPr>
          <p:cNvPr id="6144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2467" name="Rectangle 2"/>
          <p:cNvSpPr>
            <a:spLocks noRot="1"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5059" name="Rectangle 2"/>
          <p:cNvSpPr>
            <a:spLocks noRot="1" noTextEdit="1"/>
          </p:cNvSpPr>
          <p:nvPr>
            <p:ph type="sldImg"/>
          </p:nvPr>
        </p:nvSpPr>
        <p:spPr/>
      </p:sp>
      <p:sp>
        <p:nvSpPr>
          <p:cNvPr id="4506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3491" name="Rectangle 2"/>
          <p:cNvSpPr>
            <a:spLocks noRot="1" noTextEdit="1"/>
          </p:cNvSpPr>
          <p:nvPr>
            <p:ph type="sldImg"/>
          </p:nvPr>
        </p:nvSpPr>
        <p:spPr/>
      </p:sp>
      <p:sp>
        <p:nvSpPr>
          <p:cNvPr id="6349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4515" name="Rectangle 2"/>
          <p:cNvSpPr>
            <a:spLocks noRot="1" noTextEdit="1"/>
          </p:cNvSpPr>
          <p:nvPr>
            <p:ph type="sldImg"/>
          </p:nvPr>
        </p:nvSpPr>
        <p:spPr/>
      </p:sp>
      <p:sp>
        <p:nvSpPr>
          <p:cNvPr id="6451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5539" name="Rectangle 2"/>
          <p:cNvSpPr>
            <a:spLocks noRot="1" noTextEdit="1"/>
          </p:cNvSpPr>
          <p:nvPr>
            <p:ph type="sldImg"/>
          </p:nvPr>
        </p:nvSpPr>
        <p:spPr/>
      </p:sp>
      <p:sp>
        <p:nvSpPr>
          <p:cNvPr id="6554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6563" name="Rectangle 2"/>
          <p:cNvSpPr>
            <a:spLocks noRot="1" noTextEdit="1"/>
          </p:cNvSpPr>
          <p:nvPr>
            <p:ph type="sldImg"/>
          </p:nvPr>
        </p:nvSpPr>
        <p:spPr/>
      </p:sp>
      <p:sp>
        <p:nvSpPr>
          <p:cNvPr id="6656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7587" name="Rectangle 2"/>
          <p:cNvSpPr>
            <a:spLocks noRot="1" noTextEdit="1"/>
          </p:cNvSpPr>
          <p:nvPr>
            <p:ph type="sldImg"/>
          </p:nvPr>
        </p:nvSpPr>
        <p:spPr/>
      </p:sp>
      <p:sp>
        <p:nvSpPr>
          <p:cNvPr id="6758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8611" name="Rectangle 2"/>
          <p:cNvSpPr>
            <a:spLocks noRot="1" noTextEdit="1"/>
          </p:cNvSpPr>
          <p:nvPr>
            <p:ph type="sldImg"/>
          </p:nvPr>
        </p:nvSpPr>
        <p:spPr/>
      </p:sp>
      <p:sp>
        <p:nvSpPr>
          <p:cNvPr id="6861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69635" name="Rectangle 2"/>
          <p:cNvSpPr>
            <a:spLocks noRot="1" noTextEdit="1"/>
          </p:cNvSpPr>
          <p:nvPr>
            <p:ph type="sldImg"/>
          </p:nvPr>
        </p:nvSpPr>
        <p:spPr/>
      </p:sp>
      <p:sp>
        <p:nvSpPr>
          <p:cNvPr id="6963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0659" name="Rectangle 2"/>
          <p:cNvSpPr>
            <a:spLocks noRot="1" noTextEdit="1"/>
          </p:cNvSpPr>
          <p:nvPr>
            <p:ph type="sldImg"/>
          </p:nvPr>
        </p:nvSpPr>
        <p:spPr/>
      </p:sp>
      <p:sp>
        <p:nvSpPr>
          <p:cNvPr id="7066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1683" name="Rectangle 2"/>
          <p:cNvSpPr>
            <a:spLocks noRot="1" noTextEdit="1"/>
          </p:cNvSpPr>
          <p:nvPr>
            <p:ph type="sldImg"/>
          </p:nvPr>
        </p:nvSpPr>
        <p:spPr/>
      </p:sp>
      <p:sp>
        <p:nvSpPr>
          <p:cNvPr id="7168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2707" name="Rectangle 2"/>
          <p:cNvSpPr>
            <a:spLocks noRot="1"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3731" name="Rectangle 2"/>
          <p:cNvSpPr>
            <a:spLocks noRot="1" noTextEdit="1"/>
          </p:cNvSpPr>
          <p:nvPr>
            <p:ph type="sldImg"/>
          </p:nvPr>
        </p:nvSpPr>
        <p:spPr/>
      </p:sp>
      <p:sp>
        <p:nvSpPr>
          <p:cNvPr id="7373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5779" name="Rectangle 2"/>
          <p:cNvSpPr>
            <a:spLocks noRot="1" noTextEdit="1"/>
          </p:cNvSpPr>
          <p:nvPr>
            <p:ph type="sldImg"/>
          </p:nvPr>
        </p:nvSpPr>
        <p:spPr/>
      </p:sp>
      <p:sp>
        <p:nvSpPr>
          <p:cNvPr id="7578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6803" name="Rectangle 2"/>
          <p:cNvSpPr>
            <a:spLocks noRot="1" noTextEdit="1"/>
          </p:cNvSpPr>
          <p:nvPr>
            <p:ph type="sldImg"/>
          </p:nvPr>
        </p:nvSpPr>
        <p:spPr/>
      </p:sp>
      <p:sp>
        <p:nvSpPr>
          <p:cNvPr id="7680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7827" name="Rectangle 2"/>
          <p:cNvSpPr>
            <a:spLocks noRot="1" noTextEdit="1"/>
          </p:cNvSpPr>
          <p:nvPr>
            <p:ph type="sldImg"/>
          </p:nvPr>
        </p:nvSpPr>
        <p:spPr/>
      </p:sp>
      <p:sp>
        <p:nvSpPr>
          <p:cNvPr id="7782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78851" name="Rectangle 2"/>
          <p:cNvSpPr>
            <a:spLocks noRot="1" noTextEdit="1"/>
          </p:cNvSpPr>
          <p:nvPr>
            <p:ph type="sldImg"/>
          </p:nvPr>
        </p:nvSpPr>
        <p:spPr/>
      </p:sp>
      <p:sp>
        <p:nvSpPr>
          <p:cNvPr id="7885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7107" name="Rectangle 2"/>
          <p:cNvSpPr>
            <a:spLocks noRot="1" noTextEdit="1"/>
          </p:cNvSpPr>
          <p:nvPr>
            <p:ph type="sldImg"/>
          </p:nvPr>
        </p:nvSpPr>
        <p:spPr/>
      </p:sp>
      <p:sp>
        <p:nvSpPr>
          <p:cNvPr id="4710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8131" name="Rectangle 2"/>
          <p:cNvSpPr>
            <a:spLocks noRot="1"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49155" name="Rectangle 2"/>
          <p:cNvSpPr>
            <a:spLocks noRot="1" noTextEdit="1"/>
          </p:cNvSpPr>
          <p:nvPr>
            <p:ph type="sldImg"/>
          </p:nvPr>
        </p:nvSpPr>
        <p:spPr/>
      </p:sp>
      <p:sp>
        <p:nvSpPr>
          <p:cNvPr id="49156"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0179" name="Rectangle 2"/>
          <p:cNvSpPr>
            <a:spLocks noRot="1"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1203" name="Rectangle 2"/>
          <p:cNvSpPr>
            <a:spLocks noRot="1" noTextEdit="1"/>
          </p:cNvSpPr>
          <p:nvPr>
            <p:ph type="sldImg"/>
          </p:nvPr>
        </p:nvSpPr>
        <p:spPr/>
      </p:sp>
      <p:sp>
        <p:nvSpPr>
          <p:cNvPr id="51204"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52227" name="Rectangle 2"/>
          <p:cNvSpPr>
            <a:spLocks noRot="1"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en-IN"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dirty="0"/>
              <a:t>Click to edit Master title style</a:t>
            </a:r>
            <a:endParaRPr dirty="0"/>
          </a:p>
        </p:txBody>
      </p:sp>
      <p:sp>
        <p:nvSpPr>
          <p:cNvPr id="1027" name="Rectangle 3"/>
          <p:cNvSpPr>
            <a:spLocks noGrp="1"/>
          </p:cNvSpPr>
          <p:nvPr>
            <p:ph type="body" idx="1"/>
          </p:nvPr>
        </p:nvSpPr>
        <p:spPr>
          <a:xfrm>
            <a:off x="0" y="5715000"/>
            <a:ext cx="9144000" cy="838200"/>
          </a:xfrm>
          <a:prstGeom prst="rect">
            <a:avLst/>
          </a:prstGeom>
          <a:noFill/>
          <a:ln w="9525">
            <a:noFill/>
          </a:ln>
        </p:spPr>
        <p:txBody>
          <a:bodyPr/>
          <a:p>
            <a:pPr lvl="0"/>
            <a:endParaRPr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sz="140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4101" name="Rectangle 5"/>
          <p:cNvSpPr>
            <a:spLocks noGrp="1" noChangeArrowheads="1"/>
          </p:cNvSpPr>
          <p:nvPr>
            <p:ph type="ftr" sz="quarter" idx="3"/>
          </p:nvPr>
        </p:nvSpPr>
        <p:spPr bwMode="auto">
          <a:xfrm>
            <a:off x="0" y="6597650"/>
            <a:ext cx="9144000" cy="174625"/>
          </a:xfrm>
          <a:prstGeom prst="rect">
            <a:avLst/>
          </a:prstGeom>
          <a:noFill/>
          <a:ln w="9525">
            <a:noFill/>
            <a:miter lim="800000"/>
          </a:ln>
          <a:effectLst/>
        </p:spPr>
        <p:txBody>
          <a:bodyPr vert="horz" wrap="square" lIns="91440" tIns="45720" rIns="91440" bIns="45720" numCol="1" anchor="t" anchorCtr="0" compatLnSpc="1"/>
          <a:lstStyle>
            <a:lvl1pPr>
              <a:defRPr sz="1000">
                <a:latin typeface="Times New Roman" panose="0202060305040502030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rPr>
              <a:t>Tanenbaum &amp; Van Steen, Distributed Systems: Principles and Paradigms, 2e, (c) 2007 Prentice-Hall, Inc. All rights reserved. 0-13-239227-5</a:t>
            </a:r>
            <a:endParaRPr kumimoji="0" lang="en-US" sz="10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dirty="0">
                <a:latin typeface="Times New Roman" panose="02020603050405020304" charset="0"/>
              </a:rPr>
            </a:fld>
            <a:endParaRPr lang="en-US" dirty="0">
              <a:latin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panose="020B0604020202020204" pitchFamily="34" charset="0"/>
        </a:defRPr>
      </a:lvl2pPr>
      <a:lvl3pPr algn="ctr" rtl="0" eaLnBrk="0" fontAlgn="base" hangingPunct="0">
        <a:spcBef>
          <a:spcPct val="0"/>
        </a:spcBef>
        <a:spcAft>
          <a:spcPct val="0"/>
        </a:spcAft>
        <a:defRPr sz="4400">
          <a:solidFill>
            <a:srgbClr val="FF0000"/>
          </a:solidFill>
          <a:latin typeface="Arial" panose="020B0604020202020204" pitchFamily="34" charset="0"/>
        </a:defRPr>
      </a:lvl3pPr>
      <a:lvl4pPr algn="ctr" rtl="0" eaLnBrk="0" fontAlgn="base" hangingPunct="0">
        <a:spcBef>
          <a:spcPct val="0"/>
        </a:spcBef>
        <a:spcAft>
          <a:spcPct val="0"/>
        </a:spcAft>
        <a:defRPr sz="4400">
          <a:solidFill>
            <a:srgbClr val="FF0000"/>
          </a:solidFill>
          <a:latin typeface="Arial" panose="020B0604020202020204" pitchFamily="34" charset="0"/>
        </a:defRPr>
      </a:lvl4pPr>
      <a:lvl5pPr algn="ctr" rtl="0" eaLnBrk="0" fontAlgn="base" hangingPunct="0">
        <a:spcBef>
          <a:spcPct val="0"/>
        </a:spcBef>
        <a:spcAft>
          <a:spcPct val="0"/>
        </a:spcAft>
        <a:defRPr sz="4400">
          <a:solidFill>
            <a:srgbClr val="FF0000"/>
          </a:solidFill>
          <a:latin typeface="Arial" panose="020B0604020202020204" pitchFamily="34" charset="0"/>
        </a:defRPr>
      </a:lvl5pPr>
      <a:lvl6pPr marL="457200" algn="ctr" rtl="0" fontAlgn="base">
        <a:spcBef>
          <a:spcPct val="0"/>
        </a:spcBef>
        <a:spcAft>
          <a:spcPct val="0"/>
        </a:spcAft>
        <a:defRPr sz="4400">
          <a:solidFill>
            <a:srgbClr val="FF0000"/>
          </a:solidFill>
          <a:latin typeface="Arial" panose="020B0604020202020204" pitchFamily="34" charset="0"/>
        </a:defRPr>
      </a:lvl6pPr>
      <a:lvl7pPr marL="914400" algn="ctr" rtl="0" fontAlgn="base">
        <a:spcBef>
          <a:spcPct val="0"/>
        </a:spcBef>
        <a:spcAft>
          <a:spcPct val="0"/>
        </a:spcAft>
        <a:defRPr sz="4400">
          <a:solidFill>
            <a:srgbClr val="FF0000"/>
          </a:solidFill>
          <a:latin typeface="Arial" panose="020B0604020202020204" pitchFamily="34" charset="0"/>
        </a:defRPr>
      </a:lvl7pPr>
      <a:lvl8pPr marL="1371600" algn="ctr" rtl="0" fontAlgn="base">
        <a:spcBef>
          <a:spcPct val="0"/>
        </a:spcBef>
        <a:spcAft>
          <a:spcPct val="0"/>
        </a:spcAft>
        <a:defRPr sz="4400">
          <a:solidFill>
            <a:srgbClr val="FF0000"/>
          </a:solidFill>
          <a:latin typeface="Arial" panose="020B0604020202020204" pitchFamily="34" charset="0"/>
        </a:defRPr>
      </a:lvl8pPr>
      <a:lvl9pPr marL="1828800" algn="ctr" rtl="0" fontAlgn="base">
        <a:spcBef>
          <a:spcPct val="0"/>
        </a:spcBef>
        <a:spcAft>
          <a:spcPct val="0"/>
        </a:spcAft>
        <a:defRPr sz="4400">
          <a:solidFill>
            <a:srgbClr val="FF0000"/>
          </a:solidFill>
          <a:latin typeface="Arial" panose="020B0604020202020204" pitchFamily="34"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Times New Roman" panose="0202060305040502030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Times New Roman" panose="02020603050405020304"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Times New Roman" panose="02020603050405020304"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Times New Roman" panose="02020603050405020304" charset="0"/>
        </a:defRPr>
      </a:lvl5pPr>
      <a:lvl6pPr marL="2667000" indent="-381000" algn="l" rtl="0" fontAlgn="base">
        <a:spcBef>
          <a:spcPct val="20000"/>
        </a:spcBef>
        <a:spcAft>
          <a:spcPct val="0"/>
        </a:spcAft>
        <a:buClr>
          <a:schemeClr val="accent2"/>
        </a:buClr>
        <a:buChar char="»"/>
        <a:defRPr sz="2000">
          <a:solidFill>
            <a:schemeClr val="tx1"/>
          </a:solidFill>
          <a:latin typeface="Times New Roman" panose="02020603050405020304" charset="0"/>
        </a:defRPr>
      </a:lvl6pPr>
      <a:lvl7pPr marL="3124200" indent="-381000" algn="l" rtl="0" fontAlgn="base">
        <a:spcBef>
          <a:spcPct val="20000"/>
        </a:spcBef>
        <a:spcAft>
          <a:spcPct val="0"/>
        </a:spcAft>
        <a:buClr>
          <a:schemeClr val="accent2"/>
        </a:buClr>
        <a:buChar char="»"/>
        <a:defRPr sz="2000">
          <a:solidFill>
            <a:schemeClr val="tx1"/>
          </a:solidFill>
          <a:latin typeface="Times New Roman" panose="02020603050405020304" charset="0"/>
        </a:defRPr>
      </a:lvl7pPr>
      <a:lvl8pPr marL="3581400" indent="-381000" algn="l" rtl="0" fontAlgn="base">
        <a:spcBef>
          <a:spcPct val="20000"/>
        </a:spcBef>
        <a:spcAft>
          <a:spcPct val="0"/>
        </a:spcAft>
        <a:buClr>
          <a:schemeClr val="accent2"/>
        </a:buClr>
        <a:buChar char="»"/>
        <a:defRPr sz="2000">
          <a:solidFill>
            <a:schemeClr val="tx1"/>
          </a:solidFill>
          <a:latin typeface="Times New Roman" panose="02020603050405020304" charset="0"/>
        </a:defRPr>
      </a:lvl8pPr>
      <a:lvl9pPr marL="4038600" indent="-381000" algn="l" rtl="0" fontAlgn="base">
        <a:spcBef>
          <a:spcPct val="20000"/>
        </a:spcBef>
        <a:spcAft>
          <a:spcPct val="0"/>
        </a:spcAft>
        <a:buClr>
          <a:schemeClr val="accent2"/>
        </a:buClr>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ctrTitle"/>
          </p:nvPr>
        </p:nvSpPr>
        <p:spPr>
          <a:xfrm>
            <a:off x="685800" y="350838"/>
            <a:ext cx="7772400" cy="5016500"/>
          </a:xfrm>
        </p:spPr>
        <p:txBody>
          <a:bodyPr vert="horz" wrap="square" lIns="91440" tIns="45720" rIns="91440" bIns="45720" anchor="ctr" anchorCtr="0"/>
          <a:p>
            <a:pPr eaLnBrk="1" hangingPunct="1">
              <a:buClrTx/>
              <a:buSzTx/>
              <a:buFontTx/>
            </a:pPr>
            <a:br>
              <a:rPr sz="1800" dirty="0">
                <a:solidFill>
                  <a:schemeClr val="tx1"/>
                </a:solidFill>
              </a:rPr>
            </a:br>
            <a:br>
              <a:rPr dirty="0"/>
            </a:br>
            <a:br>
              <a:rPr dirty="0"/>
            </a:br>
            <a:endParaRPr dirty="0"/>
          </a:p>
        </p:txBody>
      </p:sp>
      <p:pic>
        <p:nvPicPr>
          <p:cNvPr id="298" name="image1.jpg"/>
          <p:cNvPicPr preferRelativeResize="0"/>
          <p:nvPr/>
        </p:nvPicPr>
        <p:blipFill>
          <a:blip r:embed="rId1"/>
          <a:srcRect/>
          <a:stretch>
            <a:fillRect/>
          </a:stretch>
        </p:blipFill>
        <p:spPr>
          <a:xfrm>
            <a:off x="2434590" y="1347470"/>
            <a:ext cx="4533265" cy="1228090"/>
          </a:xfrm>
          <a:prstGeom prst="rect">
            <a:avLst/>
          </a:prstGeom>
        </p:spPr>
      </p:pic>
      <p:pic>
        <p:nvPicPr>
          <p:cNvPr id="2" name="Picture 1"/>
          <p:cNvPicPr>
            <a:picLocks noChangeAspect="1"/>
          </p:cNvPicPr>
          <p:nvPr/>
        </p:nvPicPr>
        <p:blipFill>
          <a:blip r:embed="rId2"/>
          <a:stretch>
            <a:fillRect/>
          </a:stretch>
        </p:blipFill>
        <p:spPr>
          <a:xfrm>
            <a:off x="955675" y="3637915"/>
            <a:ext cx="7691120" cy="1884680"/>
          </a:xfrm>
          <a:prstGeom prst="rect">
            <a:avLst/>
          </a:prstGeom>
        </p:spPr>
      </p:pic>
      <p:sp>
        <p:nvSpPr>
          <p:cNvPr id="3" name="Text Box 2"/>
          <p:cNvSpPr txBox="1"/>
          <p:nvPr/>
        </p:nvSpPr>
        <p:spPr>
          <a:xfrm>
            <a:off x="2623820" y="3034030"/>
            <a:ext cx="3822700" cy="583565"/>
          </a:xfrm>
          <a:prstGeom prst="rect">
            <a:avLst/>
          </a:prstGeom>
          <a:noFill/>
        </p:spPr>
        <p:txBody>
          <a:bodyPr wrap="square" rtlCol="0">
            <a:spAutoFit/>
          </a:bodyPr>
          <a:p>
            <a:r>
              <a:rPr lang="en-IN" altLang="en-US"/>
              <a:t>Module 3</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
          <p:cNvSpPr>
            <a:spLocks noGrp="1"/>
          </p:cNvSpPr>
          <p:nvPr>
            <p:ph type="title"/>
          </p:nvPr>
        </p:nvSpPr>
        <p:spPr/>
        <p:txBody>
          <a:bodyPr vert="horz" wrap="square" lIns="91440" tIns="45720" rIns="91440" bIns="45720" anchor="ctr" anchorCtr="0"/>
          <a:p>
            <a:pPr eaLnBrk="1" hangingPunct="1"/>
            <a:r>
              <a:rPr dirty="0"/>
              <a:t>The Berkeley Algorithm </a:t>
            </a:r>
            <a:endParaRPr dirty="0"/>
          </a:p>
        </p:txBody>
      </p:sp>
      <p:sp>
        <p:nvSpPr>
          <p:cNvPr id="11268" name="Rectangle 3"/>
          <p:cNvSpPr>
            <a:spLocks noGrp="1"/>
          </p:cNvSpPr>
          <p:nvPr>
            <p:ph idx="1"/>
          </p:nvPr>
        </p:nvSpPr>
        <p:spPr>
          <a:xfrm>
            <a:off x="325438" y="3870325"/>
            <a:ext cx="3875087" cy="2682875"/>
          </a:xfrm>
        </p:spPr>
        <p:txBody>
          <a:bodyPr vert="horz" wrap="square" lIns="91440" tIns="45720" rIns="91440" bIns="45720" anchor="t" anchorCtr="0"/>
          <a:p>
            <a:pPr algn="l" eaLnBrk="1" hangingPunct="1">
              <a:buNone/>
            </a:pPr>
            <a:r>
              <a:rPr dirty="0"/>
              <a:t>Figure 6-7. (a) The time</a:t>
            </a:r>
            <a:endParaRPr dirty="0"/>
          </a:p>
          <a:p>
            <a:pPr algn="l" eaLnBrk="1" hangingPunct="1">
              <a:buNone/>
            </a:pPr>
            <a:r>
              <a:rPr dirty="0"/>
              <a:t>daemon asks all the other </a:t>
            </a:r>
            <a:endParaRPr dirty="0"/>
          </a:p>
          <a:p>
            <a:pPr algn="l" eaLnBrk="1" hangingPunct="1">
              <a:buNone/>
            </a:pPr>
            <a:r>
              <a:rPr dirty="0"/>
              <a:t>machines for their clock</a:t>
            </a:r>
            <a:endParaRPr dirty="0"/>
          </a:p>
          <a:p>
            <a:pPr algn="l" eaLnBrk="1" hangingPunct="1">
              <a:buNone/>
            </a:pPr>
            <a:r>
              <a:rPr dirty="0"/>
              <a:t>values. </a:t>
            </a:r>
            <a:endParaRPr dirty="0"/>
          </a:p>
        </p:txBody>
      </p:sp>
      <p:pic>
        <p:nvPicPr>
          <p:cNvPr id="11269" name="Picture 4" descr="06-07"/>
          <p:cNvPicPr>
            <a:picLocks noChangeAspect="1"/>
          </p:cNvPicPr>
          <p:nvPr/>
        </p:nvPicPr>
        <p:blipFill>
          <a:blip r:embed="rId1"/>
          <a:srcRect r="65996"/>
          <a:stretch>
            <a:fillRect/>
          </a:stretch>
        </p:blipFill>
        <p:spPr>
          <a:xfrm>
            <a:off x="3890963" y="1152525"/>
            <a:ext cx="5037137" cy="52705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2"/>
          <p:cNvSpPr>
            <a:spLocks noGrp="1"/>
          </p:cNvSpPr>
          <p:nvPr>
            <p:ph type="title"/>
          </p:nvPr>
        </p:nvSpPr>
        <p:spPr/>
        <p:txBody>
          <a:bodyPr vert="horz" wrap="square" lIns="91440" tIns="45720" rIns="91440" bIns="45720" anchor="ctr" anchorCtr="0"/>
          <a:p>
            <a:pPr eaLnBrk="1" hangingPunct="1"/>
            <a:r>
              <a:rPr dirty="0"/>
              <a:t>The Berkeley Algorithm </a:t>
            </a:r>
            <a:endParaRPr dirty="0"/>
          </a:p>
        </p:txBody>
      </p:sp>
      <p:sp>
        <p:nvSpPr>
          <p:cNvPr id="12292" name="Rectangle 3"/>
          <p:cNvSpPr>
            <a:spLocks noGrp="1"/>
          </p:cNvSpPr>
          <p:nvPr>
            <p:ph idx="1"/>
          </p:nvPr>
        </p:nvSpPr>
        <p:spPr>
          <a:xfrm>
            <a:off x="231775" y="3963988"/>
            <a:ext cx="3735388" cy="2620962"/>
          </a:xfrm>
        </p:spPr>
        <p:txBody>
          <a:bodyPr vert="horz" wrap="square" lIns="91440" tIns="45720" rIns="91440" bIns="45720" anchor="t" anchorCtr="0"/>
          <a:p>
            <a:pPr algn="l" eaLnBrk="1" hangingPunct="1">
              <a:buNone/>
            </a:pPr>
            <a:r>
              <a:rPr dirty="0"/>
              <a:t>Figure 6-7. </a:t>
            </a:r>
            <a:endParaRPr dirty="0"/>
          </a:p>
          <a:p>
            <a:pPr algn="l" eaLnBrk="1" hangingPunct="1">
              <a:buNone/>
            </a:pPr>
            <a:r>
              <a:rPr dirty="0"/>
              <a:t>(b) The machines answer.</a:t>
            </a:r>
            <a:endParaRPr dirty="0"/>
          </a:p>
        </p:txBody>
      </p:sp>
      <p:pic>
        <p:nvPicPr>
          <p:cNvPr id="12293" name="Picture 4" descr="06-07"/>
          <p:cNvPicPr>
            <a:picLocks noChangeAspect="1"/>
          </p:cNvPicPr>
          <p:nvPr/>
        </p:nvPicPr>
        <p:blipFill>
          <a:blip r:embed="rId1"/>
          <a:srcRect l="33501" t="7690" r="33501"/>
          <a:stretch>
            <a:fillRect/>
          </a:stretch>
        </p:blipFill>
        <p:spPr>
          <a:xfrm>
            <a:off x="4292600" y="990600"/>
            <a:ext cx="4402138" cy="54324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2"/>
          <p:cNvSpPr>
            <a:spLocks noGrp="1"/>
          </p:cNvSpPr>
          <p:nvPr>
            <p:ph type="title"/>
          </p:nvPr>
        </p:nvSpPr>
        <p:spPr/>
        <p:txBody>
          <a:bodyPr vert="horz" wrap="square" lIns="91440" tIns="45720" rIns="91440" bIns="45720" anchor="ctr" anchorCtr="0"/>
          <a:p>
            <a:pPr eaLnBrk="1" hangingPunct="1"/>
            <a:r>
              <a:rPr dirty="0"/>
              <a:t>The Berkeley Algorithm </a:t>
            </a:r>
            <a:endParaRPr dirty="0"/>
          </a:p>
        </p:txBody>
      </p:sp>
      <p:sp>
        <p:nvSpPr>
          <p:cNvPr id="13316" name="Rectangle 3"/>
          <p:cNvSpPr>
            <a:spLocks noGrp="1"/>
          </p:cNvSpPr>
          <p:nvPr>
            <p:ph idx="1"/>
          </p:nvPr>
        </p:nvSpPr>
        <p:spPr>
          <a:xfrm>
            <a:off x="309563" y="3608388"/>
            <a:ext cx="4013200" cy="2960687"/>
          </a:xfrm>
        </p:spPr>
        <p:txBody>
          <a:bodyPr vert="horz" wrap="square" lIns="91440" tIns="45720" rIns="91440" bIns="45720" anchor="t" anchorCtr="0"/>
          <a:p>
            <a:pPr algn="l" eaLnBrk="1" hangingPunct="1">
              <a:buNone/>
            </a:pPr>
            <a:r>
              <a:rPr dirty="0"/>
              <a:t>Figure 6-7. (c) The time </a:t>
            </a:r>
            <a:endParaRPr dirty="0"/>
          </a:p>
          <a:p>
            <a:pPr algn="l" eaLnBrk="1" hangingPunct="1">
              <a:buNone/>
            </a:pPr>
            <a:r>
              <a:rPr dirty="0"/>
              <a:t>daemon tells everyone how </a:t>
            </a:r>
            <a:endParaRPr dirty="0"/>
          </a:p>
          <a:p>
            <a:pPr algn="l" eaLnBrk="1" hangingPunct="1">
              <a:buNone/>
            </a:pPr>
            <a:r>
              <a:rPr dirty="0"/>
              <a:t>to adjust their clock.</a:t>
            </a:r>
            <a:endParaRPr dirty="0"/>
          </a:p>
        </p:txBody>
      </p:sp>
      <p:pic>
        <p:nvPicPr>
          <p:cNvPr id="13317" name="Picture 4" descr="06-07"/>
          <p:cNvPicPr>
            <a:picLocks noChangeAspect="1"/>
          </p:cNvPicPr>
          <p:nvPr/>
        </p:nvPicPr>
        <p:blipFill>
          <a:blip r:embed="rId1"/>
          <a:srcRect l="67377" t="7982"/>
          <a:stretch>
            <a:fillRect/>
          </a:stretch>
        </p:blipFill>
        <p:spPr>
          <a:xfrm>
            <a:off x="4665663" y="1257300"/>
            <a:ext cx="4014787" cy="49958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14340" name="Rectangle 3"/>
          <p:cNvSpPr>
            <a:spLocks noGrp="1"/>
          </p:cNvSpPr>
          <p:nvPr>
            <p:ph idx="1"/>
          </p:nvPr>
        </p:nvSpPr>
        <p:spPr>
          <a:xfrm>
            <a:off x="315913" y="1130300"/>
            <a:ext cx="8578850" cy="5422900"/>
          </a:xfrm>
        </p:spPr>
        <p:txBody>
          <a:bodyPr vert="horz" wrap="square" lIns="91440" tIns="45720" rIns="91440" bIns="45720" anchor="t" anchorCtr="0"/>
          <a:p>
            <a:pPr algn="l" eaLnBrk="1" hangingPunct="1">
              <a:buNone/>
            </a:pPr>
            <a:r>
              <a:rPr b="1" dirty="0"/>
              <a:t>Global averaging distributed algorithm</a:t>
            </a:r>
            <a:endParaRPr b="1" dirty="0"/>
          </a:p>
          <a:p>
            <a:pPr algn="l" eaLnBrk="1" hangingPunct="1"/>
            <a:r>
              <a:rPr dirty="0"/>
              <a:t>The clock process at every node broadcasts its local time in form of re-sync messages,</a:t>
            </a:r>
            <a:endParaRPr dirty="0"/>
          </a:p>
          <a:p>
            <a:pPr algn="l" eaLnBrk="1" hangingPunct="1">
              <a:buNone/>
            </a:pPr>
            <a:r>
              <a:rPr dirty="0"/>
              <a:t>    when its local time equals T0 + iR for some i , T0 is a fixed time in past agreed by all nodes,R depends on total no. of nodes in system.</a:t>
            </a:r>
            <a:endParaRPr dirty="0"/>
          </a:p>
          <a:p>
            <a:pPr algn="l" eaLnBrk="1" hangingPunct="1">
              <a:buNone/>
            </a:pPr>
            <a:endParaRPr dirty="0"/>
          </a:p>
          <a:p>
            <a:pPr algn="l" eaLnBrk="1" hangingPunct="1"/>
            <a:r>
              <a:rPr dirty="0"/>
              <a:t>Broadcasts are not simultaneous</a:t>
            </a:r>
            <a:endParaRPr dirty="0"/>
          </a:p>
          <a:p>
            <a:pPr algn="l" eaLnBrk="1" hangingPunct="1"/>
            <a:r>
              <a:rPr dirty="0"/>
              <a:t>After broadcast the clock awaits T,collection of other re-sync messages broadcast by others </a:t>
            </a:r>
            <a:endParaRPr dirty="0"/>
          </a:p>
          <a:p>
            <a:pPr algn="l" eaLnBrk="1" hangingPunct="1"/>
            <a:r>
              <a:rPr dirty="0"/>
              <a:t>Clocks record skew values with respect to others</a:t>
            </a:r>
            <a:endParaRPr dirty="0"/>
          </a:p>
          <a:p>
            <a:pPr algn="l" eaLnBrk="1" hangingPunct="1"/>
            <a:r>
              <a:rPr dirty="0"/>
              <a:t>Computes fault tolerant average,corrects local clock before next resync interval</a:t>
            </a:r>
            <a:endParaRPr dirty="0"/>
          </a:p>
          <a:p>
            <a:pPr algn="l" eaLnBrk="1" hangingPunct="1">
              <a:buNone/>
            </a:pPr>
            <a:endParaRPr dirty="0">
              <a:sym typeface="Wingdings" panose="05000000000000000000" pitchFamily="2" charset="2"/>
            </a:endParaRPr>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15364" name="Rectangle 3"/>
          <p:cNvSpPr>
            <a:spLocks noGrp="1"/>
          </p:cNvSpPr>
          <p:nvPr>
            <p:ph idx="1"/>
          </p:nvPr>
        </p:nvSpPr>
        <p:spPr>
          <a:xfrm>
            <a:off x="315913" y="1130300"/>
            <a:ext cx="8578850" cy="5422900"/>
          </a:xfrm>
        </p:spPr>
        <p:txBody>
          <a:bodyPr vert="horz" wrap="square" lIns="91440" tIns="45720" rIns="91440" bIns="45720" anchor="t" anchorCtr="0"/>
          <a:p>
            <a:pPr algn="l" eaLnBrk="1" hangingPunct="1">
              <a:buNone/>
            </a:pPr>
            <a:r>
              <a:rPr b="1" dirty="0"/>
              <a:t>Localized averaging distributed algorithm</a:t>
            </a:r>
            <a:endParaRPr b="1" dirty="0"/>
          </a:p>
          <a:p>
            <a:pPr algn="l" eaLnBrk="1" hangingPunct="1">
              <a:buNone/>
            </a:pPr>
            <a:endParaRPr b="1" dirty="0"/>
          </a:p>
          <a:p>
            <a:pPr algn="l" eaLnBrk="1" hangingPunct="1">
              <a:buNone/>
            </a:pPr>
            <a:r>
              <a:rPr dirty="0"/>
              <a:t>The nodes are logically arranged in some pattern,ring/grid etc</a:t>
            </a:r>
            <a:endParaRPr dirty="0"/>
          </a:p>
          <a:p>
            <a:pPr algn="l" eaLnBrk="1" hangingPunct="1">
              <a:buNone/>
            </a:pPr>
            <a:endParaRPr dirty="0"/>
          </a:p>
          <a:p>
            <a:pPr algn="l" eaLnBrk="1" hangingPunct="1">
              <a:buNone/>
            </a:pPr>
            <a:r>
              <a:rPr dirty="0"/>
              <a:t>The nodes exchange their clock times with its neighbours and sets its time as the average of its own clock time and clock times of its neighbours.</a:t>
            </a:r>
            <a:endParaRPr dirty="0"/>
          </a:p>
          <a:p>
            <a:pPr algn="l" eaLnBrk="1" hangingPunct="1">
              <a:buNone/>
            </a:pPr>
            <a:endParaRPr dirty="0"/>
          </a:p>
          <a:p>
            <a:pPr algn="l" eaLnBrk="1" hangingPunct="1">
              <a:buNone/>
            </a:pPr>
            <a:endParaRPr dirty="0">
              <a:sym typeface="Wingdings" panose="05000000000000000000" pitchFamily="2" charset="2"/>
            </a:endParaRPr>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2"/>
          <p:cNvSpPr>
            <a:spLocks noGrp="1"/>
          </p:cNvSpPr>
          <p:nvPr>
            <p:ph type="title"/>
          </p:nvPr>
        </p:nvSpPr>
        <p:spPr/>
        <p:txBody>
          <a:bodyPr vert="horz" wrap="square" lIns="91440" tIns="45720" rIns="91440" bIns="45720" anchor="ctr" anchorCtr="0"/>
          <a:p>
            <a:pPr eaLnBrk="1" hangingPunct="1"/>
            <a:r>
              <a:rPr dirty="0"/>
              <a:t>Event Ordering</a:t>
            </a:r>
            <a:endParaRPr dirty="0"/>
          </a:p>
        </p:txBody>
      </p:sp>
      <p:sp>
        <p:nvSpPr>
          <p:cNvPr id="16388" name="Rectangle 3"/>
          <p:cNvSpPr>
            <a:spLocks noGrp="1"/>
          </p:cNvSpPr>
          <p:nvPr>
            <p:ph idx="1"/>
          </p:nvPr>
        </p:nvSpPr>
        <p:spPr>
          <a:xfrm>
            <a:off x="315913" y="1130300"/>
            <a:ext cx="8578850" cy="5422900"/>
          </a:xfrm>
        </p:spPr>
        <p:txBody>
          <a:bodyPr vert="horz" wrap="square" lIns="91440" tIns="45720" rIns="91440" bIns="45720" anchor="t" anchorCtr="0"/>
          <a:p>
            <a:pPr algn="l" eaLnBrk="1" hangingPunct="1">
              <a:buNone/>
            </a:pPr>
            <a:r>
              <a:rPr b="1" dirty="0"/>
              <a:t>Happened Before Relation (denoted by --&gt; )</a:t>
            </a:r>
            <a:endParaRPr b="1" dirty="0"/>
          </a:p>
          <a:p>
            <a:pPr algn="l" eaLnBrk="1" hangingPunct="1">
              <a:buFontTx/>
              <a:buAutoNum type="arabicPeriod"/>
            </a:pPr>
            <a:r>
              <a:rPr b="1" dirty="0"/>
              <a:t>If a  and b are events in same process, and a occurs before b then a-&gt;b</a:t>
            </a:r>
            <a:endParaRPr b="1" dirty="0"/>
          </a:p>
          <a:p>
            <a:pPr algn="l" eaLnBrk="1" hangingPunct="1">
              <a:buFontTx/>
              <a:buAutoNum type="arabicPeriod"/>
            </a:pPr>
            <a:r>
              <a:rPr b="1" dirty="0"/>
              <a:t>If a is an event of sending a message by one process and b is the event of receipt of same message by another process,then a-&gt;b…receiver cannot receive unless sender sends it.Time taken for the message propogation from receiver to sender is always positive.</a:t>
            </a:r>
            <a:endParaRPr b="1" dirty="0"/>
          </a:p>
          <a:p>
            <a:pPr algn="l" eaLnBrk="1" hangingPunct="1">
              <a:buFontTx/>
              <a:buAutoNum type="arabicPeriod"/>
            </a:pPr>
            <a:endParaRPr b="1" dirty="0"/>
          </a:p>
          <a:p>
            <a:pPr algn="l" eaLnBrk="1" hangingPunct="1">
              <a:buFontTx/>
              <a:buAutoNum type="arabicPeriod"/>
            </a:pPr>
            <a:r>
              <a:rPr b="1" dirty="0"/>
              <a:t>If a -&gt; b and b -&gt; c,then a -&gt; c,thus happened before is a transitive relation.</a:t>
            </a:r>
            <a:endParaRPr b="1" dirty="0"/>
          </a:p>
          <a:p>
            <a:pPr algn="l" eaLnBrk="1" hangingPunct="1">
              <a:buNone/>
            </a:pPr>
            <a:endParaRPr b="1" dirty="0"/>
          </a:p>
          <a:p>
            <a:pPr algn="l" eaLnBrk="1" hangingPunct="1">
              <a:buNone/>
            </a:pPr>
            <a:endParaRPr b="1" dirty="0"/>
          </a:p>
          <a:p>
            <a:pPr algn="l" eaLnBrk="1" hangingPunct="1">
              <a:buNone/>
            </a:pPr>
            <a:endParaRPr dirty="0"/>
          </a:p>
          <a:p>
            <a:pPr algn="l" eaLnBrk="1" hangingPunct="1">
              <a:buNone/>
            </a:pPr>
            <a:endParaRPr dirty="0">
              <a:sym typeface="Wingdings" panose="05000000000000000000" pitchFamily="2" charset="2"/>
            </a:endParaRPr>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2"/>
          <p:cNvSpPr>
            <a:spLocks noGrp="1"/>
          </p:cNvSpPr>
          <p:nvPr>
            <p:ph type="title"/>
          </p:nvPr>
        </p:nvSpPr>
        <p:spPr/>
        <p:txBody>
          <a:bodyPr vert="horz" wrap="square" lIns="91440" tIns="45720" rIns="91440" bIns="45720" anchor="ctr" anchorCtr="0"/>
          <a:p>
            <a:pPr eaLnBrk="1" hangingPunct="1"/>
            <a:r>
              <a:rPr dirty="0"/>
              <a:t>Logical clocks concept</a:t>
            </a:r>
            <a:endParaRPr dirty="0"/>
          </a:p>
        </p:txBody>
      </p:sp>
      <p:sp>
        <p:nvSpPr>
          <p:cNvPr id="17412" name="Rectangle 3"/>
          <p:cNvSpPr>
            <a:spLocks noGrp="1"/>
          </p:cNvSpPr>
          <p:nvPr>
            <p:ph idx="1"/>
          </p:nvPr>
        </p:nvSpPr>
        <p:spPr>
          <a:xfrm>
            <a:off x="542925" y="1344613"/>
            <a:ext cx="8601075" cy="5208587"/>
          </a:xfrm>
        </p:spPr>
        <p:txBody>
          <a:bodyPr vert="horz" wrap="square" lIns="91440" tIns="45720" rIns="91440" bIns="45720" anchor="t" anchorCtr="0"/>
          <a:p>
            <a:pPr algn="l" eaLnBrk="1" hangingPunct="1">
              <a:lnSpc>
                <a:spcPct val="90000"/>
              </a:lnSpc>
              <a:buNone/>
            </a:pPr>
            <a:r>
              <a:rPr sz="2800" dirty="0"/>
              <a:t>The concept of a logical clock is a way to associate a timestamp (which maybe a simple number independent of any clock time)</a:t>
            </a:r>
            <a:endParaRPr sz="2800" dirty="0"/>
          </a:p>
          <a:p>
            <a:pPr algn="l" eaLnBrk="1" hangingPunct="1">
              <a:lnSpc>
                <a:spcPct val="90000"/>
              </a:lnSpc>
              <a:buNone/>
            </a:pPr>
            <a:endParaRPr sz="2800" dirty="0"/>
          </a:p>
          <a:p>
            <a:pPr algn="l" eaLnBrk="1" hangingPunct="1">
              <a:lnSpc>
                <a:spcPct val="90000"/>
              </a:lnSpc>
              <a:buNone/>
            </a:pPr>
            <a:r>
              <a:rPr sz="2800" dirty="0"/>
              <a:t>Eg : Pi has a clock Ci associated with it that assigns a number Ci(a) to any event a in that process.</a:t>
            </a:r>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2"/>
          <p:cNvSpPr>
            <a:spLocks noGrp="1"/>
          </p:cNvSpPr>
          <p:nvPr>
            <p:ph type="title"/>
          </p:nvPr>
        </p:nvSpPr>
        <p:spPr/>
        <p:txBody>
          <a:bodyPr vert="horz" wrap="square" lIns="91440" tIns="45720" rIns="91440" bIns="45720" anchor="ctr" anchorCtr="0"/>
          <a:p>
            <a:pPr eaLnBrk="1" hangingPunct="1"/>
            <a:r>
              <a:rPr dirty="0"/>
              <a:t>Lamport’s Logical Clocks (2)</a:t>
            </a:r>
            <a:endParaRPr dirty="0"/>
          </a:p>
        </p:txBody>
      </p:sp>
      <p:sp>
        <p:nvSpPr>
          <p:cNvPr id="18436" name="Rectangle 3"/>
          <p:cNvSpPr>
            <a:spLocks noGrp="1"/>
          </p:cNvSpPr>
          <p:nvPr>
            <p:ph idx="1"/>
          </p:nvPr>
        </p:nvSpPr>
        <p:spPr/>
        <p:txBody>
          <a:bodyPr vert="horz" wrap="square" lIns="91440" tIns="45720" rIns="91440" bIns="45720" anchor="t" anchorCtr="0"/>
          <a:p>
            <a:pPr eaLnBrk="1" hangingPunct="1">
              <a:buNone/>
            </a:pPr>
            <a:r>
              <a:rPr dirty="0"/>
              <a:t>Figure 6-9. (a) Three processes, each with its own clock. </a:t>
            </a:r>
            <a:br>
              <a:rPr dirty="0"/>
            </a:br>
            <a:r>
              <a:rPr dirty="0"/>
              <a:t>The clocks run at different rates. </a:t>
            </a:r>
            <a:endParaRPr dirty="0"/>
          </a:p>
        </p:txBody>
      </p:sp>
      <p:pic>
        <p:nvPicPr>
          <p:cNvPr id="18437" name="Picture 4" descr="06-09"/>
          <p:cNvPicPr>
            <a:picLocks noChangeAspect="1"/>
          </p:cNvPicPr>
          <p:nvPr/>
        </p:nvPicPr>
        <p:blipFill>
          <a:blip r:embed="rId1"/>
          <a:srcRect r="55600"/>
          <a:stretch>
            <a:fillRect/>
          </a:stretch>
        </p:blipFill>
        <p:spPr>
          <a:xfrm>
            <a:off x="2795588" y="1087438"/>
            <a:ext cx="3862387" cy="451961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a:spLocks noGrp="1"/>
          </p:cNvSpPr>
          <p:nvPr>
            <p:ph type="title"/>
          </p:nvPr>
        </p:nvSpPr>
        <p:spPr/>
        <p:txBody>
          <a:bodyPr vert="horz" wrap="square" lIns="91440" tIns="45720" rIns="91440" bIns="45720" anchor="ctr" anchorCtr="0"/>
          <a:p>
            <a:pPr eaLnBrk="1" hangingPunct="1"/>
            <a:r>
              <a:rPr dirty="0"/>
              <a:t>Lamport’s Logical Clocks (3)</a:t>
            </a:r>
            <a:endParaRPr dirty="0"/>
          </a:p>
        </p:txBody>
      </p:sp>
      <p:sp>
        <p:nvSpPr>
          <p:cNvPr id="19460" name="Rectangle 3"/>
          <p:cNvSpPr>
            <a:spLocks noGrp="1"/>
          </p:cNvSpPr>
          <p:nvPr>
            <p:ph idx="1"/>
          </p:nvPr>
        </p:nvSpPr>
        <p:spPr>
          <a:xfrm>
            <a:off x="0" y="5824538"/>
            <a:ext cx="9144000" cy="728662"/>
          </a:xfrm>
        </p:spPr>
        <p:txBody>
          <a:bodyPr vert="horz" wrap="square" lIns="91440" tIns="45720" rIns="91440" bIns="45720" anchor="t" anchorCtr="0"/>
          <a:p>
            <a:pPr eaLnBrk="1" hangingPunct="1">
              <a:buNone/>
            </a:pPr>
            <a:r>
              <a:rPr dirty="0"/>
              <a:t>Figure 6-9. (b) Lamport’s algorithm corrects the clocks.</a:t>
            </a:r>
            <a:endParaRPr dirty="0"/>
          </a:p>
        </p:txBody>
      </p:sp>
      <p:pic>
        <p:nvPicPr>
          <p:cNvPr id="19461" name="Picture 4" descr="06-09"/>
          <p:cNvPicPr>
            <a:picLocks noChangeAspect="1"/>
          </p:cNvPicPr>
          <p:nvPr/>
        </p:nvPicPr>
        <p:blipFill>
          <a:blip r:embed="rId1"/>
          <a:srcRect l="55074"/>
          <a:stretch>
            <a:fillRect/>
          </a:stretch>
        </p:blipFill>
        <p:spPr>
          <a:xfrm>
            <a:off x="2541588" y="1098550"/>
            <a:ext cx="3894137" cy="45021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2"/>
          <p:cNvSpPr>
            <a:spLocks noGrp="1"/>
          </p:cNvSpPr>
          <p:nvPr>
            <p:ph type="title"/>
          </p:nvPr>
        </p:nvSpPr>
        <p:spPr/>
        <p:txBody>
          <a:bodyPr vert="horz" wrap="square" lIns="91440" tIns="45720" rIns="91440" bIns="45720" anchor="ctr" anchorCtr="0"/>
          <a:p>
            <a:pPr eaLnBrk="1" hangingPunct="1"/>
            <a:r>
              <a:rPr dirty="0"/>
              <a:t>Lamport’s Logical Clocks (4)</a:t>
            </a:r>
            <a:endParaRPr dirty="0"/>
          </a:p>
        </p:txBody>
      </p:sp>
      <p:sp>
        <p:nvSpPr>
          <p:cNvPr id="20484" name="Rectangle 3"/>
          <p:cNvSpPr>
            <a:spLocks noGrp="1"/>
          </p:cNvSpPr>
          <p:nvPr>
            <p:ph idx="1"/>
          </p:nvPr>
        </p:nvSpPr>
        <p:spPr/>
        <p:txBody>
          <a:bodyPr vert="horz" wrap="square" lIns="91440" tIns="45720" rIns="91440" bIns="45720" anchor="t" anchorCtr="0"/>
          <a:p>
            <a:pPr eaLnBrk="1" hangingPunct="1">
              <a:buNone/>
            </a:pPr>
            <a:r>
              <a:rPr dirty="0"/>
              <a:t>Figure 6-10. The positioning of Lamport’s logical </a:t>
            </a:r>
            <a:br>
              <a:rPr dirty="0"/>
            </a:br>
            <a:r>
              <a:rPr dirty="0"/>
              <a:t>clocks in distributed systems.</a:t>
            </a:r>
            <a:endParaRPr dirty="0"/>
          </a:p>
        </p:txBody>
      </p:sp>
      <p:pic>
        <p:nvPicPr>
          <p:cNvPr id="20485" name="Picture 4" descr="06-10"/>
          <p:cNvPicPr>
            <a:picLocks noChangeAspect="1"/>
          </p:cNvPicPr>
          <p:nvPr/>
        </p:nvPicPr>
        <p:blipFill>
          <a:blip r:embed="rId1"/>
          <a:stretch>
            <a:fillRect/>
          </a:stretch>
        </p:blipFill>
        <p:spPr>
          <a:xfrm>
            <a:off x="339725" y="1495425"/>
            <a:ext cx="8550275" cy="36131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p:txBody>
          <a:bodyPr vert="horz" wrap="square" lIns="91440" tIns="45720" rIns="91440" bIns="45720" anchor="ctr" anchorCtr="0"/>
          <a:p>
            <a:pPr eaLnBrk="1" hangingPunct="1"/>
            <a:r>
              <a:rPr dirty="0"/>
              <a:t>Clock Synchronization</a:t>
            </a:r>
            <a:endParaRPr dirty="0"/>
          </a:p>
        </p:txBody>
      </p:sp>
      <p:sp>
        <p:nvSpPr>
          <p:cNvPr id="3076" name="Rectangle 3"/>
          <p:cNvSpPr>
            <a:spLocks noGrp="1"/>
          </p:cNvSpPr>
          <p:nvPr>
            <p:ph idx="1"/>
          </p:nvPr>
        </p:nvSpPr>
        <p:spPr>
          <a:xfrm>
            <a:off x="573088" y="5162550"/>
            <a:ext cx="8188325" cy="1092200"/>
          </a:xfrm>
        </p:spPr>
        <p:txBody>
          <a:bodyPr vert="horz" wrap="square" lIns="91440" tIns="45720" rIns="91440" bIns="45720" anchor="t" anchorCtr="0"/>
          <a:p>
            <a:pPr eaLnBrk="1" hangingPunct="1">
              <a:lnSpc>
                <a:spcPct val="90000"/>
              </a:lnSpc>
              <a:buNone/>
            </a:pPr>
            <a:r>
              <a:rPr dirty="0"/>
              <a:t>Figure 1. When each machine has its own clock, an event that occurred after another event may nevertheless be assigned an earlier time.</a:t>
            </a:r>
            <a:endParaRPr dirty="0"/>
          </a:p>
        </p:txBody>
      </p:sp>
      <p:pic>
        <p:nvPicPr>
          <p:cNvPr id="3077" name="Picture 6" descr="06-01"/>
          <p:cNvPicPr>
            <a:picLocks noChangeAspect="1"/>
          </p:cNvPicPr>
          <p:nvPr/>
        </p:nvPicPr>
        <p:blipFill>
          <a:blip r:embed="rId1"/>
          <a:stretch>
            <a:fillRect/>
          </a:stretch>
        </p:blipFill>
        <p:spPr>
          <a:xfrm>
            <a:off x="554038" y="1163638"/>
            <a:ext cx="8091487" cy="372427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2"/>
          <p:cNvSpPr>
            <a:spLocks noGrp="1"/>
          </p:cNvSpPr>
          <p:nvPr>
            <p:ph type="title"/>
          </p:nvPr>
        </p:nvSpPr>
        <p:spPr/>
        <p:txBody>
          <a:bodyPr vert="horz" wrap="square" lIns="91440" tIns="45720" rIns="91440" bIns="45720" anchor="ctr" anchorCtr="0"/>
          <a:p>
            <a:pPr eaLnBrk="1" hangingPunct="1"/>
            <a:r>
              <a:rPr dirty="0"/>
              <a:t>Implementation of logical clocks</a:t>
            </a:r>
            <a:endParaRPr dirty="0"/>
          </a:p>
        </p:txBody>
      </p:sp>
      <p:sp>
        <p:nvSpPr>
          <p:cNvPr id="21508" name="Rectangle 3"/>
          <p:cNvSpPr>
            <a:spLocks noGrp="1"/>
          </p:cNvSpPr>
          <p:nvPr>
            <p:ph idx="1"/>
          </p:nvPr>
        </p:nvSpPr>
        <p:spPr>
          <a:xfrm>
            <a:off x="266700" y="1344613"/>
            <a:ext cx="8610600" cy="5208587"/>
          </a:xfrm>
        </p:spPr>
        <p:txBody>
          <a:bodyPr vert="horz" wrap="square" lIns="91440" tIns="45720" rIns="91440" bIns="45720" anchor="t" anchorCtr="0"/>
          <a:p>
            <a:pPr algn="l" eaLnBrk="1" hangingPunct="1">
              <a:lnSpc>
                <a:spcPct val="90000"/>
              </a:lnSpc>
              <a:buNone/>
            </a:pPr>
            <a:r>
              <a:rPr sz="2800" dirty="0"/>
              <a:t>C1 : If a and b are two events within the same process Pi and a occurs before b,then Ci(a) &lt;Ci(b)</a:t>
            </a:r>
            <a:endParaRPr sz="2800" dirty="0"/>
          </a:p>
          <a:p>
            <a:pPr algn="l" eaLnBrk="1" hangingPunct="1">
              <a:lnSpc>
                <a:spcPct val="90000"/>
              </a:lnSpc>
              <a:buNone/>
            </a:pPr>
            <a:endParaRPr sz="2800" dirty="0"/>
          </a:p>
          <a:p>
            <a:pPr algn="l" eaLnBrk="1" hangingPunct="1">
              <a:lnSpc>
                <a:spcPct val="90000"/>
              </a:lnSpc>
              <a:buNone/>
            </a:pPr>
            <a:r>
              <a:rPr sz="2800" dirty="0"/>
              <a:t>C2 : If a is the sending of a message by process Pi and b is the receipt of that message by process Pj , then Ci(a) &lt; Cj(b)</a:t>
            </a:r>
            <a:endParaRPr sz="2800" dirty="0"/>
          </a:p>
          <a:p>
            <a:pPr algn="l" eaLnBrk="1" hangingPunct="1">
              <a:lnSpc>
                <a:spcPct val="90000"/>
              </a:lnSpc>
              <a:buNone/>
            </a:pPr>
            <a:endParaRPr sz="2800" dirty="0"/>
          </a:p>
          <a:p>
            <a:pPr algn="l" eaLnBrk="1" hangingPunct="1">
              <a:lnSpc>
                <a:spcPct val="90000"/>
              </a:lnSpc>
              <a:buNone/>
            </a:pPr>
            <a:r>
              <a:rPr sz="2800" dirty="0"/>
              <a:t>C3 : A clock Ci associated with a process Pi must always go forward,never backward.Correctness is made by adding value never subtracting it</a:t>
            </a: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2"/>
          <p:cNvSpPr>
            <a:spLocks noGrp="1"/>
          </p:cNvSpPr>
          <p:nvPr>
            <p:ph type="title"/>
          </p:nvPr>
        </p:nvSpPr>
        <p:spPr/>
        <p:txBody>
          <a:bodyPr vert="horz" wrap="square" lIns="91440" tIns="45720" rIns="91440" bIns="45720" anchor="ctr" anchorCtr="0"/>
          <a:p>
            <a:pPr eaLnBrk="1" hangingPunct="1"/>
            <a:r>
              <a:rPr dirty="0"/>
              <a:t>Implementation of logical clocks</a:t>
            </a:r>
            <a:endParaRPr dirty="0"/>
          </a:p>
        </p:txBody>
      </p:sp>
      <p:sp>
        <p:nvSpPr>
          <p:cNvPr id="22532" name="Rectangle 3"/>
          <p:cNvSpPr>
            <a:spLocks noGrp="1"/>
          </p:cNvSpPr>
          <p:nvPr>
            <p:ph idx="1"/>
          </p:nvPr>
        </p:nvSpPr>
        <p:spPr>
          <a:xfrm>
            <a:off x="266700" y="1344613"/>
            <a:ext cx="8610600" cy="5208587"/>
          </a:xfrm>
        </p:spPr>
        <p:txBody>
          <a:bodyPr vert="horz" wrap="square" lIns="91440" tIns="45720" rIns="91440" bIns="45720" anchor="t" anchorCtr="0"/>
          <a:p>
            <a:pPr algn="l" eaLnBrk="1" hangingPunct="1">
              <a:lnSpc>
                <a:spcPct val="90000"/>
              </a:lnSpc>
              <a:buNone/>
            </a:pPr>
            <a:r>
              <a:rPr sz="2800" dirty="0"/>
              <a:t>IR1 :Each process Pi increments Ci between any two successive events</a:t>
            </a:r>
            <a:endParaRPr sz="2800" dirty="0"/>
          </a:p>
          <a:p>
            <a:pPr algn="l" eaLnBrk="1" hangingPunct="1">
              <a:lnSpc>
                <a:spcPct val="90000"/>
              </a:lnSpc>
              <a:buNone/>
            </a:pPr>
            <a:endParaRPr sz="2800" dirty="0"/>
          </a:p>
          <a:p>
            <a:pPr algn="l" eaLnBrk="1" hangingPunct="1">
              <a:lnSpc>
                <a:spcPct val="90000"/>
              </a:lnSpc>
              <a:buNone/>
            </a:pPr>
            <a:endParaRPr sz="2800" dirty="0"/>
          </a:p>
          <a:p>
            <a:pPr algn="l" eaLnBrk="1" hangingPunct="1">
              <a:lnSpc>
                <a:spcPct val="90000"/>
              </a:lnSpc>
              <a:buNone/>
            </a:pPr>
            <a:r>
              <a:rPr sz="2800" dirty="0"/>
              <a:t>IR2 :If event a is the sending of a message m by   process Pi, the message m contains a timestamp Tm = Ci (a) and upon receiving the message m a process Pj sets Cj greater than or equal to its present value but greater than Tm.</a:t>
            </a:r>
            <a:endParaRPr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2"/>
          <p:cNvSpPr>
            <a:spLocks noGrp="1"/>
          </p:cNvSpPr>
          <p:nvPr>
            <p:ph type="title"/>
          </p:nvPr>
        </p:nvSpPr>
        <p:spPr/>
        <p:txBody>
          <a:bodyPr vert="horz" wrap="square" lIns="91440" tIns="45720" rIns="91440" bIns="45720" anchor="ctr" anchorCtr="0"/>
          <a:p>
            <a:pPr eaLnBrk="1" hangingPunct="1"/>
            <a:r>
              <a:rPr sz="4000" dirty="0"/>
              <a:t>Example: Totally Ordered Multicasting</a:t>
            </a:r>
            <a:endParaRPr sz="4000" dirty="0"/>
          </a:p>
        </p:txBody>
      </p:sp>
      <p:sp>
        <p:nvSpPr>
          <p:cNvPr id="23556" name="Rectangle 3"/>
          <p:cNvSpPr>
            <a:spLocks noGrp="1"/>
          </p:cNvSpPr>
          <p:nvPr>
            <p:ph idx="1"/>
          </p:nvPr>
        </p:nvSpPr>
        <p:spPr>
          <a:xfrm>
            <a:off x="0" y="5497513"/>
            <a:ext cx="9144000" cy="838200"/>
          </a:xfrm>
        </p:spPr>
        <p:txBody>
          <a:bodyPr vert="horz" wrap="square" lIns="91440" tIns="45720" rIns="91440" bIns="45720" anchor="t" anchorCtr="0"/>
          <a:p>
            <a:pPr eaLnBrk="1" hangingPunct="1">
              <a:buNone/>
            </a:pPr>
            <a:r>
              <a:rPr dirty="0"/>
              <a:t>Figure 6-11. Updating a replicated database and </a:t>
            </a:r>
            <a:br>
              <a:rPr dirty="0"/>
            </a:br>
            <a:r>
              <a:rPr dirty="0"/>
              <a:t>leaving it in an inconsistent state.</a:t>
            </a:r>
            <a:endParaRPr dirty="0"/>
          </a:p>
        </p:txBody>
      </p:sp>
      <p:pic>
        <p:nvPicPr>
          <p:cNvPr id="23557" name="Picture 4" descr="06-11"/>
          <p:cNvPicPr>
            <a:picLocks noChangeAspect="1"/>
          </p:cNvPicPr>
          <p:nvPr/>
        </p:nvPicPr>
        <p:blipFill>
          <a:blip r:embed="rId1"/>
          <a:stretch>
            <a:fillRect/>
          </a:stretch>
        </p:blipFill>
        <p:spPr>
          <a:xfrm>
            <a:off x="642938" y="1785938"/>
            <a:ext cx="7993062" cy="30130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2"/>
          <p:cNvSpPr>
            <a:spLocks noGrp="1"/>
          </p:cNvSpPr>
          <p:nvPr>
            <p:ph type="title"/>
          </p:nvPr>
        </p:nvSpPr>
        <p:spPr/>
        <p:txBody>
          <a:bodyPr vert="horz" wrap="square" lIns="91440" tIns="45720" rIns="91440" bIns="45720" anchor="ctr" anchorCtr="0"/>
          <a:p>
            <a:pPr eaLnBrk="1" hangingPunct="1"/>
            <a:r>
              <a:rPr dirty="0"/>
              <a:t>Vector Clocks (1)</a:t>
            </a:r>
            <a:endParaRPr dirty="0"/>
          </a:p>
        </p:txBody>
      </p:sp>
      <p:sp>
        <p:nvSpPr>
          <p:cNvPr id="24580" name="Rectangle 3"/>
          <p:cNvSpPr>
            <a:spLocks noGrp="1"/>
          </p:cNvSpPr>
          <p:nvPr>
            <p:ph idx="1"/>
          </p:nvPr>
        </p:nvSpPr>
        <p:spPr/>
        <p:txBody>
          <a:bodyPr vert="horz" wrap="square" lIns="91440" tIns="45720" rIns="91440" bIns="45720" anchor="t" anchorCtr="0"/>
          <a:p>
            <a:pPr eaLnBrk="1" hangingPunct="1">
              <a:buNone/>
            </a:pPr>
            <a:r>
              <a:rPr dirty="0"/>
              <a:t>Figure 6-12. Concurrent message transmission </a:t>
            </a:r>
            <a:br>
              <a:rPr dirty="0"/>
            </a:br>
            <a:r>
              <a:rPr dirty="0"/>
              <a:t>using logical clocks.</a:t>
            </a:r>
            <a:endParaRPr dirty="0"/>
          </a:p>
        </p:txBody>
      </p:sp>
      <p:pic>
        <p:nvPicPr>
          <p:cNvPr id="24581" name="Picture 4" descr="06-12"/>
          <p:cNvPicPr>
            <a:picLocks noChangeAspect="1"/>
          </p:cNvPicPr>
          <p:nvPr/>
        </p:nvPicPr>
        <p:blipFill>
          <a:blip r:embed="rId1"/>
          <a:stretch>
            <a:fillRect/>
          </a:stretch>
        </p:blipFill>
        <p:spPr>
          <a:xfrm>
            <a:off x="2660650" y="1139825"/>
            <a:ext cx="4116388" cy="435768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2"/>
          <p:cNvSpPr>
            <a:spLocks noGrp="1"/>
          </p:cNvSpPr>
          <p:nvPr>
            <p:ph type="title"/>
          </p:nvPr>
        </p:nvSpPr>
        <p:spPr/>
        <p:txBody>
          <a:bodyPr vert="horz" wrap="square" lIns="91440" tIns="45720" rIns="91440" bIns="45720" anchor="ctr" anchorCtr="0"/>
          <a:p>
            <a:pPr eaLnBrk="1" hangingPunct="1"/>
            <a:r>
              <a:rPr dirty="0"/>
              <a:t>Implementation of logical clocks</a:t>
            </a:r>
            <a:endParaRPr dirty="0"/>
          </a:p>
        </p:txBody>
      </p:sp>
      <p:sp>
        <p:nvSpPr>
          <p:cNvPr id="25604" name="Rectangle 3"/>
          <p:cNvSpPr>
            <a:spLocks noGrp="1"/>
          </p:cNvSpPr>
          <p:nvPr>
            <p:ph idx="1"/>
          </p:nvPr>
        </p:nvSpPr>
        <p:spPr>
          <a:xfrm>
            <a:off x="266700" y="1344613"/>
            <a:ext cx="8610600" cy="5208587"/>
          </a:xfrm>
        </p:spPr>
        <p:txBody>
          <a:bodyPr vert="horz" wrap="square" lIns="91440" tIns="45720" rIns="91440" bIns="45720" anchor="t" anchorCtr="0"/>
          <a:p>
            <a:pPr algn="l" eaLnBrk="1" hangingPunct="1">
              <a:lnSpc>
                <a:spcPct val="90000"/>
              </a:lnSpc>
              <a:buNone/>
            </a:pPr>
            <a:r>
              <a:rPr sz="2800" dirty="0"/>
              <a:t>Logical clocks can be implemented using :-</a:t>
            </a:r>
            <a:endParaRPr sz="2800" dirty="0"/>
          </a:p>
          <a:p>
            <a:pPr algn="l" eaLnBrk="1" hangingPunct="1">
              <a:lnSpc>
                <a:spcPct val="90000"/>
              </a:lnSpc>
              <a:buNone/>
            </a:pPr>
            <a:endParaRPr sz="2800" dirty="0"/>
          </a:p>
          <a:p>
            <a:pPr algn="l" eaLnBrk="1" hangingPunct="1">
              <a:lnSpc>
                <a:spcPct val="90000"/>
              </a:lnSpc>
              <a:buNone/>
            </a:pPr>
            <a:endParaRPr sz="2800" dirty="0"/>
          </a:p>
          <a:p>
            <a:pPr algn="l" eaLnBrk="1" hangingPunct="1">
              <a:lnSpc>
                <a:spcPct val="90000"/>
              </a:lnSpc>
              <a:buNone/>
            </a:pPr>
            <a:r>
              <a:rPr sz="2800" dirty="0"/>
              <a:t>Counters</a:t>
            </a:r>
            <a:endParaRPr sz="2800" dirty="0"/>
          </a:p>
          <a:p>
            <a:pPr algn="l" eaLnBrk="1" hangingPunct="1">
              <a:lnSpc>
                <a:spcPct val="90000"/>
              </a:lnSpc>
              <a:buNone/>
            </a:pPr>
            <a:endParaRPr sz="2800" dirty="0"/>
          </a:p>
          <a:p>
            <a:pPr algn="l" eaLnBrk="1" hangingPunct="1">
              <a:lnSpc>
                <a:spcPct val="90000"/>
              </a:lnSpc>
              <a:buNone/>
            </a:pPr>
            <a:endParaRPr sz="2800" dirty="0"/>
          </a:p>
          <a:p>
            <a:pPr algn="l" eaLnBrk="1" hangingPunct="1">
              <a:lnSpc>
                <a:spcPct val="90000"/>
              </a:lnSpc>
              <a:buNone/>
            </a:pPr>
            <a:r>
              <a:rPr sz="2800" dirty="0"/>
              <a:t>Physical clocks</a:t>
            </a:r>
            <a:endParaRP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Rectangle 2"/>
          <p:cNvSpPr>
            <a:spLocks noGrp="1"/>
          </p:cNvSpPr>
          <p:nvPr>
            <p:ph type="title"/>
          </p:nvPr>
        </p:nvSpPr>
        <p:spPr>
          <a:xfrm>
            <a:off x="0" y="187325"/>
            <a:ext cx="9144000" cy="1143000"/>
          </a:xfrm>
        </p:spPr>
        <p:txBody>
          <a:bodyPr vert="horz" wrap="square" lIns="91440" tIns="45720" rIns="91440" bIns="45720" anchor="ctr" anchorCtr="0"/>
          <a:p>
            <a:pPr eaLnBrk="1" hangingPunct="1"/>
            <a:r>
              <a:rPr sz="4000" dirty="0"/>
              <a:t>Mutual Exclusion</a:t>
            </a:r>
            <a:br>
              <a:rPr sz="4000" dirty="0"/>
            </a:br>
            <a:r>
              <a:rPr sz="4000" dirty="0"/>
              <a:t>A Centralized Algorithm (1)</a:t>
            </a:r>
            <a:endParaRPr sz="4000" dirty="0"/>
          </a:p>
        </p:txBody>
      </p:sp>
      <p:sp>
        <p:nvSpPr>
          <p:cNvPr id="26628" name="Rectangle 3"/>
          <p:cNvSpPr>
            <a:spLocks noGrp="1"/>
          </p:cNvSpPr>
          <p:nvPr>
            <p:ph idx="1"/>
          </p:nvPr>
        </p:nvSpPr>
        <p:spPr>
          <a:xfrm>
            <a:off x="0" y="5576888"/>
            <a:ext cx="9144000" cy="976312"/>
          </a:xfrm>
        </p:spPr>
        <p:txBody>
          <a:bodyPr vert="horz" wrap="square" lIns="91440" tIns="45720" rIns="91440" bIns="45720" anchor="t" anchorCtr="0"/>
          <a:p>
            <a:pPr eaLnBrk="1" hangingPunct="1">
              <a:buNone/>
            </a:pPr>
            <a:r>
              <a:rPr dirty="0"/>
              <a:t>Figure 6-14. (a) Process 1 asks the coordinator for permission to access a hared resource. Permission is granted. </a:t>
            </a:r>
            <a:endParaRPr dirty="0"/>
          </a:p>
        </p:txBody>
      </p:sp>
      <p:pic>
        <p:nvPicPr>
          <p:cNvPr id="26629" name="Picture 4" descr="06-14"/>
          <p:cNvPicPr>
            <a:picLocks noChangeAspect="1"/>
          </p:cNvPicPr>
          <p:nvPr/>
        </p:nvPicPr>
        <p:blipFill>
          <a:blip r:embed="rId1"/>
          <a:srcRect r="61639"/>
          <a:stretch>
            <a:fillRect/>
          </a:stretch>
        </p:blipFill>
        <p:spPr>
          <a:xfrm>
            <a:off x="2620963" y="1597025"/>
            <a:ext cx="4265612" cy="3770313"/>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2"/>
          <p:cNvSpPr>
            <a:spLocks noGrp="1"/>
          </p:cNvSpPr>
          <p:nvPr>
            <p:ph type="title"/>
          </p:nvPr>
        </p:nvSpPr>
        <p:spPr>
          <a:xfrm>
            <a:off x="0" y="187325"/>
            <a:ext cx="9144000" cy="1143000"/>
          </a:xfrm>
        </p:spPr>
        <p:txBody>
          <a:bodyPr vert="horz" wrap="square" lIns="91440" tIns="45720" rIns="91440" bIns="45720" anchor="ctr" anchorCtr="0"/>
          <a:p>
            <a:pPr eaLnBrk="1" hangingPunct="1"/>
            <a:r>
              <a:rPr sz="4000" dirty="0"/>
              <a:t>Mutual Exclusion</a:t>
            </a:r>
            <a:br>
              <a:rPr sz="4000" dirty="0"/>
            </a:br>
            <a:r>
              <a:rPr sz="4000" dirty="0"/>
              <a:t>A Centralized Algorithm (2)</a:t>
            </a:r>
            <a:endParaRPr sz="4000" dirty="0"/>
          </a:p>
        </p:txBody>
      </p:sp>
      <p:sp>
        <p:nvSpPr>
          <p:cNvPr id="27652" name="Rectangle 3"/>
          <p:cNvSpPr>
            <a:spLocks noGrp="1"/>
          </p:cNvSpPr>
          <p:nvPr>
            <p:ph idx="1"/>
          </p:nvPr>
        </p:nvSpPr>
        <p:spPr>
          <a:xfrm>
            <a:off x="0" y="5575300"/>
            <a:ext cx="9144000" cy="977900"/>
          </a:xfrm>
        </p:spPr>
        <p:txBody>
          <a:bodyPr vert="horz" wrap="square" lIns="91440" tIns="45720" rIns="91440" bIns="45720" anchor="t" anchorCtr="0"/>
          <a:p>
            <a:pPr eaLnBrk="1" hangingPunct="1">
              <a:buNone/>
            </a:pPr>
            <a:r>
              <a:rPr dirty="0"/>
              <a:t>Figure 6-14. (b) Process 2 then asks permission to access the same resource. The coordinator does not reply. </a:t>
            </a:r>
            <a:endParaRPr dirty="0"/>
          </a:p>
        </p:txBody>
      </p:sp>
      <p:pic>
        <p:nvPicPr>
          <p:cNvPr id="27653" name="Picture 4" descr="06-14"/>
          <p:cNvPicPr>
            <a:picLocks noChangeAspect="1"/>
          </p:cNvPicPr>
          <p:nvPr/>
        </p:nvPicPr>
        <p:blipFill>
          <a:blip r:embed="rId1"/>
          <a:srcRect l="37167" r="30569"/>
          <a:stretch>
            <a:fillRect/>
          </a:stretch>
        </p:blipFill>
        <p:spPr>
          <a:xfrm>
            <a:off x="2757488" y="1476375"/>
            <a:ext cx="3656012" cy="38417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2"/>
          <p:cNvSpPr>
            <a:spLocks noGrp="1"/>
          </p:cNvSpPr>
          <p:nvPr>
            <p:ph type="title"/>
          </p:nvPr>
        </p:nvSpPr>
        <p:spPr>
          <a:xfrm>
            <a:off x="0" y="187325"/>
            <a:ext cx="9144000" cy="1143000"/>
          </a:xfrm>
        </p:spPr>
        <p:txBody>
          <a:bodyPr vert="horz" wrap="square" lIns="91440" tIns="45720" rIns="91440" bIns="45720" anchor="ctr" anchorCtr="0"/>
          <a:p>
            <a:pPr eaLnBrk="1" hangingPunct="1"/>
            <a:r>
              <a:rPr sz="4000" dirty="0"/>
              <a:t>Mutual Exclusion</a:t>
            </a:r>
            <a:br>
              <a:rPr sz="4000" dirty="0"/>
            </a:br>
            <a:r>
              <a:rPr sz="4000" dirty="0"/>
              <a:t>A Centralized Algorithm (3)</a:t>
            </a:r>
            <a:endParaRPr sz="4000" dirty="0"/>
          </a:p>
        </p:txBody>
      </p:sp>
      <p:sp>
        <p:nvSpPr>
          <p:cNvPr id="28676" name="Rectangle 3"/>
          <p:cNvSpPr>
            <a:spLocks noGrp="1"/>
          </p:cNvSpPr>
          <p:nvPr>
            <p:ph idx="1"/>
          </p:nvPr>
        </p:nvSpPr>
        <p:spPr>
          <a:xfrm>
            <a:off x="0" y="5702300"/>
            <a:ext cx="9144000" cy="850900"/>
          </a:xfrm>
        </p:spPr>
        <p:txBody>
          <a:bodyPr vert="horz" wrap="square" lIns="91440" tIns="45720" rIns="91440" bIns="45720" anchor="t" anchorCtr="0"/>
          <a:p>
            <a:pPr eaLnBrk="1" hangingPunct="1">
              <a:buNone/>
            </a:pPr>
            <a:r>
              <a:rPr dirty="0"/>
              <a:t>Figure 6-14. (c) When process 1 releases the resource, it tells the coordinator, which then replies to 2.</a:t>
            </a:r>
            <a:endParaRPr dirty="0"/>
          </a:p>
        </p:txBody>
      </p:sp>
      <p:pic>
        <p:nvPicPr>
          <p:cNvPr id="28677" name="Picture 4" descr="06-14"/>
          <p:cNvPicPr>
            <a:picLocks noChangeAspect="1"/>
          </p:cNvPicPr>
          <p:nvPr/>
        </p:nvPicPr>
        <p:blipFill>
          <a:blip r:embed="rId1"/>
          <a:srcRect l="73293"/>
          <a:stretch>
            <a:fillRect/>
          </a:stretch>
        </p:blipFill>
        <p:spPr>
          <a:xfrm>
            <a:off x="2978150" y="1546225"/>
            <a:ext cx="3035300" cy="3852863"/>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2"/>
          <p:cNvSpPr>
            <a:spLocks noGrp="1"/>
          </p:cNvSpPr>
          <p:nvPr>
            <p:ph type="title"/>
          </p:nvPr>
        </p:nvSpPr>
        <p:spPr/>
        <p:txBody>
          <a:bodyPr vert="horz" wrap="square" lIns="91440" tIns="45720" rIns="91440" bIns="45720" anchor="ctr" anchorCtr="0"/>
          <a:p>
            <a:pPr eaLnBrk="1" hangingPunct="1"/>
            <a:r>
              <a:rPr dirty="0"/>
              <a:t>A Distributed Algorithm (1)</a:t>
            </a:r>
            <a:endParaRPr dirty="0"/>
          </a:p>
        </p:txBody>
      </p:sp>
      <p:sp>
        <p:nvSpPr>
          <p:cNvPr id="29700" name="Rectangle 3"/>
          <p:cNvSpPr>
            <a:spLocks noGrp="1"/>
          </p:cNvSpPr>
          <p:nvPr>
            <p:ph idx="1"/>
          </p:nvPr>
        </p:nvSpPr>
        <p:spPr>
          <a:xfrm>
            <a:off x="604838" y="1360488"/>
            <a:ext cx="8189912" cy="5192712"/>
          </a:xfrm>
        </p:spPr>
        <p:txBody>
          <a:bodyPr vert="horz" wrap="square" lIns="91440" tIns="45720" rIns="91440" bIns="45720" anchor="t" anchorCtr="0"/>
          <a:p>
            <a:pPr algn="l" eaLnBrk="1" hangingPunct="1">
              <a:lnSpc>
                <a:spcPct val="90000"/>
              </a:lnSpc>
              <a:buNone/>
            </a:pPr>
            <a:r>
              <a:rPr sz="2800" dirty="0"/>
              <a:t>      The message contains the following information :-</a:t>
            </a:r>
            <a:endParaRPr sz="2800" dirty="0"/>
          </a:p>
          <a:p>
            <a:pPr algn="l" eaLnBrk="1" hangingPunct="1">
              <a:lnSpc>
                <a:spcPct val="90000"/>
              </a:lnSpc>
              <a:buNone/>
            </a:pPr>
            <a:endParaRPr sz="2800" dirty="0"/>
          </a:p>
          <a:p>
            <a:pPr algn="l" eaLnBrk="1" hangingPunct="1">
              <a:lnSpc>
                <a:spcPct val="90000"/>
              </a:lnSpc>
              <a:buNone/>
            </a:pPr>
            <a:r>
              <a:rPr sz="2800" dirty="0"/>
              <a:t>      The process identifier of the process.</a:t>
            </a:r>
            <a:endParaRPr sz="2800" dirty="0"/>
          </a:p>
          <a:p>
            <a:pPr algn="l" eaLnBrk="1" hangingPunct="1">
              <a:lnSpc>
                <a:spcPct val="90000"/>
              </a:lnSpc>
              <a:buNone/>
            </a:pPr>
            <a:r>
              <a:rPr sz="2800" dirty="0"/>
              <a:t>      The name of  the critical section that the process wants to enter.</a:t>
            </a:r>
            <a:endParaRPr sz="2800" dirty="0"/>
          </a:p>
          <a:p>
            <a:pPr algn="l" eaLnBrk="1" hangingPunct="1">
              <a:lnSpc>
                <a:spcPct val="90000"/>
              </a:lnSpc>
              <a:buNone/>
            </a:pPr>
            <a:endParaRPr sz="2800" dirty="0"/>
          </a:p>
          <a:p>
            <a:pPr algn="l" eaLnBrk="1" hangingPunct="1">
              <a:lnSpc>
                <a:spcPct val="90000"/>
              </a:lnSpc>
              <a:buNone/>
            </a:pPr>
            <a:r>
              <a:rPr sz="2800" dirty="0"/>
              <a:t>      A unique time stamp generated by the process for the request message.</a:t>
            </a:r>
            <a:endParaRP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2"/>
          <p:cNvSpPr>
            <a:spLocks noGrp="1"/>
          </p:cNvSpPr>
          <p:nvPr>
            <p:ph type="title"/>
          </p:nvPr>
        </p:nvSpPr>
        <p:spPr/>
        <p:txBody>
          <a:bodyPr vert="horz" wrap="square" lIns="91440" tIns="45720" rIns="91440" bIns="45720" anchor="ctr" anchorCtr="0"/>
          <a:p>
            <a:pPr eaLnBrk="1" hangingPunct="1"/>
            <a:r>
              <a:rPr dirty="0"/>
              <a:t>A Distributed Algorithm (1)</a:t>
            </a:r>
            <a:endParaRPr dirty="0"/>
          </a:p>
        </p:txBody>
      </p:sp>
      <p:sp>
        <p:nvSpPr>
          <p:cNvPr id="30724" name="Rectangle 3"/>
          <p:cNvSpPr>
            <a:spLocks noGrp="1"/>
          </p:cNvSpPr>
          <p:nvPr>
            <p:ph idx="1"/>
          </p:nvPr>
        </p:nvSpPr>
        <p:spPr>
          <a:xfrm>
            <a:off x="604838" y="1360488"/>
            <a:ext cx="8539162" cy="5192712"/>
          </a:xfrm>
        </p:spPr>
        <p:txBody>
          <a:bodyPr vert="horz" wrap="square" lIns="91440" tIns="45720" rIns="91440" bIns="45720" anchor="t" anchorCtr="0"/>
          <a:p>
            <a:pPr algn="l" eaLnBrk="1" hangingPunct="1">
              <a:lnSpc>
                <a:spcPct val="90000"/>
              </a:lnSpc>
              <a:buNone/>
            </a:pPr>
            <a:r>
              <a:rPr sz="2800" dirty="0"/>
              <a:t>Three different cases:</a:t>
            </a:r>
            <a:endParaRPr sz="2800" dirty="0"/>
          </a:p>
          <a:p>
            <a:pPr algn="l" eaLnBrk="1" hangingPunct="1">
              <a:lnSpc>
                <a:spcPct val="90000"/>
              </a:lnSpc>
              <a:buFontTx/>
              <a:buAutoNum type="arabicPeriod"/>
            </a:pPr>
            <a:r>
              <a:rPr sz="2800" dirty="0"/>
              <a:t>If the receiver is not accessing the resource and does not want to access it, it sends back an OK message to the sender.</a:t>
            </a:r>
            <a:endParaRPr sz="2800" dirty="0"/>
          </a:p>
          <a:p>
            <a:pPr algn="l" eaLnBrk="1" hangingPunct="1">
              <a:lnSpc>
                <a:spcPct val="90000"/>
              </a:lnSpc>
              <a:buFontTx/>
              <a:buAutoNum type="arabicPeriod"/>
            </a:pPr>
            <a:r>
              <a:rPr sz="2800" dirty="0"/>
              <a:t>If the receiver already has access to the resource, it simply does not reply. Instead, it queues the request.</a:t>
            </a:r>
            <a:endParaRPr sz="2800" dirty="0"/>
          </a:p>
          <a:p>
            <a:pPr algn="l" eaLnBrk="1" hangingPunct="1">
              <a:lnSpc>
                <a:spcPct val="90000"/>
              </a:lnSpc>
              <a:buFontTx/>
              <a:buAutoNum type="arabicPeriod"/>
            </a:pPr>
            <a:r>
              <a:rPr sz="2800" dirty="0"/>
              <a:t>If the receiver wants to access the resource as well but has not yet done so, it compares the timestamp of the incoming message with the one contained in the message that it has sent everyone. The lowest one wins. </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p:cNvSpPr>
          <p:nvPr>
            <p:ph type="title"/>
          </p:nvPr>
        </p:nvSpPr>
        <p:spPr/>
        <p:txBody>
          <a:bodyPr vert="horz" wrap="square" lIns="91440" tIns="45720" rIns="91440" bIns="45720" anchor="ctr" anchorCtr="0"/>
          <a:p>
            <a:pPr eaLnBrk="1" hangingPunct="1"/>
            <a:r>
              <a:rPr dirty="0"/>
              <a:t>Physical Clocks </a:t>
            </a:r>
            <a:endParaRPr dirty="0"/>
          </a:p>
        </p:txBody>
      </p:sp>
      <p:sp>
        <p:nvSpPr>
          <p:cNvPr id="4100" name="Rectangle 3"/>
          <p:cNvSpPr>
            <a:spLocks noGrp="1"/>
          </p:cNvSpPr>
          <p:nvPr>
            <p:ph idx="1"/>
          </p:nvPr>
        </p:nvSpPr>
        <p:spPr>
          <a:xfrm>
            <a:off x="0" y="5886450"/>
            <a:ext cx="9144000" cy="666750"/>
          </a:xfrm>
        </p:spPr>
        <p:txBody>
          <a:bodyPr vert="horz" wrap="square" lIns="91440" tIns="45720" rIns="91440" bIns="45720" anchor="t" anchorCtr="0"/>
          <a:p>
            <a:pPr eaLnBrk="1" hangingPunct="1">
              <a:buNone/>
            </a:pPr>
            <a:r>
              <a:rPr dirty="0"/>
              <a:t>Figure 2. Computation of the mean solar day.</a:t>
            </a:r>
            <a:endParaRPr dirty="0"/>
          </a:p>
        </p:txBody>
      </p:sp>
      <p:pic>
        <p:nvPicPr>
          <p:cNvPr id="4101" name="Picture 4" descr="06-02"/>
          <p:cNvPicPr>
            <a:picLocks noChangeAspect="1"/>
          </p:cNvPicPr>
          <p:nvPr/>
        </p:nvPicPr>
        <p:blipFill>
          <a:blip r:embed="rId1"/>
          <a:stretch>
            <a:fillRect/>
          </a:stretch>
        </p:blipFill>
        <p:spPr>
          <a:xfrm>
            <a:off x="909638" y="1192213"/>
            <a:ext cx="7535862" cy="433387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2"/>
          <p:cNvSpPr>
            <a:spLocks noGrp="1"/>
          </p:cNvSpPr>
          <p:nvPr>
            <p:ph type="title"/>
          </p:nvPr>
        </p:nvSpPr>
        <p:spPr/>
        <p:txBody>
          <a:bodyPr vert="horz" wrap="square" lIns="91440" tIns="45720" rIns="91440" bIns="45720" anchor="ctr" anchorCtr="0"/>
          <a:p>
            <a:pPr eaLnBrk="1" hangingPunct="1"/>
            <a:r>
              <a:rPr dirty="0"/>
              <a:t>A Token Ring Algorithm</a:t>
            </a:r>
            <a:endParaRPr dirty="0"/>
          </a:p>
        </p:txBody>
      </p:sp>
      <p:sp>
        <p:nvSpPr>
          <p:cNvPr id="31748" name="Rectangle 3"/>
          <p:cNvSpPr>
            <a:spLocks noGrp="1"/>
          </p:cNvSpPr>
          <p:nvPr>
            <p:ph idx="1"/>
          </p:nvPr>
        </p:nvSpPr>
        <p:spPr>
          <a:xfrm>
            <a:off x="0" y="5476875"/>
            <a:ext cx="9144000" cy="838200"/>
          </a:xfrm>
        </p:spPr>
        <p:txBody>
          <a:bodyPr vert="horz" wrap="square" lIns="91440" tIns="45720" rIns="91440" bIns="45720" anchor="t" anchorCtr="0"/>
          <a:p>
            <a:pPr eaLnBrk="1" hangingPunct="1">
              <a:buNone/>
            </a:pPr>
            <a:r>
              <a:rPr dirty="0"/>
              <a:t>Figure 6-16. (a) An unordered group of processes on a network. </a:t>
            </a:r>
            <a:br>
              <a:rPr dirty="0"/>
            </a:br>
            <a:r>
              <a:rPr dirty="0"/>
              <a:t>(b) A logical ring constructed in software.</a:t>
            </a:r>
            <a:endParaRPr dirty="0"/>
          </a:p>
        </p:txBody>
      </p:sp>
      <p:pic>
        <p:nvPicPr>
          <p:cNvPr id="31749" name="Picture 4" descr="06-16"/>
          <p:cNvPicPr>
            <a:picLocks noChangeAspect="1"/>
          </p:cNvPicPr>
          <p:nvPr/>
        </p:nvPicPr>
        <p:blipFill>
          <a:blip r:embed="rId1"/>
          <a:stretch>
            <a:fillRect/>
          </a:stretch>
        </p:blipFill>
        <p:spPr>
          <a:xfrm>
            <a:off x="679450" y="1851025"/>
            <a:ext cx="7858125" cy="2982913"/>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2"/>
          <p:cNvSpPr>
            <a:spLocks noGrp="1"/>
          </p:cNvSpPr>
          <p:nvPr>
            <p:ph type="title"/>
          </p:nvPr>
        </p:nvSpPr>
        <p:spPr/>
        <p:txBody>
          <a:bodyPr vert="horz" wrap="square" lIns="91440" tIns="45720" rIns="91440" bIns="45720" anchor="ctr" anchorCtr="0"/>
          <a:p>
            <a:pPr eaLnBrk="1" hangingPunct="1"/>
            <a:r>
              <a:rPr dirty="0"/>
              <a:t>Election Algorithms </a:t>
            </a:r>
            <a:endParaRPr dirty="0"/>
          </a:p>
        </p:txBody>
      </p:sp>
      <p:sp>
        <p:nvSpPr>
          <p:cNvPr id="33796" name="Rectangle 3"/>
          <p:cNvSpPr>
            <a:spLocks noGrp="1"/>
          </p:cNvSpPr>
          <p:nvPr>
            <p:ph idx="1"/>
          </p:nvPr>
        </p:nvSpPr>
        <p:spPr>
          <a:xfrm>
            <a:off x="696913" y="1809750"/>
            <a:ext cx="8447087" cy="4743450"/>
          </a:xfrm>
        </p:spPr>
        <p:txBody>
          <a:bodyPr vert="horz" wrap="square" lIns="91440" tIns="45720" rIns="91440" bIns="45720" anchor="t" anchorCtr="0"/>
          <a:p>
            <a:pPr algn="l" eaLnBrk="1" hangingPunct="1">
              <a:buNone/>
            </a:pPr>
            <a:r>
              <a:rPr sz="3200" dirty="0"/>
              <a:t>The Bully Algorithm</a:t>
            </a:r>
            <a:endParaRPr sz="3200" dirty="0"/>
          </a:p>
          <a:p>
            <a:pPr algn="l" eaLnBrk="1" hangingPunct="1">
              <a:buFontTx/>
              <a:buAutoNum type="arabicPeriod"/>
            </a:pPr>
            <a:r>
              <a:rPr sz="3200" i="1" dirty="0"/>
              <a:t>P</a:t>
            </a:r>
            <a:r>
              <a:rPr sz="3200" dirty="0"/>
              <a:t> sends an </a:t>
            </a:r>
            <a:r>
              <a:rPr sz="3200" i="1" dirty="0"/>
              <a:t>ELECTION</a:t>
            </a:r>
            <a:r>
              <a:rPr sz="3200" dirty="0"/>
              <a:t> message to all processes with higher numbers.</a:t>
            </a:r>
            <a:endParaRPr sz="3200" dirty="0"/>
          </a:p>
          <a:p>
            <a:pPr algn="l" eaLnBrk="1" hangingPunct="1">
              <a:buFontTx/>
              <a:buAutoNum type="arabicPeriod"/>
            </a:pPr>
            <a:r>
              <a:rPr sz="3200" dirty="0"/>
              <a:t>If no one responds, </a:t>
            </a:r>
            <a:r>
              <a:rPr sz="3200" i="1" dirty="0"/>
              <a:t>P</a:t>
            </a:r>
            <a:r>
              <a:rPr sz="3200" dirty="0"/>
              <a:t> wins the election and becomes coordinator.</a:t>
            </a:r>
            <a:endParaRPr sz="3200" dirty="0"/>
          </a:p>
          <a:p>
            <a:pPr algn="l" eaLnBrk="1" hangingPunct="1">
              <a:buFontTx/>
              <a:buAutoNum type="arabicPeriod"/>
            </a:pPr>
            <a:r>
              <a:rPr sz="3200" dirty="0"/>
              <a:t>If one of the higher-ups answers, it takes over. </a:t>
            </a:r>
            <a:r>
              <a:rPr sz="3200" i="1" dirty="0"/>
              <a:t>P</a:t>
            </a:r>
            <a:r>
              <a:rPr sz="3200" dirty="0"/>
              <a:t>’s job is done.</a:t>
            </a:r>
            <a:endParaRPr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2"/>
          <p:cNvSpPr>
            <a:spLocks noGrp="1"/>
          </p:cNvSpPr>
          <p:nvPr>
            <p:ph type="title"/>
          </p:nvPr>
        </p:nvSpPr>
        <p:spPr/>
        <p:txBody>
          <a:bodyPr vert="horz" wrap="square" lIns="91440" tIns="45720" rIns="91440" bIns="45720" anchor="ctr" anchorCtr="0"/>
          <a:p>
            <a:pPr eaLnBrk="1" hangingPunct="1"/>
            <a:r>
              <a:rPr sz="5400" dirty="0"/>
              <a:t>The Bully Algorithm (1)</a:t>
            </a:r>
            <a:endParaRPr sz="5400" dirty="0"/>
          </a:p>
        </p:txBody>
      </p:sp>
      <p:sp>
        <p:nvSpPr>
          <p:cNvPr id="34820" name="Rectangle 3"/>
          <p:cNvSpPr>
            <a:spLocks noGrp="1"/>
          </p:cNvSpPr>
          <p:nvPr>
            <p:ph idx="1"/>
          </p:nvPr>
        </p:nvSpPr>
        <p:spPr>
          <a:xfrm>
            <a:off x="0" y="5343525"/>
            <a:ext cx="9144000" cy="1209675"/>
          </a:xfrm>
        </p:spPr>
        <p:txBody>
          <a:bodyPr vert="horz" wrap="square" lIns="91440" tIns="45720" rIns="91440" bIns="45720" anchor="t" anchorCtr="0"/>
          <a:p>
            <a:pPr eaLnBrk="1" hangingPunct="1">
              <a:lnSpc>
                <a:spcPct val="80000"/>
              </a:lnSpc>
              <a:buNone/>
            </a:pPr>
            <a:r>
              <a:rPr dirty="0"/>
              <a:t>Figure 6-20. The bully election algorithm. (a) Process 4 holds an</a:t>
            </a:r>
            <a:endParaRPr dirty="0"/>
          </a:p>
          <a:p>
            <a:pPr eaLnBrk="1" hangingPunct="1">
              <a:lnSpc>
                <a:spcPct val="80000"/>
              </a:lnSpc>
              <a:buNone/>
            </a:pPr>
            <a:r>
              <a:rPr dirty="0"/>
              <a:t> election. (b) Processes 5 and 6 respond, telling 4 to stop. </a:t>
            </a:r>
            <a:endParaRPr dirty="0"/>
          </a:p>
          <a:p>
            <a:pPr eaLnBrk="1" hangingPunct="1">
              <a:lnSpc>
                <a:spcPct val="80000"/>
              </a:lnSpc>
              <a:buNone/>
            </a:pPr>
            <a:r>
              <a:rPr dirty="0"/>
              <a:t>(c) Now 5 and 6 each hold an election.</a:t>
            </a:r>
            <a:endParaRPr dirty="0"/>
          </a:p>
        </p:txBody>
      </p:sp>
      <p:pic>
        <p:nvPicPr>
          <p:cNvPr id="34821" name="Picture 4" descr="06-20"/>
          <p:cNvPicPr>
            <a:picLocks noChangeAspect="1"/>
          </p:cNvPicPr>
          <p:nvPr/>
        </p:nvPicPr>
        <p:blipFill>
          <a:blip r:embed="rId1"/>
          <a:srcRect b="50259"/>
          <a:stretch>
            <a:fillRect/>
          </a:stretch>
        </p:blipFill>
        <p:spPr>
          <a:xfrm>
            <a:off x="280988" y="1524000"/>
            <a:ext cx="8609012" cy="3316288"/>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Rectangle 2"/>
          <p:cNvSpPr>
            <a:spLocks noGrp="1"/>
          </p:cNvSpPr>
          <p:nvPr>
            <p:ph type="title"/>
          </p:nvPr>
        </p:nvSpPr>
        <p:spPr/>
        <p:txBody>
          <a:bodyPr vert="horz" wrap="square" lIns="91440" tIns="45720" rIns="91440" bIns="45720" anchor="ctr" anchorCtr="0"/>
          <a:p>
            <a:pPr eaLnBrk="1" hangingPunct="1"/>
            <a:r>
              <a:rPr sz="5400" dirty="0"/>
              <a:t>The Bully Algorithm (2)</a:t>
            </a:r>
            <a:endParaRPr sz="5400" dirty="0"/>
          </a:p>
        </p:txBody>
      </p:sp>
      <p:sp>
        <p:nvSpPr>
          <p:cNvPr id="35844" name="Rectangle 3"/>
          <p:cNvSpPr>
            <a:spLocks noGrp="1"/>
          </p:cNvSpPr>
          <p:nvPr>
            <p:ph idx="1"/>
          </p:nvPr>
        </p:nvSpPr>
        <p:spPr/>
        <p:txBody>
          <a:bodyPr vert="horz" wrap="square" lIns="91440" tIns="45720" rIns="91440" bIns="45720" anchor="t" anchorCtr="0"/>
          <a:p>
            <a:pPr eaLnBrk="1" hangingPunct="1">
              <a:buNone/>
            </a:pPr>
            <a:r>
              <a:rPr dirty="0"/>
              <a:t>Figure 6-20. The bully election algorithm.  (d) Process 6 tells 5 to stop. (e) Process 6 wins and tells everyone.</a:t>
            </a:r>
            <a:endParaRPr dirty="0"/>
          </a:p>
        </p:txBody>
      </p:sp>
      <p:pic>
        <p:nvPicPr>
          <p:cNvPr id="35845" name="Picture 4" descr="06-20"/>
          <p:cNvPicPr>
            <a:picLocks noChangeAspect="1"/>
          </p:cNvPicPr>
          <p:nvPr/>
        </p:nvPicPr>
        <p:blipFill>
          <a:blip r:embed="rId1"/>
          <a:srcRect l="14906" t="53062" r="17302"/>
          <a:stretch>
            <a:fillRect/>
          </a:stretch>
        </p:blipFill>
        <p:spPr>
          <a:xfrm>
            <a:off x="996950" y="1544638"/>
            <a:ext cx="6808788" cy="3652837"/>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2"/>
          <p:cNvSpPr>
            <a:spLocks noGrp="1"/>
          </p:cNvSpPr>
          <p:nvPr>
            <p:ph type="title"/>
          </p:nvPr>
        </p:nvSpPr>
        <p:spPr/>
        <p:txBody>
          <a:bodyPr vert="horz" wrap="square" lIns="91440" tIns="45720" rIns="91440" bIns="45720" anchor="ctr" anchorCtr="0"/>
          <a:p>
            <a:pPr eaLnBrk="1" hangingPunct="1"/>
            <a:r>
              <a:rPr dirty="0"/>
              <a:t>A Ring Algorithm</a:t>
            </a:r>
            <a:endParaRPr dirty="0"/>
          </a:p>
        </p:txBody>
      </p:sp>
      <p:sp>
        <p:nvSpPr>
          <p:cNvPr id="36868" name="Rectangle 3"/>
          <p:cNvSpPr>
            <a:spLocks noGrp="1"/>
          </p:cNvSpPr>
          <p:nvPr>
            <p:ph idx="1"/>
          </p:nvPr>
        </p:nvSpPr>
        <p:spPr/>
        <p:txBody>
          <a:bodyPr vert="horz" wrap="square" lIns="91440" tIns="45720" rIns="91440" bIns="45720" anchor="t" anchorCtr="0"/>
          <a:p>
            <a:pPr eaLnBrk="1" hangingPunct="1">
              <a:buNone/>
            </a:pPr>
            <a:r>
              <a:rPr dirty="0"/>
              <a:t>Figure 6-21. Election algorithm using a ring.</a:t>
            </a:r>
            <a:endParaRPr dirty="0"/>
          </a:p>
        </p:txBody>
      </p:sp>
      <p:pic>
        <p:nvPicPr>
          <p:cNvPr id="36869" name="Picture 4" descr="06-21"/>
          <p:cNvPicPr>
            <a:picLocks noChangeAspect="1"/>
          </p:cNvPicPr>
          <p:nvPr/>
        </p:nvPicPr>
        <p:blipFill>
          <a:blip r:embed="rId1"/>
          <a:stretch>
            <a:fillRect/>
          </a:stretch>
        </p:blipFill>
        <p:spPr>
          <a:xfrm>
            <a:off x="906463" y="1600200"/>
            <a:ext cx="7221537" cy="35083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p:cNvSpPr>
          <p:nvPr>
            <p:ph type="title"/>
          </p:nvPr>
        </p:nvSpPr>
        <p:spPr/>
        <p:txBody>
          <a:bodyPr vert="horz" wrap="square" lIns="91440" tIns="45720" rIns="91440" bIns="45720" anchor="ctr" anchorCtr="0"/>
          <a:p>
            <a:pPr eaLnBrk="1" hangingPunct="1"/>
            <a:r>
              <a:rPr dirty="0"/>
              <a:t>Physical clocks</a:t>
            </a:r>
            <a:endParaRPr dirty="0"/>
          </a:p>
        </p:txBody>
      </p:sp>
      <p:sp>
        <p:nvSpPr>
          <p:cNvPr id="5124" name="Rectangle 3"/>
          <p:cNvSpPr>
            <a:spLocks noGrp="1"/>
          </p:cNvSpPr>
          <p:nvPr>
            <p:ph idx="1"/>
          </p:nvPr>
        </p:nvSpPr>
        <p:spPr>
          <a:xfrm>
            <a:off x="315913" y="1230313"/>
            <a:ext cx="8578850" cy="5322887"/>
          </a:xfrm>
        </p:spPr>
        <p:txBody>
          <a:bodyPr vert="horz" wrap="square" lIns="91440" tIns="45720" rIns="91440" bIns="45720" anchor="t" anchorCtr="0"/>
          <a:p>
            <a:pPr algn="l" eaLnBrk="1" hangingPunct="1">
              <a:buNone/>
            </a:pPr>
            <a:r>
              <a:rPr dirty="0"/>
              <a:t>Basically timers</a:t>
            </a:r>
            <a:endParaRPr dirty="0"/>
          </a:p>
          <a:p>
            <a:pPr algn="l" eaLnBrk="1" hangingPunct="1">
              <a:buNone/>
            </a:pPr>
            <a:r>
              <a:rPr dirty="0"/>
              <a:t>Machine quartz crystal</a:t>
            </a:r>
            <a:endParaRPr dirty="0"/>
          </a:p>
          <a:p>
            <a:pPr algn="l" eaLnBrk="1" hangingPunct="1">
              <a:buNone/>
            </a:pPr>
            <a:r>
              <a:rPr dirty="0"/>
              <a:t>Counter and holding register associated with it</a:t>
            </a:r>
            <a:endParaRPr dirty="0"/>
          </a:p>
          <a:p>
            <a:pPr algn="l" eaLnBrk="1" hangingPunct="1">
              <a:buNone/>
            </a:pPr>
            <a:r>
              <a:rPr dirty="0"/>
              <a:t>Each oscillation decrements counter by one and when counter expires the interrupt is generated and loaded from holding register.</a:t>
            </a:r>
            <a:endParaRPr dirty="0"/>
          </a:p>
          <a:p>
            <a:pPr algn="l" eaLnBrk="1" hangingPunct="1">
              <a:buNone/>
            </a:pPr>
            <a:r>
              <a:rPr dirty="0"/>
              <a:t>Each interrupt is one clock tick</a:t>
            </a:r>
            <a:endParaRPr dirty="0"/>
          </a:p>
          <a:p>
            <a:pPr algn="l" eaLnBrk="1" hangingPunct="1">
              <a:buNone/>
            </a:pPr>
            <a:r>
              <a:rPr dirty="0"/>
              <a:t>Time entered is converted into ticks</a:t>
            </a:r>
            <a:endParaRPr dirty="0"/>
          </a:p>
          <a:p>
            <a:pPr algn="l" eaLnBrk="1" hangingPunct="1">
              <a:buNone/>
            </a:pPr>
            <a:r>
              <a:rPr dirty="0"/>
              <a:t>Every tick adds one to time stored in memory.</a:t>
            </a:r>
            <a:endParaRPr dirty="0"/>
          </a:p>
          <a:p>
            <a:pPr algn="l" eaLnBrk="1" hangingPunct="1">
              <a:buNone/>
            </a:pPr>
            <a:r>
              <a:rPr dirty="0"/>
              <a:t>60 ticks occur in one sec</a:t>
            </a:r>
            <a:endParaRPr dirty="0"/>
          </a:p>
          <a:p>
            <a:pPr algn="l" eaLnBrk="1" hangingPunct="1">
              <a:buNone/>
            </a:pPr>
            <a:endParaRPr dirty="0"/>
          </a:p>
          <a:p>
            <a:pPr algn="l" eaLnBrk="1" hangingPunct="1">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2"/>
          <p:cNvSpPr>
            <a:spLocks noGrp="1"/>
          </p:cNvSpPr>
          <p:nvPr>
            <p:ph type="title"/>
          </p:nvPr>
        </p:nvSpPr>
        <p:spPr/>
        <p:txBody>
          <a:bodyPr vert="horz" wrap="square" lIns="91440" tIns="45720" rIns="91440" bIns="45720" anchor="ctr" anchorCtr="0"/>
          <a:p>
            <a:pPr eaLnBrk="1" hangingPunct="1"/>
            <a:r>
              <a:rPr dirty="0"/>
              <a:t>Clock times</a:t>
            </a:r>
            <a:endParaRPr dirty="0"/>
          </a:p>
        </p:txBody>
      </p:sp>
      <p:sp>
        <p:nvSpPr>
          <p:cNvPr id="6148" name="Rectangle 3"/>
          <p:cNvSpPr>
            <a:spLocks noGrp="1"/>
          </p:cNvSpPr>
          <p:nvPr>
            <p:ph idx="1"/>
          </p:nvPr>
        </p:nvSpPr>
        <p:spPr>
          <a:xfrm>
            <a:off x="200025" y="1230313"/>
            <a:ext cx="8694738" cy="5270500"/>
          </a:xfrm>
        </p:spPr>
        <p:txBody>
          <a:bodyPr vert="horz" wrap="square" lIns="91440" tIns="45720" rIns="91440" bIns="45720" anchor="t" anchorCtr="0"/>
          <a:p>
            <a:pPr algn="l" eaLnBrk="1" hangingPunct="1">
              <a:buNone/>
            </a:pPr>
            <a:endParaRPr dirty="0"/>
          </a:p>
          <a:p>
            <a:pPr algn="l" eaLnBrk="1" hangingPunct="1">
              <a:buNone/>
            </a:pPr>
            <a:endParaRPr dirty="0"/>
          </a:p>
          <a:p>
            <a:pPr algn="l" eaLnBrk="1" hangingPunct="1">
              <a:buNone/>
            </a:pPr>
            <a:r>
              <a:rPr dirty="0"/>
              <a:t>     </a:t>
            </a:r>
            <a:r>
              <a:rPr lang="en-IN" dirty="0"/>
              <a:t>  </a:t>
            </a:r>
            <a:r>
              <a:rPr dirty="0"/>
              <a:t>The difference between the any two time vales is clock skew</a:t>
            </a: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r>
              <a:rPr dirty="0"/>
              <a:t>       The difference in time between a computer clock and a real time clock is clock drift</a:t>
            </a: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7172" name="Rectangle 3"/>
          <p:cNvSpPr>
            <a:spLocks noGrp="1"/>
          </p:cNvSpPr>
          <p:nvPr>
            <p:ph idx="1"/>
          </p:nvPr>
        </p:nvSpPr>
        <p:spPr/>
        <p:txBody>
          <a:bodyPr vert="horz" wrap="square" lIns="91440" tIns="45720" rIns="91440" bIns="45720" anchor="t" anchorCtr="0"/>
          <a:p>
            <a:pPr eaLnBrk="1" hangingPunct="1">
              <a:buNone/>
            </a:pPr>
            <a:r>
              <a:rPr dirty="0"/>
              <a:t>Figure 6-5. The relation between clock time and UTC </a:t>
            </a:r>
            <a:r>
              <a:rPr lang="en-US" dirty="0"/>
              <a:t>(universal coordinated time)  </a:t>
            </a:r>
            <a:r>
              <a:rPr dirty="0"/>
              <a:t>when clocks tick at different rates.</a:t>
            </a:r>
            <a:endParaRPr dirty="0"/>
          </a:p>
        </p:txBody>
      </p:sp>
      <p:pic>
        <p:nvPicPr>
          <p:cNvPr id="7173" name="Picture 4" descr="06-05"/>
          <p:cNvPicPr>
            <a:picLocks noChangeAspect="1"/>
          </p:cNvPicPr>
          <p:nvPr/>
        </p:nvPicPr>
        <p:blipFill>
          <a:blip r:embed="rId1"/>
          <a:stretch>
            <a:fillRect/>
          </a:stretch>
        </p:blipFill>
        <p:spPr>
          <a:xfrm>
            <a:off x="1608138" y="1298575"/>
            <a:ext cx="5727700" cy="411003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8196" name="Rectangle 3"/>
          <p:cNvSpPr>
            <a:spLocks noGrp="1"/>
          </p:cNvSpPr>
          <p:nvPr>
            <p:ph idx="1"/>
          </p:nvPr>
        </p:nvSpPr>
        <p:spPr>
          <a:xfrm>
            <a:off x="315913" y="1230313"/>
            <a:ext cx="8578850" cy="5322887"/>
          </a:xfrm>
        </p:spPr>
        <p:txBody>
          <a:bodyPr vert="horz" wrap="square" lIns="91440" tIns="45720" rIns="91440" bIns="45720" anchor="t" anchorCtr="0"/>
          <a:p>
            <a:pPr algn="l" eaLnBrk="1" hangingPunct="1">
              <a:buNone/>
            </a:pPr>
            <a:r>
              <a:rPr dirty="0"/>
              <a:t>Centralized</a:t>
            </a:r>
            <a:endParaRPr dirty="0"/>
          </a:p>
          <a:p>
            <a:pPr algn="l" eaLnBrk="1" hangingPunct="1">
              <a:buNone/>
            </a:pPr>
            <a:r>
              <a:rPr lang="en-IN" dirty="0"/>
              <a:t>P</a:t>
            </a:r>
            <a:r>
              <a:rPr dirty="0"/>
              <a:t>assive and active time server</a:t>
            </a:r>
            <a:endParaRPr dirty="0"/>
          </a:p>
          <a:p>
            <a:pPr algn="l" eaLnBrk="1" hangingPunct="1">
              <a:buNone/>
            </a:pPr>
            <a:endParaRPr dirty="0"/>
          </a:p>
          <a:p>
            <a:pPr algn="l" eaLnBrk="1" hangingPunct="1">
              <a:buNone/>
            </a:pPr>
            <a:r>
              <a:rPr dirty="0"/>
              <a:t>Distributed</a:t>
            </a:r>
            <a:endParaRPr dirty="0"/>
          </a:p>
          <a:p>
            <a:pPr algn="l" eaLnBrk="1" hangingPunct="1">
              <a:buNone/>
            </a:pPr>
            <a:r>
              <a:rPr dirty="0"/>
              <a:t>Global averaging distributed algorithm</a:t>
            </a:r>
            <a:endParaRPr dirty="0"/>
          </a:p>
          <a:p>
            <a:pPr algn="l" eaLnBrk="1" hangingPunct="1">
              <a:buNone/>
            </a:pPr>
            <a:r>
              <a:rPr dirty="0"/>
              <a:t>Local averaging distributed algorithm</a:t>
            </a: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9220" name="Rectangle 3"/>
          <p:cNvSpPr>
            <a:spLocks noGrp="1"/>
          </p:cNvSpPr>
          <p:nvPr>
            <p:ph idx="1"/>
          </p:nvPr>
        </p:nvSpPr>
        <p:spPr>
          <a:xfrm>
            <a:off x="315913" y="1230313"/>
            <a:ext cx="8578850" cy="5322887"/>
          </a:xfrm>
        </p:spPr>
        <p:txBody>
          <a:bodyPr vert="horz" wrap="square" lIns="91440" tIns="45720" rIns="91440" bIns="45720" anchor="t" anchorCtr="0"/>
          <a:p>
            <a:pPr algn="l" eaLnBrk="1" hangingPunct="1">
              <a:buNone/>
            </a:pPr>
            <a:r>
              <a:rPr dirty="0"/>
              <a:t>Passive time server centralized algorithm</a:t>
            </a:r>
            <a:endParaRPr dirty="0"/>
          </a:p>
          <a:p>
            <a:pPr algn="l" eaLnBrk="1" hangingPunct="1">
              <a:buNone/>
            </a:pPr>
            <a:endParaRPr dirty="0"/>
          </a:p>
          <a:p>
            <a:pPr algn="l" eaLnBrk="1" hangingPunct="1">
              <a:buNone/>
            </a:pPr>
            <a:r>
              <a:rPr dirty="0"/>
              <a:t>Each node sends message to time server</a:t>
            </a:r>
            <a:endParaRPr dirty="0"/>
          </a:p>
          <a:p>
            <a:pPr algn="l" eaLnBrk="1" hangingPunct="1">
              <a:buNone/>
            </a:pPr>
            <a:r>
              <a:rPr dirty="0"/>
              <a:t>Time server replies time = T</a:t>
            </a:r>
            <a:endParaRPr dirty="0"/>
          </a:p>
          <a:p>
            <a:pPr algn="l" eaLnBrk="1" hangingPunct="1">
              <a:buNone/>
            </a:pPr>
            <a:r>
              <a:rPr lang="en-IN" dirty="0"/>
              <a:t>T</a:t>
            </a:r>
            <a:r>
              <a:rPr dirty="0"/>
              <a:t>ime ? …..To</a:t>
            </a:r>
            <a:endParaRPr dirty="0"/>
          </a:p>
          <a:p>
            <a:pPr algn="l" eaLnBrk="1" hangingPunct="1">
              <a:buNone/>
            </a:pPr>
            <a:r>
              <a:rPr dirty="0"/>
              <a:t>Time=T…..T1</a:t>
            </a:r>
            <a:endParaRPr dirty="0"/>
          </a:p>
          <a:p>
            <a:pPr algn="l" eaLnBrk="1" hangingPunct="1">
              <a:buNone/>
            </a:pPr>
            <a:r>
              <a:rPr dirty="0"/>
              <a:t>Propagation time :</a:t>
            </a:r>
            <a:r>
              <a:rPr dirty="0">
                <a:sym typeface="Wingdings" panose="05000000000000000000" pitchFamily="2" charset="2"/>
              </a:rPr>
              <a:t> (T1 – T0)/2</a:t>
            </a:r>
            <a:endParaRPr dirty="0">
              <a:sym typeface="Wingdings" panose="05000000000000000000" pitchFamily="2" charset="2"/>
            </a:endParaRPr>
          </a:p>
          <a:p>
            <a:pPr algn="l" eaLnBrk="1" hangingPunct="1">
              <a:buNone/>
            </a:pPr>
            <a:r>
              <a:rPr dirty="0">
                <a:sym typeface="Wingdings" panose="05000000000000000000" pitchFamily="2" charset="2"/>
              </a:rPr>
              <a:t>Client side clock = T + ( T1- T0)/2</a:t>
            </a:r>
            <a:endParaRPr dirty="0">
              <a:sym typeface="Wingdings" panose="05000000000000000000" pitchFamily="2" charset="2"/>
            </a:endParaRPr>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2"/>
          <p:cNvSpPr>
            <a:spLocks noGrp="1"/>
          </p:cNvSpPr>
          <p:nvPr>
            <p:ph type="title"/>
          </p:nvPr>
        </p:nvSpPr>
        <p:spPr/>
        <p:txBody>
          <a:bodyPr vert="horz" wrap="square" lIns="91440" tIns="45720" rIns="91440" bIns="45720" anchor="ctr" anchorCtr="0"/>
          <a:p>
            <a:pPr eaLnBrk="1" hangingPunct="1"/>
            <a:r>
              <a:rPr dirty="0"/>
              <a:t>Clock synchronization algorithms</a:t>
            </a:r>
            <a:endParaRPr dirty="0"/>
          </a:p>
        </p:txBody>
      </p:sp>
      <p:sp>
        <p:nvSpPr>
          <p:cNvPr id="10244" name="Rectangle 3"/>
          <p:cNvSpPr>
            <a:spLocks noGrp="1"/>
          </p:cNvSpPr>
          <p:nvPr>
            <p:ph idx="1"/>
          </p:nvPr>
        </p:nvSpPr>
        <p:spPr>
          <a:xfrm>
            <a:off x="315913" y="1230313"/>
            <a:ext cx="8578850" cy="5322887"/>
          </a:xfrm>
        </p:spPr>
        <p:txBody>
          <a:bodyPr vert="horz" wrap="square" lIns="91440" tIns="45720" rIns="91440" bIns="45720" anchor="t" anchorCtr="0"/>
          <a:p>
            <a:pPr algn="l" eaLnBrk="1" hangingPunct="1">
              <a:buNone/>
            </a:pPr>
            <a:r>
              <a:rPr dirty="0"/>
              <a:t>Active time server centralized algorithm</a:t>
            </a:r>
            <a:endParaRPr dirty="0"/>
          </a:p>
          <a:p>
            <a:pPr algn="l" eaLnBrk="1" hangingPunct="1">
              <a:buNone/>
            </a:pPr>
            <a:endParaRPr dirty="0"/>
          </a:p>
          <a:p>
            <a:pPr algn="l" eaLnBrk="1" hangingPunct="1">
              <a:buNone/>
            </a:pPr>
            <a:r>
              <a:rPr dirty="0"/>
              <a:t>Time server broadcasts time to other nodes</a:t>
            </a:r>
            <a:endParaRPr dirty="0"/>
          </a:p>
          <a:p>
            <a:pPr algn="l" eaLnBrk="1" hangingPunct="1">
              <a:buNone/>
            </a:pPr>
            <a:r>
              <a:rPr dirty="0"/>
              <a:t>Time = T</a:t>
            </a:r>
            <a:endParaRPr dirty="0"/>
          </a:p>
          <a:p>
            <a:pPr algn="l" eaLnBrk="1" hangingPunct="1">
              <a:buNone/>
            </a:pPr>
            <a:r>
              <a:rPr dirty="0"/>
              <a:t>The other nodes adjust their time accordingly</a:t>
            </a:r>
            <a:endParaRPr dirty="0"/>
          </a:p>
          <a:p>
            <a:pPr algn="l" eaLnBrk="1" hangingPunct="1">
              <a:buNone/>
            </a:pPr>
            <a:r>
              <a:rPr dirty="0"/>
              <a:t>Each node has a  priori broadcast time knowledge Ta[approx]</a:t>
            </a:r>
            <a:endParaRPr dirty="0"/>
          </a:p>
          <a:p>
            <a:pPr algn="l" eaLnBrk="1" hangingPunct="1">
              <a:buNone/>
            </a:pPr>
            <a:r>
              <a:rPr dirty="0"/>
              <a:t>For propagation “time = T”</a:t>
            </a:r>
            <a:endParaRPr dirty="0"/>
          </a:p>
          <a:p>
            <a:pPr algn="l" eaLnBrk="1" hangingPunct="1">
              <a:buNone/>
            </a:pPr>
            <a:r>
              <a:rPr dirty="0"/>
              <a:t>Time is T + Ta</a:t>
            </a:r>
            <a:endParaRPr dirty="0"/>
          </a:p>
          <a:p>
            <a:pPr algn="l" eaLnBrk="1" hangingPunct="1">
              <a:buNone/>
            </a:pPr>
            <a:r>
              <a:rPr dirty="0"/>
              <a:t>Delays in broadcasts are major</a:t>
            </a:r>
            <a:r>
              <a:rPr lang="en-US" dirty="0"/>
              <a:t>.</a:t>
            </a:r>
            <a:endParaRPr dirty="0"/>
          </a:p>
          <a:p>
            <a:pPr algn="l" eaLnBrk="1" hangingPunct="1">
              <a:buNone/>
            </a:pPr>
            <a:endParaRPr dirty="0">
              <a:sym typeface="Wingdings" panose="05000000000000000000" pitchFamily="2" charset="2"/>
            </a:endParaRPr>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a:p>
            <a:pPr algn="l" eaLnBrk="1" hangingPunct="1">
              <a:buNone/>
            </a:pPr>
            <a:endParaRPr dirty="0"/>
          </a:p>
        </p:txBody>
      </p:sp>
    </p:spTree>
  </p:cSld>
  <p:clrMapOvr>
    <a:masterClrMapping/>
  </p:clrMapOvr>
</p:sld>
</file>

<file path=ppt/theme/theme1.xml><?xml version="1.0" encoding="utf-8"?>
<a:theme xmlns:a="http://schemas.openxmlformats.org/drawingml/2006/main" name="TannnenbaumTemplate">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TannenbaumOS-Template</Template>
  <TotalTime>0</TotalTime>
  <Words>6701</Words>
  <Application>WPS Presentation</Application>
  <PresentationFormat>On-screen Show (4:3)</PresentationFormat>
  <Paragraphs>264</Paragraphs>
  <Slides>34</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SimSun</vt:lpstr>
      <vt:lpstr>Wingdings</vt:lpstr>
      <vt:lpstr>Times New Roman</vt:lpstr>
      <vt:lpstr>Microsoft YaHei</vt:lpstr>
      <vt:lpstr>Arial Unicode MS</vt:lpstr>
      <vt:lpstr>TannnenbaumTemplate</vt:lpstr>
      <vt:lpstr>   </vt:lpstr>
      <vt:lpstr>Clock Synchronization</vt:lpstr>
      <vt:lpstr>Physical Clocks </vt:lpstr>
      <vt:lpstr>Physical clocks</vt:lpstr>
      <vt:lpstr>Clock times</vt:lpstr>
      <vt:lpstr>Clock Synchronization Algorithms</vt:lpstr>
      <vt:lpstr>Clock synchronization algorithms</vt:lpstr>
      <vt:lpstr>Clock synchronization algorithms</vt:lpstr>
      <vt:lpstr>Clock synchronization algorithms</vt:lpstr>
      <vt:lpstr>The Berkeley Algorithm </vt:lpstr>
      <vt:lpstr>The Berkeley Algorithm </vt:lpstr>
      <vt:lpstr>The Berkeley Algorithm </vt:lpstr>
      <vt:lpstr>Clock synchronization algorithms</vt:lpstr>
      <vt:lpstr>Clock synchronization algorithms</vt:lpstr>
      <vt:lpstr>Event Ordering</vt:lpstr>
      <vt:lpstr>Logical clocks concept</vt:lpstr>
      <vt:lpstr>Lamport’s Logical Clocks (2)</vt:lpstr>
      <vt:lpstr>Lamport’s Logical Clocks (3)</vt:lpstr>
      <vt:lpstr>Lamport’s Logical Clocks (4)</vt:lpstr>
      <vt:lpstr>Implementation of logical clocks</vt:lpstr>
      <vt:lpstr>Implementation of logical clocks</vt:lpstr>
      <vt:lpstr>Example: Totally Ordered Multicasting</vt:lpstr>
      <vt:lpstr>Vector Clocks (1)</vt:lpstr>
      <vt:lpstr>Implementation of logical clocks</vt:lpstr>
      <vt:lpstr>Mutual Exclusion A Centralized Algorithm (1)</vt:lpstr>
      <vt:lpstr>Mutual Exclusion A Centralized Algorithm (2)</vt:lpstr>
      <vt:lpstr>Mutual Exclusion A Centralized Algorithm (3)</vt:lpstr>
      <vt:lpstr>A Distributed Algorithm (1)</vt:lpstr>
      <vt:lpstr>A Distributed Algorithm (1)</vt:lpstr>
      <vt:lpstr>A Token Ring Algorithm</vt:lpstr>
      <vt:lpstr>Election Algorithms </vt:lpstr>
      <vt:lpstr>The Bully Algorithm (1)</vt:lpstr>
      <vt:lpstr>The Bully Algorithm (2)</vt:lpstr>
      <vt:lpstr>A Ring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admin</cp:lastModifiedBy>
  <cp:revision>95</cp:revision>
  <dcterms:created xsi:type="dcterms:W3CDTF">2005-10-24T20:12:00Z</dcterms:created>
  <dcterms:modified xsi:type="dcterms:W3CDTF">2023-02-16T05:40:11Z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C9CD7F7D0DFC4B5A90201671B360EBFF</vt:lpwstr>
  </property>
  <property fmtid="{D5CDD505-2E9C-101B-9397-08002B2CF9AE}" pid="3" name="KSOProductBuildVer">
    <vt:lpwstr>1033-11.2.0.11440</vt:lpwstr>
  </property>
</Properties>
</file>