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8"/>
  </p:notesMasterIdLst>
  <p:sldIdLst>
    <p:sldId id="256" r:id="rId3"/>
    <p:sldId id="257"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hWY90V+mU0rGl9TC/6IAnWX+E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theme" Target="theme/theme1.xml"/><Relationship Id="rId4" Type="http://schemas.openxmlformats.org/officeDocument/2006/relationships/slide" Target="slides/slide2.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1"/>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Google Shape;143;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3"/>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4"/>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reload=9&amp;v=XHvYhMghk4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RJ4Uv-5_3V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srisriravishankar.org/"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aXuTt7c3Jk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youtu.be/qmL4CeTENtw" TargetMode="External"/><Relationship Id="rId5" Type="http://schemas.openxmlformats.org/officeDocument/2006/relationships/hyperlink" Target="https://youtu.be/yNEruEsb5T4" TargetMode="External"/><Relationship Id="rId4" Type="http://schemas.openxmlformats.org/officeDocument/2006/relationships/hyperlink" Target="https://youtu.be/ZIMoxXO0Xv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txBox="1"/>
          <p:nvPr/>
        </p:nvSpPr>
        <p:spPr>
          <a:xfrm>
            <a:off x="2411574" y="253158"/>
            <a:ext cx="7959300" cy="877131"/>
          </a:xfrm>
          <a:prstGeom prst="rect">
            <a:avLst/>
          </a:prstGeom>
          <a:noFill/>
          <a:ln>
            <a:noFill/>
          </a:ln>
        </p:spPr>
        <p:txBody>
          <a:bodyPr spcFirstLastPara="1" wrap="square" lIns="91425" tIns="45700" rIns="91425" bIns="45700" anchor="b" anchorCtr="0">
            <a:normAutofit/>
          </a:bodyPr>
          <a:lstStyle/>
          <a:p>
            <a:pPr marL="0" marR="0" lvl="0" indent="0" algn="ctr" rtl="0">
              <a:lnSpc>
                <a:spcPct val="70000"/>
              </a:lnSpc>
              <a:spcBef>
                <a:spcPts val="0"/>
              </a:spcBef>
              <a:spcAft>
                <a:spcPts val="0"/>
              </a:spcAft>
              <a:buNone/>
            </a:pPr>
            <a:r>
              <a:rPr lang="en-IN" sz="2220" b="1" i="0" u="none" strike="noStrike" cap="none">
                <a:solidFill>
                  <a:srgbClr val="1F497D"/>
                </a:solidFill>
                <a:latin typeface="Calibri"/>
                <a:ea typeface="Calibri"/>
                <a:cs typeface="Calibri"/>
                <a:sym typeface="Calibri"/>
              </a:rPr>
              <a:t> </a:t>
            </a:r>
            <a:r>
              <a:rPr lang="en-IN" sz="2220" b="1" i="0" u="none" strike="noStrike" cap="none" dirty="0">
                <a:solidFill>
                  <a:srgbClr val="1F497D"/>
                </a:solidFill>
                <a:latin typeface="Calibri"/>
                <a:ea typeface="Calibri"/>
                <a:cs typeface="Calibri"/>
                <a:sym typeface="Calibri"/>
              </a:rPr>
              <a:t>Scientific Studies of Mind, Matter, Spirit and Consciousness</a:t>
            </a:r>
            <a:endParaRPr sz="2220" b="0" i="0" u="none" strike="noStrike" cap="none" dirty="0">
              <a:solidFill>
                <a:srgbClr val="1F497D"/>
              </a:solidFill>
              <a:latin typeface="Calibri"/>
              <a:ea typeface="Calibri"/>
              <a:cs typeface="Calibri"/>
              <a:sym typeface="Calibri"/>
            </a:endParaRPr>
          </a:p>
        </p:txBody>
      </p:sp>
      <p:sp>
        <p:nvSpPr>
          <p:cNvPr id="164" name="Google Shape;164;p1"/>
          <p:cNvSpPr txBox="1">
            <a:spLocks noGrp="1"/>
          </p:cNvSpPr>
          <p:nvPr>
            <p:ph type="sldNum" idx="12"/>
          </p:nvPr>
        </p:nvSpPr>
        <p:spPr>
          <a:xfrm>
            <a:off x="7981950" y="6356351"/>
            <a:ext cx="20574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N">
                <a:solidFill>
                  <a:srgbClr val="888888"/>
                </a:solidFill>
                <a:latin typeface="Calibri"/>
                <a:ea typeface="Calibri"/>
                <a:cs typeface="Calibri"/>
                <a:sym typeface="Calibri"/>
              </a:rPr>
              <a:pPr marL="0" lvl="0" indent="0" algn="r" rtl="0">
                <a:spcBef>
                  <a:spcPts val="0"/>
                </a:spcBef>
                <a:spcAft>
                  <a:spcPts val="0"/>
                </a:spcAft>
                <a:buNone/>
              </a:pPr>
              <a:t>1</a:t>
            </a:fld>
            <a:endParaRPr>
              <a:solidFill>
                <a:srgbClr val="888888"/>
              </a:solidFill>
              <a:latin typeface="Calibri"/>
              <a:ea typeface="Calibri"/>
              <a:cs typeface="Calibri"/>
              <a:sym typeface="Calibri"/>
            </a:endParaRPr>
          </a:p>
        </p:txBody>
      </p:sp>
      <p:sp>
        <p:nvSpPr>
          <p:cNvPr id="165" name="Google Shape;165;p1"/>
          <p:cNvSpPr txBox="1"/>
          <p:nvPr/>
        </p:nvSpPr>
        <p:spPr>
          <a:xfrm>
            <a:off x="2116247" y="1130290"/>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endParaRPr sz="2400" b="0" i="0" u="none" strike="noStrike" cap="none">
              <a:solidFill>
                <a:srgbClr val="1F497D"/>
              </a:solidFill>
              <a:latin typeface="Calibri"/>
              <a:ea typeface="Calibri"/>
              <a:cs typeface="Calibri"/>
              <a:sym typeface="Calibri"/>
            </a:endParaRPr>
          </a:p>
        </p:txBody>
      </p:sp>
      <p:sp>
        <p:nvSpPr>
          <p:cNvPr id="166" name="Google Shape;166;p1"/>
          <p:cNvSpPr/>
          <p:nvPr/>
        </p:nvSpPr>
        <p:spPr>
          <a:xfrm>
            <a:off x="815225" y="1619845"/>
            <a:ext cx="10561319" cy="4154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000000"/>
                </a:solidFill>
                <a:latin typeface="Calibri"/>
                <a:ea typeface="Calibri"/>
                <a:cs typeface="Calibri"/>
                <a:sym typeface="Calibri"/>
              </a:rPr>
              <a:t>CCA – 60 marks --</a:t>
            </a:r>
          </a:p>
          <a:p>
            <a:pPr marL="0" marR="0" lvl="0" indent="0" algn="l" rtl="0">
              <a:spcBef>
                <a:spcPts val="0"/>
              </a:spcBef>
              <a:spcAft>
                <a:spcPts val="0"/>
              </a:spcAft>
              <a:buNone/>
            </a:pPr>
            <a:endParaRPr lang="en-IN" sz="2400" b="1" dirty="0">
              <a:latin typeface="Calibri"/>
              <a:ea typeface="Calibri"/>
              <a:cs typeface="Calibri"/>
              <a:sym typeface="Calibri"/>
            </a:endParaRPr>
          </a:p>
          <a:p>
            <a:pPr marL="0" marR="0" lvl="0" indent="0" algn="l" rtl="0">
              <a:spcBef>
                <a:spcPts val="0"/>
              </a:spcBef>
              <a:spcAft>
                <a:spcPts val="0"/>
              </a:spcAft>
              <a:buNone/>
            </a:pPr>
            <a:r>
              <a:rPr lang="en-IN" sz="2400" b="1" i="0" u="none" strike="noStrike" cap="none" dirty="0">
                <a:solidFill>
                  <a:srgbClr val="000000"/>
                </a:solidFill>
                <a:latin typeface="Calibri"/>
                <a:ea typeface="Calibri"/>
                <a:cs typeface="Calibri"/>
                <a:sym typeface="Calibri"/>
              </a:rPr>
              <a:t>1. Film </a:t>
            </a:r>
            <a:r>
              <a:rPr lang="en-IN" sz="2400" b="1" dirty="0">
                <a:latin typeface="Calibri"/>
                <a:ea typeface="Calibri"/>
                <a:cs typeface="Calibri"/>
                <a:sym typeface="Calibri"/>
              </a:rPr>
              <a:t>Appreciation</a:t>
            </a:r>
            <a:r>
              <a:rPr lang="en-IN" sz="2400" b="1" i="0" u="none" strike="noStrike" cap="none" dirty="0">
                <a:solidFill>
                  <a:srgbClr val="000000"/>
                </a:solidFill>
                <a:latin typeface="Calibri"/>
                <a:ea typeface="Calibri"/>
                <a:cs typeface="Calibri"/>
                <a:sym typeface="Calibri"/>
              </a:rPr>
              <a:t>  (10 marks) </a:t>
            </a:r>
            <a:endParaRPr dirty="0"/>
          </a:p>
          <a:p>
            <a:pPr marL="0" marR="0" lvl="0" indent="0" algn="l" rtl="0">
              <a:spcBef>
                <a:spcPts val="0"/>
              </a:spcBef>
              <a:spcAft>
                <a:spcPts val="0"/>
              </a:spcAft>
              <a:buNone/>
            </a:pPr>
            <a:r>
              <a:rPr lang="en-IN" sz="2400" dirty="0">
                <a:latin typeface="Calibri"/>
                <a:ea typeface="Calibri"/>
                <a:cs typeface="Calibri"/>
                <a:sym typeface="Calibri"/>
              </a:rPr>
              <a:t>2. </a:t>
            </a:r>
            <a:r>
              <a:rPr lang="en-IN" sz="2400" b="1" dirty="0">
                <a:solidFill>
                  <a:srgbClr val="000000"/>
                </a:solidFill>
                <a:latin typeface="Calibri"/>
                <a:ea typeface="Calibri"/>
                <a:cs typeface="Calibri"/>
                <a:sym typeface="Calibri"/>
              </a:rPr>
              <a:t>Group Activity and Initiative (15 marks</a:t>
            </a:r>
            <a:r>
              <a:rPr lang="en-IN" sz="2400" dirty="0">
                <a:solidFill>
                  <a:srgbClr val="000000"/>
                </a:solidFill>
                <a:latin typeface="Calibri"/>
                <a:ea typeface="Calibri"/>
                <a:cs typeface="Calibri"/>
                <a:sym typeface="Calibri"/>
              </a:rPr>
              <a:t>) </a:t>
            </a:r>
            <a:endParaRPr dirty="0"/>
          </a:p>
          <a:p>
            <a:pPr marL="0" marR="0" lvl="0" indent="0" algn="l" rtl="0">
              <a:spcBef>
                <a:spcPts val="0"/>
              </a:spcBef>
              <a:spcAft>
                <a:spcPts val="0"/>
              </a:spcAft>
              <a:buNone/>
            </a:pPr>
            <a:r>
              <a:rPr lang="en-IN" sz="2400" dirty="0">
                <a:solidFill>
                  <a:srgbClr val="000000"/>
                </a:solidFill>
                <a:latin typeface="Calibri"/>
                <a:ea typeface="Calibri"/>
                <a:cs typeface="Calibri"/>
                <a:sym typeface="Calibri"/>
              </a:rPr>
              <a:t>3. </a:t>
            </a:r>
            <a:r>
              <a:rPr lang="en-IN" sz="2400" b="1" dirty="0">
                <a:solidFill>
                  <a:srgbClr val="000000"/>
                </a:solidFill>
                <a:latin typeface="Calibri"/>
                <a:ea typeface="Calibri"/>
                <a:cs typeface="Calibri"/>
                <a:sym typeface="Calibri"/>
              </a:rPr>
              <a:t>Assignment  (10 marks )</a:t>
            </a:r>
            <a:endParaRPr b="1" dirty="0"/>
          </a:p>
          <a:p>
            <a:pPr marL="0" marR="0" lvl="0" indent="0" algn="l" rtl="0">
              <a:spcBef>
                <a:spcPts val="0"/>
              </a:spcBef>
              <a:spcAft>
                <a:spcPts val="0"/>
              </a:spcAft>
              <a:buNone/>
            </a:pPr>
            <a:r>
              <a:rPr lang="en-IN" sz="2400" b="1" dirty="0">
                <a:solidFill>
                  <a:srgbClr val="000000"/>
                </a:solidFill>
                <a:latin typeface="Calibri"/>
                <a:ea typeface="Calibri"/>
                <a:cs typeface="Calibri"/>
                <a:sym typeface="Calibri"/>
              </a:rPr>
              <a:t>4. Biography Presentation (25 marks</a:t>
            </a:r>
            <a:r>
              <a:rPr lang="en-IN" sz="2400" dirty="0">
                <a:solidFill>
                  <a:srgbClr val="000000"/>
                </a:solidFill>
                <a:latin typeface="Calibri"/>
                <a:ea typeface="Calibri"/>
                <a:cs typeface="Calibri"/>
                <a:sym typeface="Calibri"/>
              </a:rPr>
              <a:t>) (Choice of Personalities from Science &amp; Spirituality Field )</a:t>
            </a:r>
            <a:endParaRPr dirty="0"/>
          </a:p>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IN" sz="2400" b="1" dirty="0">
                <a:solidFill>
                  <a:srgbClr val="000000"/>
                </a:solidFill>
                <a:latin typeface="Calibri"/>
                <a:ea typeface="Calibri"/>
                <a:cs typeface="Calibri"/>
                <a:sym typeface="Calibri"/>
              </a:rPr>
              <a:t> Term End Examination </a:t>
            </a:r>
            <a:r>
              <a:rPr lang="en-IN" sz="2400" b="1">
                <a:solidFill>
                  <a:srgbClr val="000000"/>
                </a:solidFill>
                <a:latin typeface="Calibri"/>
                <a:ea typeface="Calibri"/>
                <a:cs typeface="Calibri"/>
                <a:sym typeface="Calibri"/>
              </a:rPr>
              <a:t>--  40 </a:t>
            </a:r>
            <a:r>
              <a:rPr lang="en-IN" sz="2400" b="1" dirty="0">
                <a:solidFill>
                  <a:srgbClr val="000000"/>
                </a:solidFill>
                <a:latin typeface="Calibri"/>
                <a:ea typeface="Calibri"/>
                <a:cs typeface="Calibri"/>
                <a:sym typeface="Calibri"/>
              </a:rPr>
              <a:t>Marks – MCQ online </a:t>
            </a:r>
            <a:endParaRPr dirty="0"/>
          </a:p>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p:nvPr/>
        </p:nvSpPr>
        <p:spPr>
          <a:xfrm>
            <a:off x="2116247" y="266820"/>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IN" sz="2400" b="1">
                <a:solidFill>
                  <a:schemeClr val="dk2"/>
                </a:solidFill>
                <a:latin typeface="Calibri"/>
                <a:ea typeface="Calibri"/>
                <a:cs typeface="Calibri"/>
                <a:sym typeface="Calibri"/>
              </a:rPr>
              <a:t>Scientific Studies of Mind, Matter, Spirit and Consciousness</a:t>
            </a:r>
            <a:endParaRPr/>
          </a:p>
        </p:txBody>
      </p:sp>
      <p:sp>
        <p:nvSpPr>
          <p:cNvPr id="172" name="Google Shape;172;p2"/>
          <p:cNvSpPr txBox="1">
            <a:spLocks noGrp="1"/>
          </p:cNvSpPr>
          <p:nvPr>
            <p:ph type="sldNum" idx="12"/>
          </p:nvPr>
        </p:nvSpPr>
        <p:spPr>
          <a:xfrm>
            <a:off x="7981950" y="6356351"/>
            <a:ext cx="20574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
        <p:nvSpPr>
          <p:cNvPr id="173" name="Google Shape;173;p2"/>
          <p:cNvSpPr txBox="1"/>
          <p:nvPr/>
        </p:nvSpPr>
        <p:spPr>
          <a:xfrm>
            <a:off x="2116247" y="1130290"/>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endParaRPr sz="2400">
              <a:solidFill>
                <a:schemeClr val="dk2"/>
              </a:solidFill>
              <a:latin typeface="Calibri"/>
              <a:ea typeface="Calibri"/>
              <a:cs typeface="Calibri"/>
              <a:sym typeface="Calibri"/>
            </a:endParaRPr>
          </a:p>
        </p:txBody>
      </p:sp>
      <p:sp>
        <p:nvSpPr>
          <p:cNvPr id="174" name="Google Shape;174;p2"/>
          <p:cNvSpPr/>
          <p:nvPr/>
        </p:nvSpPr>
        <p:spPr>
          <a:xfrm>
            <a:off x="963815" y="854743"/>
            <a:ext cx="10264140"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Assignment  (10 Marks) </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A)</a:t>
            </a:r>
            <a:r>
              <a:rPr lang="en-IN" sz="2000" b="1" dirty="0">
                <a:solidFill>
                  <a:schemeClr val="dk1"/>
                </a:solidFill>
                <a:latin typeface="Calibri"/>
                <a:ea typeface="Calibri"/>
                <a:cs typeface="Calibri"/>
                <a:sym typeface="Calibri"/>
              </a:rPr>
              <a:t>5 Marks </a:t>
            </a:r>
            <a:r>
              <a:rPr lang="en-IN" sz="2000" dirty="0">
                <a:solidFill>
                  <a:schemeClr val="dk1"/>
                </a:solidFill>
                <a:highlight>
                  <a:srgbClr val="00FFFF"/>
                </a:highlight>
                <a:latin typeface="Calibri"/>
                <a:ea typeface="Calibri"/>
                <a:cs typeface="Calibri"/>
                <a:sym typeface="Calibri"/>
              </a:rPr>
              <a:t> </a:t>
            </a:r>
            <a:endParaRPr dirty="0"/>
          </a:p>
          <a:p>
            <a:pPr marL="0" marR="0" lvl="0" indent="0" algn="l" rtl="0">
              <a:spcBef>
                <a:spcPts val="0"/>
              </a:spcBef>
              <a:spcAft>
                <a:spcPts val="0"/>
              </a:spcAft>
              <a:buNone/>
            </a:pPr>
            <a:r>
              <a:rPr lang="en-IN"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https://www.youtube.com/watch?reload=9&amp;v=XHvYhMghk44</a:t>
            </a:r>
            <a:endParaRPr sz="2000" u="sng"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highlight>
                <a:srgbClr val="00FFFF"/>
              </a:highlight>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Please watch the </a:t>
            </a:r>
            <a:r>
              <a:rPr lang="en-IN" sz="2000" b="1" dirty="0">
                <a:solidFill>
                  <a:schemeClr val="dk1"/>
                </a:solidFill>
                <a:latin typeface="Calibri"/>
                <a:ea typeface="Calibri"/>
                <a:cs typeface="Calibri"/>
                <a:sym typeface="Calibri"/>
              </a:rPr>
              <a:t>First 45 mins </a:t>
            </a:r>
            <a:r>
              <a:rPr lang="en-IN" sz="2000" dirty="0">
                <a:solidFill>
                  <a:schemeClr val="dk1"/>
                </a:solidFill>
                <a:latin typeface="Calibri"/>
                <a:ea typeface="Calibri"/>
                <a:cs typeface="Calibri"/>
                <a:sym typeface="Calibri"/>
              </a:rPr>
              <a:t>of the History of the World in two hours and then answer the following questions</a:t>
            </a:r>
            <a:endParaRPr sz="1600" u="sng"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000"/>
              <a:buFont typeface="Calibri"/>
              <a:buAutoNum type="alphaLcParenR"/>
            </a:pPr>
            <a:r>
              <a:rPr lang="en-IN" sz="2000" dirty="0">
                <a:solidFill>
                  <a:schemeClr val="dk1"/>
                </a:solidFill>
                <a:latin typeface="Calibri"/>
                <a:ea typeface="Calibri"/>
                <a:cs typeface="Calibri"/>
                <a:sym typeface="Calibri"/>
              </a:rPr>
              <a:t>Please make an exhaustive gratitude list based on the insights and knowledge you now have  by watching this documentary. What all are you grateful for ..include all life, nonlife , processes etc . Thanks</a:t>
            </a:r>
            <a:endParaRPr dirty="0"/>
          </a:p>
          <a:p>
            <a:pPr marL="342900" marR="0" lvl="0" indent="-342900" algn="l" rtl="0">
              <a:spcBef>
                <a:spcPts val="0"/>
              </a:spcBef>
              <a:spcAft>
                <a:spcPts val="0"/>
              </a:spcAft>
              <a:buClr>
                <a:schemeClr val="dk1"/>
              </a:buClr>
              <a:buSzPts val="1600"/>
              <a:buFont typeface="Calibri"/>
              <a:buAutoNum type="alphaLcParenR"/>
            </a:pPr>
            <a:r>
              <a:rPr lang="en-IN" sz="1600" dirty="0">
                <a:solidFill>
                  <a:schemeClr val="dk1"/>
                </a:solidFill>
                <a:latin typeface="Calibri"/>
                <a:ea typeface="Calibri"/>
                <a:cs typeface="Calibri"/>
                <a:sym typeface="Calibri"/>
              </a:rPr>
              <a:t> </a:t>
            </a:r>
            <a:r>
              <a:rPr lang="en-IN" sz="2000" dirty="0">
                <a:solidFill>
                  <a:schemeClr val="dk1"/>
                </a:solidFill>
                <a:latin typeface="Calibri"/>
                <a:ea typeface="Calibri"/>
                <a:cs typeface="Calibri"/>
                <a:sym typeface="Calibri"/>
              </a:rPr>
              <a:t>How does your perspective about the world change with the information you have about the history of the creation of this  world? </a:t>
            </a:r>
            <a:endParaRPr sz="2000" dirty="0">
              <a:solidFill>
                <a:schemeClr val="dk1"/>
              </a:solidFill>
              <a:highlight>
                <a:srgbClr val="00FFFF"/>
              </a:highlight>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B)</a:t>
            </a:r>
            <a:r>
              <a:rPr lang="en-IN" sz="2000" b="1" dirty="0">
                <a:solidFill>
                  <a:schemeClr val="dk1"/>
                </a:solidFill>
                <a:latin typeface="Calibri"/>
                <a:ea typeface="Calibri"/>
                <a:cs typeface="Calibri"/>
                <a:sym typeface="Calibri"/>
              </a:rPr>
              <a:t>5 Marks </a:t>
            </a:r>
            <a:r>
              <a:rPr lang="en-IN" sz="2000" dirty="0">
                <a:solidFill>
                  <a:schemeClr val="dk1"/>
                </a:solidFill>
                <a:latin typeface="Calibri"/>
                <a:ea typeface="Calibri"/>
                <a:cs typeface="Calibri"/>
                <a:sym typeface="Calibri"/>
              </a:rPr>
              <a:t>– Meditation Lab </a:t>
            </a:r>
            <a:r>
              <a:rPr lang="en-IN" sz="2000" b="1" dirty="0">
                <a:solidFill>
                  <a:schemeClr val="dk1"/>
                </a:solidFill>
                <a:latin typeface="Calibri"/>
                <a:ea typeface="Calibri"/>
                <a:cs typeface="Calibri"/>
                <a:sym typeface="Calibri"/>
              </a:rPr>
              <a:t>Attending</a:t>
            </a:r>
            <a:r>
              <a:rPr lang="en-IN" sz="2000" dirty="0">
                <a:solidFill>
                  <a:schemeClr val="dk1"/>
                </a:solidFill>
                <a:latin typeface="Calibri"/>
                <a:ea typeface="Calibri"/>
                <a:cs typeface="Calibri"/>
                <a:sym typeface="Calibri"/>
              </a:rPr>
              <a:t> Meditation Practical Sessions and </a:t>
            </a:r>
            <a:r>
              <a:rPr lang="en-IN" sz="2000" b="1" dirty="0">
                <a:solidFill>
                  <a:schemeClr val="dk1"/>
                </a:solidFill>
                <a:latin typeface="Calibri"/>
                <a:ea typeface="Calibri"/>
                <a:cs typeface="Calibri"/>
                <a:sym typeface="Calibri"/>
              </a:rPr>
              <a:t>then Documenting </a:t>
            </a:r>
            <a:r>
              <a:rPr lang="en-IN" sz="2000" dirty="0">
                <a:solidFill>
                  <a:schemeClr val="dk1"/>
                </a:solidFill>
                <a:latin typeface="Calibri"/>
                <a:ea typeface="Calibri"/>
                <a:cs typeface="Calibri"/>
                <a:sym typeface="Calibri"/>
              </a:rPr>
              <a:t>the observations. </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highlight>
                  <a:srgbClr val="00FFFF"/>
                </a:highlight>
                <a:latin typeface="Calibri"/>
                <a:ea typeface="Calibri"/>
                <a:cs typeface="Calibri"/>
                <a:sym typeface="Calibri"/>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
        <p:nvSpPr>
          <p:cNvPr id="189" name="Google Shape;189;p4"/>
          <p:cNvSpPr/>
          <p:nvPr/>
        </p:nvSpPr>
        <p:spPr>
          <a:xfrm>
            <a:off x="617220" y="1370370"/>
            <a:ext cx="11327130"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Group Activity (15 marks) :</a:t>
            </a:r>
            <a:r>
              <a:rPr lang="en-IN" sz="2000" dirty="0">
                <a:solidFill>
                  <a:schemeClr val="dk1"/>
                </a:solidFill>
                <a:latin typeface="Calibri"/>
                <a:ea typeface="Calibri"/>
                <a:cs typeface="Calibri"/>
                <a:sym typeface="Calibri"/>
              </a:rPr>
              <a:t> This will comprise of individual submission of lessons learnt in a google form (5 marks) and team presentation in virtual classroom (10 marks)</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5 Marks </a:t>
            </a:r>
            <a:r>
              <a:rPr lang="en-IN" sz="2000" dirty="0">
                <a:solidFill>
                  <a:schemeClr val="dk1"/>
                </a:solidFill>
                <a:latin typeface="Calibri"/>
                <a:ea typeface="Calibri"/>
                <a:cs typeface="Calibri"/>
                <a:sym typeface="Calibri"/>
              </a:rPr>
              <a:t>:</a:t>
            </a: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Stanford Dr John </a:t>
            </a:r>
            <a:r>
              <a:rPr lang="en-IN" sz="2000" dirty="0" err="1">
                <a:solidFill>
                  <a:schemeClr val="dk1"/>
                </a:solidFill>
                <a:latin typeface="Calibri"/>
                <a:ea typeface="Calibri"/>
                <a:cs typeface="Calibri"/>
                <a:sym typeface="Calibri"/>
              </a:rPr>
              <a:t>Hagelin’s</a:t>
            </a:r>
            <a:r>
              <a:rPr lang="en-IN" sz="2000" dirty="0">
                <a:solidFill>
                  <a:schemeClr val="dk1"/>
                </a:solidFill>
                <a:latin typeface="Calibri"/>
                <a:ea typeface="Calibri"/>
                <a:cs typeface="Calibri"/>
                <a:sym typeface="Calibri"/>
              </a:rPr>
              <a:t> lecture on Consciousness and Quantum Physics</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https://youtu.be/RJ4Uv-5_3VM</a:t>
            </a:r>
            <a:endParaRPr lang="en-IN" sz="2000" u="sng"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Watch the Session and answer few questions about what you learnt from this Video through google Form </a:t>
            </a:r>
            <a:endParaRPr dirty="0"/>
          </a:p>
          <a:p>
            <a:pPr marL="457200" marR="0" lvl="0" indent="-457200" algn="l" rtl="0">
              <a:spcBef>
                <a:spcPts val="0"/>
              </a:spcBef>
              <a:spcAft>
                <a:spcPts val="0"/>
              </a:spcAft>
              <a:buClr>
                <a:schemeClr val="dk1"/>
              </a:buClr>
              <a:buSzPts val="2000"/>
              <a:buFont typeface="Calibri"/>
              <a:buAutoNum type="alphaLcParenR"/>
            </a:pPr>
            <a:r>
              <a:rPr lang="en-IN" sz="2000" dirty="0">
                <a:solidFill>
                  <a:schemeClr val="dk1"/>
                </a:solidFill>
                <a:latin typeface="Calibri"/>
                <a:ea typeface="Calibri"/>
                <a:cs typeface="Calibri"/>
                <a:sym typeface="Calibri"/>
              </a:rPr>
              <a:t>What did you learn by watching this lecture? </a:t>
            </a:r>
            <a:endParaRPr dirty="0"/>
          </a:p>
          <a:p>
            <a:pPr marL="457200" marR="0" lvl="0" indent="-457200" algn="l" rtl="0">
              <a:spcBef>
                <a:spcPts val="0"/>
              </a:spcBef>
              <a:spcAft>
                <a:spcPts val="0"/>
              </a:spcAft>
              <a:buClr>
                <a:schemeClr val="dk1"/>
              </a:buClr>
              <a:buSzPts val="2000"/>
              <a:buFont typeface="Calibri"/>
              <a:buAutoNum type="alphaLcParenR"/>
            </a:pPr>
            <a:r>
              <a:rPr lang="en-IN" sz="2000" dirty="0">
                <a:solidFill>
                  <a:schemeClr val="dk1"/>
                </a:solidFill>
                <a:latin typeface="Calibri"/>
                <a:ea typeface="Calibri"/>
                <a:cs typeface="Calibri"/>
                <a:sym typeface="Calibri"/>
              </a:rPr>
              <a:t>What did you like the most in this Lecture? </a:t>
            </a:r>
          </a:p>
          <a:p>
            <a:pPr marL="0" marR="0" lvl="0" indent="0" algn="l" rtl="0">
              <a:spcBef>
                <a:spcPts val="0"/>
              </a:spcBef>
              <a:spcAft>
                <a:spcPts val="0"/>
              </a:spcAft>
              <a:buNone/>
            </a:pPr>
            <a:endParaRPr sz="2000"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Group Activity (10 marks) </a:t>
            </a: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How can we evolve our Consciousness ? </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How does it benefit? </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Virtual Group Discussion and then Teams to Present their Views </a:t>
            </a:r>
            <a:endParaRPr sz="2000" u="sng" dirty="0">
              <a:solidFill>
                <a:schemeClr val="dk1"/>
              </a:solidFill>
              <a:latin typeface="Calibri"/>
              <a:ea typeface="Calibri"/>
              <a:cs typeface="Calibri"/>
              <a:sym typeface="Calibri"/>
            </a:endParaRPr>
          </a:p>
        </p:txBody>
      </p:sp>
      <p:sp>
        <p:nvSpPr>
          <p:cNvPr id="190" name="Google Shape;190;p4"/>
          <p:cNvSpPr txBox="1"/>
          <p:nvPr/>
        </p:nvSpPr>
        <p:spPr>
          <a:xfrm>
            <a:off x="2116247" y="266820"/>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IN" sz="2400" b="1">
                <a:solidFill>
                  <a:schemeClr val="dk2"/>
                </a:solidFill>
                <a:latin typeface="Calibri"/>
                <a:ea typeface="Calibri"/>
                <a:cs typeface="Calibri"/>
                <a:sym typeface="Calibri"/>
              </a:rPr>
              <a:t>Scientific Studies of Mind, Matter, Spirit and Consciousness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sldNum" idx="12"/>
          </p:nvPr>
        </p:nvSpPr>
        <p:spPr>
          <a:xfrm>
            <a:off x="7981950" y="6356351"/>
            <a:ext cx="20574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
        <p:nvSpPr>
          <p:cNvPr id="196" name="Google Shape;196;p5"/>
          <p:cNvSpPr txBox="1"/>
          <p:nvPr/>
        </p:nvSpPr>
        <p:spPr>
          <a:xfrm>
            <a:off x="2116247" y="1130290"/>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endParaRPr sz="2400">
              <a:solidFill>
                <a:schemeClr val="dk2"/>
              </a:solidFill>
              <a:latin typeface="Calibri"/>
              <a:ea typeface="Calibri"/>
              <a:cs typeface="Calibri"/>
              <a:sym typeface="Calibri"/>
            </a:endParaRPr>
          </a:p>
        </p:txBody>
      </p:sp>
      <p:sp>
        <p:nvSpPr>
          <p:cNvPr id="197" name="Google Shape;197;p5"/>
          <p:cNvSpPr/>
          <p:nvPr/>
        </p:nvSpPr>
        <p:spPr>
          <a:xfrm>
            <a:off x="695210" y="222349"/>
            <a:ext cx="10801350" cy="5909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IN"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Biography Presentation </a:t>
            </a:r>
            <a:r>
              <a:rPr lang="en-IN" sz="2000" dirty="0">
                <a:solidFill>
                  <a:schemeClr val="dk1"/>
                </a:solidFill>
                <a:latin typeface="Calibri"/>
                <a:ea typeface="Calibri"/>
                <a:cs typeface="Calibri"/>
                <a:sym typeface="Calibri"/>
              </a:rPr>
              <a:t>(25 marks)</a:t>
            </a:r>
            <a:endParaRPr sz="2000" dirty="0">
              <a:solidFill>
                <a:schemeClr val="dk1"/>
              </a:solidFill>
              <a:highlight>
                <a:srgbClr val="00FFFF"/>
              </a:highlight>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(Personalities from Science &amp; Spirituality Field  ) Example – </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Swami Vivekananda , Sant Dnyaneshwar, Ram Krishna </a:t>
            </a:r>
            <a:r>
              <a:rPr lang="en-IN" sz="1800" dirty="0" err="1">
                <a:solidFill>
                  <a:schemeClr val="dk1"/>
                </a:solidFill>
                <a:latin typeface="Calibri"/>
                <a:ea typeface="Calibri"/>
                <a:cs typeface="Calibri"/>
                <a:sym typeface="Calibri"/>
              </a:rPr>
              <a:t>Paramhamsa</a:t>
            </a:r>
            <a:r>
              <a:rPr lang="en-IN" sz="1800" dirty="0">
                <a:solidFill>
                  <a:schemeClr val="dk1"/>
                </a:solidFill>
                <a:latin typeface="Calibri"/>
                <a:ea typeface="Calibri"/>
                <a:cs typeface="Calibri"/>
                <a:sym typeface="Calibri"/>
              </a:rPr>
              <a:t> , Adi Shankaracharya, Ramana Maharishi, Sant Kabir, Rumi, Tesla, Galileo Galilei ,Einstein, David Bohm ,Stephen Hawking , </a:t>
            </a:r>
            <a:r>
              <a:rPr lang="en-IN" sz="1800" dirty="0" err="1">
                <a:solidFill>
                  <a:schemeClr val="dk1"/>
                </a:solidFill>
                <a:latin typeface="Calibri"/>
                <a:ea typeface="Calibri"/>
                <a:cs typeface="Calibri"/>
                <a:sym typeface="Calibri"/>
              </a:rPr>
              <a:t>Ekhart</a:t>
            </a:r>
            <a:r>
              <a:rPr lang="en-IN" sz="1800" dirty="0">
                <a:solidFill>
                  <a:schemeClr val="dk1"/>
                </a:solidFill>
                <a:latin typeface="Calibri"/>
                <a:ea typeface="Calibri"/>
                <a:cs typeface="Calibri"/>
                <a:sym typeface="Calibri"/>
              </a:rPr>
              <a:t> Tolle, His Holiness Dalai Lama, Dr Deepak Chopra , Sadguru, Kamlesh D Patel, BK Shivani , Dr Bruce Lipton etc )</a:t>
            </a:r>
            <a:endParaRPr dirty="0"/>
          </a:p>
          <a:p>
            <a:pPr marL="0" marR="0" lvl="0" indent="0" algn="l" rtl="0">
              <a:spcBef>
                <a:spcPts val="0"/>
              </a:spcBef>
              <a:spcAft>
                <a:spcPts val="0"/>
              </a:spcAft>
              <a:buNone/>
            </a:pPr>
            <a:br>
              <a:rPr lang="en-IN"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br>
            <a:r>
              <a:rPr lang="en-IN" sz="1800" dirty="0">
                <a:solidFill>
                  <a:schemeClr val="dk1"/>
                </a:solidFill>
                <a:latin typeface="Calibri"/>
                <a:ea typeface="Calibri"/>
                <a:cs typeface="Calibri"/>
                <a:sym typeface="Calibri"/>
              </a:rPr>
              <a:t>You are free to choose any one from the above list or you may choose beyond this list as well, provided they are working in the field of Science and Spirituality. </a:t>
            </a:r>
            <a:endParaRPr dirty="0"/>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Individual 4 mins Presentation . Video to be switched on during the Presentation. </a:t>
            </a:r>
            <a:endParaRPr dirty="0"/>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Post the Presentation, the ppt is to submitted.</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Include one Slide along with the Biography Presentation</a:t>
            </a:r>
            <a:endParaRPr dirty="0"/>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How your  personality can or has changed due to peace subject of this semester and Previous Trimesters ? </a:t>
            </a:r>
            <a:endParaRPr dirty="0"/>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What are you planning to implement or have implemented in your life style based on the knowledge you gained? </a:t>
            </a:r>
            <a:endParaRPr dirty="0"/>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What did you learn this trimester?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u="sng" dirty="0">
                <a:solidFill>
                  <a:schemeClr val="dk1"/>
                </a:solidFill>
                <a:latin typeface="Calibri"/>
                <a:ea typeface="Calibri"/>
                <a:cs typeface="Calibri"/>
                <a:sym typeface="Calibri"/>
              </a:rPr>
              <a:t>Include the Slide and present this during the Biography presentation. </a:t>
            </a:r>
            <a:endParaRPr sz="1800" b="1" u="sng"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8" name="Google Shape;198;p5"/>
          <p:cNvSpPr txBox="1"/>
          <p:nvPr/>
        </p:nvSpPr>
        <p:spPr>
          <a:xfrm>
            <a:off x="2116247" y="46881"/>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IN" sz="2400" b="1">
                <a:solidFill>
                  <a:schemeClr val="dk2"/>
                </a:solidFill>
                <a:latin typeface="Calibri"/>
                <a:ea typeface="Calibri"/>
                <a:cs typeface="Calibri"/>
                <a:sym typeface="Calibri"/>
              </a:rPr>
              <a:t>Scientific Studies of Mind, Matter, Spirit and Consciousness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6"/>
          <p:cNvSpPr txBox="1">
            <a:spLocks noGrp="1"/>
          </p:cNvSpPr>
          <p:nvPr>
            <p:ph type="sldNum" idx="12"/>
          </p:nvPr>
        </p:nvSpPr>
        <p:spPr>
          <a:xfrm>
            <a:off x="7981950" y="6356351"/>
            <a:ext cx="20574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
        <p:nvSpPr>
          <p:cNvPr id="204" name="Google Shape;204;p6"/>
          <p:cNvSpPr txBox="1"/>
          <p:nvPr/>
        </p:nvSpPr>
        <p:spPr>
          <a:xfrm>
            <a:off x="2116247" y="1130290"/>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endParaRPr sz="2400">
              <a:solidFill>
                <a:schemeClr val="dk2"/>
              </a:solidFill>
              <a:latin typeface="Calibri"/>
              <a:ea typeface="Calibri"/>
              <a:cs typeface="Calibri"/>
              <a:sym typeface="Calibri"/>
            </a:endParaRPr>
          </a:p>
        </p:txBody>
      </p:sp>
      <p:sp>
        <p:nvSpPr>
          <p:cNvPr id="205" name="Google Shape;205;p6"/>
          <p:cNvSpPr/>
          <p:nvPr/>
        </p:nvSpPr>
        <p:spPr>
          <a:xfrm>
            <a:off x="775220" y="1389965"/>
            <a:ext cx="10801350"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Film Review  (10 marks)</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Watch all these below videos of Inner World and Outer World  share the insights  you gained in the google Form provided on or before  </a:t>
            </a:r>
            <a:endParaRPr dirty="0"/>
          </a:p>
          <a:p>
            <a:pPr marL="0" marR="0" lvl="0" indent="0" algn="l" rtl="0">
              <a:spcBef>
                <a:spcPts val="0"/>
              </a:spcBef>
              <a:spcAft>
                <a:spcPts val="0"/>
              </a:spcAft>
              <a:buNone/>
            </a:pPr>
            <a:endParaRPr lang="en-IN"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Inner World Outer World </a:t>
            </a:r>
            <a:endParaRPr dirty="0"/>
          </a:p>
          <a:p>
            <a:pPr marL="0" marR="0" lvl="0" indent="0" algn="l" rtl="0">
              <a:spcBef>
                <a:spcPts val="0"/>
              </a:spcBef>
              <a:spcAft>
                <a:spcPts val="0"/>
              </a:spcAft>
              <a:buNone/>
            </a:pPr>
            <a:r>
              <a:rPr lang="en-IN"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https://youtu.be/aXuTt7c3Jkg</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https://youtu.be/ZIMoxXO0XvM</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u="sng"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https://youtu.be/yNEruEsb5T4</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u="sng"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https://youtu.be/qmL4CeTENtw</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6" name="Google Shape;206;p6"/>
          <p:cNvSpPr txBox="1"/>
          <p:nvPr/>
        </p:nvSpPr>
        <p:spPr>
          <a:xfrm>
            <a:off x="2116247" y="46881"/>
            <a:ext cx="7959276" cy="61206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IN" sz="2400" b="1">
                <a:solidFill>
                  <a:schemeClr val="dk2"/>
                </a:solidFill>
                <a:latin typeface="Calibri"/>
                <a:ea typeface="Calibri"/>
                <a:cs typeface="Calibri"/>
                <a:sym typeface="Calibri"/>
              </a:rPr>
              <a:t>Scientific Studies of Mind, Matter, Spirit and Consciousness</a:t>
            </a: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618</Words>
  <Application>Microsoft Office PowerPoint</Application>
  <PresentationFormat>Widescreen</PresentationFormat>
  <Paragraphs>70</Paragraphs>
  <Slides>5</Slides>
  <Notes>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1_Office Theme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23703</dc:creator>
  <cp:lastModifiedBy>Rasika Beohar</cp:lastModifiedBy>
  <cp:revision>10</cp:revision>
  <dcterms:created xsi:type="dcterms:W3CDTF">2020-09-03T16:53:25Z</dcterms:created>
  <dcterms:modified xsi:type="dcterms:W3CDTF">2023-08-26T09:13:52Z</dcterms:modified>
</cp:coreProperties>
</file>