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60EC-3BA1-843A-E422-0DCE7607B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C3D516-D822-C9EF-9F71-6ABFA0D3E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19C05-BB81-0A25-3E16-7E3AF82276B2}"/>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5" name="Footer Placeholder 4">
            <a:extLst>
              <a:ext uri="{FF2B5EF4-FFF2-40B4-BE49-F238E27FC236}">
                <a16:creationId xmlns:a16="http://schemas.microsoft.com/office/drawing/2014/main" id="{803E15D1-A3C7-315A-E09E-EE4BCF340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5A683-DD7B-6990-810B-EC0157D34410}"/>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395773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D79B-1F64-4879-A943-5E774441C0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4B962-3A28-F959-EC53-48A683003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DDB7C-36A2-3BEF-7809-E41A4469125D}"/>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5" name="Footer Placeholder 4">
            <a:extLst>
              <a:ext uri="{FF2B5EF4-FFF2-40B4-BE49-F238E27FC236}">
                <a16:creationId xmlns:a16="http://schemas.microsoft.com/office/drawing/2014/main" id="{A59E36C3-1BD6-8F63-A244-012FC899D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61772-1311-40C7-06A3-5115E1575ACD}"/>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122189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D9721-1F7F-DDAB-B262-AFA6EF67BA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FFA674-AD69-4573-FA29-180130C9DF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B599D-8990-DF41-5A13-1834684465B2}"/>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5" name="Footer Placeholder 4">
            <a:extLst>
              <a:ext uri="{FF2B5EF4-FFF2-40B4-BE49-F238E27FC236}">
                <a16:creationId xmlns:a16="http://schemas.microsoft.com/office/drawing/2014/main" id="{FDC224BD-B8DF-8656-B30E-7FDFE0D25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E38496-4FD9-D20B-1DB7-663E7D0851C0}"/>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287792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1712-6AEC-C28F-FFA5-3A72B32A05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D88146-FD17-3637-F755-114FA6CD8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AE169-291D-E8D3-298D-13FF6DF05D7B}"/>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5" name="Footer Placeholder 4">
            <a:extLst>
              <a:ext uri="{FF2B5EF4-FFF2-40B4-BE49-F238E27FC236}">
                <a16:creationId xmlns:a16="http://schemas.microsoft.com/office/drawing/2014/main" id="{872276D4-2E3C-B3C6-03DA-F81CACF73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37769-9AA6-C55E-881B-9FBB26F89E65}"/>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132267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54B2-8459-1923-3348-E6F2E978E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05E6E3-1D35-44CD-72B9-A015F5FBDF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25829A-B611-7D96-5307-D826591DD342}"/>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5" name="Footer Placeholder 4">
            <a:extLst>
              <a:ext uri="{FF2B5EF4-FFF2-40B4-BE49-F238E27FC236}">
                <a16:creationId xmlns:a16="http://schemas.microsoft.com/office/drawing/2014/main" id="{F247C1C5-C700-5B9B-956D-17E991639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62287-514F-AF33-17F5-3ACF780CD412}"/>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363929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3EE3-C239-C86C-063F-A25C78EB7D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DD1E8-F684-68AC-0457-6779F0B7A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B2A162-BEC0-A493-7A70-D47904CA2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D9AF1F-3EB6-F793-E5E3-969E74431482}"/>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6" name="Footer Placeholder 5">
            <a:extLst>
              <a:ext uri="{FF2B5EF4-FFF2-40B4-BE49-F238E27FC236}">
                <a16:creationId xmlns:a16="http://schemas.microsoft.com/office/drawing/2014/main" id="{AE3B6D22-D1C0-2A16-28C3-788770B56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FC4F0-8681-944D-79F5-E68B1D800F05}"/>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142946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55E3-858D-5DC5-5F1C-A10CC98ACB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224F7A-66D1-E20A-6BD5-462C6AA5F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CDA15-14BE-5A56-B18E-9CF04A8D3F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9DA3A7-F252-2EB6-B98C-60F46D964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7A2AF0-1CF3-4F6C-42BE-F324F8CFA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B85063-13C6-336C-6BFE-551FCDD8D4EA}"/>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8" name="Footer Placeholder 7">
            <a:extLst>
              <a:ext uri="{FF2B5EF4-FFF2-40B4-BE49-F238E27FC236}">
                <a16:creationId xmlns:a16="http://schemas.microsoft.com/office/drawing/2014/main" id="{1C1E9A67-B0F3-C324-00BE-6BFFE07010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A7C5E8-C938-506D-F862-77802DF07813}"/>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58887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E3DC1-CE1D-DE1D-FD3C-B56F57D49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B0D24C-E8BB-30A4-814E-B83FF0AC2DFC}"/>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4" name="Footer Placeholder 3">
            <a:extLst>
              <a:ext uri="{FF2B5EF4-FFF2-40B4-BE49-F238E27FC236}">
                <a16:creationId xmlns:a16="http://schemas.microsoft.com/office/drawing/2014/main" id="{1D959D1E-536D-977E-CC7F-640610A682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980662-29F0-8237-4001-CDD639E7D745}"/>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80882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B509D4-F50E-CE25-579B-7EDBBD72F701}"/>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3" name="Footer Placeholder 2">
            <a:extLst>
              <a:ext uri="{FF2B5EF4-FFF2-40B4-BE49-F238E27FC236}">
                <a16:creationId xmlns:a16="http://schemas.microsoft.com/office/drawing/2014/main" id="{B7CA34E5-4EA3-6632-B2FD-913A01AAFB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8BA6EB-F629-E665-6054-C9A23FDC5241}"/>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288012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6EDF-CD5E-F056-7367-A8EE8731F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2C26E4-49A6-CDC6-4B5F-873C4F0C4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6C60BF-B05C-5B59-8B15-D1DA02DEA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39C73-C788-31B8-A866-EBB651ECD2C9}"/>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6" name="Footer Placeholder 5">
            <a:extLst>
              <a:ext uri="{FF2B5EF4-FFF2-40B4-BE49-F238E27FC236}">
                <a16:creationId xmlns:a16="http://schemas.microsoft.com/office/drawing/2014/main" id="{A04791BE-0E70-C7FD-3CD8-A2B6E8D24C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B56CDD-5C96-31F3-C4D5-A4C676594053}"/>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122913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3726-C050-6775-453C-39E863F01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46E778-9357-F477-BEC8-D06F56DE7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16E8BE-ADD2-74AD-F011-8650C4878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88D365-9739-FA79-6FB5-667590BD50F4}"/>
              </a:ext>
            </a:extLst>
          </p:cNvPr>
          <p:cNvSpPr>
            <a:spLocks noGrp="1"/>
          </p:cNvSpPr>
          <p:nvPr>
            <p:ph type="dt" sz="half" idx="10"/>
          </p:nvPr>
        </p:nvSpPr>
        <p:spPr/>
        <p:txBody>
          <a:bodyPr/>
          <a:lstStyle/>
          <a:p>
            <a:fld id="{D0CC25AA-D9AD-4859-BA65-D17E96B7A681}" type="datetimeFigureOut">
              <a:rPr lang="en-IN" smtClean="0"/>
              <a:t>21-11-2023</a:t>
            </a:fld>
            <a:endParaRPr lang="en-IN"/>
          </a:p>
        </p:txBody>
      </p:sp>
      <p:sp>
        <p:nvSpPr>
          <p:cNvPr id="6" name="Footer Placeholder 5">
            <a:extLst>
              <a:ext uri="{FF2B5EF4-FFF2-40B4-BE49-F238E27FC236}">
                <a16:creationId xmlns:a16="http://schemas.microsoft.com/office/drawing/2014/main" id="{132D2FAB-D118-5F5A-4725-D6CC53781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47DF5-FBBD-DB3E-BE22-38B79FCD9E2F}"/>
              </a:ext>
            </a:extLst>
          </p:cNvPr>
          <p:cNvSpPr>
            <a:spLocks noGrp="1"/>
          </p:cNvSpPr>
          <p:nvPr>
            <p:ph type="sldNum" sz="quarter" idx="12"/>
          </p:nvPr>
        </p:nvSpPr>
        <p:spPr/>
        <p:txBody>
          <a:bodyPr/>
          <a:lstStyle/>
          <a:p>
            <a:fld id="{B0CC9C28-B1E5-4D5D-8EB0-49B78CC69F0A}" type="slidenum">
              <a:rPr lang="en-IN" smtClean="0"/>
              <a:t>‹#›</a:t>
            </a:fld>
            <a:endParaRPr lang="en-IN"/>
          </a:p>
        </p:txBody>
      </p:sp>
    </p:spTree>
    <p:extLst>
      <p:ext uri="{BB962C8B-B14F-4D97-AF65-F5344CB8AC3E}">
        <p14:creationId xmlns:p14="http://schemas.microsoft.com/office/powerpoint/2010/main" val="2299296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F6563-B34F-CB81-0549-711805EC3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F652D2-EFDC-37F2-369E-C67ADEA73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8111C-C049-5DEA-73AA-DC0FD1CC6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C25AA-D9AD-4859-BA65-D17E96B7A681}" type="datetimeFigureOut">
              <a:rPr lang="en-IN" smtClean="0"/>
              <a:t>21-11-2023</a:t>
            </a:fld>
            <a:endParaRPr lang="en-IN"/>
          </a:p>
        </p:txBody>
      </p:sp>
      <p:sp>
        <p:nvSpPr>
          <p:cNvPr id="5" name="Footer Placeholder 4">
            <a:extLst>
              <a:ext uri="{FF2B5EF4-FFF2-40B4-BE49-F238E27FC236}">
                <a16:creationId xmlns:a16="http://schemas.microsoft.com/office/drawing/2014/main" id="{DC430533-7B21-1C21-2836-358326C68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A629F1-6D1F-5AE8-3076-959F7253A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C9C28-B1E5-4D5D-8EB0-49B78CC69F0A}" type="slidenum">
              <a:rPr lang="en-IN" smtClean="0"/>
              <a:t>‹#›</a:t>
            </a:fld>
            <a:endParaRPr lang="en-IN"/>
          </a:p>
        </p:txBody>
      </p:sp>
    </p:spTree>
    <p:extLst>
      <p:ext uri="{BB962C8B-B14F-4D97-AF65-F5344CB8AC3E}">
        <p14:creationId xmlns:p14="http://schemas.microsoft.com/office/powerpoint/2010/main" val="680237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9915-AE5D-5283-F1F6-2507E5CE59D1}"/>
              </a:ext>
            </a:extLst>
          </p:cNvPr>
          <p:cNvSpPr>
            <a:spLocks noGrp="1"/>
          </p:cNvSpPr>
          <p:nvPr>
            <p:ph type="ctrTitle"/>
          </p:nvPr>
        </p:nvSpPr>
        <p:spPr/>
        <p:txBody>
          <a:bodyPr>
            <a:noAutofit/>
          </a:bodyPr>
          <a:lstStyle/>
          <a:p>
            <a:r>
              <a:rPr lang="en-US" sz="5400" spc="2267" dirty="0">
                <a:solidFill>
                  <a:srgbClr val="000000"/>
                </a:solidFill>
                <a:latin typeface="Consolas" panose="020B0609020204030204" pitchFamily="49" charset="0"/>
              </a:rPr>
              <a:t>EVOLVING OUR CONSCIOUSNESS</a:t>
            </a:r>
            <a:br>
              <a:rPr lang="en-US" sz="5400" spc="2267" dirty="0">
                <a:solidFill>
                  <a:srgbClr val="000000"/>
                </a:solidFill>
                <a:latin typeface="Consolas" panose="020B0609020204030204" pitchFamily="49" charset="0"/>
              </a:rPr>
            </a:br>
            <a:endParaRPr lang="en-IN" sz="5400" dirty="0">
              <a:latin typeface="Consolas" panose="020B0609020204030204" pitchFamily="49" charset="0"/>
            </a:endParaRPr>
          </a:p>
        </p:txBody>
      </p:sp>
      <p:sp>
        <p:nvSpPr>
          <p:cNvPr id="3" name="Subtitle 2">
            <a:extLst>
              <a:ext uri="{FF2B5EF4-FFF2-40B4-BE49-F238E27FC236}">
                <a16:creationId xmlns:a16="http://schemas.microsoft.com/office/drawing/2014/main" id="{7FA6D988-890F-958F-A4EC-4537F3DAD806}"/>
              </a:ext>
            </a:extLst>
          </p:cNvPr>
          <p:cNvSpPr>
            <a:spLocks noGrp="1"/>
          </p:cNvSpPr>
          <p:nvPr>
            <p:ph type="subTitle" idx="1"/>
          </p:nvPr>
        </p:nvSpPr>
        <p:spPr>
          <a:xfrm>
            <a:off x="5048654" y="3602038"/>
            <a:ext cx="5619345" cy="1655762"/>
          </a:xfrm>
        </p:spPr>
        <p:txBody>
          <a:bodyPr>
            <a:normAutofit lnSpcReduction="10000"/>
          </a:bodyPr>
          <a:lstStyle/>
          <a:p>
            <a:pPr algn="l"/>
            <a:r>
              <a:rPr lang="en-IN" dirty="0">
                <a:latin typeface="Consolas" panose="020B0609020204030204" pitchFamily="49" charset="0"/>
              </a:rPr>
              <a:t>by:</a:t>
            </a:r>
            <a:br>
              <a:rPr lang="en-IN" dirty="0">
                <a:latin typeface="Consolas" panose="020B0609020204030204" pitchFamily="49" charset="0"/>
              </a:rPr>
            </a:br>
            <a:r>
              <a:rPr lang="en-IN" dirty="0">
                <a:latin typeface="Consolas" panose="020B0609020204030204" pitchFamily="49" charset="0"/>
              </a:rPr>
              <a:t>PC41 Rohit Saini</a:t>
            </a:r>
          </a:p>
          <a:p>
            <a:pPr algn="l"/>
            <a:r>
              <a:rPr lang="en-IN" dirty="0">
                <a:latin typeface="Consolas" panose="020B0609020204030204" pitchFamily="49" charset="0"/>
              </a:rPr>
              <a:t>PC23 Abhay Nayak</a:t>
            </a:r>
          </a:p>
          <a:p>
            <a:pPr algn="l"/>
            <a:r>
              <a:rPr lang="en-IN" dirty="0">
                <a:latin typeface="Consolas" panose="020B0609020204030204" pitchFamily="49" charset="0"/>
              </a:rPr>
              <a:t>PC31 </a:t>
            </a:r>
            <a:r>
              <a:rPr lang="en-IN" dirty="0" err="1">
                <a:latin typeface="Consolas" panose="020B0609020204030204" pitchFamily="49" charset="0"/>
              </a:rPr>
              <a:t>Aliasgar</a:t>
            </a:r>
            <a:r>
              <a:rPr lang="en-IN" dirty="0">
                <a:latin typeface="Consolas" panose="020B0609020204030204" pitchFamily="49" charset="0"/>
              </a:rPr>
              <a:t> </a:t>
            </a:r>
            <a:r>
              <a:rPr lang="en-IN" dirty="0" err="1">
                <a:latin typeface="Consolas" panose="020B0609020204030204" pitchFamily="49" charset="0"/>
              </a:rPr>
              <a:t>Thanawala</a:t>
            </a:r>
            <a:endParaRPr lang="en-IN" dirty="0">
              <a:latin typeface="Consolas" panose="020B0609020204030204" pitchFamily="49" charset="0"/>
            </a:endParaRPr>
          </a:p>
        </p:txBody>
      </p:sp>
    </p:spTree>
    <p:extLst>
      <p:ext uri="{BB962C8B-B14F-4D97-AF65-F5344CB8AC3E}">
        <p14:creationId xmlns:p14="http://schemas.microsoft.com/office/powerpoint/2010/main" val="373268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59188" y="2849669"/>
            <a:ext cx="4073624" cy="1034835"/>
          </a:xfrm>
          <a:prstGeom prst="rect">
            <a:avLst/>
          </a:prstGeom>
        </p:spPr>
        <p:txBody>
          <a:bodyPr lIns="0" tIns="0" rIns="0" bIns="0" rtlCol="0" anchor="t">
            <a:spAutoFit/>
          </a:bodyPr>
          <a:lstStyle/>
          <a:p>
            <a:pPr algn="ctr">
              <a:lnSpc>
                <a:spcPts val="8587"/>
              </a:lnSpc>
            </a:pPr>
            <a:r>
              <a:rPr lang="en-US" sz="6134" dirty="0">
                <a:solidFill>
                  <a:srgbClr val="000000"/>
                </a:solidFill>
                <a:latin typeface="Consolas" panose="020B0609020204030204" pitchFamily="49"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22598" y="1194648"/>
            <a:ext cx="9261927" cy="5611744"/>
            <a:chOff x="0" y="-66675"/>
            <a:chExt cx="18523855" cy="11223487"/>
          </a:xfrm>
        </p:grpSpPr>
        <p:sp>
          <p:nvSpPr>
            <p:cNvPr id="4" name="TextBox 4"/>
            <p:cNvSpPr txBox="1"/>
            <p:nvPr/>
          </p:nvSpPr>
          <p:spPr>
            <a:xfrm>
              <a:off x="0" y="-66675"/>
              <a:ext cx="18523855" cy="10104433"/>
            </a:xfrm>
            <a:prstGeom prst="rect">
              <a:avLst/>
            </a:prstGeom>
          </p:spPr>
          <p:txBody>
            <a:bodyPr lIns="0" tIns="0" rIns="0" bIns="0" rtlCol="0" anchor="t">
              <a:spAutoFit/>
            </a:bodyPr>
            <a:lstStyle/>
            <a:p>
              <a:pPr marL="711500" lvl="1" indent="-457200">
                <a:lnSpc>
                  <a:spcPts val="3297"/>
                </a:lnSpc>
                <a:buFont typeface="+mj-lt"/>
                <a:buAutoNum type="arabicPeriod"/>
              </a:pPr>
              <a:r>
                <a:rPr lang="en-US" sz="2355" dirty="0">
                  <a:solidFill>
                    <a:srgbClr val="000000"/>
                  </a:solidFill>
                  <a:latin typeface="TT Corals"/>
                </a:rPr>
                <a:t>Consciousness is the awareness of one's surroundings, thoughts, and emotions.</a:t>
              </a:r>
            </a:p>
            <a:p>
              <a:pPr marL="711500" lvl="1" indent="-457200">
                <a:lnSpc>
                  <a:spcPts val="3297"/>
                </a:lnSpc>
                <a:buFont typeface="+mj-lt"/>
                <a:buAutoNum type="arabicPeriod"/>
              </a:pPr>
              <a:r>
                <a:rPr lang="en-US" sz="2355" dirty="0">
                  <a:solidFill>
                    <a:srgbClr val="000000"/>
                  </a:solidFill>
                  <a:latin typeface="TT Corals"/>
                </a:rPr>
                <a:t>The understanding of consciousness has evolved and been interpreted in various ways over time.</a:t>
              </a:r>
            </a:p>
            <a:p>
              <a:pPr marL="711500" lvl="1" indent="-457200">
                <a:lnSpc>
                  <a:spcPts val="3297"/>
                </a:lnSpc>
                <a:buFont typeface="+mj-lt"/>
                <a:buAutoNum type="arabicPeriod"/>
              </a:pPr>
              <a:r>
                <a:rPr lang="en-US" sz="2355" dirty="0">
                  <a:solidFill>
                    <a:srgbClr val="000000"/>
                  </a:solidFill>
                  <a:latin typeface="TT Corals"/>
                </a:rPr>
                <a:t>In ancient times, consciousness was linked to spirituality and religion, often associated with a universal or divine presence.</a:t>
              </a:r>
            </a:p>
            <a:p>
              <a:pPr marL="711500" lvl="1" indent="-457200">
                <a:lnSpc>
                  <a:spcPts val="3297"/>
                </a:lnSpc>
                <a:buFont typeface="+mj-lt"/>
                <a:buAutoNum type="arabicPeriod"/>
              </a:pPr>
              <a:r>
                <a:rPr lang="en-US" sz="2355" dirty="0">
                  <a:solidFill>
                    <a:srgbClr val="000000"/>
                  </a:solidFill>
                  <a:latin typeface="TT Corals"/>
                </a:rPr>
                <a:t>As scientific knowledge advanced, a more empirical perspective on consciousness emerged.</a:t>
              </a:r>
            </a:p>
            <a:p>
              <a:pPr marL="711500" lvl="1" indent="-457200">
                <a:lnSpc>
                  <a:spcPts val="3297"/>
                </a:lnSpc>
                <a:buFont typeface="+mj-lt"/>
                <a:buAutoNum type="arabicPeriod"/>
              </a:pPr>
              <a:r>
                <a:rPr lang="en-US" sz="2355" dirty="0">
                  <a:solidFill>
                    <a:srgbClr val="000000"/>
                  </a:solidFill>
                  <a:latin typeface="TT Corals"/>
                </a:rPr>
                <a:t>The exploration of the brain and its functions contributed to a deeper comprehension of the generation and perception of consciousness.</a:t>
              </a:r>
            </a:p>
            <a:p>
              <a:pPr marL="711500" lvl="1" indent="-457200">
                <a:lnSpc>
                  <a:spcPts val="3297"/>
                </a:lnSpc>
                <a:buFont typeface="+mj-lt"/>
                <a:buAutoNum type="arabicPeriod"/>
              </a:pPr>
              <a:r>
                <a:rPr lang="en-US" sz="2355" dirty="0">
                  <a:solidFill>
                    <a:srgbClr val="000000"/>
                  </a:solidFill>
                  <a:latin typeface="TT Corals"/>
                </a:rPr>
                <a:t>Theories like panpsychism and </a:t>
              </a:r>
              <a:r>
                <a:rPr lang="en-US" sz="2355" dirty="0" err="1">
                  <a:solidFill>
                    <a:srgbClr val="000000"/>
                  </a:solidFill>
                  <a:latin typeface="TT Corals"/>
                </a:rPr>
                <a:t>emergentism</a:t>
              </a:r>
              <a:r>
                <a:rPr lang="en-US" sz="2355" dirty="0">
                  <a:solidFill>
                    <a:srgbClr val="000000"/>
                  </a:solidFill>
                  <a:latin typeface="TT Corals"/>
                </a:rPr>
                <a:t> arose to elucidate the connection between consciousness and the physical world.</a:t>
              </a:r>
            </a:p>
          </p:txBody>
        </p:sp>
        <p:sp>
          <p:nvSpPr>
            <p:cNvPr id="5" name="TextBox 5"/>
            <p:cNvSpPr txBox="1"/>
            <p:nvPr/>
          </p:nvSpPr>
          <p:spPr>
            <a:xfrm>
              <a:off x="0" y="10344538"/>
              <a:ext cx="11601041" cy="812274"/>
            </a:xfrm>
            <a:prstGeom prst="rect">
              <a:avLst/>
            </a:prstGeom>
          </p:spPr>
          <p:txBody>
            <a:bodyPr lIns="0" tIns="0" rIns="0" bIns="0" rtlCol="0" anchor="t">
              <a:spAutoFit/>
            </a:bodyPr>
            <a:lstStyle/>
            <a:p>
              <a:pPr>
                <a:lnSpc>
                  <a:spcPts val="3818"/>
                </a:lnSpc>
                <a:spcBef>
                  <a:spcPct val="0"/>
                </a:spcBef>
              </a:pPr>
              <a:endParaRPr sz="1200"/>
            </a:p>
          </p:txBody>
        </p:sp>
      </p:grpSp>
      <p:sp>
        <p:nvSpPr>
          <p:cNvPr id="6" name="TextBox 6"/>
          <p:cNvSpPr txBox="1"/>
          <p:nvPr/>
        </p:nvSpPr>
        <p:spPr>
          <a:xfrm>
            <a:off x="500934" y="248924"/>
            <a:ext cx="3357192" cy="771301"/>
          </a:xfrm>
          <a:prstGeom prst="rect">
            <a:avLst/>
          </a:prstGeom>
        </p:spPr>
        <p:txBody>
          <a:bodyPr wrap="square" lIns="0" tIns="0" rIns="0" bIns="0" rtlCol="0" anchor="t">
            <a:spAutoFit/>
          </a:bodyPr>
          <a:lstStyle/>
          <a:p>
            <a:pPr algn="ctr">
              <a:lnSpc>
                <a:spcPts val="6440"/>
              </a:lnSpc>
            </a:pPr>
            <a:r>
              <a:rPr lang="en-US" sz="4600" dirty="0">
                <a:solidFill>
                  <a:srgbClr val="000000"/>
                </a:solidFill>
                <a:latin typeface="TT Corals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50787" y="-375106"/>
            <a:ext cx="11518289" cy="6937945"/>
            <a:chOff x="0" y="123825"/>
            <a:chExt cx="23036580" cy="13875890"/>
          </a:xfrm>
        </p:grpSpPr>
        <p:sp>
          <p:nvSpPr>
            <p:cNvPr id="4" name="TextBox 4"/>
            <p:cNvSpPr txBox="1"/>
            <p:nvPr/>
          </p:nvSpPr>
          <p:spPr>
            <a:xfrm>
              <a:off x="0" y="123825"/>
              <a:ext cx="10311979" cy="1100814"/>
            </a:xfrm>
            <a:prstGeom prst="rect">
              <a:avLst/>
            </a:prstGeom>
          </p:spPr>
          <p:txBody>
            <a:bodyPr lIns="0" tIns="0" rIns="0" bIns="0" rtlCol="0" anchor="t">
              <a:spAutoFit/>
            </a:bodyPr>
            <a:lstStyle/>
            <a:p>
              <a:pPr>
                <a:lnSpc>
                  <a:spcPts val="5337"/>
                </a:lnSpc>
              </a:pPr>
              <a:endParaRPr sz="1200"/>
            </a:p>
          </p:txBody>
        </p:sp>
        <p:sp>
          <p:nvSpPr>
            <p:cNvPr id="5" name="TextBox 5"/>
            <p:cNvSpPr txBox="1"/>
            <p:nvPr/>
          </p:nvSpPr>
          <p:spPr>
            <a:xfrm>
              <a:off x="10150673" y="1750977"/>
              <a:ext cx="12885907" cy="12248738"/>
            </a:xfrm>
            <a:prstGeom prst="rect">
              <a:avLst/>
            </a:prstGeom>
          </p:spPr>
          <p:txBody>
            <a:bodyPr wrap="square" lIns="0" tIns="0" rIns="0" bIns="0" rtlCol="0" anchor="t">
              <a:spAutoFit/>
            </a:bodyPr>
            <a:lstStyle/>
            <a:p>
              <a:pPr>
                <a:lnSpc>
                  <a:spcPts val="4014"/>
                </a:lnSpc>
                <a:spcBef>
                  <a:spcPct val="0"/>
                </a:spcBef>
              </a:pPr>
              <a:r>
                <a:rPr lang="en-US" sz="2867" dirty="0">
                  <a:solidFill>
                    <a:srgbClr val="000000"/>
                  </a:solidFill>
                  <a:latin typeface="TT Corals"/>
                </a:rPr>
                <a:t>Currently, the progression of consciousness persists through our exploration of novel realms in neuroscience, psychology, and spirituality. The notion of a global or collective consciousness is gaining traction, particularly as technological advancements and social media deepen our interconnectedness. As we advance in comprehending consciousness, there is potential for unlocking heightened levels of awareness and untapped capabilities within ourselves.</a:t>
              </a:r>
            </a:p>
          </p:txBody>
        </p:sp>
      </p:grpSp>
      <p:pic>
        <p:nvPicPr>
          <p:cNvPr id="9" name="Picture 8">
            <a:extLst>
              <a:ext uri="{FF2B5EF4-FFF2-40B4-BE49-F238E27FC236}">
                <a16:creationId xmlns:a16="http://schemas.microsoft.com/office/drawing/2014/main" id="{509342D6-B528-2077-7CDF-32A0AA2E864C}"/>
              </a:ext>
            </a:extLst>
          </p:cNvPr>
          <p:cNvPicPr>
            <a:picLocks noChangeAspect="1"/>
          </p:cNvPicPr>
          <p:nvPr/>
        </p:nvPicPr>
        <p:blipFill>
          <a:blip r:embed="rId2"/>
          <a:stretch>
            <a:fillRect/>
          </a:stretch>
        </p:blipFill>
        <p:spPr>
          <a:xfrm>
            <a:off x="222924" y="1186774"/>
            <a:ext cx="5019473" cy="3346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50787" y="305092"/>
            <a:ext cx="10820400" cy="1053796"/>
            <a:chOff x="0" y="38100"/>
            <a:chExt cx="21640800" cy="2107593"/>
          </a:xfrm>
        </p:grpSpPr>
        <p:sp>
          <p:nvSpPr>
            <p:cNvPr id="4" name="TextBox 4"/>
            <p:cNvSpPr txBox="1"/>
            <p:nvPr/>
          </p:nvSpPr>
          <p:spPr>
            <a:xfrm>
              <a:off x="0" y="38100"/>
              <a:ext cx="21640800" cy="832280"/>
            </a:xfrm>
            <a:prstGeom prst="rect">
              <a:avLst/>
            </a:prstGeom>
          </p:spPr>
          <p:txBody>
            <a:bodyPr lIns="0" tIns="0" rIns="0" bIns="0" rtlCol="0" anchor="t">
              <a:spAutoFit/>
            </a:bodyPr>
            <a:lstStyle/>
            <a:p>
              <a:pPr algn="ctr">
                <a:lnSpc>
                  <a:spcPts val="3226"/>
                </a:lnSpc>
              </a:pPr>
              <a:r>
                <a:rPr lang="en-IN" sz="3200" b="0" i="0" dirty="0">
                  <a:effectLst/>
                  <a:latin typeface="Söhne"/>
                </a:rPr>
                <a:t>Barriers to Conscious Evolution</a:t>
              </a:r>
              <a:endParaRPr lang="en-US" sz="2933" spc="677" dirty="0">
                <a:latin typeface="TT Corals Bold"/>
              </a:endParaRPr>
            </a:p>
          </p:txBody>
        </p:sp>
        <p:sp>
          <p:nvSpPr>
            <p:cNvPr id="5" name="TextBox 5"/>
            <p:cNvSpPr txBox="1"/>
            <p:nvPr/>
          </p:nvSpPr>
          <p:spPr>
            <a:xfrm>
              <a:off x="0" y="1545015"/>
              <a:ext cx="6507462" cy="600678"/>
            </a:xfrm>
            <a:prstGeom prst="rect">
              <a:avLst/>
            </a:prstGeom>
          </p:spPr>
          <p:txBody>
            <a:bodyPr lIns="0" tIns="0" rIns="0" bIns="0" rtlCol="0" anchor="t">
              <a:spAutoFit/>
            </a:bodyPr>
            <a:lstStyle/>
            <a:p>
              <a:pPr>
                <a:lnSpc>
                  <a:spcPts val="2707"/>
                </a:lnSpc>
                <a:spcBef>
                  <a:spcPct val="0"/>
                </a:spcBef>
              </a:pPr>
              <a:endParaRPr sz="1200"/>
            </a:p>
          </p:txBody>
        </p:sp>
      </p:grpSp>
      <p:sp>
        <p:nvSpPr>
          <p:cNvPr id="8" name="TextBox 7">
            <a:extLst>
              <a:ext uri="{FF2B5EF4-FFF2-40B4-BE49-F238E27FC236}">
                <a16:creationId xmlns:a16="http://schemas.microsoft.com/office/drawing/2014/main" id="{15F6523A-F565-9589-313C-3CC7D9B890ED}"/>
              </a:ext>
            </a:extLst>
          </p:cNvPr>
          <p:cNvSpPr txBox="1"/>
          <p:nvPr/>
        </p:nvSpPr>
        <p:spPr>
          <a:xfrm>
            <a:off x="673638" y="1358888"/>
            <a:ext cx="10820400" cy="4708981"/>
          </a:xfrm>
          <a:prstGeom prst="rect">
            <a:avLst/>
          </a:prstGeom>
          <a:noFill/>
        </p:spPr>
        <p:txBody>
          <a:bodyPr wrap="square">
            <a:spAutoFit/>
          </a:bodyPr>
          <a:lstStyle/>
          <a:p>
            <a:pPr algn="l">
              <a:buFont typeface="+mj-lt"/>
              <a:buAutoNum type="arabicPeriod"/>
            </a:pPr>
            <a:r>
              <a:rPr lang="en-US" sz="2000" b="1" i="0" dirty="0">
                <a:effectLst/>
                <a:latin typeface="Söhne"/>
              </a:rPr>
              <a:t>Limited Awareness:</a:t>
            </a:r>
            <a:r>
              <a:rPr lang="en-US" sz="2000" b="0" i="0" dirty="0">
                <a:effectLst/>
                <a:latin typeface="Söhne"/>
              </a:rPr>
              <a:t> A lack of awareness or understanding about the possibilities of conscious evolution can impede progress. Individuals may not recognize the potential for personal growth and transformation.</a:t>
            </a:r>
          </a:p>
          <a:p>
            <a:pPr algn="l">
              <a:buFont typeface="+mj-lt"/>
              <a:buAutoNum type="arabicPeriod"/>
            </a:pPr>
            <a:r>
              <a:rPr lang="en-US" sz="2000" b="1" i="0" dirty="0">
                <a:effectLst/>
                <a:latin typeface="Söhne"/>
              </a:rPr>
              <a:t>Cultural Conditioning:</a:t>
            </a:r>
            <a:r>
              <a:rPr lang="en-US" sz="2000" b="0" i="0" dirty="0">
                <a:effectLst/>
                <a:latin typeface="Söhne"/>
              </a:rPr>
              <a:t> Societal norms, cultural beliefs, and conditioning can act as barriers to conscious evolution. People may adhere rigidly to established cultural paradigms, limiting their openness to alternative perspectives and inhibiting personal growth.</a:t>
            </a:r>
          </a:p>
          <a:p>
            <a:pPr algn="l">
              <a:buFont typeface="+mj-lt"/>
              <a:buAutoNum type="arabicPeriod"/>
            </a:pPr>
            <a:r>
              <a:rPr lang="en-US" sz="2000" b="1" i="0" dirty="0">
                <a:effectLst/>
                <a:latin typeface="Söhne"/>
              </a:rPr>
              <a:t>Fear of Change:</a:t>
            </a:r>
            <a:r>
              <a:rPr lang="en-US" sz="2000" b="0" i="0" dirty="0">
                <a:effectLst/>
                <a:latin typeface="Söhne"/>
              </a:rPr>
              <a:t> The fear of the unknown or fear of change can be a significant obstacle. Conscious evolution often requires stepping outside one's comfort zone, and the fear of uncertainty can prevent individuals from embracing transformative experiences.</a:t>
            </a:r>
          </a:p>
          <a:p>
            <a:pPr algn="l">
              <a:buFont typeface="+mj-lt"/>
              <a:buAutoNum type="arabicPeriod"/>
            </a:pPr>
            <a:r>
              <a:rPr lang="en-US" sz="2000" b="1" i="0" dirty="0">
                <a:effectLst/>
                <a:latin typeface="Söhne"/>
              </a:rPr>
              <a:t>Egoic Attachments:</a:t>
            </a:r>
            <a:r>
              <a:rPr lang="en-US" sz="2000" b="0" i="0" dirty="0">
                <a:effectLst/>
                <a:latin typeface="Söhne"/>
              </a:rPr>
              <a:t> Strong attachment to the ego and its desires can impede conscious evolution. Overemphasis on personal identity and material pursuits may distract individuals from deeper self-exploration and spiritual growth.</a:t>
            </a:r>
          </a:p>
          <a:p>
            <a:pPr algn="l">
              <a:buFont typeface="+mj-lt"/>
              <a:buAutoNum type="arabicPeriod"/>
            </a:pPr>
            <a:r>
              <a:rPr lang="en-US" sz="2000" b="1" i="0" dirty="0">
                <a:effectLst/>
                <a:latin typeface="Söhne"/>
              </a:rPr>
              <a:t>Resistance to Inner Work:</a:t>
            </a:r>
            <a:r>
              <a:rPr lang="en-US" sz="2000" b="0" i="0" dirty="0">
                <a:effectLst/>
                <a:latin typeface="Söhne"/>
              </a:rPr>
              <a:t> Engaging in inner work, such as self-reflection and introspection, is crucial for conscious evolution. However, resistance to confronting one's inner struggles and unresolved issues can be a major hurdle.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BCEFEB-4439-6C16-18A5-7B0C6616D148}"/>
              </a:ext>
            </a:extLst>
          </p:cNvPr>
          <p:cNvSpPr txBox="1"/>
          <p:nvPr/>
        </p:nvSpPr>
        <p:spPr>
          <a:xfrm>
            <a:off x="885216" y="1284532"/>
            <a:ext cx="10690697" cy="4524315"/>
          </a:xfrm>
          <a:prstGeom prst="rect">
            <a:avLst/>
          </a:prstGeom>
          <a:noFill/>
        </p:spPr>
        <p:txBody>
          <a:bodyPr wrap="square">
            <a:spAutoFit/>
          </a:bodyPr>
          <a:lstStyle/>
          <a:p>
            <a:pPr algn="l">
              <a:buFont typeface="+mj-lt"/>
              <a:buAutoNum type="arabicPeriod"/>
            </a:pPr>
            <a:endParaRPr lang="en-US" b="0" i="0" dirty="0">
              <a:effectLst/>
              <a:latin typeface="Söhne"/>
            </a:endParaRPr>
          </a:p>
          <a:p>
            <a:pPr algn="l"/>
            <a:r>
              <a:rPr lang="en-US" b="1" dirty="0">
                <a:latin typeface="Söhne"/>
              </a:rPr>
              <a:t>6. </a:t>
            </a:r>
            <a:r>
              <a:rPr lang="en-US" b="1" i="0" dirty="0">
                <a:effectLst/>
                <a:latin typeface="Söhne"/>
              </a:rPr>
              <a:t>External Distractions:</a:t>
            </a:r>
            <a:r>
              <a:rPr lang="en-US" b="0" i="0" dirty="0">
                <a:effectLst/>
                <a:latin typeface="Söhne"/>
              </a:rPr>
              <a:t> Modern society is filled with external distractions, such as constant connectivity through technology, entertainment, and information overload. These distractions can divert attention away from internal reflection and hinder the pursuit of conscious growth.</a:t>
            </a:r>
          </a:p>
          <a:p>
            <a:pPr algn="l"/>
            <a:r>
              <a:rPr lang="en-US" b="1" i="0" dirty="0">
                <a:effectLst/>
                <a:latin typeface="Söhne"/>
              </a:rPr>
              <a:t>7. Lack of Resources:</a:t>
            </a:r>
            <a:r>
              <a:rPr lang="en-US" b="0" i="0" dirty="0">
                <a:effectLst/>
                <a:latin typeface="Söhne"/>
              </a:rPr>
              <a:t> Limited access to resources, education, or support systems for conscious evolution can be an obstacle. Not everyone may have the means or opportunities to explore transformative practices or seek guidance on their evolutionary journey.</a:t>
            </a:r>
          </a:p>
          <a:p>
            <a:pPr algn="l"/>
            <a:r>
              <a:rPr lang="en-US" b="1" i="0" dirty="0">
                <a:effectLst/>
                <a:latin typeface="Söhne"/>
              </a:rPr>
              <a:t>8. Social and Peer Pressure:</a:t>
            </a:r>
            <a:r>
              <a:rPr lang="en-US" b="0" i="0" dirty="0">
                <a:effectLst/>
                <a:latin typeface="Söhne"/>
              </a:rPr>
              <a:t> Social expectations and peer pressure can strongly influence individual choices and behavior. The desire to conform to societal norms may discourage individuals from embracing alternative paths of conscious evolution.</a:t>
            </a:r>
          </a:p>
          <a:p>
            <a:pPr algn="l"/>
            <a:r>
              <a:rPr lang="en-US" b="1" i="0" dirty="0">
                <a:effectLst/>
                <a:latin typeface="Söhne"/>
              </a:rPr>
              <a:t>9. Unresolved Trauma:</a:t>
            </a:r>
            <a:r>
              <a:rPr lang="en-US" b="0" i="0" dirty="0">
                <a:effectLst/>
                <a:latin typeface="Söhne"/>
              </a:rPr>
              <a:t> Past traumas and emotional wounds can act as significant barriers to conscious evolution. Addressing and healing these traumas is often a necessary step for individuals to move forward on their evolutionary journey.</a:t>
            </a:r>
          </a:p>
          <a:p>
            <a:pPr algn="l"/>
            <a:r>
              <a:rPr lang="en-US" b="1" i="0" dirty="0">
                <a:effectLst/>
                <a:latin typeface="Söhne"/>
              </a:rPr>
              <a:t>10. Short-term Gratification Focus:</a:t>
            </a:r>
            <a:r>
              <a:rPr lang="en-US" b="0" i="0" dirty="0">
                <a:effectLst/>
                <a:latin typeface="Söhne"/>
              </a:rPr>
              <a:t> Modern society often emphasizes instant gratification and quick fixes. This focus on immediate rewards can discourage individuals from investing time and effort in long-term, transformative processes.</a:t>
            </a:r>
          </a:p>
        </p:txBody>
      </p:sp>
      <p:grpSp>
        <p:nvGrpSpPr>
          <p:cNvPr id="8" name="Group 3">
            <a:extLst>
              <a:ext uri="{FF2B5EF4-FFF2-40B4-BE49-F238E27FC236}">
                <a16:creationId xmlns:a16="http://schemas.microsoft.com/office/drawing/2014/main" id="{3DD94D0D-B2CB-CD98-0423-E269EFD689EE}"/>
              </a:ext>
            </a:extLst>
          </p:cNvPr>
          <p:cNvGrpSpPr/>
          <p:nvPr/>
        </p:nvGrpSpPr>
        <p:grpSpPr>
          <a:xfrm>
            <a:off x="450787" y="305092"/>
            <a:ext cx="10820400" cy="1053796"/>
            <a:chOff x="0" y="38100"/>
            <a:chExt cx="21640800" cy="2107593"/>
          </a:xfrm>
        </p:grpSpPr>
        <p:sp>
          <p:nvSpPr>
            <p:cNvPr id="9" name="TextBox 4">
              <a:extLst>
                <a:ext uri="{FF2B5EF4-FFF2-40B4-BE49-F238E27FC236}">
                  <a16:creationId xmlns:a16="http://schemas.microsoft.com/office/drawing/2014/main" id="{66B05301-F73B-2B10-5142-316F261B6C7F}"/>
                </a:ext>
              </a:extLst>
            </p:cNvPr>
            <p:cNvSpPr txBox="1"/>
            <p:nvPr/>
          </p:nvSpPr>
          <p:spPr>
            <a:xfrm>
              <a:off x="0" y="38100"/>
              <a:ext cx="21640800" cy="832280"/>
            </a:xfrm>
            <a:prstGeom prst="rect">
              <a:avLst/>
            </a:prstGeom>
          </p:spPr>
          <p:txBody>
            <a:bodyPr lIns="0" tIns="0" rIns="0" bIns="0" rtlCol="0" anchor="t">
              <a:spAutoFit/>
            </a:bodyPr>
            <a:lstStyle/>
            <a:p>
              <a:pPr algn="ctr">
                <a:lnSpc>
                  <a:spcPts val="3226"/>
                </a:lnSpc>
              </a:pPr>
              <a:r>
                <a:rPr lang="en-IN" sz="3200" b="0" i="0" dirty="0">
                  <a:effectLst/>
                  <a:latin typeface="Söhne"/>
                </a:rPr>
                <a:t>Barriers to Conscious Evolution</a:t>
              </a:r>
              <a:endParaRPr lang="en-US" sz="2933" spc="677" dirty="0">
                <a:latin typeface="TT Corals Bold"/>
              </a:endParaRPr>
            </a:p>
          </p:txBody>
        </p:sp>
        <p:sp>
          <p:nvSpPr>
            <p:cNvPr id="10" name="TextBox 5">
              <a:extLst>
                <a:ext uri="{FF2B5EF4-FFF2-40B4-BE49-F238E27FC236}">
                  <a16:creationId xmlns:a16="http://schemas.microsoft.com/office/drawing/2014/main" id="{66DF0D70-21B7-8BF4-FD07-51423525C2FB}"/>
                </a:ext>
              </a:extLst>
            </p:cNvPr>
            <p:cNvSpPr txBox="1"/>
            <p:nvPr/>
          </p:nvSpPr>
          <p:spPr>
            <a:xfrm>
              <a:off x="0" y="1545015"/>
              <a:ext cx="6507462" cy="600678"/>
            </a:xfrm>
            <a:prstGeom prst="rect">
              <a:avLst/>
            </a:prstGeom>
          </p:spPr>
          <p:txBody>
            <a:bodyPr lIns="0" tIns="0" rIns="0" bIns="0" rtlCol="0" anchor="t">
              <a:spAutoFit/>
            </a:bodyPr>
            <a:lstStyle/>
            <a:p>
              <a:pPr>
                <a:lnSpc>
                  <a:spcPts val="2707"/>
                </a:lnSpc>
                <a:spcBef>
                  <a:spcPct val="0"/>
                </a:spcBef>
              </a:pPr>
              <a:endParaRPr sz="1200"/>
            </a:p>
          </p:txBody>
        </p:sp>
      </p:grpSp>
    </p:spTree>
    <p:extLst>
      <p:ext uri="{BB962C8B-B14F-4D97-AF65-F5344CB8AC3E}">
        <p14:creationId xmlns:p14="http://schemas.microsoft.com/office/powerpoint/2010/main" val="347723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EDE182-C243-B047-2CE5-8FEBAF0E3510}"/>
              </a:ext>
            </a:extLst>
          </p:cNvPr>
          <p:cNvSpPr txBox="1"/>
          <p:nvPr/>
        </p:nvSpPr>
        <p:spPr>
          <a:xfrm>
            <a:off x="593387" y="1468876"/>
            <a:ext cx="5924144" cy="4247317"/>
          </a:xfrm>
          <a:prstGeom prst="rect">
            <a:avLst/>
          </a:prstGeom>
          <a:noFill/>
        </p:spPr>
        <p:txBody>
          <a:bodyPr wrap="square">
            <a:spAutoFit/>
          </a:bodyPr>
          <a:lstStyle/>
          <a:p>
            <a:pPr algn="l"/>
            <a:r>
              <a:rPr lang="en-US" b="1" i="0" dirty="0">
                <a:effectLst/>
                <a:latin typeface="Söhne"/>
              </a:rPr>
              <a:t>Meditation:</a:t>
            </a:r>
            <a:r>
              <a:rPr lang="en-US" b="0" i="0" dirty="0">
                <a:effectLst/>
                <a:latin typeface="Söhne"/>
              </a:rPr>
              <a:t> Embracing meditation proves to be a potent instrument for conscious evolution. This practice enables us to calm the mind, fostering a connection with our inner selves and promoting heightened self-awareness and mental clarity.</a:t>
            </a:r>
          </a:p>
          <a:p>
            <a:pPr algn="l"/>
            <a:r>
              <a:rPr lang="en-US" b="1" i="0" dirty="0">
                <a:effectLst/>
                <a:latin typeface="Söhne"/>
              </a:rPr>
              <a:t>Yoga: </a:t>
            </a:r>
            <a:r>
              <a:rPr lang="en-US" b="0" i="0" dirty="0">
                <a:effectLst/>
                <a:latin typeface="Söhne"/>
              </a:rPr>
              <a:t>Yoga stands as yet another influential method for conscious evolution. By encouraging a profound connection with our bodies and breath, it contributes to enhanced physical and mental well-being while amplifying our self-awareness.</a:t>
            </a:r>
          </a:p>
          <a:p>
            <a:pPr algn="l"/>
            <a:r>
              <a:rPr lang="en-US" b="1" i="0" dirty="0">
                <a:effectLst/>
                <a:latin typeface="Söhne"/>
              </a:rPr>
              <a:t>Journaling: </a:t>
            </a:r>
            <a:r>
              <a:rPr lang="en-US" b="0" i="0" dirty="0">
                <a:effectLst/>
                <a:latin typeface="Söhne"/>
              </a:rPr>
              <a:t> The act of journaling emerges as a valuable tool for conscious evolution. Through reflective writing, we gain insight into our thoughts and emotions, unravel patterns and behaviors, and track our personal growth and development over time.</a:t>
            </a:r>
          </a:p>
        </p:txBody>
      </p:sp>
      <p:sp>
        <p:nvSpPr>
          <p:cNvPr id="7" name="TextBox 4">
            <a:extLst>
              <a:ext uri="{FF2B5EF4-FFF2-40B4-BE49-F238E27FC236}">
                <a16:creationId xmlns:a16="http://schemas.microsoft.com/office/drawing/2014/main" id="{9AC89A7E-755F-F33E-E3D4-7CA823913B81}"/>
              </a:ext>
            </a:extLst>
          </p:cNvPr>
          <p:cNvSpPr txBox="1"/>
          <p:nvPr/>
        </p:nvSpPr>
        <p:spPr>
          <a:xfrm>
            <a:off x="450787" y="305092"/>
            <a:ext cx="10820400" cy="416140"/>
          </a:xfrm>
          <a:prstGeom prst="rect">
            <a:avLst/>
          </a:prstGeom>
        </p:spPr>
        <p:txBody>
          <a:bodyPr lIns="0" tIns="0" rIns="0" bIns="0" rtlCol="0" anchor="t">
            <a:spAutoFit/>
          </a:bodyPr>
          <a:lstStyle/>
          <a:p>
            <a:pPr algn="ctr">
              <a:lnSpc>
                <a:spcPts val="3226"/>
              </a:lnSpc>
            </a:pPr>
            <a:r>
              <a:rPr lang="en-IN" sz="3200" dirty="0">
                <a:latin typeface="Söhne"/>
              </a:rPr>
              <a:t>Methods</a:t>
            </a:r>
            <a:r>
              <a:rPr lang="en-IN" sz="3200" b="0" i="0" dirty="0">
                <a:effectLst/>
                <a:latin typeface="Söhne"/>
              </a:rPr>
              <a:t> to Evolve Consciousness</a:t>
            </a:r>
            <a:endParaRPr lang="en-US" sz="2933" spc="677" dirty="0">
              <a:latin typeface="TT Corals Bold"/>
            </a:endParaRPr>
          </a:p>
        </p:txBody>
      </p:sp>
      <p:pic>
        <p:nvPicPr>
          <p:cNvPr id="1026" name="Picture 2" descr="Embrace a Moment of Space: 5 Easy Ways to Create a Daily Meditation Habit -  Tiny Buddha">
            <a:extLst>
              <a:ext uri="{FF2B5EF4-FFF2-40B4-BE49-F238E27FC236}">
                <a16:creationId xmlns:a16="http://schemas.microsoft.com/office/drawing/2014/main" id="{4D51303C-A1C5-3997-E9EF-8AA8D37D8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772" y="118586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l About Yoga: Poses, Types, Benefits, and More">
            <a:extLst>
              <a:ext uri="{FF2B5EF4-FFF2-40B4-BE49-F238E27FC236}">
                <a16:creationId xmlns:a16="http://schemas.microsoft.com/office/drawing/2014/main" id="{E5F85735-98AC-0E0D-4EC9-DF5A9B2AE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599" y="312896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11 Life-Changing Journaling Tips For Beginners - Simply + Fiercely">
            <a:extLst>
              <a:ext uri="{FF2B5EF4-FFF2-40B4-BE49-F238E27FC236}">
                <a16:creationId xmlns:a16="http://schemas.microsoft.com/office/drawing/2014/main" id="{66AE5099-40EB-197A-9F38-F39442A22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002" y="415705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7D9B4A-2CF5-4B6F-C373-8A711C6916B9}"/>
              </a:ext>
            </a:extLst>
          </p:cNvPr>
          <p:cNvSpPr txBox="1"/>
          <p:nvPr/>
        </p:nvSpPr>
        <p:spPr>
          <a:xfrm>
            <a:off x="450787" y="305092"/>
            <a:ext cx="10820400" cy="416140"/>
          </a:xfrm>
          <a:prstGeom prst="rect">
            <a:avLst/>
          </a:prstGeom>
        </p:spPr>
        <p:txBody>
          <a:bodyPr lIns="0" tIns="0" rIns="0" bIns="0" rtlCol="0" anchor="t">
            <a:spAutoFit/>
          </a:bodyPr>
          <a:lstStyle/>
          <a:p>
            <a:pPr algn="ctr">
              <a:lnSpc>
                <a:spcPts val="3226"/>
              </a:lnSpc>
            </a:pPr>
            <a:r>
              <a:rPr lang="en-IN" sz="3200" dirty="0">
                <a:latin typeface="Söhne"/>
              </a:rPr>
              <a:t>Mindfulness</a:t>
            </a:r>
            <a:endParaRPr lang="en-US" sz="2933" spc="677" dirty="0">
              <a:latin typeface="TT Corals Bold"/>
            </a:endParaRPr>
          </a:p>
        </p:txBody>
      </p:sp>
      <p:sp>
        <p:nvSpPr>
          <p:cNvPr id="7" name="TextBox 6">
            <a:extLst>
              <a:ext uri="{FF2B5EF4-FFF2-40B4-BE49-F238E27FC236}">
                <a16:creationId xmlns:a16="http://schemas.microsoft.com/office/drawing/2014/main" id="{ECE74780-FAC4-F3A7-6670-32F279697FAB}"/>
              </a:ext>
            </a:extLst>
          </p:cNvPr>
          <p:cNvSpPr txBox="1"/>
          <p:nvPr/>
        </p:nvSpPr>
        <p:spPr>
          <a:xfrm>
            <a:off x="450787" y="1225685"/>
            <a:ext cx="7039511" cy="5262979"/>
          </a:xfrm>
          <a:prstGeom prst="rect">
            <a:avLst/>
          </a:prstGeom>
          <a:noFill/>
        </p:spPr>
        <p:txBody>
          <a:bodyPr wrap="square">
            <a:spAutoFit/>
          </a:bodyPr>
          <a:lstStyle/>
          <a:p>
            <a:pPr marL="285750" indent="-285750">
              <a:buFont typeface="Arial" panose="020B0604020202020204" pitchFamily="34" charset="0"/>
              <a:buChar char="•"/>
            </a:pPr>
            <a:r>
              <a:rPr lang="en-IN" sz="2400" dirty="0"/>
              <a:t>Mindfulness involves being fully present and engaged in the current moment.</a:t>
            </a:r>
          </a:p>
          <a:p>
            <a:pPr marL="285750" indent="-285750">
              <a:buFont typeface="Arial" panose="020B0604020202020204" pitchFamily="34" charset="0"/>
              <a:buChar char="•"/>
            </a:pPr>
            <a:r>
              <a:rPr lang="en-IN" sz="2400" dirty="0"/>
              <a:t>The practice enables observation of thoughts and emotions without judgment.</a:t>
            </a:r>
          </a:p>
          <a:p>
            <a:pPr marL="285750" indent="-285750">
              <a:buFont typeface="Arial" panose="020B0604020202020204" pitchFamily="34" charset="0"/>
              <a:buChar char="•"/>
            </a:pPr>
            <a:r>
              <a:rPr lang="en-IN" sz="2400" dirty="0"/>
              <a:t>Cultivating inner peace and clarity is a key outcome of mindfulness.</a:t>
            </a:r>
          </a:p>
          <a:p>
            <a:pPr marL="285750" indent="-285750">
              <a:buFont typeface="Arial" panose="020B0604020202020204" pitchFamily="34" charset="0"/>
              <a:buChar char="•"/>
            </a:pPr>
            <a:r>
              <a:rPr lang="en-IN" sz="2400" dirty="0"/>
              <a:t>Mindfulness has the potential to transform consciousness and support conscious evolution.</a:t>
            </a:r>
          </a:p>
          <a:p>
            <a:pPr marL="285750" indent="-285750">
              <a:buFont typeface="Arial" panose="020B0604020202020204" pitchFamily="34" charset="0"/>
              <a:buChar char="•"/>
            </a:pPr>
            <a:r>
              <a:rPr lang="en-IN" sz="2400" dirty="0"/>
              <a:t>Various methods, such as meditation, yoga, and being fully present in daily activities, can be employed for mindfulness.</a:t>
            </a:r>
          </a:p>
          <a:p>
            <a:pPr marL="285750" indent="-285750">
              <a:buFont typeface="Arial" panose="020B0604020202020204" pitchFamily="34" charset="0"/>
              <a:buChar char="•"/>
            </a:pPr>
            <a:r>
              <a:rPr lang="en-IN" sz="2400" dirty="0"/>
              <a:t>By integrating mindfulness into our daily routines, we tap into its transformative power and contribute to our conscious evolution.</a:t>
            </a:r>
          </a:p>
        </p:txBody>
      </p:sp>
      <p:pic>
        <p:nvPicPr>
          <p:cNvPr id="2050" name="Picture 2" descr="Creative Guidance – Magic of Mindfulness – Inspirational Educative Articles  | IASbaba">
            <a:extLst>
              <a:ext uri="{FF2B5EF4-FFF2-40B4-BE49-F238E27FC236}">
                <a16:creationId xmlns:a16="http://schemas.microsoft.com/office/drawing/2014/main" id="{B0F18094-599C-A08F-6302-CEE3D1CE1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298" y="1590674"/>
            <a:ext cx="4577621" cy="34287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7832361" y="3532460"/>
            <a:ext cx="5278958" cy="666182"/>
            <a:chOff x="0" y="85725"/>
            <a:chExt cx="21640800" cy="2439782"/>
          </a:xfrm>
        </p:grpSpPr>
        <p:sp>
          <p:nvSpPr>
            <p:cNvPr id="4" name="TextBox 4"/>
            <p:cNvSpPr txBox="1"/>
            <p:nvPr/>
          </p:nvSpPr>
          <p:spPr>
            <a:xfrm>
              <a:off x="0" y="85725"/>
              <a:ext cx="17796712" cy="979242"/>
            </a:xfrm>
            <a:prstGeom prst="rect">
              <a:avLst/>
            </a:prstGeom>
          </p:spPr>
          <p:txBody>
            <a:bodyPr lIns="0" tIns="0" rIns="0" bIns="0" rtlCol="0" anchor="t">
              <a:spAutoFit/>
            </a:bodyPr>
            <a:lstStyle/>
            <a:p>
              <a:pPr>
                <a:lnSpc>
                  <a:spcPts val="3812"/>
                </a:lnSpc>
              </a:pPr>
              <a:endParaRPr lang="en-US" sz="3665" spc="846" dirty="0">
                <a:solidFill>
                  <a:srgbClr val="000000"/>
                </a:solidFill>
                <a:latin typeface="TT Corals"/>
              </a:endParaRPr>
            </a:p>
          </p:txBody>
        </p:sp>
        <p:sp>
          <p:nvSpPr>
            <p:cNvPr id="5" name="TextBox 5"/>
            <p:cNvSpPr txBox="1"/>
            <p:nvPr/>
          </p:nvSpPr>
          <p:spPr>
            <a:xfrm>
              <a:off x="0" y="1680787"/>
              <a:ext cx="21640800" cy="844720"/>
            </a:xfrm>
            <a:prstGeom prst="rect">
              <a:avLst/>
            </a:prstGeom>
          </p:spPr>
          <p:txBody>
            <a:bodyPr lIns="0" tIns="0" rIns="0" bIns="0" rtlCol="0" anchor="t">
              <a:spAutoFit/>
            </a:bodyPr>
            <a:lstStyle/>
            <a:p>
              <a:pPr>
                <a:lnSpc>
                  <a:spcPts val="3547"/>
                </a:lnSpc>
                <a:spcBef>
                  <a:spcPct val="0"/>
                </a:spcBef>
              </a:pPr>
              <a:endParaRPr lang="en-US" sz="2533" dirty="0">
                <a:solidFill>
                  <a:srgbClr val="000000"/>
                </a:solidFill>
                <a:latin typeface="TT Corals"/>
              </a:endParaRPr>
            </a:p>
          </p:txBody>
        </p:sp>
      </p:grpSp>
      <p:sp>
        <p:nvSpPr>
          <p:cNvPr id="8" name="TextBox 7">
            <a:extLst>
              <a:ext uri="{FF2B5EF4-FFF2-40B4-BE49-F238E27FC236}">
                <a16:creationId xmlns:a16="http://schemas.microsoft.com/office/drawing/2014/main" id="{E9BB253B-A446-6DB9-6226-974C126AA4C2}"/>
              </a:ext>
            </a:extLst>
          </p:cNvPr>
          <p:cNvSpPr txBox="1"/>
          <p:nvPr/>
        </p:nvSpPr>
        <p:spPr>
          <a:xfrm>
            <a:off x="450787" y="305092"/>
            <a:ext cx="10820400" cy="416140"/>
          </a:xfrm>
          <a:prstGeom prst="rect">
            <a:avLst/>
          </a:prstGeom>
        </p:spPr>
        <p:txBody>
          <a:bodyPr lIns="0" tIns="0" rIns="0" bIns="0" rtlCol="0" anchor="t">
            <a:spAutoFit/>
          </a:bodyPr>
          <a:lstStyle/>
          <a:p>
            <a:pPr algn="ctr">
              <a:lnSpc>
                <a:spcPts val="3226"/>
              </a:lnSpc>
            </a:pPr>
            <a:r>
              <a:rPr lang="en-IN" sz="3200" dirty="0">
                <a:latin typeface="Söhne"/>
              </a:rPr>
              <a:t>Advantage of Mindfulness</a:t>
            </a:r>
            <a:endParaRPr lang="en-US" sz="2933" spc="677" dirty="0">
              <a:latin typeface="TT Corals Bold"/>
            </a:endParaRPr>
          </a:p>
        </p:txBody>
      </p:sp>
      <p:sp>
        <p:nvSpPr>
          <p:cNvPr id="10" name="TextBox 9">
            <a:extLst>
              <a:ext uri="{FF2B5EF4-FFF2-40B4-BE49-F238E27FC236}">
                <a16:creationId xmlns:a16="http://schemas.microsoft.com/office/drawing/2014/main" id="{6546BFBE-7268-1795-2855-5556A0A15B01}"/>
              </a:ext>
            </a:extLst>
          </p:cNvPr>
          <p:cNvSpPr txBox="1"/>
          <p:nvPr/>
        </p:nvSpPr>
        <p:spPr>
          <a:xfrm>
            <a:off x="450787" y="1166842"/>
            <a:ext cx="6942234" cy="5016758"/>
          </a:xfrm>
          <a:prstGeom prst="rect">
            <a:avLst/>
          </a:prstGeom>
          <a:noFill/>
        </p:spPr>
        <p:txBody>
          <a:bodyPr wrap="square">
            <a:spAutoFit/>
          </a:bodyPr>
          <a:lstStyle/>
          <a:p>
            <a:pPr algn="l">
              <a:buFont typeface="Arial" panose="020B0604020202020204" pitchFamily="34" charset="0"/>
              <a:buChar char="•"/>
            </a:pPr>
            <a:r>
              <a:rPr lang="en-US" sz="2000" b="0" i="0" dirty="0">
                <a:effectLst/>
                <a:latin typeface="Söhne"/>
              </a:rPr>
              <a:t>Alleviates stress and fosters a state of relaxation.</a:t>
            </a:r>
          </a:p>
          <a:p>
            <a:pPr algn="l">
              <a:buFont typeface="Arial" panose="020B0604020202020204" pitchFamily="34" charset="0"/>
              <a:buChar char="•"/>
            </a:pPr>
            <a:r>
              <a:rPr lang="en-US" sz="2000" b="0" i="0" dirty="0">
                <a:effectLst/>
                <a:latin typeface="Söhne"/>
              </a:rPr>
              <a:t>Manages symptoms of anxiety and depression, thereby improving mental health.</a:t>
            </a:r>
          </a:p>
          <a:p>
            <a:pPr algn="l">
              <a:buFont typeface="Arial" panose="020B0604020202020204" pitchFamily="34" charset="0"/>
              <a:buChar char="•"/>
            </a:pPr>
            <a:r>
              <a:rPr lang="en-US" sz="2000" b="0" i="0" dirty="0">
                <a:effectLst/>
                <a:latin typeface="Söhne"/>
              </a:rPr>
              <a:t>Improves focus, attention span, and overall productivity.</a:t>
            </a:r>
          </a:p>
          <a:p>
            <a:pPr algn="l">
              <a:buFont typeface="Arial" panose="020B0604020202020204" pitchFamily="34" charset="0"/>
              <a:buChar char="•"/>
            </a:pPr>
            <a:r>
              <a:rPr lang="en-US" sz="2000" b="0" i="0" dirty="0">
                <a:effectLst/>
                <a:latin typeface="Söhne"/>
              </a:rPr>
              <a:t>Assists in emotional regulation and strengthens self-control.</a:t>
            </a:r>
          </a:p>
          <a:p>
            <a:pPr algn="l">
              <a:buFont typeface="Arial" panose="020B0604020202020204" pitchFamily="34" charset="0"/>
              <a:buChar char="•"/>
            </a:pPr>
            <a:r>
              <a:rPr lang="en-US" sz="2000" b="0" i="0" dirty="0">
                <a:effectLst/>
                <a:latin typeface="Söhne"/>
              </a:rPr>
              <a:t>Enhances relationships through improved empathy and communication skills.</a:t>
            </a:r>
          </a:p>
          <a:p>
            <a:pPr algn="l">
              <a:buFont typeface="Arial" panose="020B0604020202020204" pitchFamily="34" charset="0"/>
              <a:buChar char="•"/>
            </a:pPr>
            <a:r>
              <a:rPr lang="en-US" sz="2000" b="0" i="0" dirty="0">
                <a:effectLst/>
                <a:latin typeface="Söhne"/>
              </a:rPr>
              <a:t>Promotes better physical health, including enhanced sleep quality and reduced blood pressure.</a:t>
            </a:r>
          </a:p>
          <a:p>
            <a:pPr algn="l">
              <a:buFont typeface="Arial" panose="020B0604020202020204" pitchFamily="34" charset="0"/>
              <a:buChar char="•"/>
            </a:pPr>
            <a:r>
              <a:rPr lang="en-US" sz="2000" b="0" i="0" dirty="0">
                <a:effectLst/>
                <a:latin typeface="Söhne"/>
              </a:rPr>
              <a:t>Augments self-awareness and deepens understanding of personal behaviors.</a:t>
            </a:r>
          </a:p>
          <a:p>
            <a:pPr algn="l">
              <a:buFont typeface="Arial" panose="020B0604020202020204" pitchFamily="34" charset="0"/>
              <a:buChar char="•"/>
            </a:pPr>
            <a:r>
              <a:rPr lang="en-US" sz="2000" b="0" i="0" dirty="0">
                <a:effectLst/>
                <a:latin typeface="Söhne"/>
              </a:rPr>
              <a:t>Stimulates creativity and facilitates open-minded thinking.</a:t>
            </a:r>
          </a:p>
          <a:p>
            <a:pPr algn="l">
              <a:buFont typeface="Arial" panose="020B0604020202020204" pitchFamily="34" charset="0"/>
              <a:buChar char="•"/>
            </a:pPr>
            <a:r>
              <a:rPr lang="en-US" sz="2000" b="0" i="0" dirty="0">
                <a:effectLst/>
                <a:latin typeface="Söhne"/>
              </a:rPr>
              <a:t>Supports informed decision-making through mindfulness in choices.</a:t>
            </a:r>
          </a:p>
          <a:p>
            <a:pPr algn="l">
              <a:buFont typeface="Arial" panose="020B0604020202020204" pitchFamily="34" charset="0"/>
              <a:buChar char="•"/>
            </a:pPr>
            <a:r>
              <a:rPr lang="en-US" sz="2000" b="0" i="0" dirty="0">
                <a:effectLst/>
                <a:latin typeface="Söhne"/>
              </a:rPr>
              <a:t>Contributes to overall well-being, fostering happiness and contentment in life.</a:t>
            </a:r>
          </a:p>
        </p:txBody>
      </p:sp>
      <p:pic>
        <p:nvPicPr>
          <p:cNvPr id="3076" name="Picture 4" descr="Benefits of Mindfulness Meditation - Harmony Family Yoga | Modern Yoga  Studio">
            <a:extLst>
              <a:ext uri="{FF2B5EF4-FFF2-40B4-BE49-F238E27FC236}">
                <a16:creationId xmlns:a16="http://schemas.microsoft.com/office/drawing/2014/main" id="{479D27DE-8304-5836-712F-A848CC569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3021" y="1556425"/>
            <a:ext cx="3649786" cy="3745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85800" y="1338606"/>
            <a:ext cx="10820400" cy="4985980"/>
          </a:xfrm>
          <a:prstGeom prst="rect">
            <a:avLst/>
          </a:prstGeom>
        </p:spPr>
        <p:txBody>
          <a:bodyPr lIns="0" tIns="0" rIns="0" bIns="0" rtlCol="0" anchor="t">
            <a:spAutoFit/>
          </a:bodyPr>
          <a:lstStyle/>
          <a:p>
            <a:pPr>
              <a:spcBef>
                <a:spcPct val="0"/>
              </a:spcBef>
            </a:pPr>
            <a:r>
              <a:rPr lang="en-US" dirty="0">
                <a:solidFill>
                  <a:srgbClr val="000000"/>
                </a:solidFill>
                <a:latin typeface="TT Corals"/>
              </a:rPr>
              <a:t>In conclusion, the evolution of consciousness is a transformative journey that involves deliberate and mindful practices aimed at expanding awareness and understanding. To evolve our consciousness, embracing tools such as meditation, yoga, and reflective practices like journaling proves instrumental. These methods allow us to delve into the depths of our thoughts, emotions, and behaviors, fostering self-awareness and clarity.</a:t>
            </a:r>
          </a:p>
          <a:p>
            <a:pPr>
              <a:spcBef>
                <a:spcPct val="0"/>
              </a:spcBef>
            </a:pPr>
            <a:endParaRPr lang="en-US" dirty="0">
              <a:solidFill>
                <a:srgbClr val="000000"/>
              </a:solidFill>
              <a:latin typeface="TT Corals"/>
            </a:endParaRPr>
          </a:p>
          <a:p>
            <a:pPr>
              <a:spcBef>
                <a:spcPct val="0"/>
              </a:spcBef>
            </a:pPr>
            <a:r>
              <a:rPr lang="en-US" dirty="0">
                <a:solidFill>
                  <a:srgbClr val="000000"/>
                </a:solidFill>
                <a:latin typeface="TT Corals"/>
              </a:rPr>
              <a:t>The benefits of conscious evolution are profound and far-reaching. By actively engaging in this process, individuals can experience a reduction in stress, an improvement in mental health, and enhanced emotional regulation. Moreover, heightened focus, increased productivity, and improved relationships are outcomes that contribute to a more fulfilling and enriched life. The practice of mindfulness not only supports better physical health but also nurtures creativity, open thinking, and improved decision-making.</a:t>
            </a:r>
          </a:p>
          <a:p>
            <a:pPr>
              <a:spcBef>
                <a:spcPct val="0"/>
              </a:spcBef>
            </a:pPr>
            <a:endParaRPr lang="en-US" dirty="0">
              <a:solidFill>
                <a:srgbClr val="000000"/>
              </a:solidFill>
              <a:latin typeface="TT Corals"/>
            </a:endParaRPr>
          </a:p>
          <a:p>
            <a:pPr>
              <a:spcBef>
                <a:spcPct val="0"/>
              </a:spcBef>
            </a:pPr>
            <a:r>
              <a:rPr lang="en-US" dirty="0">
                <a:solidFill>
                  <a:srgbClr val="000000"/>
                </a:solidFill>
                <a:latin typeface="TT Corals"/>
              </a:rPr>
              <a:t>In essence, the journey toward conscious evolution is a holistic pursuit that encompasses the mind, body, and spirit. By undertaking this transformative path, individuals not only unlock their potential for personal growth but also contribute to a broader collective awareness. The ripple effects of conscious evolution extend beyond the individual, fostering positive change in relationships, communities, and society at large. Embracing this journey, therefore, not only benefits the individual but also holds the potential to create a more conscious and harmonious world.</a:t>
            </a:r>
          </a:p>
          <a:p>
            <a:pPr>
              <a:spcBef>
                <a:spcPct val="0"/>
              </a:spcBef>
            </a:pPr>
            <a:endParaRPr lang="en-US" dirty="0">
              <a:solidFill>
                <a:srgbClr val="000000"/>
              </a:solidFill>
              <a:latin typeface="TT Corals"/>
            </a:endParaRPr>
          </a:p>
          <a:p>
            <a:pPr>
              <a:spcBef>
                <a:spcPct val="0"/>
              </a:spcBef>
            </a:pPr>
            <a:endParaRPr lang="en-US" dirty="0">
              <a:solidFill>
                <a:srgbClr val="000000"/>
              </a:solidFill>
              <a:latin typeface="TT Corals"/>
            </a:endParaRPr>
          </a:p>
        </p:txBody>
      </p:sp>
      <p:sp>
        <p:nvSpPr>
          <p:cNvPr id="7" name="TextBox 6">
            <a:extLst>
              <a:ext uri="{FF2B5EF4-FFF2-40B4-BE49-F238E27FC236}">
                <a16:creationId xmlns:a16="http://schemas.microsoft.com/office/drawing/2014/main" id="{5817C088-8ED3-9D42-BBF8-ED0FB63263B7}"/>
              </a:ext>
            </a:extLst>
          </p:cNvPr>
          <p:cNvSpPr txBox="1"/>
          <p:nvPr/>
        </p:nvSpPr>
        <p:spPr>
          <a:xfrm>
            <a:off x="450787" y="305092"/>
            <a:ext cx="10820400" cy="416140"/>
          </a:xfrm>
          <a:prstGeom prst="rect">
            <a:avLst/>
          </a:prstGeom>
        </p:spPr>
        <p:txBody>
          <a:bodyPr lIns="0" tIns="0" rIns="0" bIns="0" rtlCol="0" anchor="t">
            <a:spAutoFit/>
          </a:bodyPr>
          <a:lstStyle/>
          <a:p>
            <a:pPr algn="ctr">
              <a:lnSpc>
                <a:spcPts val="3226"/>
              </a:lnSpc>
            </a:pPr>
            <a:r>
              <a:rPr lang="en-US" sz="2933" spc="677" dirty="0">
                <a:latin typeface="Consolas" panose="020B0609020204030204" pitchFamily="49" charset="0"/>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1136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Consolas</vt:lpstr>
      <vt:lpstr>Söhne</vt:lpstr>
      <vt:lpstr>TT Corals</vt:lpstr>
      <vt:lpstr>TT Corals Bold</vt:lpstr>
      <vt:lpstr>Office Theme</vt:lpstr>
      <vt:lpstr>EVOLVING OUR CONSCIOUSNESS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EVOLVING OUR CONSCIOUSNESS </dc:title>
  <dc:creator>Rohit Saini</dc:creator>
  <cp:lastModifiedBy>Rohit Saini</cp:lastModifiedBy>
  <cp:revision>1</cp:revision>
  <dcterms:created xsi:type="dcterms:W3CDTF">2023-11-21T04:42:58Z</dcterms:created>
  <dcterms:modified xsi:type="dcterms:W3CDTF">2023-11-21T05:00:53Z</dcterms:modified>
</cp:coreProperties>
</file>