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0" r:id="rId2"/>
    <p:sldMasterId id="2147483682" r:id="rId3"/>
  </p:sldMasterIdLst>
  <p:notesMasterIdLst>
    <p:notesMasterId r:id="rId55"/>
  </p:notes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gb4+wSk3FzFh95T1/H4W1yxLDb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B1A682-BA9B-42A5-8084-69F4AB1EC4B3}">
  <a:tblStyle styleId="{8AB1A682-BA9B-42A5-8084-69F4AB1EC4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295C701-329A-4DCA-AE4D-2A98159162B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63" Type="http://customschemas.google.com/relationships/presentationmetadata" Target="meta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8" name="Google Shape;65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7" name="Google Shape;6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7" name="Google Shape;6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COP4020 Fall 2006</a:t>
            </a:r>
            <a:endParaRPr/>
          </a:p>
        </p:txBody>
      </p:sp>
      <p:sp>
        <p:nvSpPr>
          <p:cNvPr id="356" name="Google Shape;35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7" name="Google Shape;3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71" name="Google Shape;171;p8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72" name="Google Shape;172;p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8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8" name="Google Shape;178;p8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9" name="Google Shape;179;p8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0" name="Google Shape;180;p8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81" name="Google Shape;181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8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6" name="Google Shape;196;p8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8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8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4" name="Google Shape;204;p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8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9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34" name="Google Shape;234;p6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35" name="Google Shape;235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9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3" name="Google Shape;253;p9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54" name="Google Shape;254;p9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5" name="Google Shape;255;p9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56" name="Google Shape;256;p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9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1" name="Google Shape;271;p9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2" name="Google Shape;272;p9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9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9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9" name="Google Shape;279;p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9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9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9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9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9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8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8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8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8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8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8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1" name="Google Shape;221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"/>
          <p:cNvSpPr txBox="1">
            <a:spLocks noGrp="1"/>
          </p:cNvSpPr>
          <p:nvPr>
            <p:ph type="ctrTitle"/>
          </p:nvPr>
        </p:nvSpPr>
        <p:spPr>
          <a:xfrm>
            <a:off x="762000" y="10668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MIT-WPU</a:t>
            </a: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Year( </a:t>
            </a:r>
            <a:r>
              <a:rPr lang="en-US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B.Tech</a:t>
            </a: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Software and </a:t>
            </a:r>
            <a:r>
              <a:rPr lang="en-US" dirty="0" smtClean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Design</a:t>
            </a:r>
            <a:br>
              <a:rPr lang="en-US" dirty="0" smtClean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300" name="Google Shape;30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Symbol table</a:t>
            </a:r>
            <a:endParaRPr/>
          </a:p>
        </p:txBody>
      </p:sp>
      <p:sp>
        <p:nvSpPr>
          <p:cNvPr id="442" name="Google Shape;442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symbol table purposes are :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58808"/>
              <a:buFont typeface="Arial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To store the names of all entities in a structured form at one place.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58808"/>
              <a:buFont typeface="Arial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To verify if a variable has been declared.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58808"/>
              <a:buFont typeface="Arial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To implement type checking, by verifying assignments and expressions in the source code are semantically correct.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58808"/>
              <a:buFont typeface="Arial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To determine the scope of a name (scope resolution).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58808"/>
              <a:buFont typeface="Arial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 symbol table is simply a table which can be either linear or a hash table.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58808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It maintains an entry for each name in the following format: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&lt;symbol name,type,attribute&gt;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None/>
            </a:pPr>
            <a:endParaRPr/>
          </a:p>
        </p:txBody>
      </p:sp>
      <p:pic>
        <p:nvPicPr>
          <p:cNvPr id="443" name="Google Shape;44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Symbol tables</a:t>
            </a:r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Data structures used for symbol table: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List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Linked list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Binary trees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Hash tables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451" name="Google Shape;4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4"/>
          <p:cNvSpPr txBox="1">
            <a:spLocks noGrp="1"/>
          </p:cNvSpPr>
          <p:nvPr>
            <p:ph type="title"/>
          </p:nvPr>
        </p:nvSpPr>
        <p:spPr>
          <a:xfrm>
            <a:off x="1098550" y="228600"/>
            <a:ext cx="7848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Front End – Back End  /  </a:t>
            </a:r>
            <a:br>
              <a:rPr lang="en-US" sz="3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–Synthesis Phase</a:t>
            </a:r>
            <a:endParaRPr/>
          </a:p>
        </p:txBody>
      </p:sp>
      <p:sp>
        <p:nvSpPr>
          <p:cNvPr id="458" name="Google Shape;458;p14"/>
          <p:cNvSpPr/>
          <p:nvPr/>
        </p:nvSpPr>
        <p:spPr>
          <a:xfrm>
            <a:off x="1981200" y="4419600"/>
            <a:ext cx="2590800" cy="1143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Analysis</a:t>
            </a:r>
            <a:endParaRPr/>
          </a:p>
        </p:txBody>
      </p:sp>
      <p:sp>
        <p:nvSpPr>
          <p:cNvPr id="459" name="Google Shape;459;p14"/>
          <p:cNvSpPr/>
          <p:nvPr/>
        </p:nvSpPr>
        <p:spPr>
          <a:xfrm>
            <a:off x="1981200" y="1600200"/>
            <a:ext cx="2590800" cy="762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Scanner</a:t>
            </a:r>
            <a:b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(Lexical Analysis)</a:t>
            </a:r>
            <a:endParaRPr/>
          </a:p>
        </p:txBody>
      </p:sp>
      <p:sp>
        <p:nvSpPr>
          <p:cNvPr id="460" name="Google Shape;460;p14"/>
          <p:cNvSpPr/>
          <p:nvPr/>
        </p:nvSpPr>
        <p:spPr>
          <a:xfrm>
            <a:off x="1981200" y="2971800"/>
            <a:ext cx="2590800" cy="762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Parser</a:t>
            </a:r>
            <a:b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(Syntax Analysis)</a:t>
            </a:r>
            <a:endParaRPr/>
          </a:p>
        </p:txBody>
      </p:sp>
      <p:sp>
        <p:nvSpPr>
          <p:cNvPr id="461" name="Google Shape;461;p14"/>
          <p:cNvSpPr/>
          <p:nvPr/>
        </p:nvSpPr>
        <p:spPr>
          <a:xfrm>
            <a:off x="6019800" y="1752600"/>
            <a:ext cx="2590800" cy="1143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Code Generator</a:t>
            </a:r>
            <a:endParaRPr/>
          </a:p>
        </p:txBody>
      </p:sp>
      <p:sp>
        <p:nvSpPr>
          <p:cNvPr id="462" name="Google Shape;462;p14"/>
          <p:cNvSpPr/>
          <p:nvPr/>
        </p:nvSpPr>
        <p:spPr>
          <a:xfrm>
            <a:off x="6096000" y="4724400"/>
            <a:ext cx="2590800" cy="762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Code Generation</a:t>
            </a:r>
            <a:endParaRPr/>
          </a:p>
        </p:txBody>
      </p:sp>
      <p:sp>
        <p:nvSpPr>
          <p:cNvPr id="463" name="Google Shape;463;p14"/>
          <p:cNvSpPr/>
          <p:nvPr/>
        </p:nvSpPr>
        <p:spPr>
          <a:xfrm>
            <a:off x="6175330" y="3397162"/>
            <a:ext cx="2590800" cy="7866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Optimization</a:t>
            </a:r>
            <a:endParaRPr/>
          </a:p>
        </p:txBody>
      </p:sp>
      <p:sp>
        <p:nvSpPr>
          <p:cNvPr id="464" name="Google Shape;464;p14"/>
          <p:cNvSpPr txBox="1"/>
          <p:nvPr/>
        </p:nvSpPr>
        <p:spPr>
          <a:xfrm>
            <a:off x="914400" y="1066800"/>
            <a:ext cx="409733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  Source Program (character stream)</a:t>
            </a:r>
            <a:endParaRPr/>
          </a:p>
        </p:txBody>
      </p:sp>
      <p:sp>
        <p:nvSpPr>
          <p:cNvPr id="465" name="Google Shape;465;p14"/>
          <p:cNvSpPr txBox="1"/>
          <p:nvPr/>
        </p:nvSpPr>
        <p:spPr>
          <a:xfrm>
            <a:off x="2514600" y="2438400"/>
            <a:ext cx="14478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Set of Tokens</a:t>
            </a:r>
            <a:endParaRPr/>
          </a:p>
        </p:txBody>
      </p:sp>
      <p:sp>
        <p:nvSpPr>
          <p:cNvPr id="466" name="Google Shape;466;p14"/>
          <p:cNvSpPr txBox="1"/>
          <p:nvPr/>
        </p:nvSpPr>
        <p:spPr>
          <a:xfrm>
            <a:off x="2057400" y="3733800"/>
            <a:ext cx="23622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Parse Tree  /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Syntax      Tree</a:t>
            </a:r>
            <a:endParaRPr/>
          </a:p>
        </p:txBody>
      </p:sp>
      <p:sp>
        <p:nvSpPr>
          <p:cNvPr id="467" name="Google Shape;467;p14"/>
          <p:cNvSpPr txBox="1"/>
          <p:nvPr/>
        </p:nvSpPr>
        <p:spPr>
          <a:xfrm>
            <a:off x="1990725" y="5848350"/>
            <a:ext cx="2384425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Abstract Syntax Tree or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Annotated Parse Tree</a:t>
            </a:r>
            <a:endParaRPr/>
          </a:p>
        </p:txBody>
      </p:sp>
      <p:sp>
        <p:nvSpPr>
          <p:cNvPr id="468" name="Google Shape;468;p14"/>
          <p:cNvSpPr txBox="1"/>
          <p:nvPr/>
        </p:nvSpPr>
        <p:spPr>
          <a:xfrm>
            <a:off x="5908675" y="2895600"/>
            <a:ext cx="28257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Modified Intermediate Form</a:t>
            </a:r>
            <a:endParaRPr/>
          </a:p>
        </p:txBody>
      </p:sp>
      <p:sp>
        <p:nvSpPr>
          <p:cNvPr id="469" name="Google Shape;469;p14"/>
          <p:cNvSpPr txBox="1"/>
          <p:nvPr/>
        </p:nvSpPr>
        <p:spPr>
          <a:xfrm>
            <a:off x="6096000" y="5638800"/>
            <a:ext cx="257651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Assembly or Object Code</a:t>
            </a:r>
            <a:endParaRPr/>
          </a:p>
        </p:txBody>
      </p:sp>
      <p:sp>
        <p:nvSpPr>
          <p:cNvPr id="470" name="Google Shape;470;p14"/>
          <p:cNvSpPr txBox="1"/>
          <p:nvPr/>
        </p:nvSpPr>
        <p:spPr>
          <a:xfrm>
            <a:off x="6665913" y="4157663"/>
            <a:ext cx="17049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Optimized Code</a:t>
            </a:r>
            <a:endParaRPr/>
          </a:p>
        </p:txBody>
      </p:sp>
      <p:sp>
        <p:nvSpPr>
          <p:cNvPr id="471" name="Google Shape;471;p14"/>
          <p:cNvSpPr txBox="1"/>
          <p:nvPr/>
        </p:nvSpPr>
        <p:spPr>
          <a:xfrm>
            <a:off x="5303116" y="1164458"/>
            <a:ext cx="36607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Abstract Syntax Tree or other intermediate form</a:t>
            </a:r>
            <a:endParaRPr/>
          </a:p>
        </p:txBody>
      </p:sp>
      <p:sp>
        <p:nvSpPr>
          <p:cNvPr id="472" name="Google Shape;472;p14"/>
          <p:cNvSpPr/>
          <p:nvPr/>
        </p:nvSpPr>
        <p:spPr>
          <a:xfrm>
            <a:off x="1282700" y="1144587"/>
            <a:ext cx="3545609" cy="534987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4"/>
          <p:cNvSpPr/>
          <p:nvPr/>
        </p:nvSpPr>
        <p:spPr>
          <a:xfrm>
            <a:off x="5145088" y="1164458"/>
            <a:ext cx="3818803" cy="533000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4"/>
          <p:cNvSpPr txBox="1"/>
          <p:nvPr/>
        </p:nvSpPr>
        <p:spPr>
          <a:xfrm rot="-5400000">
            <a:off x="-162718" y="3426618"/>
            <a:ext cx="33528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Front End / Analysis</a:t>
            </a:r>
            <a:endParaRPr/>
          </a:p>
        </p:txBody>
      </p:sp>
      <p:sp>
        <p:nvSpPr>
          <p:cNvPr id="475" name="Google Shape;475;p14"/>
          <p:cNvSpPr txBox="1"/>
          <p:nvPr/>
        </p:nvSpPr>
        <p:spPr>
          <a:xfrm rot="-5400000">
            <a:off x="3660776" y="3465512"/>
            <a:ext cx="3429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Back End / Synthesis</a:t>
            </a:r>
            <a:endParaRPr/>
          </a:p>
        </p:txBody>
      </p:sp>
      <p:cxnSp>
        <p:nvCxnSpPr>
          <p:cNvPr id="476" name="Google Shape;476;p14"/>
          <p:cNvCxnSpPr/>
          <p:nvPr/>
        </p:nvCxnSpPr>
        <p:spPr>
          <a:xfrm>
            <a:off x="3200400" y="1371600"/>
            <a:ext cx="0" cy="22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14"/>
          <p:cNvCxnSpPr/>
          <p:nvPr/>
        </p:nvCxnSpPr>
        <p:spPr>
          <a:xfrm>
            <a:off x="3200400" y="2743200"/>
            <a:ext cx="0" cy="22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14"/>
          <p:cNvCxnSpPr/>
          <p:nvPr/>
        </p:nvCxnSpPr>
        <p:spPr>
          <a:xfrm>
            <a:off x="3200400" y="4191000"/>
            <a:ext cx="0" cy="22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14"/>
          <p:cNvCxnSpPr/>
          <p:nvPr/>
        </p:nvCxnSpPr>
        <p:spPr>
          <a:xfrm>
            <a:off x="3200400" y="5638800"/>
            <a:ext cx="0" cy="22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14"/>
          <p:cNvCxnSpPr/>
          <p:nvPr/>
        </p:nvCxnSpPr>
        <p:spPr>
          <a:xfrm>
            <a:off x="7202488" y="1517650"/>
            <a:ext cx="0" cy="22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14"/>
          <p:cNvCxnSpPr/>
          <p:nvPr/>
        </p:nvCxnSpPr>
        <p:spPr>
          <a:xfrm>
            <a:off x="7299325" y="3203575"/>
            <a:ext cx="0" cy="22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14"/>
          <p:cNvCxnSpPr/>
          <p:nvPr/>
        </p:nvCxnSpPr>
        <p:spPr>
          <a:xfrm>
            <a:off x="7315200" y="4495800"/>
            <a:ext cx="0" cy="22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" name="Google Shape;483;p14"/>
          <p:cNvCxnSpPr/>
          <p:nvPr/>
        </p:nvCxnSpPr>
        <p:spPr>
          <a:xfrm>
            <a:off x="7340600" y="5522913"/>
            <a:ext cx="0" cy="22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14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85" name="Google Shape;4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Assignment Statement Translation</a:t>
            </a:r>
            <a:endParaRPr/>
          </a:p>
        </p:txBody>
      </p:sp>
      <p:cxnSp>
        <p:nvCxnSpPr>
          <p:cNvPr id="492" name="Google Shape;492;p15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3" name="Google Shape;49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655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15"/>
          <p:cNvSpPr txBox="1"/>
          <p:nvPr/>
        </p:nvSpPr>
        <p:spPr>
          <a:xfrm>
            <a:off x="2497537" y="1190256"/>
            <a:ext cx="35211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position := initial + rate * 60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15"/>
          <p:cNvCxnSpPr/>
          <p:nvPr/>
        </p:nvCxnSpPr>
        <p:spPr>
          <a:xfrm flipH="1">
            <a:off x="4258097" y="1471591"/>
            <a:ext cx="1" cy="35344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6" name="Google Shape;496;p15"/>
          <p:cNvSpPr/>
          <p:nvPr/>
        </p:nvSpPr>
        <p:spPr>
          <a:xfrm>
            <a:off x="2784144" y="1838086"/>
            <a:ext cx="2975211" cy="3616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Lexical Analyzer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5"/>
          <p:cNvSpPr txBox="1"/>
          <p:nvPr/>
        </p:nvSpPr>
        <p:spPr>
          <a:xfrm>
            <a:off x="2770491" y="2608770"/>
            <a:ext cx="29752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id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:= id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id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60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" name="Google Shape;498;p15"/>
          <p:cNvCxnSpPr/>
          <p:nvPr/>
        </p:nvCxnSpPr>
        <p:spPr>
          <a:xfrm flipH="1">
            <a:off x="4271749" y="2285786"/>
            <a:ext cx="1" cy="35344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9" name="Google Shape;499;p15"/>
          <p:cNvCxnSpPr/>
          <p:nvPr/>
        </p:nvCxnSpPr>
        <p:spPr>
          <a:xfrm flipH="1">
            <a:off x="4271749" y="2957033"/>
            <a:ext cx="1" cy="35344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0" name="Google Shape;500;p15"/>
          <p:cNvSpPr/>
          <p:nvPr/>
        </p:nvSpPr>
        <p:spPr>
          <a:xfrm>
            <a:off x="2770495" y="3332343"/>
            <a:ext cx="2975211" cy="3616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Analyzer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15"/>
          <p:cNvCxnSpPr/>
          <p:nvPr/>
        </p:nvCxnSpPr>
        <p:spPr>
          <a:xfrm flipH="1">
            <a:off x="4258099" y="3693998"/>
            <a:ext cx="1" cy="35344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02" name="Google Shape;50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7614" y="4055653"/>
            <a:ext cx="2550924" cy="23504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3" name="Google Shape;503;p15"/>
          <p:cNvCxnSpPr/>
          <p:nvPr/>
        </p:nvCxnSpPr>
        <p:spPr>
          <a:xfrm flipH="1">
            <a:off x="4258096" y="6116618"/>
            <a:ext cx="1" cy="35344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504" name="Google Shape;504;p15"/>
          <p:cNvGraphicFramePr/>
          <p:nvPr/>
        </p:nvGraphicFramePr>
        <p:xfrm>
          <a:off x="457200" y="3310478"/>
          <a:ext cx="1603625" cy="1241900"/>
        </p:xfrm>
        <a:graphic>
          <a:graphicData uri="http://schemas.openxmlformats.org/drawingml/2006/table">
            <a:tbl>
              <a:tblPr firstRow="1" bandRow="1">
                <a:noFill/>
                <a:tableStyleId>{8AB1A682-BA9B-42A5-8084-69F4AB1EC4B3}</a:tableStyleId>
              </a:tblPr>
              <a:tblGrid>
                <a:gridCol w="30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position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…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initial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…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rate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…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5" name="Google Shape;505;p15"/>
          <p:cNvSpPr txBox="1"/>
          <p:nvPr/>
        </p:nvSpPr>
        <p:spPr>
          <a:xfrm>
            <a:off x="457200" y="2825978"/>
            <a:ext cx="14603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Assignment Statement Translation</a:t>
            </a:r>
            <a:endParaRPr/>
          </a:p>
        </p:txBody>
      </p:sp>
      <p:cxnSp>
        <p:nvCxnSpPr>
          <p:cNvPr id="512" name="Google Shape;512;p16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3" name="Google Shape;5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655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16"/>
          <p:cNvSpPr/>
          <p:nvPr/>
        </p:nvSpPr>
        <p:spPr>
          <a:xfrm>
            <a:off x="2784143" y="1384068"/>
            <a:ext cx="2975211" cy="3616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Analyzer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16"/>
          <p:cNvCxnSpPr/>
          <p:nvPr/>
        </p:nvCxnSpPr>
        <p:spPr>
          <a:xfrm flipH="1">
            <a:off x="4258096" y="1845223"/>
            <a:ext cx="1" cy="35344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6" name="Google Shape;516;p16"/>
          <p:cNvCxnSpPr/>
          <p:nvPr/>
        </p:nvCxnSpPr>
        <p:spPr>
          <a:xfrm flipH="1">
            <a:off x="4271745" y="4735770"/>
            <a:ext cx="1" cy="35344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7" name="Google Shape;517;p16"/>
          <p:cNvSpPr/>
          <p:nvPr/>
        </p:nvSpPr>
        <p:spPr>
          <a:xfrm>
            <a:off x="2784143" y="5089215"/>
            <a:ext cx="2975211" cy="3616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Code Generator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16"/>
          <p:cNvCxnSpPr/>
          <p:nvPr/>
        </p:nvCxnSpPr>
        <p:spPr>
          <a:xfrm flipH="1">
            <a:off x="4244435" y="5450870"/>
            <a:ext cx="1" cy="35344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19" name="Google Shape;51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9478" y="2312170"/>
            <a:ext cx="280987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Assignment Statement Translation</a:t>
            </a:r>
            <a:endParaRPr/>
          </a:p>
        </p:txBody>
      </p:sp>
      <p:cxnSp>
        <p:nvCxnSpPr>
          <p:cNvPr id="526" name="Google Shape;526;p1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27" name="Google Shape;5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655"/>
            <a:ext cx="1143000" cy="782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17"/>
          <p:cNvCxnSpPr/>
          <p:nvPr/>
        </p:nvCxnSpPr>
        <p:spPr>
          <a:xfrm flipH="1">
            <a:off x="4258082" y="1269282"/>
            <a:ext cx="1" cy="35344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9" name="Google Shape;529;p17"/>
          <p:cNvCxnSpPr/>
          <p:nvPr/>
        </p:nvCxnSpPr>
        <p:spPr>
          <a:xfrm flipH="1">
            <a:off x="4223972" y="3764250"/>
            <a:ext cx="1" cy="35344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0" name="Google Shape;530;p17"/>
          <p:cNvSpPr/>
          <p:nvPr/>
        </p:nvSpPr>
        <p:spPr>
          <a:xfrm>
            <a:off x="2732959" y="4173289"/>
            <a:ext cx="2975211" cy="3616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Optimizer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1" name="Google Shape;531;p17"/>
          <p:cNvCxnSpPr/>
          <p:nvPr/>
        </p:nvCxnSpPr>
        <p:spPr>
          <a:xfrm flipH="1">
            <a:off x="4220551" y="4590538"/>
            <a:ext cx="1" cy="35344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2" name="Google Shape;532;p17"/>
          <p:cNvSpPr txBox="1"/>
          <p:nvPr/>
        </p:nvSpPr>
        <p:spPr>
          <a:xfrm>
            <a:off x="2313286" y="1734510"/>
            <a:ext cx="38145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temp1 := inttoreal (60)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7"/>
          <p:cNvSpPr txBox="1"/>
          <p:nvPr/>
        </p:nvSpPr>
        <p:spPr>
          <a:xfrm>
            <a:off x="3289110" y="2215624"/>
            <a:ext cx="28387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temp2 := id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temp1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7"/>
          <p:cNvSpPr txBox="1"/>
          <p:nvPr/>
        </p:nvSpPr>
        <p:spPr>
          <a:xfrm>
            <a:off x="3289110" y="2743200"/>
            <a:ext cx="21290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temp3 := id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+temp2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7"/>
          <p:cNvSpPr txBox="1"/>
          <p:nvPr/>
        </p:nvSpPr>
        <p:spPr>
          <a:xfrm>
            <a:off x="3289110" y="3253725"/>
            <a:ext cx="22518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:= temp3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7"/>
          <p:cNvSpPr txBox="1"/>
          <p:nvPr/>
        </p:nvSpPr>
        <p:spPr>
          <a:xfrm>
            <a:off x="3156025" y="4979689"/>
            <a:ext cx="21290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temp1 := id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60.0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7"/>
          <p:cNvSpPr txBox="1"/>
          <p:nvPr/>
        </p:nvSpPr>
        <p:spPr>
          <a:xfrm>
            <a:off x="3186716" y="5323172"/>
            <a:ext cx="18424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id1 := id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temp1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17"/>
          <p:cNvCxnSpPr/>
          <p:nvPr/>
        </p:nvCxnSpPr>
        <p:spPr>
          <a:xfrm flipH="1">
            <a:off x="4107939" y="5765071"/>
            <a:ext cx="1" cy="35344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9" name="Google Shape;5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4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Statement Translation</a:t>
            </a:r>
            <a:endParaRPr sz="4000"/>
          </a:p>
        </p:txBody>
      </p:sp>
      <p:sp>
        <p:nvSpPr>
          <p:cNvPr id="545" name="Google Shape;54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cxnSp>
        <p:nvCxnSpPr>
          <p:cNvPr id="546" name="Google Shape;546;p18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47" name="Google Shape;54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655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8"/>
          <p:cNvSpPr/>
          <p:nvPr/>
        </p:nvSpPr>
        <p:spPr>
          <a:xfrm>
            <a:off x="2306472" y="1417638"/>
            <a:ext cx="2975211" cy="3616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Generator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p18"/>
          <p:cNvCxnSpPr/>
          <p:nvPr/>
        </p:nvCxnSpPr>
        <p:spPr>
          <a:xfrm flipH="1">
            <a:off x="3794077" y="1779293"/>
            <a:ext cx="1" cy="35344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0" name="Google Shape;550;p18"/>
          <p:cNvSpPr txBox="1"/>
          <p:nvPr/>
        </p:nvSpPr>
        <p:spPr>
          <a:xfrm>
            <a:off x="2613546" y="2216011"/>
            <a:ext cx="23610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MOVF id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8"/>
          <p:cNvSpPr txBox="1"/>
          <p:nvPr/>
        </p:nvSpPr>
        <p:spPr>
          <a:xfrm>
            <a:off x="2552131" y="2755790"/>
            <a:ext cx="24838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MULF #60.0, R2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8"/>
          <p:cNvSpPr txBox="1"/>
          <p:nvPr/>
        </p:nvSpPr>
        <p:spPr>
          <a:xfrm>
            <a:off x="2982035" y="3192508"/>
            <a:ext cx="16240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MOVF id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8"/>
          <p:cNvSpPr txBox="1"/>
          <p:nvPr/>
        </p:nvSpPr>
        <p:spPr>
          <a:xfrm>
            <a:off x="3138985" y="3712258"/>
            <a:ext cx="14671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ADDF R2, R1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8"/>
          <p:cNvSpPr txBox="1"/>
          <p:nvPr/>
        </p:nvSpPr>
        <p:spPr>
          <a:xfrm>
            <a:off x="3138985" y="4061411"/>
            <a:ext cx="16650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MOVF R1, id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Regular Expression</a:t>
            </a:r>
            <a:endParaRPr/>
          </a:p>
        </p:txBody>
      </p:sp>
      <p:sp>
        <p:nvSpPr>
          <p:cNvPr id="560" name="Google Shape;56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/>
              <a:t>Rules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2400"/>
              <a:t>Є is a RE that denotes {Є }.</a:t>
            </a:r>
            <a:endParaRPr/>
          </a:p>
          <a:p>
            <a:pPr marL="4572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/>
          </a:p>
        </p:txBody>
      </p:sp>
      <p:sp>
        <p:nvSpPr>
          <p:cNvPr id="561" name="Google Shape;561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562" name="Google Shape;5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0"/>
          <p:cNvSpPr txBox="1"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Regular Expression</a:t>
            </a:r>
            <a:endParaRPr/>
          </a:p>
        </p:txBody>
      </p:sp>
      <p:sp>
        <p:nvSpPr>
          <p:cNvPr id="568" name="Google Shape;5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/>
              <a:t>Rules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2400"/>
              <a:t>Є is a RE that denotes {Є }.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2.    If ‘a’ is a symbol in ∑  RE is {a}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569" name="Google Shape;56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570" name="Google Shape;57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Regular Expression</a:t>
            </a:r>
            <a:endParaRPr/>
          </a:p>
        </p:txBody>
      </p:sp>
      <p:sp>
        <p:nvSpPr>
          <p:cNvPr id="576" name="Google Shape;57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/>
              <a:t>Rules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2400"/>
              <a:t>Є is a RE that denotes {Є }.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2400"/>
              <a:t>If ‘a’ is a symbol in ∑  RE is {a}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2400"/>
              <a:t>Suppose r &amp; s are RE s denoting the languages L(r) &amp; L(s) then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    a.(r) | (s) is a RE denoting L(r) U L(s) 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    b. (r)(s) is a RE denoting L(r) . L(s) 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    c. (r) </a:t>
            </a:r>
            <a:r>
              <a:rPr lang="en-US" sz="2400" baseline="30000"/>
              <a:t>* </a:t>
            </a:r>
            <a:r>
              <a:rPr lang="en-US" sz="2400"/>
              <a:t>is a RE denoting (L(r))</a:t>
            </a:r>
            <a:r>
              <a:rPr lang="en-US" sz="2400" baseline="30000"/>
              <a:t> *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400" baseline="30000"/>
              <a:t>     </a:t>
            </a:r>
            <a:r>
              <a:rPr lang="en-US" sz="2400"/>
              <a:t> d. . (r) </a:t>
            </a:r>
            <a:r>
              <a:rPr lang="en-US" sz="2400" baseline="30000"/>
              <a:t> </a:t>
            </a:r>
            <a:r>
              <a:rPr lang="en-US" sz="2400"/>
              <a:t>is a RE denoting L(r)</a:t>
            </a:r>
            <a:endParaRPr sz="2400" baseline="-25000"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577" name="Google Shape;57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578" name="Google Shape;57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</a:t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300" lvl="0" indent="-342900" algn="l"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compilers: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passes, phases, symbol table.</a:t>
            </a:r>
            <a:endParaRPr lang="en-US" sz="2400" dirty="0"/>
          </a:p>
          <a:p>
            <a:pPr marL="368300" lvl="0" indent="-342900" algn="l"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Analyzer: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 of LEX Analyzer, Specification of tokens, Recognition of tokens, input buffering.</a:t>
            </a:r>
            <a:endParaRPr lang="en-US" sz="2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368300" indent="-342900" algn="l"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Syntax Analysis: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RDP, Predictive parser, SLR, LR (1), LALR parsers, using ambiguous grammar, Error detection and recovery. </a:t>
            </a:r>
          </a:p>
          <a:p>
            <a:pPr marL="368300" indent="-342900" algn="l">
              <a:buFont typeface="Arial"/>
              <a:buChar char="•"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LEX and YACC: 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Specification and generation using LEX tool, Lexical errors. Automatic construction of parsers using YACC </a:t>
            </a:r>
          </a:p>
          <a:p>
            <a:pPr marL="3683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5" name="Google Shape;325;p4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6" name="Google Shape;3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27" name="Google Shape;3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584" name="Google Shape;584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None/>
            </a:pPr>
            <a:r>
              <a:rPr lang="en-US" b="1"/>
              <a:t>Axioms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r|s  = s|r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r| (s|t) = (r|s)|t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(rs)t = r(st)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r|s|t = rs|rt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(s|t)r = sr|tr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Є r = r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r Є = r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r</a:t>
            </a:r>
            <a:r>
              <a:rPr lang="en-US" baseline="30000"/>
              <a:t>* = </a:t>
            </a:r>
            <a:r>
              <a:rPr lang="en-US"/>
              <a:t>(r| Є ) </a:t>
            </a:r>
            <a:r>
              <a:rPr lang="en-US" baseline="30000"/>
              <a:t>*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r</a:t>
            </a:r>
            <a:r>
              <a:rPr lang="en-US" baseline="30000"/>
              <a:t>* *</a:t>
            </a:r>
            <a:r>
              <a:rPr lang="en-US"/>
              <a:t> = r</a:t>
            </a:r>
            <a:r>
              <a:rPr lang="en-US" baseline="30000"/>
              <a:t>*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None/>
            </a:pPr>
            <a:endParaRPr/>
          </a:p>
        </p:txBody>
      </p:sp>
      <p:sp>
        <p:nvSpPr>
          <p:cNvPr id="585" name="Google Shape;585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None/>
            </a:pPr>
            <a:r>
              <a:rPr lang="en-US" b="1"/>
              <a:t> Description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| is commutative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| is associaltive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Concat is associative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Concat is distributes over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 same as above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Є is the identity element For concatenation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Relation between * and Є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Char char="•"/>
            </a:pPr>
            <a:r>
              <a:rPr lang="en-US"/>
              <a:t>* is idempotent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None/>
            </a:pPr>
            <a:endParaRPr/>
          </a:p>
        </p:txBody>
      </p:sp>
      <p:sp>
        <p:nvSpPr>
          <p:cNvPr id="586" name="Google Shape;58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587" name="Google Shape;5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3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93" name="Google Shape;593;p23"/>
          <p:cNvSpPr/>
          <p:nvPr/>
        </p:nvSpPr>
        <p:spPr>
          <a:xfrm>
            <a:off x="7370763" y="2117725"/>
            <a:ext cx="1295400" cy="76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of  the Compiler</a:t>
            </a:r>
            <a:endParaRPr/>
          </a:p>
        </p:txBody>
      </p:sp>
      <p:sp>
        <p:nvSpPr>
          <p:cNvPr id="594" name="Google Shape;594;p23"/>
          <p:cNvSpPr/>
          <p:nvPr/>
        </p:nvSpPr>
        <p:spPr>
          <a:xfrm>
            <a:off x="2286000" y="2133600"/>
            <a:ext cx="1295400" cy="762000"/>
          </a:xfrm>
          <a:prstGeom prst="rect">
            <a:avLst/>
          </a:prstGeom>
          <a:solidFill>
            <a:srgbClr val="1B4170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Analyzer</a:t>
            </a:r>
            <a:endParaRPr/>
          </a:p>
        </p:txBody>
      </p:sp>
      <p:sp>
        <p:nvSpPr>
          <p:cNvPr id="595" name="Google Shape;595;p23"/>
          <p:cNvSpPr/>
          <p:nvPr/>
        </p:nvSpPr>
        <p:spPr>
          <a:xfrm>
            <a:off x="4724400" y="2132013"/>
            <a:ext cx="1295400" cy="76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Parser</a:t>
            </a:r>
            <a:endParaRPr/>
          </a:p>
        </p:txBody>
      </p:sp>
      <p:cxnSp>
        <p:nvCxnSpPr>
          <p:cNvPr id="596" name="Google Shape;596;p23"/>
          <p:cNvCxnSpPr/>
          <p:nvPr/>
        </p:nvCxnSpPr>
        <p:spPr>
          <a:xfrm>
            <a:off x="1524000" y="2514600"/>
            <a:ext cx="8001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97" name="Google Shape;597;p23"/>
          <p:cNvSpPr/>
          <p:nvPr/>
        </p:nvSpPr>
        <p:spPr>
          <a:xfrm>
            <a:off x="4724400" y="3810000"/>
            <a:ext cx="1295400" cy="76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Table</a:t>
            </a:r>
            <a:endParaRPr/>
          </a:p>
        </p:txBody>
      </p:sp>
      <p:cxnSp>
        <p:nvCxnSpPr>
          <p:cNvPr id="598" name="Google Shape;598;p23"/>
          <p:cNvCxnSpPr>
            <a:stCxn id="595" idx="2"/>
          </p:cNvCxnSpPr>
          <p:nvPr/>
        </p:nvCxnSpPr>
        <p:spPr>
          <a:xfrm>
            <a:off x="5372100" y="2894013"/>
            <a:ext cx="19200" cy="91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99" name="Google Shape;599;p23"/>
          <p:cNvCxnSpPr/>
          <p:nvPr/>
        </p:nvCxnSpPr>
        <p:spPr>
          <a:xfrm>
            <a:off x="3584575" y="2274888"/>
            <a:ext cx="11398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0" name="Google Shape;600;p23"/>
          <p:cNvCxnSpPr/>
          <p:nvPr/>
        </p:nvCxnSpPr>
        <p:spPr>
          <a:xfrm rot="10800000">
            <a:off x="3584575" y="2667000"/>
            <a:ext cx="11398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1" name="Google Shape;601;p23"/>
          <p:cNvCxnSpPr>
            <a:endCxn id="593" idx="1"/>
          </p:cNvCxnSpPr>
          <p:nvPr/>
        </p:nvCxnSpPr>
        <p:spPr>
          <a:xfrm rot="10800000" flipH="1">
            <a:off x="6019863" y="2498725"/>
            <a:ext cx="1350900" cy="2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02" name="Google Shape;602;p23"/>
          <p:cNvSpPr txBox="1"/>
          <p:nvPr/>
        </p:nvSpPr>
        <p:spPr>
          <a:xfrm>
            <a:off x="3697288" y="1687513"/>
            <a:ext cx="9144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</a:t>
            </a:r>
            <a:endParaRPr/>
          </a:p>
        </p:txBody>
      </p:sp>
      <p:sp>
        <p:nvSpPr>
          <p:cNvPr id="603" name="Google Shape;603;p23"/>
          <p:cNvSpPr txBox="1"/>
          <p:nvPr/>
        </p:nvSpPr>
        <p:spPr>
          <a:xfrm>
            <a:off x="3667703" y="2879725"/>
            <a:ext cx="152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Next Token</a:t>
            </a:r>
            <a:endParaRPr/>
          </a:p>
        </p:txBody>
      </p:sp>
      <p:sp>
        <p:nvSpPr>
          <p:cNvPr id="604" name="Google Shape;604;p23"/>
          <p:cNvSpPr txBox="1"/>
          <p:nvPr/>
        </p:nvSpPr>
        <p:spPr>
          <a:xfrm>
            <a:off x="1371600" y="1931988"/>
            <a:ext cx="9144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cxnSp>
        <p:nvCxnSpPr>
          <p:cNvPr id="605" name="Google Shape;605;p23"/>
          <p:cNvCxnSpPr>
            <a:stCxn id="594" idx="2"/>
          </p:cNvCxnSpPr>
          <p:nvPr/>
        </p:nvCxnSpPr>
        <p:spPr>
          <a:xfrm rot="-5400000" flipH="1">
            <a:off x="3154350" y="2674950"/>
            <a:ext cx="1365300" cy="18066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50800" dir="5400000" algn="ctr" rotWithShape="0">
              <a:schemeClr val="lt1"/>
            </a:outerShdw>
          </a:effectLst>
        </p:spPr>
      </p:cxnSp>
      <p:cxnSp>
        <p:nvCxnSpPr>
          <p:cNvPr id="606" name="Google Shape;606;p23"/>
          <p:cNvCxnSpPr/>
          <p:nvPr/>
        </p:nvCxnSpPr>
        <p:spPr>
          <a:xfrm flipH="1">
            <a:off x="6019688" y="2879725"/>
            <a:ext cx="1919400" cy="13812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07" name="Google Shape;607;p23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08" name="Google Shape;60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4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7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(cont…)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615" name="Google Shape;615;p24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83820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>
              <a:solidFill>
                <a:srgbClr val="FF0000"/>
              </a:solidFill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does the Lexical Analyzer fits into the rest of Compiler?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front end of most compilers is Parser Driven.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When the parser needs the  next Token, it involves the Lexical Analyzer.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Instead of analyzing the entire input string, the lexical analyzer sees enough of the  input string to return a single Token.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</a:pPr>
            <a:endParaRPr sz="2000">
              <a:solidFill>
                <a:srgbClr val="FF0000"/>
              </a:solidFill>
            </a:endParaRPr>
          </a:p>
        </p:txBody>
      </p:sp>
      <p:sp>
        <p:nvSpPr>
          <p:cNvPr id="616" name="Google Shape;616;p24"/>
          <p:cNvSpPr/>
          <p:nvPr/>
        </p:nvSpPr>
        <p:spPr>
          <a:xfrm>
            <a:off x="6858000" y="4953000"/>
            <a:ext cx="1295400" cy="76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of  the Compiler</a:t>
            </a:r>
            <a:endParaRPr/>
          </a:p>
        </p:txBody>
      </p:sp>
      <p:sp>
        <p:nvSpPr>
          <p:cNvPr id="617" name="Google Shape;617;p24"/>
          <p:cNvSpPr/>
          <p:nvPr/>
        </p:nvSpPr>
        <p:spPr>
          <a:xfrm>
            <a:off x="2667000" y="5029200"/>
            <a:ext cx="1295400" cy="762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</a:t>
            </a:r>
            <a:endParaRPr/>
          </a:p>
        </p:txBody>
      </p:sp>
      <p:sp>
        <p:nvSpPr>
          <p:cNvPr id="618" name="Google Shape;618;p24"/>
          <p:cNvSpPr/>
          <p:nvPr/>
        </p:nvSpPr>
        <p:spPr>
          <a:xfrm>
            <a:off x="4876800" y="3810000"/>
            <a:ext cx="1295400" cy="762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Parser</a:t>
            </a:r>
            <a:endParaRPr/>
          </a:p>
        </p:txBody>
      </p:sp>
      <p:cxnSp>
        <p:nvCxnSpPr>
          <p:cNvPr id="619" name="Google Shape;619;p24"/>
          <p:cNvCxnSpPr>
            <a:endCxn id="618" idx="1"/>
          </p:cNvCxnSpPr>
          <p:nvPr/>
        </p:nvCxnSpPr>
        <p:spPr>
          <a:xfrm rot="10800000" flipH="1">
            <a:off x="3581400" y="4191000"/>
            <a:ext cx="1295400" cy="838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50800" dir="5400000" algn="ctr" rotWithShape="0">
              <a:schemeClr val="lt1"/>
            </a:outerShdw>
          </a:effectLst>
        </p:spPr>
      </p:cxnSp>
      <p:cxnSp>
        <p:nvCxnSpPr>
          <p:cNvPr id="620" name="Google Shape;620;p24"/>
          <p:cNvCxnSpPr/>
          <p:nvPr/>
        </p:nvCxnSpPr>
        <p:spPr>
          <a:xfrm flipH="1">
            <a:off x="3962400" y="4572000"/>
            <a:ext cx="1371600" cy="914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21" name="Google Shape;621;p24"/>
          <p:cNvCxnSpPr>
            <a:stCxn id="618" idx="3"/>
            <a:endCxn id="616" idx="0"/>
          </p:cNvCxnSpPr>
          <p:nvPr/>
        </p:nvCxnSpPr>
        <p:spPr>
          <a:xfrm>
            <a:off x="6172200" y="4191000"/>
            <a:ext cx="13335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22" name="Google Shape;622;p24"/>
          <p:cNvCxnSpPr/>
          <p:nvPr/>
        </p:nvCxnSpPr>
        <p:spPr>
          <a:xfrm>
            <a:off x="1905000" y="5410200"/>
            <a:ext cx="8001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23" name="Google Shape;623;p24"/>
          <p:cNvSpPr txBox="1"/>
          <p:nvPr/>
        </p:nvSpPr>
        <p:spPr>
          <a:xfrm>
            <a:off x="1066800" y="5105400"/>
            <a:ext cx="12192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Program</a:t>
            </a:r>
            <a:endParaRPr/>
          </a:p>
        </p:txBody>
      </p:sp>
      <p:sp>
        <p:nvSpPr>
          <p:cNvPr id="624" name="Google Shape;624;p24"/>
          <p:cNvSpPr txBox="1"/>
          <p:nvPr/>
        </p:nvSpPr>
        <p:spPr>
          <a:xfrm>
            <a:off x="1295400" y="6096000"/>
            <a:ext cx="749935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acts as a </a:t>
            </a:r>
            <a:r>
              <a:rPr lang="en-US" sz="30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Sub-routine.</a:t>
            </a:r>
            <a:br>
              <a:rPr lang="en-US" sz="30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 b="1" i="0" u="none" strike="noStrike" cap="none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24"/>
          <p:cNvSpPr txBox="1"/>
          <p:nvPr/>
        </p:nvSpPr>
        <p:spPr>
          <a:xfrm rot="-2214901">
            <a:off x="3565525" y="4211915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</a:t>
            </a:r>
            <a:endParaRPr/>
          </a:p>
        </p:txBody>
      </p:sp>
      <p:sp>
        <p:nvSpPr>
          <p:cNvPr id="626" name="Google Shape;626;p24"/>
          <p:cNvSpPr txBox="1"/>
          <p:nvPr/>
        </p:nvSpPr>
        <p:spPr>
          <a:xfrm rot="-2349967">
            <a:off x="4059238" y="4983441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Next Token</a:t>
            </a:r>
            <a:endParaRPr/>
          </a:p>
        </p:txBody>
      </p:sp>
      <p:sp>
        <p:nvSpPr>
          <p:cNvPr id="627" name="Google Shape;627;p24"/>
          <p:cNvSpPr txBox="1"/>
          <p:nvPr/>
        </p:nvSpPr>
        <p:spPr>
          <a:xfrm rot="1831162">
            <a:off x="6307138" y="4167466"/>
            <a:ext cx="1492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Tree</a:t>
            </a:r>
            <a:endParaRPr/>
          </a:p>
        </p:txBody>
      </p:sp>
      <p:cxnSp>
        <p:nvCxnSpPr>
          <p:cNvPr id="628" name="Google Shape;628;p24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29" name="Google Shape;6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636" name="Google Shape;636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Issues in lexical analysis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2800"/>
              <a:t>Simple design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2800"/>
              <a:t>Compiler efficiency is improved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2800"/>
              <a:t>Compiler portability is enhanced</a:t>
            </a:r>
            <a:endParaRPr/>
          </a:p>
        </p:txBody>
      </p:sp>
      <p:pic>
        <p:nvPicPr>
          <p:cNvPr id="637" name="Google Shape;63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(cont…)</a:t>
            </a:r>
            <a:endParaRPr sz="240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26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Terms used in Lexical Analyzer: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98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LEXEME-Smallest Logical Unit (Word) of Program.</a:t>
            </a:r>
            <a:endParaRPr/>
          </a:p>
          <a:p>
            <a:pPr marL="4826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e.g.{ I, sum, buffer, for,10,+ …}</a:t>
            </a:r>
            <a:endParaRPr/>
          </a:p>
          <a:p>
            <a:pPr marL="939800" lvl="1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98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–Set of Similar Lexemes.</a:t>
            </a:r>
            <a:endParaRPr/>
          </a:p>
          <a:p>
            <a:pPr marL="4826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e.g.</a:t>
            </a:r>
            <a:endParaRPr/>
          </a:p>
          <a:p>
            <a:pPr marL="4826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Identifier - { I, sum, buffer …}</a:t>
            </a:r>
            <a:endParaRPr/>
          </a:p>
          <a:p>
            <a:pPr marL="4826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Keyword – { for, ….}</a:t>
            </a:r>
            <a:endParaRPr/>
          </a:p>
          <a:p>
            <a:pPr marL="4826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Number – { 0, 23, ….}</a:t>
            </a:r>
            <a:endParaRPr/>
          </a:p>
          <a:p>
            <a:pPr marL="939800" lvl="1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98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PATTERN- as good as Regular Expression </a:t>
            </a:r>
            <a:endParaRPr/>
          </a:p>
          <a:p>
            <a:pPr marL="4826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e.g.      DIGIT	  [0-9] </a:t>
            </a:r>
            <a:endParaRPr/>
          </a:p>
          <a:p>
            <a:pPr marL="4826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5" name="Google Shape;645;p26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6" name="Google Shape;646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647" name="Google Shape;64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7"/>
          <p:cNvSpPr txBox="1">
            <a:spLocks noGrp="1"/>
          </p:cNvSpPr>
          <p:nvPr>
            <p:ph type="title"/>
          </p:nvPr>
        </p:nvSpPr>
        <p:spPr>
          <a:xfrm>
            <a:off x="457200" y="16447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graphicFrame>
        <p:nvGraphicFramePr>
          <p:cNvPr id="653" name="Google Shape;653;p27"/>
          <p:cNvGraphicFramePr/>
          <p:nvPr/>
        </p:nvGraphicFramePr>
        <p:xfrm>
          <a:off x="457200" y="1600200"/>
          <a:ext cx="8229600" cy="3185230"/>
        </p:xfrm>
        <a:graphic>
          <a:graphicData uri="http://schemas.openxmlformats.org/drawingml/2006/table">
            <a:tbl>
              <a:tblPr firstRow="1" bandRow="1">
                <a:noFill/>
                <a:tableStyleId>{0295C701-329A-4DCA-AE4D-2A98159162B9}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Token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Sample Lexemes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Informal Description of Pattern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const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const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const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if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if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relation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&lt;,&lt;=,=,&lt;&gt;,&gt;,&gt;=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&lt; or &lt;= or = or &lt;&gt; or &gt; or &gt;=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id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pi,count,D2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Letter followed by letters and digits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num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3.14,0,6.02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Any numerical constant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literal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“core dumped”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Any characters bet “ and “ except “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54" name="Google Shape;65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(cont…)</a:t>
            </a:r>
            <a:endParaRPr sz="240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28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Lexemes not passed to the parser: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Spaces (WS) – Tab, Blanks, New Lines</a:t>
            </a:r>
            <a:endParaRPr/>
          </a:p>
          <a:p>
            <a:pPr marL="800100" lvl="1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too have to be detected and Ignored.</a:t>
            </a:r>
            <a:endParaRPr/>
          </a:p>
          <a:p>
            <a:pPr marL="4826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2" name="Google Shape;662;p28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3" name="Google Shape;66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664" name="Google Shape;66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(cont…)</a:t>
            </a:r>
            <a:endParaRPr sz="240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29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26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of a Lexical Analyzer:</a:t>
            </a:r>
            <a:endParaRPr/>
          </a:p>
          <a:p>
            <a:pPr marL="9398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Scans the input program,identifies valid words of the language.</a:t>
            </a:r>
            <a:endParaRPr/>
          </a:p>
          <a:p>
            <a:pPr marL="9398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extra white spaces,blanks,tabs,new lines ,comments etc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98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Expands user defined macros</a:t>
            </a:r>
            <a:endParaRPr/>
          </a:p>
          <a:p>
            <a:pPr marL="4826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(done at the compile time by lexical analyser )</a:t>
            </a:r>
            <a:endParaRPr/>
          </a:p>
          <a:p>
            <a:pPr marL="4826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e.g. #define Max 5</a:t>
            </a:r>
            <a:endParaRPr/>
          </a:p>
          <a:p>
            <a:pPr marL="4826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#include&lt;stdio.h&gt;</a:t>
            </a:r>
            <a:endParaRPr/>
          </a:p>
          <a:p>
            <a:pPr marL="9398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presence of foreign words</a:t>
            </a:r>
            <a:endParaRPr/>
          </a:p>
          <a:p>
            <a:pPr marL="9398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perform case conversion</a:t>
            </a:r>
            <a:endParaRPr/>
          </a:p>
          <a:p>
            <a:pPr marL="9398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generates tokens and pass to syntax analysis phase.</a:t>
            </a:r>
            <a:endParaRPr/>
          </a:p>
          <a:p>
            <a:pPr marL="939800" lvl="1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AutoNum type="arabicPeriod" startAt="4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is implemented as Finite automata.</a:t>
            </a:r>
            <a:endParaRPr/>
          </a:p>
          <a:p>
            <a:pPr marL="4826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/>
          </a:p>
          <a:p>
            <a:pPr marL="53975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ts val="1760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260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1" name="Google Shape;671;p29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2" name="Google Shape;672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673" name="Google Shape;67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0"/>
          <p:cNvSpPr txBox="1">
            <a:spLocks noGrp="1"/>
          </p:cNvSpPr>
          <p:nvPr>
            <p:ph type="body" idx="1"/>
          </p:nvPr>
        </p:nvSpPr>
        <p:spPr>
          <a:xfrm>
            <a:off x="526473" y="1316182"/>
            <a:ext cx="8215745" cy="500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826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33056"/>
              <a:buFont typeface="Arial"/>
              <a:buChar char="•"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Tasks of a Lexical Analyzer: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33056"/>
              <a:buNone/>
            </a:pP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22325" lvl="1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Recognizing Basic Elements.</a:t>
            </a:r>
            <a:endParaRPr/>
          </a:p>
          <a:p>
            <a:pPr marL="822325" lvl="1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White Spaces and Comments.</a:t>
            </a:r>
            <a:endParaRPr/>
          </a:p>
          <a:p>
            <a:pPr marL="822325" lvl="1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Recognizing Constants and Literals.		</a:t>
            </a:r>
            <a:endParaRPr/>
          </a:p>
          <a:p>
            <a:pPr marL="822325" lvl="1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Recognizing Keywords and Identifiers.</a:t>
            </a:r>
            <a:endParaRPr/>
          </a:p>
          <a:p>
            <a:pPr marL="822325" lvl="1" indent="-17919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Arial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22325" lvl="1" indent="-17919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Arial"/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3552"/>
              <a:buFont typeface="Noto Sans Symbols"/>
              <a:buNone/>
            </a:pPr>
            <a:r>
              <a:rPr lang="en-US" sz="2800"/>
              <a:t>	</a:t>
            </a:r>
            <a:r>
              <a:rPr lang="en-US">
                <a:solidFill>
                  <a:srgbClr val="7030A0"/>
                </a:solidFill>
              </a:rPr>
              <a:t> &lt; token, token value&gt; </a:t>
            </a:r>
            <a:endParaRPr/>
          </a:p>
          <a:p>
            <a:pPr marL="59690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8108"/>
              <a:buFont typeface="Noto Sans Symbols"/>
              <a:buNone/>
            </a:pPr>
            <a:r>
              <a:rPr lang="en-US">
                <a:solidFill>
                  <a:srgbClr val="7030A0"/>
                </a:solidFill>
              </a:rPr>
              <a:t>			</a:t>
            </a:r>
            <a:endParaRPr/>
          </a:p>
          <a:p>
            <a:pPr marL="59690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8108"/>
              <a:buFont typeface="Noto Sans Symbols"/>
              <a:buNone/>
            </a:pPr>
            <a:r>
              <a:rPr lang="en-US">
                <a:solidFill>
                  <a:srgbClr val="7030A0"/>
                </a:solidFill>
              </a:rPr>
              <a:t>			</a:t>
            </a:r>
            <a:r>
              <a:rPr lang="en-US"/>
              <a:t>Ex</a:t>
            </a:r>
            <a:r>
              <a:rPr lang="en-US">
                <a:solidFill>
                  <a:srgbClr val="7030A0"/>
                </a:solidFill>
              </a:rPr>
              <a:t>:  &lt; id, </a:t>
            </a:r>
            <a:r>
              <a:rPr lang="en-US" sz="5400"/>
              <a:t>.</a:t>
            </a:r>
            <a:r>
              <a:rPr lang="en-US">
                <a:solidFill>
                  <a:srgbClr val="7030A0"/>
                </a:solidFill>
              </a:rPr>
              <a:t>&gt;</a:t>
            </a:r>
            <a:r>
              <a:rPr lang="en-US" sz="2000">
                <a:solidFill>
                  <a:srgbClr val="7030A0"/>
                </a:solidFill>
              </a:rPr>
              <a:t>  </a:t>
            </a:r>
            <a:endParaRPr/>
          </a:p>
          <a:p>
            <a:pPr marL="59690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2"/>
              <a:buFont typeface="Noto Sans Symbols"/>
              <a:buNone/>
            </a:pPr>
            <a:r>
              <a:rPr lang="en-US" sz="2000">
                <a:solidFill>
                  <a:srgbClr val="7030A0"/>
                </a:solidFill>
              </a:rPr>
              <a:t>			         </a:t>
            </a:r>
            <a:r>
              <a:rPr lang="en-US">
                <a:solidFill>
                  <a:srgbClr val="7030A0"/>
                </a:solidFill>
              </a:rPr>
              <a:t>&lt; no, 9&gt; </a:t>
            </a:r>
            <a:endParaRPr/>
          </a:p>
        </p:txBody>
      </p:sp>
      <p:cxnSp>
        <p:nvCxnSpPr>
          <p:cNvPr id="679" name="Google Shape;679;p30"/>
          <p:cNvCxnSpPr/>
          <p:nvPr/>
        </p:nvCxnSpPr>
        <p:spPr>
          <a:xfrm rot="10800000" flipH="1">
            <a:off x="4953000" y="4953000"/>
            <a:ext cx="533400" cy="228600"/>
          </a:xfrm>
          <a:prstGeom prst="bentConnector3">
            <a:avLst>
              <a:gd name="adj1" fmla="val -6327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80" name="Google Shape;680;p30"/>
          <p:cNvSpPr txBox="1"/>
          <p:nvPr/>
        </p:nvSpPr>
        <p:spPr>
          <a:xfrm>
            <a:off x="5486400" y="4724400"/>
            <a:ext cx="3505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to Symbol Table Entry</a:t>
            </a:r>
            <a:endParaRPr/>
          </a:p>
        </p:txBody>
      </p:sp>
      <p:cxnSp>
        <p:nvCxnSpPr>
          <p:cNvPr id="681" name="Google Shape;681;p30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2" name="Google Shape;682;p30"/>
          <p:cNvSpPr/>
          <p:nvPr/>
        </p:nvSpPr>
        <p:spPr>
          <a:xfrm>
            <a:off x="1620981" y="130269"/>
            <a:ext cx="644236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 b="0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(cont…)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3" name="Google Shape;68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(cont…)</a:t>
            </a:r>
            <a:endParaRPr sz="240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31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 stream: Each significant lexical chunk of the program is represented by a token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 &amp; Punctuation: {}[]!+-=*;: …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Keywords: if while return goto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Identifiers: id &amp; actual name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Constants: kind &amp; value; int, floating-point character, string, …</a:t>
            </a:r>
            <a:endParaRPr/>
          </a:p>
        </p:txBody>
      </p:sp>
      <p:cxnSp>
        <p:nvCxnSpPr>
          <p:cNvPr id="691" name="Google Shape;691;p31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2" name="Google Shape;692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693" name="Google Shape;69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Compilers</a:t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5"/>
          <p:cNvSpPr txBox="1">
            <a:spLocks noGrp="1"/>
          </p:cNvSpPr>
          <p:nvPr>
            <p:ph type="subTitle" idx="1"/>
          </p:nvPr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compiler is a program that can read a program in one language – the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– and translate it into an equivalent program in another language – the 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language.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  <p:cxnSp>
        <p:nvCxnSpPr>
          <p:cNvPr id="334" name="Google Shape;334;p5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5" name="Google Shape;3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36" name="Google Shape;3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2307" y="3505910"/>
            <a:ext cx="6007908" cy="2007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(cont…)</a:t>
            </a:r>
            <a:endParaRPr/>
          </a:p>
        </p:txBody>
      </p:sp>
      <p:sp>
        <p:nvSpPr>
          <p:cNvPr id="699" name="Google Shape;699;p32"/>
          <p:cNvSpPr txBox="1">
            <a:spLocks noGrp="1"/>
          </p:cNvSpPr>
          <p:nvPr>
            <p:ph type="body" idx="1"/>
          </p:nvPr>
        </p:nvSpPr>
        <p:spPr>
          <a:xfrm>
            <a:off x="990599" y="1144588"/>
            <a:ext cx="7765473" cy="514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position = initial + rate </a:t>
            </a:r>
            <a:r>
              <a:rPr lang="en-US" b="1" baseline="300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60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Tokenized to: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position : 	The identifier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	     :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Assignment Operator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initial     :    The identifier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	     :	The Plus Operator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rate 	     : 	The identifier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 	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Multiplication Operator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60 	     : 	The Number/ Constant</a:t>
            </a:r>
            <a:endParaRPr/>
          </a:p>
        </p:txBody>
      </p:sp>
      <p:cxnSp>
        <p:nvCxnSpPr>
          <p:cNvPr id="700" name="Google Shape;700;p32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01" name="Google Shape;70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30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(cont…)</a:t>
            </a: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1295400" y="1905000"/>
            <a:ext cx="13716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/>
          </a:p>
        </p:txBody>
      </p:sp>
      <p:sp>
        <p:nvSpPr>
          <p:cNvPr id="709" name="Google Shape;709;p33"/>
          <p:cNvSpPr/>
          <p:nvPr/>
        </p:nvSpPr>
        <p:spPr>
          <a:xfrm>
            <a:off x="5105400" y="1905000"/>
            <a:ext cx="9144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</a:t>
            </a:r>
            <a:endParaRPr/>
          </a:p>
        </p:txBody>
      </p:sp>
      <p:sp>
        <p:nvSpPr>
          <p:cNvPr id="710" name="Google Shape;710;p33"/>
          <p:cNvSpPr/>
          <p:nvPr/>
        </p:nvSpPr>
        <p:spPr>
          <a:xfrm>
            <a:off x="2743200" y="1905000"/>
            <a:ext cx="4572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endParaRPr/>
          </a:p>
        </p:txBody>
      </p:sp>
      <p:sp>
        <p:nvSpPr>
          <p:cNvPr id="711" name="Google Shape;711;p33"/>
          <p:cNvSpPr/>
          <p:nvPr/>
        </p:nvSpPr>
        <p:spPr>
          <a:xfrm>
            <a:off x="3352800" y="1905000"/>
            <a:ext cx="10668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endParaRPr/>
          </a:p>
        </p:txBody>
      </p:sp>
      <p:sp>
        <p:nvSpPr>
          <p:cNvPr id="712" name="Google Shape;712;p33"/>
          <p:cNvSpPr/>
          <p:nvPr/>
        </p:nvSpPr>
        <p:spPr>
          <a:xfrm>
            <a:off x="4495800" y="1905000"/>
            <a:ext cx="5334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endParaRPr/>
          </a:p>
        </p:txBody>
      </p:sp>
      <p:sp>
        <p:nvSpPr>
          <p:cNvPr id="713" name="Google Shape;713;p33"/>
          <p:cNvSpPr/>
          <p:nvPr/>
        </p:nvSpPr>
        <p:spPr>
          <a:xfrm>
            <a:off x="6096000" y="1905000"/>
            <a:ext cx="4572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3"/>
          <p:cNvSpPr/>
          <p:nvPr/>
        </p:nvSpPr>
        <p:spPr>
          <a:xfrm>
            <a:off x="6629400" y="1905000"/>
            <a:ext cx="914400" cy="533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60</a:t>
            </a:r>
            <a:endParaRPr/>
          </a:p>
        </p:txBody>
      </p:sp>
      <p:sp>
        <p:nvSpPr>
          <p:cNvPr id="715" name="Google Shape;715;p33"/>
          <p:cNvSpPr/>
          <p:nvPr/>
        </p:nvSpPr>
        <p:spPr>
          <a:xfrm>
            <a:off x="1828800" y="2438400"/>
            <a:ext cx="1524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3"/>
          <p:cNvSpPr/>
          <p:nvPr/>
        </p:nvSpPr>
        <p:spPr>
          <a:xfrm flipH="1">
            <a:off x="2895600" y="2438400"/>
            <a:ext cx="1524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3"/>
          <p:cNvSpPr/>
          <p:nvPr/>
        </p:nvSpPr>
        <p:spPr>
          <a:xfrm>
            <a:off x="3810000" y="2438400"/>
            <a:ext cx="1524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3"/>
          <p:cNvSpPr/>
          <p:nvPr/>
        </p:nvSpPr>
        <p:spPr>
          <a:xfrm>
            <a:off x="4724400" y="2438400"/>
            <a:ext cx="1524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3"/>
          <p:cNvSpPr/>
          <p:nvPr/>
        </p:nvSpPr>
        <p:spPr>
          <a:xfrm>
            <a:off x="5562600" y="2438400"/>
            <a:ext cx="1524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3"/>
          <p:cNvSpPr/>
          <p:nvPr/>
        </p:nvSpPr>
        <p:spPr>
          <a:xfrm>
            <a:off x="6324600" y="2438400"/>
            <a:ext cx="1524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3"/>
          <p:cNvSpPr/>
          <p:nvPr/>
        </p:nvSpPr>
        <p:spPr>
          <a:xfrm>
            <a:off x="7086600" y="2438400"/>
            <a:ext cx="1524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3"/>
          <p:cNvSpPr txBox="1"/>
          <p:nvPr/>
        </p:nvSpPr>
        <p:spPr>
          <a:xfrm>
            <a:off x="1676400" y="3429000"/>
            <a:ext cx="533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id1</a:t>
            </a:r>
            <a:endParaRPr/>
          </a:p>
        </p:txBody>
      </p:sp>
      <p:sp>
        <p:nvSpPr>
          <p:cNvPr id="723" name="Google Shape;723;p33"/>
          <p:cNvSpPr txBox="1"/>
          <p:nvPr/>
        </p:nvSpPr>
        <p:spPr>
          <a:xfrm>
            <a:off x="2590800" y="3429000"/>
            <a:ext cx="6858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opr</a:t>
            </a:r>
            <a:endParaRPr/>
          </a:p>
        </p:txBody>
      </p:sp>
      <p:sp>
        <p:nvSpPr>
          <p:cNvPr id="724" name="Google Shape;724;p33"/>
          <p:cNvSpPr txBox="1"/>
          <p:nvPr/>
        </p:nvSpPr>
        <p:spPr>
          <a:xfrm>
            <a:off x="3657600" y="3429000"/>
            <a:ext cx="533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id2</a:t>
            </a:r>
            <a:endParaRPr/>
          </a:p>
        </p:txBody>
      </p:sp>
      <p:sp>
        <p:nvSpPr>
          <p:cNvPr id="725" name="Google Shape;725;p33"/>
          <p:cNvSpPr txBox="1"/>
          <p:nvPr/>
        </p:nvSpPr>
        <p:spPr>
          <a:xfrm>
            <a:off x="4495800" y="3429000"/>
            <a:ext cx="533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opr</a:t>
            </a:r>
            <a:endParaRPr/>
          </a:p>
        </p:txBody>
      </p:sp>
      <p:sp>
        <p:nvSpPr>
          <p:cNvPr id="726" name="Google Shape;726;p33"/>
          <p:cNvSpPr txBox="1"/>
          <p:nvPr/>
        </p:nvSpPr>
        <p:spPr>
          <a:xfrm>
            <a:off x="5334000" y="3429000"/>
            <a:ext cx="533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id3</a:t>
            </a:r>
            <a:endParaRPr/>
          </a:p>
        </p:txBody>
      </p:sp>
      <p:sp>
        <p:nvSpPr>
          <p:cNvPr id="727" name="Google Shape;727;p33"/>
          <p:cNvSpPr txBox="1"/>
          <p:nvPr/>
        </p:nvSpPr>
        <p:spPr>
          <a:xfrm>
            <a:off x="6172200" y="3429000"/>
            <a:ext cx="533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opr</a:t>
            </a:r>
            <a:endParaRPr/>
          </a:p>
        </p:txBody>
      </p:sp>
      <p:sp>
        <p:nvSpPr>
          <p:cNvPr id="728" name="Google Shape;728;p33"/>
          <p:cNvSpPr txBox="1"/>
          <p:nvPr/>
        </p:nvSpPr>
        <p:spPr>
          <a:xfrm>
            <a:off x="6934200" y="3352800"/>
            <a:ext cx="6858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endParaRPr/>
          </a:p>
        </p:txBody>
      </p:sp>
      <p:sp>
        <p:nvSpPr>
          <p:cNvPr id="729" name="Google Shape;729;p33"/>
          <p:cNvSpPr txBox="1"/>
          <p:nvPr/>
        </p:nvSpPr>
        <p:spPr>
          <a:xfrm>
            <a:off x="2057400" y="4953000"/>
            <a:ext cx="4724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id1 = id2 + id3 * 60</a:t>
            </a:r>
            <a:endParaRPr/>
          </a:p>
        </p:txBody>
      </p:sp>
      <p:cxnSp>
        <p:nvCxnSpPr>
          <p:cNvPr id="730" name="Google Shape;730;p33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1" name="Google Shape;73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31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Lexical Analyzer</a:t>
            </a:r>
            <a:endParaRPr/>
          </a:p>
        </p:txBody>
      </p:sp>
      <p:sp>
        <p:nvSpPr>
          <p:cNvPr id="738" name="Google Shape;738;p34"/>
          <p:cNvSpPr txBox="1">
            <a:spLocks noGrp="1"/>
          </p:cNvSpPr>
          <p:nvPr>
            <p:ph type="body" idx="1"/>
          </p:nvPr>
        </p:nvSpPr>
        <p:spPr>
          <a:xfrm>
            <a:off x="990600" y="1828800"/>
            <a:ext cx="79248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Every action is implemented by </a:t>
            </a: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Diagram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TG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Identifiers, Keywords, Operators…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Regular Expression.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Finite Automata.</a:t>
            </a:r>
            <a:endParaRPr/>
          </a:p>
        </p:txBody>
      </p:sp>
      <p:cxnSp>
        <p:nvCxnSpPr>
          <p:cNvPr id="739" name="Google Shape;739;p34"/>
          <p:cNvCxnSpPr/>
          <p:nvPr/>
        </p:nvCxnSpPr>
        <p:spPr>
          <a:xfrm>
            <a:off x="0" y="115151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40" name="Google Shape;74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32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Approaches</a:t>
            </a:r>
            <a:endParaRPr/>
          </a:p>
        </p:txBody>
      </p:sp>
      <p:sp>
        <p:nvSpPr>
          <p:cNvPr id="747" name="Google Shape;747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96900" lvl="0" indent="-51435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1.Hand Code :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This is only of historical interest now.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(possibly more efficient)</a:t>
            </a:r>
            <a:endParaRPr/>
          </a:p>
          <a:p>
            <a:pPr marL="59690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lvl="0" indent="-514350" algn="l" rtl="0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2.Use Generator :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generate the lexical analyzer from a format description.</a:t>
            </a:r>
            <a:endParaRPr/>
          </a:p>
          <a:p>
            <a:pPr marL="59690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- The generation process is faster.</a:t>
            </a:r>
            <a:endParaRPr/>
          </a:p>
          <a:p>
            <a:pPr marL="59690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- Less prone to Errors.</a:t>
            </a:r>
            <a:endParaRPr/>
          </a:p>
          <a:p>
            <a:pPr marL="596900" lvl="0" indent="-51435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8" name="Google Shape;748;p35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49" name="Google Shape;74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33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"/>
          <p:cNvSpPr txBox="1">
            <a:spLocks noGrp="1"/>
          </p:cNvSpPr>
          <p:nvPr>
            <p:ph type="title"/>
          </p:nvPr>
        </p:nvSpPr>
        <p:spPr>
          <a:xfrm>
            <a:off x="457200" y="208537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756" name="Google Shape;756;p3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Lexical analyzer generator consists of two parts: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Specification of tokens – done through RE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Specification of actions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lexical analyzer generator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Processes RE s &amp; forms a graph DFA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Copies the action routines without any change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Adds a driver routine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these 3 things put together constitutes the lexical analyzer.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757" name="Google Shape;75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34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Input buffering</a:t>
            </a:r>
            <a:br>
              <a:rPr lang="en-US"/>
            </a:br>
            <a:endParaRPr/>
          </a:p>
        </p:txBody>
      </p:sp>
      <p:sp>
        <p:nvSpPr>
          <p:cNvPr id="764" name="Google Shape;764;p3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lexical analyzer scans the characters of the source program one at a time to discover tokens.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many characters beyond the next token may have to be examined before the next token itself can be determined.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this and other reasons, it is desirable for the lexical analyzer to read its input from an input buffer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Figure shows a buffer divided into two halves of, say 100 characters each.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     </a:t>
            </a:r>
            <a:r>
              <a:rPr lang="en-US" sz="2000"/>
              <a:t>token beginning                    lookahead pointer      </a:t>
            </a: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1295400" y="4419600"/>
            <a:ext cx="2590800" cy="304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7"/>
          <p:cNvSpPr/>
          <p:nvPr/>
        </p:nvSpPr>
        <p:spPr>
          <a:xfrm>
            <a:off x="3886200" y="4419600"/>
            <a:ext cx="2667000" cy="304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37"/>
          <p:cNvCxnSpPr/>
          <p:nvPr/>
        </p:nvCxnSpPr>
        <p:spPr>
          <a:xfrm rot="-5400000">
            <a:off x="2248694" y="5066506"/>
            <a:ext cx="533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68" name="Google Shape;768;p37"/>
          <p:cNvCxnSpPr/>
          <p:nvPr/>
        </p:nvCxnSpPr>
        <p:spPr>
          <a:xfrm rot="-5400000">
            <a:off x="4991894" y="5066506"/>
            <a:ext cx="533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769" name="Google Shape;76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35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776" name="Google Shape;776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E.g. DECLARE(arg1,arg2,…,argn)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Without knowing whether DECLARE is a keyword or an array name until we see the character that follows the right   parenthesis.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If the look ahead pointer travels beyond the buffer half in which it began, the other half must be loaded with the next characters from the source file.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777" name="Google Shape;77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36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Lexical Errors</a:t>
            </a:r>
            <a:endParaRPr/>
          </a:p>
        </p:txBody>
      </p:sp>
      <p:sp>
        <p:nvSpPr>
          <p:cNvPr id="784" name="Google Shape;784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Matched but ambiguous: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left to the other phases(e.g., parser)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e.g., fi ( a == f(x) ) … : fi =&gt; identifier ?? misspelling of “if”</a:t>
            </a:r>
            <a:endParaRPr/>
          </a:p>
          <a:p>
            <a:pPr marL="514350" lvl="0" indent="-4572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d=2r ,no symbol can start with 2(digit)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Unmatched: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Panic mode recovery: delete successive characters from the remaining input until a well-formed token is found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Repair input (single error):</a:t>
            </a:r>
            <a:endParaRPr/>
          </a:p>
          <a:p>
            <a:pPr marL="1143000" lvl="2" indent="-2286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deleting an extraneous character</a:t>
            </a:r>
            <a:endParaRPr/>
          </a:p>
          <a:p>
            <a:pPr marL="1143000" lvl="2" indent="-2286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inserting a missing character</a:t>
            </a:r>
            <a:endParaRPr/>
          </a:p>
          <a:p>
            <a:pPr marL="1143000" lvl="2" indent="-2286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replacing with a correct character</a:t>
            </a:r>
            <a:endParaRPr/>
          </a:p>
          <a:p>
            <a:pPr marL="1143000" lvl="2" indent="-2286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transposing two adjacent character</a:t>
            </a:r>
            <a:endParaRPr sz="1600"/>
          </a:p>
        </p:txBody>
      </p:sp>
      <p:pic>
        <p:nvPicPr>
          <p:cNvPr id="785" name="Google Shape;78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37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</a:t>
            </a:r>
            <a:endParaRPr/>
          </a:p>
        </p:txBody>
      </p:sp>
      <p:sp>
        <p:nvSpPr>
          <p:cNvPr id="792" name="Google Shape;792;p40"/>
          <p:cNvSpPr/>
          <p:nvPr/>
        </p:nvSpPr>
        <p:spPr>
          <a:xfrm>
            <a:off x="3962400" y="4343400"/>
            <a:ext cx="1752600" cy="838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a.out</a:t>
            </a:r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3962400" y="2895600"/>
            <a:ext cx="1752600" cy="838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3962400" y="1600200"/>
            <a:ext cx="1752600" cy="838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Compiler</a:t>
            </a:r>
            <a:endParaRPr/>
          </a:p>
        </p:txBody>
      </p:sp>
      <p:cxnSp>
        <p:nvCxnSpPr>
          <p:cNvPr id="795" name="Google Shape;795;p40"/>
          <p:cNvCxnSpPr/>
          <p:nvPr/>
        </p:nvCxnSpPr>
        <p:spPr>
          <a:xfrm>
            <a:off x="2743200" y="1981200"/>
            <a:ext cx="12192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96" name="Google Shape;796;p40"/>
          <p:cNvCxnSpPr/>
          <p:nvPr/>
        </p:nvCxnSpPr>
        <p:spPr>
          <a:xfrm>
            <a:off x="5715000" y="4724400"/>
            <a:ext cx="12192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97" name="Google Shape;797;p40"/>
          <p:cNvCxnSpPr/>
          <p:nvPr/>
        </p:nvCxnSpPr>
        <p:spPr>
          <a:xfrm>
            <a:off x="2743200" y="4724400"/>
            <a:ext cx="12192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98" name="Google Shape;798;p40"/>
          <p:cNvCxnSpPr/>
          <p:nvPr/>
        </p:nvCxnSpPr>
        <p:spPr>
          <a:xfrm>
            <a:off x="5715000" y="3352800"/>
            <a:ext cx="12192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99" name="Google Shape;799;p40"/>
          <p:cNvCxnSpPr/>
          <p:nvPr/>
        </p:nvCxnSpPr>
        <p:spPr>
          <a:xfrm>
            <a:off x="2743200" y="3276600"/>
            <a:ext cx="12192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00" name="Google Shape;800;p40"/>
          <p:cNvCxnSpPr/>
          <p:nvPr/>
        </p:nvCxnSpPr>
        <p:spPr>
          <a:xfrm>
            <a:off x="5715000" y="2057400"/>
            <a:ext cx="12192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01" name="Google Shape;801;p40"/>
          <p:cNvSpPr txBox="1"/>
          <p:nvPr/>
        </p:nvSpPr>
        <p:spPr>
          <a:xfrm>
            <a:off x="1263650" y="1751013"/>
            <a:ext cx="1524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Example.l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40"/>
          <p:cNvSpPr txBox="1"/>
          <p:nvPr/>
        </p:nvSpPr>
        <p:spPr>
          <a:xfrm>
            <a:off x="6970713" y="4376738"/>
            <a:ext cx="182880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of Tokens</a:t>
            </a:r>
            <a:endParaRPr/>
          </a:p>
        </p:txBody>
      </p:sp>
      <p:sp>
        <p:nvSpPr>
          <p:cNvPr id="803" name="Google Shape;803;p40"/>
          <p:cNvSpPr txBox="1"/>
          <p:nvPr/>
        </p:nvSpPr>
        <p:spPr>
          <a:xfrm>
            <a:off x="1677988" y="4510088"/>
            <a:ext cx="1371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804" name="Google Shape;804;p40"/>
          <p:cNvSpPr txBox="1"/>
          <p:nvPr/>
        </p:nvSpPr>
        <p:spPr>
          <a:xfrm>
            <a:off x="6934200" y="3124200"/>
            <a:ext cx="1371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a.out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5" name="Google Shape;805;p40"/>
          <p:cNvSpPr txBox="1"/>
          <p:nvPr/>
        </p:nvSpPr>
        <p:spPr>
          <a:xfrm>
            <a:off x="6934200" y="1828800"/>
            <a:ext cx="1371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lex.yy.c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" name="Google Shape;806;p40"/>
          <p:cNvSpPr txBox="1"/>
          <p:nvPr/>
        </p:nvSpPr>
        <p:spPr>
          <a:xfrm>
            <a:off x="1447800" y="3046413"/>
            <a:ext cx="1371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lex.yy.c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7" name="Google Shape;807;p40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8" name="Google Shape;80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38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749935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Specification</a:t>
            </a:r>
            <a:endParaRPr/>
          </a:p>
        </p:txBody>
      </p:sp>
      <p:sp>
        <p:nvSpPr>
          <p:cNvPr id="815" name="Google Shape;815;p41"/>
          <p:cNvSpPr txBox="1">
            <a:spLocks noGrp="1"/>
          </p:cNvSpPr>
          <p:nvPr>
            <p:ph type="body" idx="1"/>
          </p:nvPr>
        </p:nvSpPr>
        <p:spPr>
          <a:xfrm>
            <a:off x="1143000" y="990600"/>
            <a:ext cx="6705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96900" lvl="0" indent="-51435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Declaration Section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  Variable, Manifest Constant, Regular Definition.	</a:t>
            </a:r>
            <a:endParaRPr/>
          </a:p>
          <a:p>
            <a:pPr marL="59690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/>
          </a:p>
          <a:p>
            <a:pPr marL="596900" lvl="0" indent="-514350" algn="l" rtl="0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 Rules Section</a:t>
            </a:r>
            <a:endParaRPr/>
          </a:p>
          <a:p>
            <a:pPr marL="59690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P1 ………. { action1}</a:t>
            </a:r>
            <a:endParaRPr/>
          </a:p>
          <a:p>
            <a:pPr marL="59690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P2 ………. { action2}</a:t>
            </a:r>
            <a:endParaRPr/>
          </a:p>
          <a:p>
            <a:pPr marL="59690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P3 ………. { action3}</a:t>
            </a:r>
            <a:endParaRPr/>
          </a:p>
          <a:p>
            <a:pPr marL="59690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P4 ………. { action4}</a:t>
            </a:r>
            <a:endParaRPr/>
          </a:p>
          <a:p>
            <a:pPr marL="59690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lvl="0" indent="-514350" algn="l" rtl="0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Subroutine Section/Auxiliary Procedures</a:t>
            </a:r>
            <a:endParaRPr/>
          </a:p>
        </p:txBody>
      </p:sp>
      <p:sp>
        <p:nvSpPr>
          <p:cNvPr id="816" name="Google Shape;816;p41"/>
          <p:cNvSpPr txBox="1"/>
          <p:nvPr/>
        </p:nvSpPr>
        <p:spPr>
          <a:xfrm>
            <a:off x="7467600" y="990600"/>
            <a:ext cx="1295400" cy="1447800"/>
          </a:xfrm>
          <a:prstGeom prst="rect">
            <a:avLst/>
          </a:prstGeom>
          <a:solidFill>
            <a:srgbClr val="ED92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69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%{</a:t>
            </a:r>
            <a:endParaRPr/>
          </a:p>
          <a:p>
            <a:pPr marL="596900" marR="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marR="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%}</a:t>
            </a:r>
            <a:endParaRPr/>
          </a:p>
        </p:txBody>
      </p:sp>
      <p:sp>
        <p:nvSpPr>
          <p:cNvPr id="817" name="Google Shape;817;p41"/>
          <p:cNvSpPr txBox="1"/>
          <p:nvPr/>
        </p:nvSpPr>
        <p:spPr>
          <a:xfrm>
            <a:off x="5715000" y="3429000"/>
            <a:ext cx="1295400" cy="1981200"/>
          </a:xfrm>
          <a:prstGeom prst="rect">
            <a:avLst/>
          </a:prstGeom>
          <a:solidFill>
            <a:srgbClr val="ED92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690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%%</a:t>
            </a:r>
            <a:endParaRPr/>
          </a:p>
          <a:p>
            <a:pPr marL="596900" marR="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marR="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6900" marR="0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%%</a:t>
            </a:r>
            <a:endParaRPr/>
          </a:p>
        </p:txBody>
      </p:sp>
      <p:sp>
        <p:nvSpPr>
          <p:cNvPr id="818" name="Google Shape;818;p41"/>
          <p:cNvSpPr txBox="1"/>
          <p:nvPr/>
        </p:nvSpPr>
        <p:spPr>
          <a:xfrm>
            <a:off x="7518400" y="3762375"/>
            <a:ext cx="1423988" cy="461963"/>
          </a:xfrm>
          <a:prstGeom prst="rect">
            <a:avLst/>
          </a:prstGeom>
          <a:solidFill>
            <a:srgbClr val="92D050"/>
          </a:solidFill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COMPULSARY SECTION</a:t>
            </a:r>
            <a:endParaRPr/>
          </a:p>
        </p:txBody>
      </p:sp>
      <p:sp>
        <p:nvSpPr>
          <p:cNvPr id="819" name="Google Shape;819;p41"/>
          <p:cNvSpPr/>
          <p:nvPr/>
        </p:nvSpPr>
        <p:spPr>
          <a:xfrm>
            <a:off x="7083425" y="3429000"/>
            <a:ext cx="307975" cy="1981200"/>
          </a:xfrm>
          <a:prstGeom prst="rightBrace">
            <a:avLst>
              <a:gd name="adj1" fmla="val 8333"/>
              <a:gd name="adj2" fmla="val 50000"/>
            </a:avLst>
          </a:prstGeom>
          <a:solidFill>
            <a:srgbClr val="CCC0D9"/>
          </a:solidFill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0" name="Google Shape;820;p41"/>
          <p:cNvCxnSpPr/>
          <p:nvPr/>
        </p:nvCxnSpPr>
        <p:spPr>
          <a:xfrm>
            <a:off x="0" y="987424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21" name="Google Shape;82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39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25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Passes</a:t>
            </a:r>
            <a:endParaRPr/>
          </a:p>
        </p:txBody>
      </p:sp>
      <p:sp>
        <p:nvSpPr>
          <p:cNvPr id="343" name="Google Shape;34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600"/>
              <a:t>A pass is a complete traversal of the source program, or a complete traversal of some internal representation of the source program.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600"/>
              <a:t>Sometimes a single “pass” corresponds to several phases that are interleaved in time.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600"/>
              <a:t>What and how many passes a compiler does over the source program is an important design decision.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344" name="Google Shape;3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(cont_...)</a:t>
            </a:r>
            <a:endParaRPr sz="2400"/>
          </a:p>
        </p:txBody>
      </p:sp>
      <p:sp>
        <p:nvSpPr>
          <p:cNvPr id="828" name="Google Shape;828;p42"/>
          <p:cNvSpPr txBox="1">
            <a:spLocks noGrp="1"/>
          </p:cNvSpPr>
          <p:nvPr>
            <p:ph type="body" idx="1"/>
          </p:nvPr>
        </p:nvSpPr>
        <p:spPr>
          <a:xfrm>
            <a:off x="643467" y="1144588"/>
            <a:ext cx="8119533" cy="552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Implementing the Interactions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Uses  </a:t>
            </a: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getchar() </a:t>
            </a:r>
            <a:r>
              <a:rPr lang="en-US" sz="1800"/>
              <a:t>In 					         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C to read a Character				        Returns Token to 							Caller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		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/>
              <a:t>		Pushes back </a:t>
            </a: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</a:t>
            </a:r>
            <a:r>
              <a:rPr lang="en-US" sz="1800"/>
              <a:t> using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		</a:t>
            </a: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ungetc(ch,stdin)</a:t>
            </a:r>
            <a:r>
              <a:rPr lang="en-US" sz="2400">
                <a:solidFill>
                  <a:srgbClr val="FF0000"/>
                </a:solidFill>
              </a:rPr>
              <a:t>																										</a:t>
            </a:r>
            <a:r>
              <a:rPr lang="en-US" sz="2400"/>
              <a:t>Sets a global variable to 					     attribute value </a:t>
            </a:r>
            <a:r>
              <a:rPr lang="en-US" sz="2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(yylval)</a:t>
            </a: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4038600" y="1828800"/>
            <a:ext cx="2133600" cy="10668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Lexical Analyzer</a:t>
            </a:r>
            <a:endParaRPr/>
          </a:p>
        </p:txBody>
      </p:sp>
      <p:sp>
        <p:nvSpPr>
          <p:cNvPr id="830" name="Google Shape;830;p42"/>
          <p:cNvSpPr/>
          <p:nvPr/>
        </p:nvSpPr>
        <p:spPr>
          <a:xfrm>
            <a:off x="6629400" y="3886200"/>
            <a:ext cx="2133600" cy="762000"/>
          </a:xfrm>
          <a:prstGeom prst="rect">
            <a:avLst/>
          </a:prstGeom>
          <a:solidFill>
            <a:srgbClr val="ED9279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Lex Value / Token Value</a:t>
            </a:r>
            <a:endParaRPr/>
          </a:p>
        </p:txBody>
      </p:sp>
      <p:cxnSp>
        <p:nvCxnSpPr>
          <p:cNvPr id="831" name="Google Shape;831;p42"/>
          <p:cNvCxnSpPr/>
          <p:nvPr/>
        </p:nvCxnSpPr>
        <p:spPr>
          <a:xfrm>
            <a:off x="3200400" y="2057400"/>
            <a:ext cx="8382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32" name="Google Shape;832;p42"/>
          <p:cNvCxnSpPr/>
          <p:nvPr/>
        </p:nvCxnSpPr>
        <p:spPr>
          <a:xfrm>
            <a:off x="6172200" y="2286000"/>
            <a:ext cx="8382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33" name="Google Shape;833;p42"/>
          <p:cNvCxnSpPr/>
          <p:nvPr/>
        </p:nvCxnSpPr>
        <p:spPr>
          <a:xfrm>
            <a:off x="6172200" y="2590800"/>
            <a:ext cx="1752600" cy="1295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34" name="Google Shape;834;p42"/>
          <p:cNvCxnSpPr/>
          <p:nvPr/>
        </p:nvCxnSpPr>
        <p:spPr>
          <a:xfrm flipH="1">
            <a:off x="3276600" y="2514600"/>
            <a:ext cx="762000" cy="762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35" name="Google Shape;835;p42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36" name="Google Shape;83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40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3"/>
          <p:cNvSpPr txBox="1">
            <a:spLocks noGrp="1"/>
          </p:cNvSpPr>
          <p:nvPr>
            <p:ph type="title"/>
          </p:nvPr>
        </p:nvSpPr>
        <p:spPr>
          <a:xfrm>
            <a:off x="1896532" y="274638"/>
            <a:ext cx="6790267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(cont_...)</a:t>
            </a:r>
            <a:endParaRPr sz="2400"/>
          </a:p>
        </p:txBody>
      </p:sp>
      <p:sp>
        <p:nvSpPr>
          <p:cNvPr id="843" name="Google Shape;843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000"/>
              <a:buChar char="•"/>
            </a:pPr>
            <a:r>
              <a:rPr lang="en-US" sz="3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Commands Used: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# lex filename.l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 cc lex.yy.c –ll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 ./a.out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</p:txBody>
      </p:sp>
      <p:cxnSp>
        <p:nvCxnSpPr>
          <p:cNvPr id="844" name="Google Shape;844;p43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45" name="Google Shape;84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41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Sample program</a:t>
            </a:r>
            <a:endParaRPr/>
          </a:p>
        </p:txBody>
      </p:sp>
      <p:graphicFrame>
        <p:nvGraphicFramePr>
          <p:cNvPr id="852" name="Google Shape;852;p44"/>
          <p:cNvGraphicFramePr/>
          <p:nvPr/>
        </p:nvGraphicFramePr>
        <p:xfrm>
          <a:off x="609600" y="990600"/>
          <a:ext cx="3581400" cy="4974760"/>
        </p:xfrm>
        <a:graphic>
          <a:graphicData uri="http://schemas.openxmlformats.org/drawingml/2006/table">
            <a:tbl>
              <a:tblPr firstRow="1" bandRow="1">
                <a:noFill/>
                <a:tableStyleId>{0295C701-329A-4DCA-AE4D-2A98159162B9}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4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%{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%{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      #include&lt;stdio.h&gt;     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      int wcnt=0, lcnt=0, char_cnt=0;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%}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    charac      [^\n\t]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    eol          \n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   word          “   "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%%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     {eol}        {lcnt++; wcnt++;}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     {word}     {wcnt++;}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    {charac}   {char_cnt++;}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%%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53" name="Google Shape;853;p44"/>
          <p:cNvSpPr/>
          <p:nvPr/>
        </p:nvSpPr>
        <p:spPr>
          <a:xfrm>
            <a:off x="4572000" y="1295400"/>
            <a:ext cx="228600" cy="121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44"/>
          <p:cNvSpPr/>
          <p:nvPr/>
        </p:nvSpPr>
        <p:spPr>
          <a:xfrm>
            <a:off x="4572000" y="2514600"/>
            <a:ext cx="152400" cy="1371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44"/>
          <p:cNvSpPr/>
          <p:nvPr/>
        </p:nvSpPr>
        <p:spPr>
          <a:xfrm>
            <a:off x="6629400" y="1295400"/>
            <a:ext cx="381000" cy="2590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44"/>
          <p:cNvSpPr/>
          <p:nvPr/>
        </p:nvSpPr>
        <p:spPr>
          <a:xfrm>
            <a:off x="4724400" y="3886200"/>
            <a:ext cx="76200" cy="1600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44"/>
          <p:cNvSpPr txBox="1"/>
          <p:nvPr/>
        </p:nvSpPr>
        <p:spPr>
          <a:xfrm>
            <a:off x="4940606" y="1523216"/>
            <a:ext cx="152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section</a:t>
            </a:r>
            <a:endParaRPr/>
          </a:p>
        </p:txBody>
      </p:sp>
      <p:sp>
        <p:nvSpPr>
          <p:cNvPr id="858" name="Google Shape;858;p44"/>
          <p:cNvSpPr txBox="1"/>
          <p:nvPr/>
        </p:nvSpPr>
        <p:spPr>
          <a:xfrm>
            <a:off x="4953000" y="2667000"/>
            <a:ext cx="1371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definition section</a:t>
            </a:r>
            <a:endParaRPr/>
          </a:p>
        </p:txBody>
      </p:sp>
      <p:sp>
        <p:nvSpPr>
          <p:cNvPr id="859" name="Google Shape;859;p44"/>
          <p:cNvSpPr txBox="1"/>
          <p:nvPr/>
        </p:nvSpPr>
        <p:spPr>
          <a:xfrm>
            <a:off x="7315200" y="2169547"/>
            <a:ext cx="152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Declaration section</a:t>
            </a:r>
            <a:endParaRPr/>
          </a:p>
        </p:txBody>
      </p:sp>
      <p:sp>
        <p:nvSpPr>
          <p:cNvPr id="860" name="Google Shape;860;p44"/>
          <p:cNvSpPr txBox="1"/>
          <p:nvPr/>
        </p:nvSpPr>
        <p:spPr>
          <a:xfrm>
            <a:off x="5188945" y="4439798"/>
            <a:ext cx="23355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 section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1" name="Google Shape;86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Contd….</a:t>
            </a:r>
            <a:endParaRPr/>
          </a:p>
        </p:txBody>
      </p:sp>
      <p:graphicFrame>
        <p:nvGraphicFramePr>
          <p:cNvPr id="867" name="Google Shape;867;p45"/>
          <p:cNvGraphicFramePr/>
          <p:nvPr/>
        </p:nvGraphicFramePr>
        <p:xfrm>
          <a:off x="457200" y="1081116"/>
          <a:ext cx="4419600" cy="5487430"/>
        </p:xfrm>
        <a:graphic>
          <a:graphicData uri="http://schemas.openxmlformats.org/drawingml/2006/table">
            <a:tbl>
              <a:tblPr firstRow="1" bandRow="1">
                <a:noFill/>
                <a:tableStyleId>{0295C701-329A-4DCA-AE4D-2A98159162B9}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main()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main()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	yyin=fopen("sample.txt","r");	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         yylex();		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printf("\n\nNumber of lines: %d",lcnt);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printf("\nNumber of words: %d",wcnt);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printf("\nNo. ofcharacters:%d",char_cnt);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}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 yywrap()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	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 1;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68" name="Google Shape;868;p45"/>
          <p:cNvSpPr/>
          <p:nvPr/>
        </p:nvSpPr>
        <p:spPr>
          <a:xfrm>
            <a:off x="6004193" y="1101687"/>
            <a:ext cx="969484" cy="470420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45"/>
          <p:cNvSpPr txBox="1"/>
          <p:nvPr/>
        </p:nvSpPr>
        <p:spPr>
          <a:xfrm>
            <a:off x="6973677" y="2743201"/>
            <a:ext cx="17131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Auxiliary procedure section</a:t>
            </a:r>
            <a:endParaRPr/>
          </a:p>
        </p:txBody>
      </p:sp>
      <p:pic>
        <p:nvPicPr>
          <p:cNvPr id="870" name="Google Shape;87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876" name="Google Shape;876;p4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yylex()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Entry point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Call yylex() to start or resume scanning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a lex action does a return to pass a value to the calling program, the next call to yylex() will continue from the point where it left off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 code in the rules section is copied into yylex()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yywrap()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EOF is found it calls routine yywrap() to find out what to do next.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Returns 0 –scanner continues scanning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Returns 1 – the scanner returns zero token to report the EOF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877" name="Google Shape;8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883" name="Google Shape;883;p4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yytext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Whenever a lexer matches a token the text of the token is stored in the null terminated string yytext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flex finds a match, yytext points to the first character of the match in the input buffer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value of yytext will be overwritten the next time yylex() is called.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value of yytext is only valid from within the matched rule’s action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884" name="Google Shape;88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</a:t>
            </a:r>
            <a:endParaRPr/>
          </a:p>
        </p:txBody>
      </p:sp>
      <p:sp>
        <p:nvSpPr>
          <p:cNvPr id="890" name="Google Shape;890;p4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430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*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[]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^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$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{}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\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+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?</a:t>
            </a:r>
            <a:endParaRPr/>
          </a:p>
        </p:txBody>
      </p:sp>
      <p:sp>
        <p:nvSpPr>
          <p:cNvPr id="891" name="Google Shape;891;p48"/>
          <p:cNvSpPr txBox="1">
            <a:spLocks noGrp="1"/>
          </p:cNvSpPr>
          <p:nvPr>
            <p:ph type="body" idx="2"/>
          </p:nvPr>
        </p:nvSpPr>
        <p:spPr>
          <a:xfrm>
            <a:off x="1676400" y="1371600"/>
            <a:ext cx="70104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Matches any single character except new line character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Matches 0 or more copies of the preceding expression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char class which matches any char within the bracket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Matches the beginning of the line as 1</a:t>
            </a:r>
            <a:r>
              <a:rPr lang="en-US" sz="2400" baseline="30000"/>
              <a:t>st</a:t>
            </a:r>
            <a:r>
              <a:rPr lang="en-US" sz="2400"/>
              <a:t> char of RE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Matches the end of line as the last char of a RE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Indicates how many times the previous pattern is allowed to match when containing one or two nos.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Used to escape metacharacters &amp; as part of the usual c escape sequences e.g. “\n”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Matches one or more occurrence of the preceding RE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matches zero or one occurrence of the preceding RE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e.g. -?[0-9]+</a:t>
            </a:r>
            <a:endParaRPr/>
          </a:p>
        </p:txBody>
      </p:sp>
      <p:pic>
        <p:nvPicPr>
          <p:cNvPr id="892" name="Google Shape;89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766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Contd…</a:t>
            </a:r>
            <a:endParaRPr/>
          </a:p>
        </p:txBody>
      </p:sp>
      <p:sp>
        <p:nvSpPr>
          <p:cNvPr id="898" name="Google Shape;898;p4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12192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|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“…”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()</a:t>
            </a:r>
            <a:endParaRPr/>
          </a:p>
        </p:txBody>
      </p:sp>
      <p:sp>
        <p:nvSpPr>
          <p:cNvPr id="899" name="Google Shape;899;p49"/>
          <p:cNvSpPr txBox="1">
            <a:spLocks noGrp="1"/>
          </p:cNvSpPr>
          <p:nvPr>
            <p:ph type="body" idx="2"/>
          </p:nvPr>
        </p:nvSpPr>
        <p:spPr>
          <a:xfrm>
            <a:off x="1752600" y="914400"/>
            <a:ext cx="69342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Matches either the preceding RE or the following RE e.g.   is|am|are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Interprets everything within the quotation marks literally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Matches the preceding RE but only if the followed by the following RE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Groups  series of RE together into a new RE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900" name="Google Shape;90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Program</a:t>
            </a:r>
            <a:endParaRPr/>
          </a:p>
        </p:txBody>
      </p:sp>
      <p:sp>
        <p:nvSpPr>
          <p:cNvPr id="906" name="Google Shape;906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%{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/* definitions of manifest constants 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LT, LE, EQ, NE, GT, GE,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IF, THEN, ELSE, ID, Number, RELOP */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%}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/* regular definitions */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delim                       [ \t\n]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ws                            {delim}+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letter                       [A-Za-z]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digit                         [0-9]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Id                              {letter} ({letter}|{digit})*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number                   {digit}+(\. {digit}+)?(E+-]?{digit}+)?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cxnSp>
        <p:nvCxnSpPr>
          <p:cNvPr id="907" name="Google Shape;907;p50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08" name="Google Shape;90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48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Program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(cont…)</a:t>
            </a:r>
            <a:endParaRPr sz="2400"/>
          </a:p>
        </p:txBody>
      </p:sp>
      <p:sp>
        <p:nvSpPr>
          <p:cNvPr id="915" name="Google Shape;915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%%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{ws}              {/* no action and no return */}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                  {return (IF);}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then             {return (THEN);}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else              {return (ELSE);}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{id}               {yylval = (int) installID(); return (ID);}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{number}    {yylval = (int) installNum(); return (NUMBER);}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“&lt;“               {yyval = LT; return (RELOP);}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“&lt;=“             {yyval = LE; return (RELOP);}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“=“               {yyval = EQ; return (RELOP);}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“&lt;&gt;“             {yyval = NE; return (RELOP);}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“&gt;“               {yyval = GT; return (RELOP);}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“&gt;=“             {yyval = GE; return (RELOP);}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%%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cxnSp>
        <p:nvCxnSpPr>
          <p:cNvPr id="916" name="Google Shape;916;p51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17" name="Google Shape;91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49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Passes </a:t>
            </a:r>
            <a:endParaRPr/>
          </a:p>
        </p:txBody>
      </p:sp>
      <p:sp>
        <p:nvSpPr>
          <p:cNvPr id="351" name="Google Shape;35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5824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 an implementation of compiler ,portions of one or more phases are combined into a module called a 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pass.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5824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 pass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 compiler design is the group of several phases of compiler to perform analysis or synthesis of source program.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5824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5824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Two types of pass:- </a:t>
            </a:r>
            <a:b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1:-one pass </a:t>
            </a:r>
            <a:b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2:-two pass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5824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5824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 one pass structure: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5824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        both analysis and synthesis of source program is done in the flow from beginning to end of program.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5824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 two pass structure: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5824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   analysis of source program is done in first pass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5824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   synthesis of source program is done in second pass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2" name="Google Shape;3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2834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 Program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(cont…)</a:t>
            </a:r>
            <a:endParaRPr sz="2400"/>
          </a:p>
        </p:txBody>
      </p:sp>
      <p:sp>
        <p:nvSpPr>
          <p:cNvPr id="924" name="Google Shape;924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int installID()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{/* function to install the lexeme, whose first character is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pointed to by yytext, and whose length is yyleng, into the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symbol table and return a pointer thereto */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int installNum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{/* similar to installID, but puts numerical constants into a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separate table */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5" name="Google Shape;925;p52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6" name="Google Shape;92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50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3"/>
          <p:cNvSpPr txBox="1">
            <a:spLocks noGrp="1"/>
          </p:cNvSpPr>
          <p:nvPr>
            <p:ph type="title"/>
          </p:nvPr>
        </p:nvSpPr>
        <p:spPr>
          <a:xfrm>
            <a:off x="1046163" y="47625"/>
            <a:ext cx="76723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/>
            </a:r>
            <a:br>
              <a:rPr lang="en-US" sz="3600"/>
            </a:br>
            <a:r>
              <a:rPr lang="en-US" sz="42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Scanner: Lexical Analysis</a:t>
            </a:r>
            <a:endParaRPr/>
          </a:p>
        </p:txBody>
      </p:sp>
      <p:sp>
        <p:nvSpPr>
          <p:cNvPr id="933" name="Google Shape;933;p53"/>
          <p:cNvSpPr txBox="1">
            <a:spLocks noGrp="1"/>
          </p:cNvSpPr>
          <p:nvPr>
            <p:ph type="body" idx="1"/>
          </p:nvPr>
        </p:nvSpPr>
        <p:spPr>
          <a:xfrm>
            <a:off x="685800" y="1205442"/>
            <a:ext cx="8458200" cy="580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Char char="–"/>
            </a:pP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kind of</a:t>
            </a:r>
            <a:r>
              <a:rPr lang="en-US" sz="2400" b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ERRORS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reported by </a:t>
            </a:r>
            <a:r>
              <a:rPr lang="en-US" sz="2400" b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Issues an Appropriate Error Message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Errors:</a:t>
            </a:r>
            <a:endParaRPr/>
          </a:p>
          <a:p>
            <a:pPr marL="917575" lvl="1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Entire Lexeme is read and then truncated to the Specified Length.</a:t>
            </a:r>
            <a:endParaRPr/>
          </a:p>
          <a:p>
            <a:pPr marL="917575" lvl="1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Error of the Second Type-</a:t>
            </a:r>
            <a:endParaRPr/>
          </a:p>
          <a:p>
            <a:pPr marL="403225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a. Skip Illegal Character.</a:t>
            </a:r>
            <a:endParaRPr/>
          </a:p>
          <a:p>
            <a:pPr marL="403225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b. Pass the Character to the parser which has better  </a:t>
            </a:r>
            <a:endParaRPr/>
          </a:p>
          <a:p>
            <a:pPr marL="403225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knowledge of the context in which Error has occurred.</a:t>
            </a:r>
            <a:endParaRPr/>
          </a:p>
          <a:p>
            <a:pPr marL="403225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    Wait till end of File and issue Error Message.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Verdana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2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Misspelling of Keywords.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</p:txBody>
      </p:sp>
      <p:cxnSp>
        <p:nvCxnSpPr>
          <p:cNvPr id="934" name="Google Shape;934;p53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35" name="Google Shape;93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51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Phases of a Compiler</a:t>
            </a:r>
            <a:endParaRPr/>
          </a:p>
        </p:txBody>
      </p:sp>
      <p:sp>
        <p:nvSpPr>
          <p:cNvPr id="361" name="Google Shape;36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Lexical analysis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Syntax analysis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Semantic analysis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Intermediate (machine-independent) code generation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code optimization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Target (machine-dependent) code generation</a:t>
            </a:r>
            <a:endParaRPr/>
          </a:p>
        </p:txBody>
      </p:sp>
      <p:cxnSp>
        <p:nvCxnSpPr>
          <p:cNvPr id="362" name="Google Shape;362;p8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63" name="Google Shape;3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"/>
          <p:cNvSpPr txBox="1"/>
          <p:nvPr/>
        </p:nvSpPr>
        <p:spPr>
          <a:xfrm>
            <a:off x="3884613" y="238125"/>
            <a:ext cx="18272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program</a:t>
            </a:r>
            <a:endParaRPr/>
          </a:p>
        </p:txBody>
      </p:sp>
      <p:sp>
        <p:nvSpPr>
          <p:cNvPr id="370" name="Google Shape;370;p9"/>
          <p:cNvSpPr txBox="1"/>
          <p:nvPr/>
        </p:nvSpPr>
        <p:spPr>
          <a:xfrm>
            <a:off x="3708400" y="930275"/>
            <a:ext cx="2514600" cy="4619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Lexical Analyzer</a:t>
            </a:r>
            <a:endParaRPr/>
          </a:p>
        </p:txBody>
      </p:sp>
      <p:sp>
        <p:nvSpPr>
          <p:cNvPr id="371" name="Google Shape;371;p9"/>
          <p:cNvSpPr txBox="1"/>
          <p:nvPr/>
        </p:nvSpPr>
        <p:spPr>
          <a:xfrm>
            <a:off x="3368675" y="4646613"/>
            <a:ext cx="3194050" cy="4619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Optimization</a:t>
            </a:r>
            <a:endParaRPr/>
          </a:p>
        </p:txBody>
      </p:sp>
      <p:sp>
        <p:nvSpPr>
          <p:cNvPr id="372" name="Google Shape;372;p9"/>
          <p:cNvSpPr txBox="1"/>
          <p:nvPr/>
        </p:nvSpPr>
        <p:spPr>
          <a:xfrm>
            <a:off x="3430588" y="5613400"/>
            <a:ext cx="3071812" cy="4619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Generation Phase</a:t>
            </a:r>
            <a:endParaRPr/>
          </a:p>
        </p:txBody>
      </p:sp>
      <p:sp>
        <p:nvSpPr>
          <p:cNvPr id="373" name="Google Shape;373;p9"/>
          <p:cNvSpPr txBox="1"/>
          <p:nvPr/>
        </p:nvSpPr>
        <p:spPr>
          <a:xfrm>
            <a:off x="457200" y="3006725"/>
            <a:ext cx="1966913" cy="8302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Symbol Table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endParaRPr/>
          </a:p>
        </p:txBody>
      </p:sp>
      <p:cxnSp>
        <p:nvCxnSpPr>
          <p:cNvPr id="374" name="Google Shape;374;p9"/>
          <p:cNvCxnSpPr/>
          <p:nvPr/>
        </p:nvCxnSpPr>
        <p:spPr>
          <a:xfrm>
            <a:off x="4881563" y="688975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9"/>
          <p:cNvCxnSpPr/>
          <p:nvPr/>
        </p:nvCxnSpPr>
        <p:spPr>
          <a:xfrm flipH="1">
            <a:off x="4892675" y="1392238"/>
            <a:ext cx="15875" cy="422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9"/>
          <p:cNvCxnSpPr/>
          <p:nvPr/>
        </p:nvCxnSpPr>
        <p:spPr>
          <a:xfrm flipH="1">
            <a:off x="4881563" y="3025775"/>
            <a:ext cx="15875" cy="3730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9"/>
          <p:cNvCxnSpPr/>
          <p:nvPr/>
        </p:nvCxnSpPr>
        <p:spPr>
          <a:xfrm flipH="1">
            <a:off x="4892675" y="4229100"/>
            <a:ext cx="6350" cy="4175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9"/>
          <p:cNvCxnSpPr/>
          <p:nvPr/>
        </p:nvCxnSpPr>
        <p:spPr>
          <a:xfrm>
            <a:off x="4881563" y="5108575"/>
            <a:ext cx="11112" cy="49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9"/>
          <p:cNvCxnSpPr/>
          <p:nvPr/>
        </p:nvCxnSpPr>
        <p:spPr>
          <a:xfrm>
            <a:off x="4908550" y="6075363"/>
            <a:ext cx="0" cy="3667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9"/>
          <p:cNvCxnSpPr/>
          <p:nvPr/>
        </p:nvCxnSpPr>
        <p:spPr>
          <a:xfrm flipH="1">
            <a:off x="4895850" y="2284413"/>
            <a:ext cx="12700" cy="2651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p9"/>
          <p:cNvSpPr txBox="1"/>
          <p:nvPr/>
        </p:nvSpPr>
        <p:spPr>
          <a:xfrm>
            <a:off x="3430588" y="3398838"/>
            <a:ext cx="3078162" cy="8302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Code Generator</a:t>
            </a:r>
            <a:endParaRPr/>
          </a:p>
        </p:txBody>
      </p:sp>
      <p:sp>
        <p:nvSpPr>
          <p:cNvPr id="382" name="Google Shape;382;p9"/>
          <p:cNvSpPr txBox="1"/>
          <p:nvPr/>
        </p:nvSpPr>
        <p:spPr>
          <a:xfrm>
            <a:off x="3711575" y="2549525"/>
            <a:ext cx="2514600" cy="4619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Analyzer</a:t>
            </a:r>
            <a:endParaRPr/>
          </a:p>
        </p:txBody>
      </p:sp>
      <p:sp>
        <p:nvSpPr>
          <p:cNvPr id="383" name="Google Shape;383;p9"/>
          <p:cNvSpPr txBox="1"/>
          <p:nvPr/>
        </p:nvSpPr>
        <p:spPr>
          <a:xfrm>
            <a:off x="3725863" y="1846263"/>
            <a:ext cx="2487612" cy="4619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Analyzer</a:t>
            </a:r>
            <a:endParaRPr/>
          </a:p>
        </p:txBody>
      </p:sp>
      <p:sp>
        <p:nvSpPr>
          <p:cNvPr id="384" name="Google Shape;384;p9"/>
          <p:cNvSpPr txBox="1"/>
          <p:nvPr/>
        </p:nvSpPr>
        <p:spPr>
          <a:xfrm>
            <a:off x="7239000" y="2805113"/>
            <a:ext cx="1660525" cy="831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Handler</a:t>
            </a:r>
            <a:endParaRPr/>
          </a:p>
        </p:txBody>
      </p:sp>
      <p:cxnSp>
        <p:nvCxnSpPr>
          <p:cNvPr id="385" name="Google Shape;385;p9"/>
          <p:cNvCxnSpPr/>
          <p:nvPr/>
        </p:nvCxnSpPr>
        <p:spPr>
          <a:xfrm rot="10800000" flipH="1">
            <a:off x="2424113" y="1160463"/>
            <a:ext cx="1284287" cy="2178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9"/>
          <p:cNvCxnSpPr/>
          <p:nvPr/>
        </p:nvCxnSpPr>
        <p:spPr>
          <a:xfrm>
            <a:off x="2424113" y="3398838"/>
            <a:ext cx="941387" cy="1477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9"/>
          <p:cNvCxnSpPr/>
          <p:nvPr/>
        </p:nvCxnSpPr>
        <p:spPr>
          <a:xfrm>
            <a:off x="2424113" y="3398838"/>
            <a:ext cx="1006475" cy="43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" name="Google Shape;388;p9"/>
          <p:cNvCxnSpPr/>
          <p:nvPr/>
        </p:nvCxnSpPr>
        <p:spPr>
          <a:xfrm rot="10800000">
            <a:off x="6226175" y="1160463"/>
            <a:ext cx="1012825" cy="20288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9"/>
          <p:cNvCxnSpPr/>
          <p:nvPr/>
        </p:nvCxnSpPr>
        <p:spPr>
          <a:xfrm rot="10800000" flipH="1">
            <a:off x="2424113" y="2781300"/>
            <a:ext cx="1284287" cy="5572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9"/>
          <p:cNvCxnSpPr/>
          <p:nvPr/>
        </p:nvCxnSpPr>
        <p:spPr>
          <a:xfrm rot="10800000" flipH="1">
            <a:off x="2424113" y="2078038"/>
            <a:ext cx="1284287" cy="1260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Google Shape;391;p9"/>
          <p:cNvCxnSpPr/>
          <p:nvPr/>
        </p:nvCxnSpPr>
        <p:spPr>
          <a:xfrm>
            <a:off x="2424113" y="3398838"/>
            <a:ext cx="1006475" cy="24463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Google Shape;392;p9"/>
          <p:cNvCxnSpPr/>
          <p:nvPr/>
        </p:nvCxnSpPr>
        <p:spPr>
          <a:xfrm rot="10800000">
            <a:off x="6213475" y="2781300"/>
            <a:ext cx="1025525" cy="4302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9"/>
          <p:cNvCxnSpPr/>
          <p:nvPr/>
        </p:nvCxnSpPr>
        <p:spPr>
          <a:xfrm rot="10800000">
            <a:off x="6223000" y="2046288"/>
            <a:ext cx="1016000" cy="1165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394;p9"/>
          <p:cNvCxnSpPr/>
          <p:nvPr/>
        </p:nvCxnSpPr>
        <p:spPr>
          <a:xfrm flipH="1">
            <a:off x="6508750" y="3221038"/>
            <a:ext cx="730250" cy="2622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9"/>
          <p:cNvCxnSpPr/>
          <p:nvPr/>
        </p:nvCxnSpPr>
        <p:spPr>
          <a:xfrm flipH="1">
            <a:off x="6508750" y="3221038"/>
            <a:ext cx="730250" cy="577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Google Shape;396;p9"/>
          <p:cNvSpPr txBox="1"/>
          <p:nvPr/>
        </p:nvSpPr>
        <p:spPr>
          <a:xfrm>
            <a:off x="4083050" y="6421438"/>
            <a:ext cx="17621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program</a:t>
            </a:r>
            <a:endParaRPr/>
          </a:p>
        </p:txBody>
      </p:sp>
      <p:cxnSp>
        <p:nvCxnSpPr>
          <p:cNvPr id="397" name="Google Shape;397;p9"/>
          <p:cNvCxnSpPr/>
          <p:nvPr/>
        </p:nvCxnSpPr>
        <p:spPr>
          <a:xfrm flipH="1">
            <a:off x="6580188" y="3221038"/>
            <a:ext cx="658812" cy="16811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8" name="Google Shape;39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0"/>
          <p:cNvSpPr txBox="1">
            <a:spLocks noGrp="1"/>
          </p:cNvSpPr>
          <p:nvPr>
            <p:ph type="title"/>
          </p:nvPr>
        </p:nvSpPr>
        <p:spPr>
          <a:xfrm>
            <a:off x="984250" y="304800"/>
            <a:ext cx="8053388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End and Back End Model of Compiler</a:t>
            </a:r>
            <a:endParaRPr/>
          </a:p>
        </p:txBody>
      </p:sp>
      <p:sp>
        <p:nvSpPr>
          <p:cNvPr id="405" name="Google Shape;405;p10"/>
          <p:cNvSpPr txBox="1"/>
          <p:nvPr/>
        </p:nvSpPr>
        <p:spPr>
          <a:xfrm>
            <a:off x="1173163" y="3182938"/>
            <a:ext cx="78644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and Synthesis Phase of Compiler</a:t>
            </a:r>
            <a:endParaRPr/>
          </a:p>
        </p:txBody>
      </p:sp>
      <p:cxnSp>
        <p:nvCxnSpPr>
          <p:cNvPr id="406" name="Google Shape;406;p10"/>
          <p:cNvCxnSpPr/>
          <p:nvPr/>
        </p:nvCxnSpPr>
        <p:spPr>
          <a:xfrm rot="10800000" flipH="1">
            <a:off x="3962400" y="1963738"/>
            <a:ext cx="1684338" cy="79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10"/>
          <p:cNvCxnSpPr/>
          <p:nvPr/>
        </p:nvCxnSpPr>
        <p:spPr>
          <a:xfrm>
            <a:off x="1524000" y="1971675"/>
            <a:ext cx="7461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10"/>
          <p:cNvCxnSpPr/>
          <p:nvPr/>
        </p:nvCxnSpPr>
        <p:spPr>
          <a:xfrm>
            <a:off x="7288213" y="1957388"/>
            <a:ext cx="7889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10"/>
          <p:cNvSpPr txBox="1"/>
          <p:nvPr/>
        </p:nvSpPr>
        <p:spPr>
          <a:xfrm>
            <a:off x="4572000" y="1398588"/>
            <a:ext cx="7016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410" name="Google Shape;410;p10"/>
          <p:cNvSpPr txBox="1"/>
          <p:nvPr/>
        </p:nvSpPr>
        <p:spPr>
          <a:xfrm>
            <a:off x="5646738" y="4595813"/>
            <a:ext cx="1641475" cy="120015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Synthesis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0"/>
          <p:cNvSpPr txBox="1"/>
          <p:nvPr/>
        </p:nvSpPr>
        <p:spPr>
          <a:xfrm>
            <a:off x="2590800" y="4605338"/>
            <a:ext cx="1692275" cy="120015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2" name="Google Shape;412;p10"/>
          <p:cNvCxnSpPr/>
          <p:nvPr/>
        </p:nvCxnSpPr>
        <p:spPr>
          <a:xfrm rot="10800000" flipH="1">
            <a:off x="4283075" y="5160963"/>
            <a:ext cx="1363663" cy="3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10"/>
          <p:cNvCxnSpPr/>
          <p:nvPr/>
        </p:nvCxnSpPr>
        <p:spPr>
          <a:xfrm>
            <a:off x="1844675" y="5154613"/>
            <a:ext cx="7461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10"/>
          <p:cNvCxnSpPr/>
          <p:nvPr/>
        </p:nvCxnSpPr>
        <p:spPr>
          <a:xfrm>
            <a:off x="7288213" y="5154613"/>
            <a:ext cx="7889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5" name="Google Shape;415;p10"/>
          <p:cNvSpPr txBox="1"/>
          <p:nvPr/>
        </p:nvSpPr>
        <p:spPr>
          <a:xfrm>
            <a:off x="4572000" y="4595813"/>
            <a:ext cx="7016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416" name="Google Shape;416;p10"/>
          <p:cNvSpPr txBox="1"/>
          <p:nvPr/>
        </p:nvSpPr>
        <p:spPr>
          <a:xfrm>
            <a:off x="7564438" y="4692650"/>
            <a:ext cx="1198562" cy="92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</p:txBody>
      </p:sp>
      <p:sp>
        <p:nvSpPr>
          <p:cNvPr id="417" name="Google Shape;417;p10"/>
          <p:cNvSpPr txBox="1"/>
          <p:nvPr/>
        </p:nvSpPr>
        <p:spPr>
          <a:xfrm>
            <a:off x="976313" y="4692650"/>
            <a:ext cx="1081087" cy="92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</p:txBody>
      </p:sp>
      <p:sp>
        <p:nvSpPr>
          <p:cNvPr id="418" name="Google Shape;418;p10"/>
          <p:cNvSpPr txBox="1"/>
          <p:nvPr/>
        </p:nvSpPr>
        <p:spPr>
          <a:xfrm>
            <a:off x="7839075" y="1495425"/>
            <a:ext cx="1198563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</p:txBody>
      </p:sp>
      <p:sp>
        <p:nvSpPr>
          <p:cNvPr id="419" name="Google Shape;419;p10"/>
          <p:cNvSpPr txBox="1"/>
          <p:nvPr/>
        </p:nvSpPr>
        <p:spPr>
          <a:xfrm>
            <a:off x="984250" y="1495425"/>
            <a:ext cx="10795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</p:txBody>
      </p:sp>
      <p:sp>
        <p:nvSpPr>
          <p:cNvPr id="420" name="Google Shape;420;p10"/>
          <p:cNvSpPr/>
          <p:nvPr/>
        </p:nvSpPr>
        <p:spPr>
          <a:xfrm>
            <a:off x="2171700" y="1549400"/>
            <a:ext cx="1435100" cy="747713"/>
          </a:xfrm>
          <a:prstGeom prst="rect">
            <a:avLst/>
          </a:prstGeom>
          <a:solidFill>
            <a:srgbClr val="3366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0"/>
          <p:cNvSpPr/>
          <p:nvPr/>
        </p:nvSpPr>
        <p:spPr>
          <a:xfrm>
            <a:off x="2362200" y="1676400"/>
            <a:ext cx="1435100" cy="747713"/>
          </a:xfrm>
          <a:prstGeom prst="rect">
            <a:avLst/>
          </a:prstGeom>
          <a:solidFill>
            <a:srgbClr val="3366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0"/>
          <p:cNvSpPr/>
          <p:nvPr/>
        </p:nvSpPr>
        <p:spPr>
          <a:xfrm>
            <a:off x="2543175" y="1784350"/>
            <a:ext cx="1436688" cy="74771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/>
          </a:p>
        </p:txBody>
      </p:sp>
      <p:sp>
        <p:nvSpPr>
          <p:cNvPr id="423" name="Google Shape;423;p10"/>
          <p:cNvSpPr/>
          <p:nvPr/>
        </p:nvSpPr>
        <p:spPr>
          <a:xfrm>
            <a:off x="5648325" y="1593850"/>
            <a:ext cx="1436688" cy="747713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0"/>
          <p:cNvSpPr/>
          <p:nvPr/>
        </p:nvSpPr>
        <p:spPr>
          <a:xfrm>
            <a:off x="5853113" y="1720850"/>
            <a:ext cx="1436687" cy="747713"/>
          </a:xfrm>
          <a:prstGeom prst="rect">
            <a:avLst/>
          </a:prstGeom>
          <a:solidFill>
            <a:schemeClr val="hlink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0"/>
          <p:cNvSpPr/>
          <p:nvPr/>
        </p:nvSpPr>
        <p:spPr>
          <a:xfrm>
            <a:off x="6019800" y="1828800"/>
            <a:ext cx="1435100" cy="747713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</p:txBody>
      </p:sp>
      <p:cxnSp>
        <p:nvCxnSpPr>
          <p:cNvPr id="426" name="Google Shape;426;p10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7" name="Google Shape;4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Symbol table</a:t>
            </a:r>
            <a:endParaRPr/>
          </a:p>
        </p:txBody>
      </p:sp>
      <p:sp>
        <p:nvSpPr>
          <p:cNvPr id="434" name="Google Shape;43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900" b="1">
                <a:latin typeface="Times New Roman"/>
                <a:ea typeface="Times New Roman"/>
                <a:cs typeface="Times New Roman"/>
                <a:sym typeface="Times New Roman"/>
              </a:rPr>
              <a:t>Symbol table 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an important data structure created and maintained by compilers.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It is used by compiler to keep track of scope/binding information about names.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These names are used in the source program to identify various program elements like variables names, function names, objects, classes, interfaces, etc.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Symbol table is used by both the analysis and the synthesis parts of a compiler.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435" name="Google Shape;43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2621</Words>
  <Application>Microsoft Office PowerPoint</Application>
  <PresentationFormat>On-screen Show (4:3)</PresentationFormat>
  <Paragraphs>589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Noto Sans Symbols</vt:lpstr>
      <vt:lpstr>Times</vt:lpstr>
      <vt:lpstr>Times New Roman</vt:lpstr>
      <vt:lpstr>Verdana</vt:lpstr>
      <vt:lpstr>Office Theme</vt:lpstr>
      <vt:lpstr>1_Office Theme</vt:lpstr>
      <vt:lpstr>2_Office Theme</vt:lpstr>
      <vt:lpstr>  MIT-WPU Final Year( B.Tech)   System Software and Compiler Design </vt:lpstr>
      <vt:lpstr>Unit III</vt:lpstr>
      <vt:lpstr>Introduction to Compilers</vt:lpstr>
      <vt:lpstr>Passes</vt:lpstr>
      <vt:lpstr>Passes </vt:lpstr>
      <vt:lpstr>Phases of a Compiler</vt:lpstr>
      <vt:lpstr>PowerPoint Presentation</vt:lpstr>
      <vt:lpstr>Front End and Back End Model of Compiler</vt:lpstr>
      <vt:lpstr>Symbol table</vt:lpstr>
      <vt:lpstr>Symbol table</vt:lpstr>
      <vt:lpstr>Symbol tables</vt:lpstr>
      <vt:lpstr>Compiler Front End – Back End  /   Analysis –Synthesis Phase</vt:lpstr>
      <vt:lpstr>      Assignment Statement Translation</vt:lpstr>
      <vt:lpstr>      Assignment Statement Translation</vt:lpstr>
      <vt:lpstr>      Assignment Statement Translation</vt:lpstr>
      <vt:lpstr>    Assignment Statement Translation</vt:lpstr>
      <vt:lpstr>Regular Expression</vt:lpstr>
      <vt:lpstr>Regular Expression</vt:lpstr>
      <vt:lpstr>Regular Expression</vt:lpstr>
      <vt:lpstr>Contd…</vt:lpstr>
      <vt:lpstr> Lexical Analyzer </vt:lpstr>
      <vt:lpstr> Lexical Analyzer (cont…) </vt:lpstr>
      <vt:lpstr>Contd…</vt:lpstr>
      <vt:lpstr>Lexical Analyzer (cont…)</vt:lpstr>
      <vt:lpstr>Example</vt:lpstr>
      <vt:lpstr>Lexical Analyzer (cont…)</vt:lpstr>
      <vt:lpstr>Lexical Analyzer (cont…)</vt:lpstr>
      <vt:lpstr>PowerPoint Presentation</vt:lpstr>
      <vt:lpstr>Lexical Analyzer (cont…)</vt:lpstr>
      <vt:lpstr>Lexical Analyzer (cont…)</vt:lpstr>
      <vt:lpstr>Lexical Analyzer (cont…)</vt:lpstr>
      <vt:lpstr>Design of Lexical Analyzer</vt:lpstr>
      <vt:lpstr>Two Approaches</vt:lpstr>
      <vt:lpstr>Contd…</vt:lpstr>
      <vt:lpstr>Input buffering </vt:lpstr>
      <vt:lpstr>Contd…</vt:lpstr>
      <vt:lpstr>Lexical Errors</vt:lpstr>
      <vt:lpstr>LEX </vt:lpstr>
      <vt:lpstr>LEX Specification</vt:lpstr>
      <vt:lpstr>LEX  (cont_...)</vt:lpstr>
      <vt:lpstr>LEX  (cont_...)</vt:lpstr>
      <vt:lpstr>Sample program</vt:lpstr>
      <vt:lpstr>Contd….</vt:lpstr>
      <vt:lpstr>Contd…</vt:lpstr>
      <vt:lpstr>Contd…</vt:lpstr>
      <vt:lpstr>Regular Expression</vt:lpstr>
      <vt:lpstr>Contd…</vt:lpstr>
      <vt:lpstr>Lex Program</vt:lpstr>
      <vt:lpstr>Lex Program (cont…)</vt:lpstr>
      <vt:lpstr>Lex Program (cont…)</vt:lpstr>
      <vt:lpstr> Scanner: Lexical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MIT-WPU Final Year( B.Tech)   System Software and Compiler</dc:title>
  <dc:creator>Pradnya Kulkarni</dc:creator>
  <cp:lastModifiedBy>Computer</cp:lastModifiedBy>
  <cp:revision>2</cp:revision>
  <dcterms:modified xsi:type="dcterms:W3CDTF">2023-07-31T08:23:39Z</dcterms:modified>
</cp:coreProperties>
</file>