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954825" cy="9309100"/>
  <p:embeddedFontLst>
    <p:embeddedFont>
      <p:font typeface="Book Antiqu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2618AbGTWQLMXKWqZlmRCW7Bb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7731D3-49E2-4746-97D0-B1C8D353163F}">
  <a:tblStyle styleId="{047731D3-49E2-4746-97D0-B1C8D35316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BookAntiqua-bold.fntdata"/><Relationship Id="rId16" Type="http://schemas.openxmlformats.org/officeDocument/2006/relationships/font" Target="fonts/BookAntiqu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BookAntiqua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BookAntiqu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9466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 txBox="1"/>
          <p:nvPr>
            <p:ph idx="12" type="sldNum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524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482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89" name="Google Shape;89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 rot="5400000">
            <a:off x="1828800" y="-838200"/>
            <a:ext cx="54864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 rot="5400000">
            <a:off x="4800600" y="2133600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 rot="5400000">
            <a:off x="304800" y="0"/>
            <a:ext cx="6172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T.Y. B.Tech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Compilers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34" name="Google Shape;13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ctrTitle"/>
          </p:nvPr>
        </p:nvSpPr>
        <p:spPr>
          <a:xfrm>
            <a:off x="0" y="34925"/>
            <a:ext cx="9144000" cy="992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B61"/>
                </a:solidFill>
                <a:latin typeface="Book Antiqua"/>
                <a:ea typeface="Book Antiqua"/>
                <a:cs typeface="Book Antiqua"/>
                <a:sym typeface="Book Antiqua"/>
              </a:rPr>
              <a:t>Text Books &amp; Reference Books</a:t>
            </a:r>
            <a:endParaRPr/>
          </a:p>
        </p:txBody>
      </p:sp>
      <p:cxnSp>
        <p:nvCxnSpPr>
          <p:cNvPr id="142" name="Google Shape;142;p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3"/>
          <p:cNvSpPr/>
          <p:nvPr/>
        </p:nvSpPr>
        <p:spPr>
          <a:xfrm>
            <a:off x="323556" y="1142999"/>
            <a:ext cx="8299939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Books: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Dhamdhere D., "Systems Programming and Operating Systems", McGraw Hill, ISBN 0 -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07 -463579 – 4.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2. A V Aho, R Sethi, J D Ullman, \Compilers: Principles, Techniques, and Tools",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Pearson Edition, ISBN 81-7758-590-8.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3.  John Donovan, “System Programming”, McGraw Hill, ISBN 978-0--07-460482-3.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Books: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1. John. R. Levine, Tony Mason and Doug Brown, “Lex and Yacc”, O'Reilly, 1998, ISBN: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1- 56592-000-7.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2. Leland L. Beck, “System Software An Introduction to Systems Programming” 3rd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Edition, Person Education, ISBN 81-7808-036-2.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3. Adam Hoover, “System Programming with C and Unix”, Pearson,2010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925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3/27/2020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Implementation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>
            <p:ph idx="1" type="subTitle"/>
          </p:nvPr>
        </p:nvSpPr>
        <p:spPr>
          <a:xfrm>
            <a:off x="393895" y="1520825"/>
            <a:ext cx="8440615" cy="45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No 3: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Pass I of Two Pass Macro processor.</a:t>
            </a:r>
            <a:r>
              <a:rPr lang="en-US">
                <a:solidFill>
                  <a:schemeClr val="dk1"/>
                </a:solidFill>
              </a:rPr>
              <a:t>	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Pass 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5"/>
          <p:cNvGraphicFramePr/>
          <p:nvPr/>
        </p:nvGraphicFramePr>
        <p:xfrm>
          <a:off x="1524000" y="1017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411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 Macro Definition and Macro Call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MACRO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AREG   &amp;ARG1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5"/>
          <p:cNvSpPr/>
          <p:nvPr/>
        </p:nvSpPr>
        <p:spPr>
          <a:xfrm>
            <a:off x="4304714" y="1434905"/>
            <a:ext cx="309489" cy="168812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682154" y="1716264"/>
            <a:ext cx="2053884" cy="11676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Definition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609466" y="3824116"/>
            <a:ext cx="2053884" cy="116761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Call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 flipH="1" rot="10800000">
            <a:off x="4825218" y="2250831"/>
            <a:ext cx="1856936" cy="1406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5"/>
          <p:cNvCxnSpPr/>
          <p:nvPr/>
        </p:nvCxnSpPr>
        <p:spPr>
          <a:xfrm flipH="1" rot="10800000">
            <a:off x="3008141" y="4417255"/>
            <a:ext cx="3589607" cy="2579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 Pass 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604817" y="2255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810550"/>
                <a:gridCol w="31987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AREG   #1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#2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4" name="Google Shape;184;p6"/>
          <p:cNvGraphicFramePr/>
          <p:nvPr/>
        </p:nvGraphicFramePr>
        <p:xfrm>
          <a:off x="602565" y="944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602150"/>
                <a:gridCol w="1704750"/>
                <a:gridCol w="170475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" name="Google Shape;185;p6"/>
          <p:cNvGraphicFramePr/>
          <p:nvPr/>
        </p:nvGraphicFramePr>
        <p:xfrm>
          <a:off x="616635" y="4672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810550"/>
                <a:gridCol w="31987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Dummy Arguments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Google Shape;186;p6"/>
          <p:cNvGraphicFramePr/>
          <p:nvPr/>
        </p:nvGraphicFramePr>
        <p:xfrm>
          <a:off x="5420836" y="1017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2682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but with Macro Call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Implementation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393895" y="1520825"/>
            <a:ext cx="8440615" cy="45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No 4: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Pass II of Two Pass Macro processor.</a:t>
            </a:r>
            <a:r>
              <a:rPr lang="en-US">
                <a:solidFill>
                  <a:schemeClr val="dk1"/>
                </a:solidFill>
              </a:rPr>
              <a:t>	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Pass II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8"/>
          <p:cNvGraphicFramePr/>
          <p:nvPr/>
        </p:nvGraphicFramePr>
        <p:xfrm>
          <a:off x="604817" y="2255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810550"/>
                <a:gridCol w="31987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AREG   &amp;ARG1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8" name="Google Shape;208;p8"/>
          <p:cNvGraphicFramePr/>
          <p:nvPr/>
        </p:nvGraphicFramePr>
        <p:xfrm>
          <a:off x="602565" y="944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602150"/>
                <a:gridCol w="1704750"/>
                <a:gridCol w="170475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9" name="Google Shape;209;p8"/>
          <p:cNvGraphicFramePr/>
          <p:nvPr/>
        </p:nvGraphicFramePr>
        <p:xfrm>
          <a:off x="616635" y="4672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810550"/>
                <a:gridCol w="31987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Dummy Arguments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0" name="Google Shape;210;p8"/>
          <p:cNvGraphicFramePr/>
          <p:nvPr/>
        </p:nvGraphicFramePr>
        <p:xfrm>
          <a:off x="5420836" y="1017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2682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but with Macro Call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 Pass II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9"/>
          <p:cNvGraphicFramePr/>
          <p:nvPr/>
        </p:nvGraphicFramePr>
        <p:xfrm>
          <a:off x="377485" y="1521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1029275"/>
                <a:gridCol w="199762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Modified ALA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Actual Arguments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22" name="Google Shape;222;p9"/>
          <p:cNvGraphicFramePr/>
          <p:nvPr/>
        </p:nvGraphicFramePr>
        <p:xfrm>
          <a:off x="4375053" y="1523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{047731D3-49E2-4746-97D0-B1C8D353163F}</a:tableStyleId>
              </a:tblPr>
              <a:tblGrid>
                <a:gridCol w="3728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and without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Macro Call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</a:t>
                      </a: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AREG   D1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D2</a:t>
                      </a:r>
                      <a:endParaRPr sz="1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9"/>
          <p:cNvSpPr/>
          <p:nvPr/>
        </p:nvSpPr>
        <p:spPr>
          <a:xfrm>
            <a:off x="1631852" y="3812345"/>
            <a:ext cx="2025748" cy="6471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Expansion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9"/>
          <p:cNvCxnSpPr>
            <a:stCxn id="223" idx="3"/>
          </p:cNvCxnSpPr>
          <p:nvPr/>
        </p:nvCxnSpPr>
        <p:spPr>
          <a:xfrm flipH="1" rot="10800000">
            <a:off x="3657600" y="3545201"/>
            <a:ext cx="703500" cy="59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5" name="Google Shape;225;p9"/>
          <p:cNvSpPr/>
          <p:nvPr/>
        </p:nvSpPr>
        <p:spPr>
          <a:xfrm>
            <a:off x="4431323" y="3235569"/>
            <a:ext cx="196948" cy="6611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Pradnya.Kulkarni</dc:creator>
</cp:coreProperties>
</file>