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8"/>
  </p:notesMasterIdLst>
  <p:sldIdLst>
    <p:sldId id="331" r:id="rId4"/>
    <p:sldId id="330" r:id="rId5"/>
    <p:sldId id="335" r:id="rId6"/>
    <p:sldId id="256" r:id="rId7"/>
    <p:sldId id="259" r:id="rId8"/>
    <p:sldId id="360" r:id="rId9"/>
    <p:sldId id="359" r:id="rId10"/>
    <p:sldId id="332" r:id="rId11"/>
    <p:sldId id="333" r:id="rId12"/>
    <p:sldId id="267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291" r:id="rId22"/>
    <p:sldId id="257" r:id="rId23"/>
    <p:sldId id="361" r:id="rId24"/>
    <p:sldId id="266" r:id="rId25"/>
    <p:sldId id="262" r:id="rId26"/>
    <p:sldId id="258" r:id="rId27"/>
    <p:sldId id="265" r:id="rId28"/>
    <p:sldId id="362" r:id="rId29"/>
    <p:sldId id="261" r:id="rId30"/>
    <p:sldId id="264" r:id="rId31"/>
    <p:sldId id="272" r:id="rId32"/>
    <p:sldId id="364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65" r:id="rId56"/>
    <p:sldId id="358" r:id="rId5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1092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notesMaster" Target="notesMasters/notesMaster1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hyperlink" Target="http://en.wikipedia.org/wiki/Computer" TargetMode="External"/><Relationship Id="rId3" Type="http://schemas.openxmlformats.org/officeDocument/2006/relationships/hyperlink" Target="http://en.wikipedia.org/wiki/Software_componentry" TargetMode="External"/><Relationship Id="rId2" Type="http://schemas.openxmlformats.org/officeDocument/2006/relationships/hyperlink" Target="http://en.wikipedia.org/wiki/Microsoft" TargetMode="External"/><Relationship Id="rId1" Type="http://schemas.openxmlformats.org/officeDocument/2006/relationships/hyperlink" Target="http://en.wikipedia.org/wiki/Proprietary_software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b="1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</a:br>
            <a:br>
              <a:rPr lang="en-US" b="1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</a:br>
            <a:br>
              <a:rPr lang="en-US" b="1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99425" cy="4526280"/>
          </a:xfrm>
        </p:spPr>
        <p:txBody>
          <a:bodyPr/>
          <a:p>
            <a:pPr marL="0" indent="0">
              <a:buNone/>
            </a:pPr>
            <a:r>
              <a:rPr lang="en-IN" altLang="en-US" b="1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                   </a:t>
            </a:r>
            <a:r>
              <a:rPr lang="en-IN" altLang="en-US" sz="1800" b="1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    </a:t>
            </a:r>
            <a:r>
              <a:rPr lang="en-US" sz="1800" b="1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Distributed </a:t>
            </a:r>
            <a:r>
              <a:rPr lang="en-IN" altLang="en-US" sz="1800" b="1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Computing</a:t>
            </a:r>
            <a:endParaRPr lang="en-IN" altLang="en-US" sz="1800" b="1" kern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sym typeface="+mn-ea"/>
            </a:endParaRPr>
          </a:p>
          <a:p>
            <a:pPr marL="0" indent="0" algn="ctr">
              <a:buNone/>
            </a:pPr>
            <a:r>
              <a:rPr lang="en-IN" altLang="en-US" sz="1800"/>
              <a:t>Semester - 7</a:t>
            </a:r>
            <a:endParaRPr lang="en-IN" altLang="en-US" sz="1800"/>
          </a:p>
          <a:p>
            <a:pPr marL="0" indent="0" algn="ctr">
              <a:buNone/>
            </a:pPr>
            <a:r>
              <a:rPr lang="en-IN" altLang="en-US" sz="1800"/>
              <a:t>  BTech - 202</a:t>
            </a:r>
            <a:r>
              <a:rPr lang="en-US" altLang="en-IN" sz="1800"/>
              <a:t>3</a:t>
            </a:r>
            <a:r>
              <a:rPr lang="en-IN" altLang="en-US" sz="1800"/>
              <a:t>-2</a:t>
            </a:r>
            <a:r>
              <a:rPr lang="en-US" altLang="en-IN" sz="1800"/>
              <a:t>4</a:t>
            </a:r>
            <a:endParaRPr lang="en-IN" altLang="en-US" sz="1800"/>
          </a:p>
          <a:p>
            <a:pPr marL="0" indent="0" algn="ctr">
              <a:buNone/>
            </a:pPr>
            <a:endParaRPr lang="en-US" sz="1800"/>
          </a:p>
          <a:p>
            <a:pPr marL="0" indent="0" algn="ctr">
              <a:buNone/>
            </a:pPr>
            <a:r>
              <a:rPr lang="en-IN" altLang="en-US" sz="1800"/>
              <a:t>	 				            </a:t>
            </a:r>
            <a:endParaRPr lang="en-IN" altLang="en-US" sz="1800"/>
          </a:p>
          <a:p>
            <a:pPr marL="0" indent="0" algn="ctr">
              <a:buNone/>
            </a:pPr>
            <a:endParaRPr lang="en-IN" altLang="en-US" sz="1800"/>
          </a:p>
          <a:p>
            <a:pPr marL="0" indent="0" algn="ctr">
              <a:buNone/>
            </a:pPr>
            <a:endParaRPr lang="en-IN" altLang="en-US" sz="1800"/>
          </a:p>
          <a:p>
            <a:pPr marL="0" indent="0" algn="ctr">
              <a:buNone/>
            </a:pPr>
            <a:endParaRPr lang="en-IN" altLang="en-US" sz="1800"/>
          </a:p>
          <a:p>
            <a:pPr marL="0" indent="0" algn="ctr">
              <a:buNone/>
            </a:pPr>
            <a:r>
              <a:rPr lang="en-IN" altLang="en-US" sz="1800"/>
              <a:t>Syllabus to be shared with students</a:t>
            </a:r>
            <a:r>
              <a:rPr lang="en-US" altLang="en-IN" sz="1800"/>
              <a:t> after stamping</a:t>
            </a:r>
            <a:endParaRPr lang="en-US" altLang="en-IN" sz="1800"/>
          </a:p>
        </p:txBody>
      </p:sp>
      <p:graphicFrame>
        <p:nvGraphicFramePr>
          <p:cNvPr id="5" name="Table 4"/>
          <p:cNvGraphicFramePr/>
          <p:nvPr/>
        </p:nvGraphicFramePr>
        <p:xfrm>
          <a:off x="1600200" y="3124200"/>
          <a:ext cx="6398895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724"/>
                <a:gridCol w="1599724"/>
                <a:gridCol w="1599723"/>
                <a:gridCol w="1599724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Weekly load hrs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Lectures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Laboratory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Credits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Hrs/w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3hr/w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2hr/w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3 + 1</a:t>
                      </a:r>
                      <a:endParaRPr lang="en-IN" alt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"/>
            <a:ext cx="4337685" cy="11226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7939088" cy="73501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</a:t>
            </a: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istributed </a:t>
            </a:r>
            <a:r>
              <a:rPr kumimoji="0" lang="en-I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Computing</a:t>
            </a:r>
            <a:endParaRPr kumimoji="0" lang="en-IN" altLang="en-US" sz="36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530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dirty="0"/>
              <a:t>Distributed Computing systems software.</a:t>
            </a:r>
            <a:endParaRPr dirty="0"/>
          </a:p>
          <a:p>
            <a:pPr eaLnBrk="1" hangingPunct="1"/>
            <a:endParaRPr dirty="0"/>
          </a:p>
          <a:p>
            <a:pPr eaLnBrk="1" hangingPunct="1"/>
            <a:endParaRPr dirty="0"/>
          </a:p>
          <a:p>
            <a:pPr eaLnBrk="1" hangingPunct="1"/>
            <a:r>
              <a:rPr dirty="0"/>
              <a:t>Distributed Operating System(DOS)</a:t>
            </a:r>
            <a:endParaRPr dirty="0"/>
          </a:p>
          <a:p>
            <a:pPr eaLnBrk="1" hangingPunct="1"/>
            <a:endParaRPr dirty="0"/>
          </a:p>
          <a:p>
            <a:pPr eaLnBrk="1" hangingPunct="1"/>
            <a:r>
              <a:rPr dirty="0"/>
              <a:t>Networking Operating System(NOS)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Distributed Operating System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dirty="0"/>
              <a:t>What is a Distributed Operating System ?</a:t>
            </a:r>
            <a:endParaRPr dirty="0"/>
          </a:p>
          <a:p>
            <a:r>
              <a:rPr dirty="0"/>
              <a:t>How is it different ?</a:t>
            </a:r>
            <a:endParaRPr dirty="0"/>
          </a:p>
          <a:p>
            <a:r>
              <a:rPr dirty="0"/>
              <a:t>Why Distributed Operating Systems ?</a:t>
            </a:r>
            <a:endParaRPr dirty="0"/>
          </a:p>
          <a:p>
            <a:r>
              <a:rPr dirty="0"/>
              <a:t>Problems with Distributed Operating Systems</a:t>
            </a:r>
            <a:endParaRPr dirty="0"/>
          </a:p>
          <a:p>
            <a:r>
              <a:rPr dirty="0"/>
              <a:t>Distributed Operating System Models</a:t>
            </a:r>
            <a:endParaRPr dirty="0"/>
          </a:p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What is a Distributed Operating System ?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Distributed Operating System is the one that runs on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 autonomous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CPUs which provides its users an illusion of an ordinary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Centralized Operating System that runs on a Virtual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-processor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Distributed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Systems provide resource transparency to the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How is it different ?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 fontScale="850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Distributed Operating System is unique and resides on different CPUs.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processes can run on any of the CPUs as allocated by the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Distributed Operating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resident on any machine that is the part of the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Distributed System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multi-machine systems are not Distributed Systems.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the software not the hardware that determines whether a system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distributed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Distributed OS vs. Network OS.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b" anchorCtr="0"/>
          <a:p>
            <a:pPr algn="ctr"/>
            <a:r>
              <a:rPr dirty="0">
                <a:latin typeface="+mn-lt"/>
                <a:ea typeface="+mn-ea"/>
                <a:cs typeface="+mn-cs"/>
              </a:rPr>
              <a:t>DOS</a:t>
            </a:r>
            <a:endParaRPr dirty="0">
              <a:latin typeface="+mn-lt"/>
              <a:ea typeface="+mn-ea"/>
              <a:cs typeface="+mn-cs"/>
            </a:endParaRPr>
          </a:p>
        </p:txBody>
      </p:sp>
      <p:sp>
        <p:nvSpPr>
          <p:cNvPr id="9220" name="Text Placeholder 4"/>
          <p:cNvSpPr>
            <a:spLocks noGrp="1"/>
          </p:cNvSpPr>
          <p:nvPr>
            <p:ph type="body" sz="quarter" idx="3"/>
          </p:nvPr>
        </p:nvSpPr>
        <p:spPr/>
        <p:txBody>
          <a:bodyPr vert="horz" wrap="square" lIns="91440" tIns="45720" rIns="91440" bIns="45720" anchor="b" anchorCtr="0"/>
          <a:p>
            <a:pPr algn="ctr">
              <a:buClrTx/>
              <a:buSzTx/>
              <a:buFontTx/>
            </a:pPr>
            <a:r>
              <a:rPr dirty="0">
                <a:latin typeface="+mn-lt"/>
                <a:ea typeface="+mn-ea"/>
                <a:cs typeface="+mn-cs"/>
              </a:rPr>
              <a:t>NOS</a:t>
            </a:r>
            <a:endParaRPr dirty="0">
              <a:latin typeface="+mn-lt"/>
              <a:ea typeface="+mn-ea"/>
              <a:cs typeface="+mn-cs"/>
            </a:endParaRPr>
          </a:p>
        </p:txBody>
      </p:sp>
      <p:pic>
        <p:nvPicPr>
          <p:cNvPr id="9221" name="Picture 2"/>
          <p:cNvPicPr>
            <a:picLocks noGrp="1" noChangeAspect="1"/>
          </p:cNvPicPr>
          <p:nvPr>
            <p:ph sz="half" idx="2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14400" y="2286000"/>
            <a:ext cx="3352800" cy="3884613"/>
          </a:xfrm>
        </p:spPr>
      </p:pic>
      <p:pic>
        <p:nvPicPr>
          <p:cNvPr id="9222" name="Picture 3"/>
          <p:cNvPicPr>
            <a:picLocks noGrp="1" noChangeAspect="1"/>
          </p:cNvPicPr>
          <p:nvPr>
            <p:ph sz="quarter" idx="4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876800" y="2362200"/>
            <a:ext cx="3352800" cy="357663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Distributed </a:t>
            </a:r>
            <a:r>
              <a:rPr kumimoji="0" lang="pt-BR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OS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dirty="0"/>
              <a:t>User is not aware of the multiple CPUs.</a:t>
            </a:r>
            <a:endParaRPr dirty="0"/>
          </a:p>
          <a:p>
            <a:endParaRPr dirty="0"/>
          </a:p>
          <a:p>
            <a:r>
              <a:rPr dirty="0"/>
              <a:t>Each machine runs a part of </a:t>
            </a:r>
            <a:r>
              <a:rPr dirty="0"/>
              <a:t>the Distributed Operating System.</a:t>
            </a:r>
            <a:endParaRPr dirty="0"/>
          </a:p>
          <a:p>
            <a:endParaRPr dirty="0"/>
          </a:p>
          <a:p>
            <a:r>
              <a:rPr dirty="0"/>
              <a:t>The system is fault-tolerant.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Network OS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dirty="0"/>
              <a:t>User is aware of the existence of multiple </a:t>
            </a:r>
            <a:r>
              <a:rPr dirty="0"/>
              <a:t>CPUs.</a:t>
            </a:r>
            <a:endParaRPr dirty="0"/>
          </a:p>
          <a:p>
            <a:endParaRPr dirty="0"/>
          </a:p>
          <a:p>
            <a:r>
              <a:rPr dirty="0"/>
              <a:t>Each machine has its own </a:t>
            </a:r>
            <a:r>
              <a:rPr dirty="0"/>
              <a:t>private Operating System.</a:t>
            </a:r>
            <a:endParaRPr dirty="0"/>
          </a:p>
          <a:p>
            <a:endParaRPr dirty="0"/>
          </a:p>
          <a:p>
            <a:r>
              <a:rPr dirty="0"/>
              <a:t>The system is not fault-tolerant.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 Distributed Operating Systems ?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Price/Performance advantage (Availability of cheap and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powerful Microprocessors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Incremental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growth.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Reliability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Availability.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Simplicity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Software (Theoretically).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Transparency.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Creates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another level of abstraction (e.g. Process creation).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Problems with Distributed Operating System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 Protocol Overhead.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Lack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Simplicity.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 of the degree of fault tolerance.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Lack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global state information (e.g. No global Process Tables).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Atomic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Transactions.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Data Migration (e.g. During Load Balancing and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Paging respectively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0"/>
            <a:ext cx="8243888" cy="1417638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Back to distributed </a:t>
            </a:r>
            <a:r>
              <a:rPr kumimoji="0" lang="en-I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Computing</a:t>
            </a:r>
            <a:endParaRPr kumimoji="0" lang="en-IN" alt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b="1" dirty="0"/>
          </a:p>
          <a:p>
            <a:endParaRPr b="1" dirty="0"/>
          </a:p>
          <a:p>
            <a:pPr marL="0" indent="0">
              <a:buNone/>
            </a:pPr>
            <a:r>
              <a:rPr b="1" dirty="0"/>
              <a:t>Back to distributed </a:t>
            </a:r>
            <a:r>
              <a:rPr lang="en-IN" b="1" dirty="0"/>
              <a:t>computing</a:t>
            </a:r>
            <a:r>
              <a:rPr b="1" dirty="0"/>
              <a:t>……</a:t>
            </a:r>
            <a:endParaRPr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Distributed </a:t>
            </a:r>
            <a:r>
              <a:rPr lang="en-IN" altLang="en-US" b="1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Computing</a:t>
            </a:r>
            <a:b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Course Contents</a:t>
            </a:r>
            <a:r>
              <a:rPr lang="en-IN" altLang="en-US"/>
              <a:t> ( All 5 modules )</a:t>
            </a:r>
            <a:r>
              <a:rPr lang="en-US"/>
              <a:t>: 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algn="just">
              <a:buFont typeface="Wingdings" panose="05000000000000000000" charset="0"/>
              <a:buChar char="Ø"/>
            </a:pPr>
            <a:r>
              <a:rPr lang="en-US"/>
              <a:t>Introduction to Distributed </a:t>
            </a:r>
            <a:r>
              <a:rPr lang="en-IN" altLang="en-US"/>
              <a:t>Computing,Distributed Systems</a:t>
            </a:r>
            <a:endParaRPr lang="en-IN" altLang="en-US"/>
          </a:p>
          <a:p>
            <a:pPr algn="just">
              <a:buFont typeface="Wingdings" panose="05000000000000000000" charset="0"/>
              <a:buChar char="Ø"/>
            </a:pPr>
            <a:r>
              <a:rPr lang="en-US"/>
              <a:t>Communication in Distributed Systems</a:t>
            </a:r>
            <a:endParaRPr lang="en-US"/>
          </a:p>
          <a:p>
            <a:pPr algn="just">
              <a:buFont typeface="Wingdings" panose="05000000000000000000" charset="0"/>
              <a:buChar char="Ø"/>
            </a:pPr>
            <a:r>
              <a:rPr lang="en-US"/>
              <a:t>Synchronization in distributed systems</a:t>
            </a:r>
            <a:endParaRPr lang="en-US"/>
          </a:p>
          <a:p>
            <a:pPr algn="just">
              <a:buFont typeface="Wingdings" panose="05000000000000000000" charset="0"/>
              <a:buChar char="Ø"/>
            </a:pPr>
            <a:r>
              <a:rPr lang="en-US"/>
              <a:t>Distributed file systems</a:t>
            </a:r>
            <a:endParaRPr lang="en-US"/>
          </a:p>
          <a:p>
            <a:pPr algn="just">
              <a:buFont typeface="Wingdings" panose="05000000000000000000" charset="0"/>
              <a:buChar char="Ø"/>
            </a:pPr>
            <a:r>
              <a:rPr lang="en-US"/>
              <a:t>Introduction to cloud computing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472488" cy="126841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Definition of a Distributed System</a:t>
            </a:r>
            <a:endParaRPr kumimoji="0" lang="en-US" sz="40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algn="ctr" eaLnBrk="1" hangingPunct="1">
              <a:buNone/>
            </a:pPr>
            <a:r>
              <a:rPr dirty="0"/>
              <a:t>  </a:t>
            </a:r>
            <a:endParaRPr dirty="0"/>
          </a:p>
          <a:p>
            <a:pPr algn="just" eaLnBrk="1" hangingPunct="1">
              <a:buNone/>
            </a:pPr>
            <a:r>
              <a:rPr dirty="0"/>
              <a:t>   A distributed system consists of a collection of autonomous computers linked by a computer network and equipped with a distributed software enables computers to coordinate their activities and to share resources of the systems.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81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Definition of Distributed </a:t>
            </a:r>
            <a:r>
              <a:rPr lang="en-IN" alt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Computing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0610"/>
          </a:xfrm>
        </p:spPr>
        <p:txBody>
          <a:bodyPr/>
          <a:p>
            <a:pPr marL="0" indent="0">
              <a:buNone/>
            </a:pPr>
            <a:endParaRPr lang="en-US" sz="24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/>
              <a:t>Distributed computing is a computing concept that, in its most general sense, refers to multiple computer systems working on a single problem. </a:t>
            </a:r>
            <a:endParaRPr lang="en-US" sz="2400"/>
          </a:p>
          <a:p>
            <a:pPr algn="just">
              <a:buFont typeface="Arial" panose="020B0604020202020204" pitchFamily="34" charset="0"/>
              <a:buChar char="•"/>
            </a:pPr>
            <a:endParaRPr lang="en-US" sz="24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/>
              <a:t>In distributed computing, a single problem is divided into many parts, and each part is solved by different computers.</a:t>
            </a:r>
            <a:endParaRPr lang="en-US" sz="2400"/>
          </a:p>
          <a:p>
            <a:pPr algn="just">
              <a:buFont typeface="Arial" panose="020B0604020202020204" pitchFamily="34" charset="0"/>
              <a:buChar char="•"/>
            </a:pPr>
            <a:endParaRPr lang="en-US" sz="24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/>
              <a:t> As long as the computers are networked, they can communicate with each other to solve the problem. If done properly, the computers perform like a single entity.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381000"/>
            <a:ext cx="8015288" cy="8382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 Distributed System</a:t>
            </a:r>
            <a:endParaRPr kumimoji="0" lang="en-US" sz="44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387" name="Picture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1600200"/>
            <a:ext cx="9144000" cy="508000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3301" name="Rectangle 5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8" cy="81121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 Distributed System</a:t>
            </a:r>
            <a:endParaRPr kumimoji="0" lang="en-US" sz="44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411" name="Picture 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04800" y="1371600"/>
            <a:ext cx="8534400" cy="464820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33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3188"/>
            <a:ext cx="8382000" cy="88741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Characteristics   of   a   DS</a:t>
            </a:r>
            <a:r>
              <a:rPr kumimoji="0" lang="en-IN" alt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/DC</a:t>
            </a:r>
            <a:endParaRPr kumimoji="0" lang="en-IN" altLang="en-US" sz="40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dirty="0"/>
              <a:t>Resource sharing</a:t>
            </a:r>
            <a:endParaRPr dirty="0"/>
          </a:p>
          <a:p>
            <a:pPr eaLnBrk="1" hangingPunct="1">
              <a:lnSpc>
                <a:spcPct val="90000"/>
              </a:lnSpc>
            </a:pPr>
            <a:r>
              <a:rPr dirty="0"/>
              <a:t>Heterogeneity</a:t>
            </a:r>
            <a:endParaRPr dirty="0"/>
          </a:p>
          <a:p>
            <a:pPr eaLnBrk="1" hangingPunct="1">
              <a:lnSpc>
                <a:spcPct val="90000"/>
              </a:lnSpc>
            </a:pPr>
            <a:r>
              <a:rPr dirty="0"/>
              <a:t>Openness</a:t>
            </a:r>
            <a:endParaRPr dirty="0"/>
          </a:p>
          <a:p>
            <a:pPr eaLnBrk="1" hangingPunct="1">
              <a:lnSpc>
                <a:spcPct val="90000"/>
              </a:lnSpc>
            </a:pPr>
            <a:r>
              <a:rPr dirty="0"/>
              <a:t>Concurrency</a:t>
            </a:r>
            <a:endParaRPr dirty="0"/>
          </a:p>
          <a:p>
            <a:pPr eaLnBrk="1" hangingPunct="1">
              <a:lnSpc>
                <a:spcPct val="90000"/>
              </a:lnSpc>
            </a:pPr>
            <a:r>
              <a:rPr dirty="0"/>
              <a:t>Scalability</a:t>
            </a:r>
            <a:endParaRPr dirty="0"/>
          </a:p>
          <a:p>
            <a:pPr eaLnBrk="1" hangingPunct="1">
              <a:lnSpc>
                <a:spcPct val="90000"/>
              </a:lnSpc>
            </a:pPr>
            <a:r>
              <a:rPr dirty="0"/>
              <a:t>Fault tolerance</a:t>
            </a:r>
            <a:endParaRPr dirty="0"/>
          </a:p>
          <a:p>
            <a:pPr eaLnBrk="1" hangingPunct="1">
              <a:lnSpc>
                <a:spcPct val="90000"/>
              </a:lnSpc>
            </a:pPr>
            <a:r>
              <a:rPr dirty="0"/>
              <a:t>Transparency</a:t>
            </a:r>
            <a:endParaRPr dirty="0"/>
          </a:p>
          <a:p>
            <a:pPr eaLnBrk="1" hangingPunct="1">
              <a:lnSpc>
                <a:spcPct val="90000"/>
              </a:lnSpc>
              <a:buNone/>
            </a:pPr>
            <a:r>
              <a:rPr dirty="0"/>
              <a:t>(access, location,replication,failure,</a:t>
            </a:r>
            <a:endParaRPr dirty="0"/>
          </a:p>
          <a:p>
            <a:pPr eaLnBrk="1" hangingPunct="1">
              <a:lnSpc>
                <a:spcPct val="90000"/>
              </a:lnSpc>
              <a:buNone/>
            </a:pPr>
            <a:r>
              <a:rPr dirty="0"/>
              <a:t>migration)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92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7397" name="Rectangle 5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8" cy="96361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Transparency Issues</a:t>
            </a:r>
            <a:endParaRPr kumimoji="0" lang="en-US" sz="40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9459" name="Picture 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28600" y="1597025"/>
            <a:ext cx="8915400" cy="4575175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73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just"/>
            <a:r>
              <a:rPr lang="en-IN" altLang="en-US" sz="2400"/>
              <a:t>Concurrent Computing / Parallel Computing/Distributed computing</a:t>
            </a:r>
            <a:endParaRPr lang="en-IN" alt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6625"/>
            <a:ext cx="8229600" cy="4500245"/>
          </a:xfrm>
        </p:spPr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en-US" sz="1800"/>
              <a:t>The terms "concurrent computing", "parallel computing", and "distributed computing" have much overlap, and no clear distinction exists between them</a:t>
            </a:r>
            <a:r>
              <a:rPr lang="en-IN" altLang="en-US" sz="1800"/>
              <a:t>.</a:t>
            </a:r>
            <a:endParaRPr lang="en-IN" altLang="en-US" sz="1800"/>
          </a:p>
          <a:p>
            <a:pPr algn="just">
              <a:buFont typeface="Arial" panose="020B0604020202020204" pitchFamily="34" charset="0"/>
              <a:buChar char="•"/>
            </a:pPr>
            <a:endParaRPr lang="en-IN" altLang="en-US" sz="18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/>
              <a:t>The same system may be characterized both as "parallel" and "distributed"; the processors in a typical distributed system run concurrently in parallel.</a:t>
            </a:r>
            <a:endParaRPr lang="en-US" sz="1800"/>
          </a:p>
          <a:p>
            <a:pPr algn="just">
              <a:buFont typeface="Arial" panose="020B0604020202020204" pitchFamily="34" charset="0"/>
              <a:buChar char="•"/>
            </a:pPr>
            <a:endParaRPr lang="en-US" sz="18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/>
              <a:t>Parallel computing may be seen as a particular tightly coupled form of distributed computing</a:t>
            </a:r>
            <a:r>
              <a:rPr lang="en-IN" altLang="en-US" sz="1800"/>
              <a:t>.</a:t>
            </a:r>
            <a:r>
              <a:rPr lang="en-US" sz="1800"/>
              <a:t>  </a:t>
            </a:r>
            <a:r>
              <a:rPr lang="en-IN" altLang="en-US" sz="1800"/>
              <a:t>D</a:t>
            </a:r>
            <a:r>
              <a:rPr lang="en-US" sz="1800"/>
              <a:t>istributed computing may be seen as a loosely coupled form of parallel computing.</a:t>
            </a:r>
            <a:endParaRPr lang="en-US" sz="1800"/>
          </a:p>
          <a:p>
            <a:pPr algn="just">
              <a:buNone/>
            </a:pP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472488" cy="134461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 of Distributed Systems</a:t>
            </a:r>
            <a:r>
              <a:rPr kumimoji="0" lang="en-I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/Distributed Computing Systems</a:t>
            </a:r>
            <a:endParaRPr kumimoji="0" lang="en-IN" altLang="en-US" sz="24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228600" y="1981200"/>
            <a:ext cx="8458200" cy="34925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sz="1800" dirty="0"/>
              <a:t>The Internet</a:t>
            </a:r>
            <a:endParaRPr sz="1800" dirty="0"/>
          </a:p>
          <a:p>
            <a:pPr eaLnBrk="1" hangingPunct="1">
              <a:lnSpc>
                <a:spcPct val="90000"/>
              </a:lnSpc>
            </a:pPr>
            <a:endParaRPr sz="1800" dirty="0"/>
          </a:p>
          <a:p>
            <a:pPr eaLnBrk="1" hangingPunct="1">
              <a:lnSpc>
                <a:spcPct val="90000"/>
              </a:lnSpc>
            </a:pPr>
            <a:endParaRPr sz="1800" dirty="0"/>
          </a:p>
          <a:p>
            <a:pPr eaLnBrk="1" hangingPunct="1">
              <a:lnSpc>
                <a:spcPct val="90000"/>
              </a:lnSpc>
            </a:pPr>
            <a:r>
              <a:rPr sz="1800" dirty="0"/>
              <a:t>The Intranet</a:t>
            </a:r>
            <a:endParaRPr sz="1800" dirty="0"/>
          </a:p>
          <a:p>
            <a:pPr eaLnBrk="1" hangingPunct="1">
              <a:lnSpc>
                <a:spcPct val="90000"/>
              </a:lnSpc>
            </a:pPr>
            <a:endParaRPr sz="1800" dirty="0"/>
          </a:p>
          <a:p>
            <a:pPr eaLnBrk="1" hangingPunct="1">
              <a:lnSpc>
                <a:spcPct val="90000"/>
              </a:lnSpc>
            </a:pPr>
            <a:endParaRPr sz="1800" dirty="0"/>
          </a:p>
          <a:p>
            <a:pPr eaLnBrk="1" hangingPunct="1">
              <a:lnSpc>
                <a:spcPct val="90000"/>
              </a:lnSpc>
            </a:pPr>
            <a:r>
              <a:rPr sz="1800" dirty="0"/>
              <a:t>Mobile devices</a:t>
            </a:r>
            <a:endParaRPr sz="1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IN" sz="1600" dirty="0"/>
              <a:t>(telecommunication networks,network applications,real-time process control,parallel computation,peer-to-peer)</a:t>
            </a:r>
            <a:endParaRPr lang="en-IN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22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Goals of a Distributed System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vert="horz" wrap="square" lIns="91440" tIns="45720" rIns="91440" bIns="45720" anchor="t" anchorCtr="0"/>
          <a:p>
            <a:endParaRPr dirty="0"/>
          </a:p>
          <a:p>
            <a:r>
              <a:rPr dirty="0"/>
              <a:t>Performance</a:t>
            </a:r>
            <a:endParaRPr dirty="0"/>
          </a:p>
          <a:p>
            <a:r>
              <a:rPr dirty="0"/>
              <a:t>Reliability</a:t>
            </a:r>
            <a:endParaRPr dirty="0"/>
          </a:p>
          <a:p>
            <a:r>
              <a:rPr dirty="0"/>
              <a:t>Scalability</a:t>
            </a:r>
            <a:endParaRPr dirty="0"/>
          </a:p>
          <a:p>
            <a:r>
              <a:rPr dirty="0"/>
              <a:t>Consistency</a:t>
            </a:r>
            <a:endParaRPr dirty="0"/>
          </a:p>
          <a:p>
            <a:r>
              <a:rPr dirty="0"/>
              <a:t>Security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63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8" cy="88741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Challenges</a:t>
            </a:r>
            <a:r>
              <a:rPr lang="en-US" sz="2800" b="1" kern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of a Distributed System</a:t>
            </a:r>
            <a:endParaRPr kumimoji="0" lang="en-I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 vert="horz" wrap="square" lIns="91440" tIns="45720" rIns="91440" bIns="45720" anchor="t" anchorCtr="0"/>
          <a:p>
            <a:r>
              <a:rPr dirty="0"/>
              <a:t>Heterogeneity</a:t>
            </a:r>
            <a:endParaRPr dirty="0"/>
          </a:p>
          <a:p>
            <a:r>
              <a:rPr dirty="0"/>
              <a:t>Openness</a:t>
            </a:r>
            <a:endParaRPr dirty="0"/>
          </a:p>
          <a:p>
            <a:r>
              <a:rPr dirty="0"/>
              <a:t>Security</a:t>
            </a:r>
            <a:endParaRPr dirty="0"/>
          </a:p>
          <a:p>
            <a:r>
              <a:rPr dirty="0"/>
              <a:t>Scalability</a:t>
            </a:r>
            <a:endParaRPr dirty="0"/>
          </a:p>
          <a:p>
            <a:r>
              <a:rPr dirty="0"/>
              <a:t>Transparency</a:t>
            </a:r>
            <a:endParaRPr dirty="0"/>
          </a:p>
          <a:p>
            <a:r>
              <a:rPr dirty="0"/>
              <a:t>Concurrency</a:t>
            </a:r>
            <a:endParaRPr dirty="0"/>
          </a:p>
          <a:p>
            <a:r>
              <a:rPr lang="en-IN" dirty="0"/>
              <a:t>Data distribution</a:t>
            </a:r>
            <a:endParaRPr lang="en-IN" dirty="0"/>
          </a:p>
          <a:p>
            <a:r>
              <a:rPr lang="en-IN" i="1" dirty="0"/>
              <a:t>task distribution [ HPC ]</a:t>
            </a:r>
            <a:endParaRPr i="1" dirty="0"/>
          </a:p>
          <a:p>
            <a:endParaRPr lang="en-IN" altLang="x-none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Syllabus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7590"/>
          </a:xfrm>
        </p:spPr>
        <p:txBody>
          <a:bodyPr/>
          <a:p>
            <a:pPr marL="0" indent="0" algn="ctr">
              <a:buNone/>
            </a:pPr>
            <a:r>
              <a:rPr lang="en-IN" altLang="en-US" b="1" u="sng"/>
              <a:t>Module 1</a:t>
            </a:r>
            <a:endParaRPr lang="en-US" b="1" u="sng"/>
          </a:p>
          <a:p>
            <a:pPr algn="just">
              <a:buFont typeface="Wingdings" panose="05000000000000000000" charset="0"/>
              <a:buChar char="Ø"/>
            </a:pPr>
            <a:r>
              <a:rPr lang="en-US" sz="2800"/>
              <a:t>Introduction to Distributed Systems</a:t>
            </a:r>
            <a:endParaRPr lang="en-US" sz="2800"/>
          </a:p>
          <a:p>
            <a:pPr algn="just">
              <a:buFont typeface="Wingdings" panose="05000000000000000000" charset="0"/>
              <a:buChar char="Ø"/>
            </a:pPr>
            <a:r>
              <a:rPr lang="en-US" sz="2800"/>
              <a:t>Definition, Characterization of distributed systems - Trends in distributed systems,  Focus on resource sharing, Challenges. </a:t>
            </a:r>
            <a:endParaRPr lang="en-US" sz="2800"/>
          </a:p>
          <a:p>
            <a:pPr algn="just">
              <a:buFont typeface="Wingdings" panose="05000000000000000000" charset="0"/>
              <a:buChar char="Ø"/>
            </a:pPr>
            <a:r>
              <a:rPr lang="en-US" sz="2800"/>
              <a:t>Types of distributed systems.</a:t>
            </a:r>
            <a:endParaRPr lang="en-US" sz="2800"/>
          </a:p>
          <a:p>
            <a:pPr algn="just">
              <a:buFont typeface="Wingdings" panose="05000000000000000000" charset="0"/>
              <a:buChar char="Ø"/>
            </a:pPr>
            <a:r>
              <a:rPr lang="en-US" sz="2800"/>
              <a:t>A Model of Distributed Computations</a:t>
            </a:r>
            <a:endParaRPr lang="en-US" sz="2800"/>
          </a:p>
          <a:p>
            <a:pPr algn="just">
              <a:buFont typeface="Wingdings" panose="05000000000000000000" charset="0"/>
              <a:buChar char="Ø"/>
            </a:pPr>
            <a:r>
              <a:rPr lang="en-US" sz="2800"/>
              <a:t>System Models - Introduction, Physical models , Architectural models , Fundamental models</a:t>
            </a:r>
            <a:endParaRPr lang="en-US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2775"/>
            <a:ext cx="8229600" cy="805180"/>
          </a:xfrm>
        </p:spPr>
        <p:txBody>
          <a:bodyPr/>
          <a:p>
            <a:br>
              <a:rPr lang="en-IN" sz="3600">
                <a:sym typeface="+mn-ea"/>
              </a:rPr>
            </a:br>
            <a:r>
              <a:rPr lang="en-IN" sz="3600">
                <a:sym typeface="+mn-ea"/>
              </a:rPr>
              <a:t>Trends in Distributed Computing </a:t>
            </a:r>
            <a:br>
              <a:rPr lang="en-IN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IN" sz="240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/>
              <a:t>T</a:t>
            </a:r>
            <a:r>
              <a:rPr lang="en-US" sz="2400"/>
              <a:t>he emergence of pervasive networking technology</a:t>
            </a:r>
            <a:r>
              <a:rPr lang="en-IN" altLang="en-US" sz="2400"/>
              <a:t>.</a:t>
            </a:r>
            <a:endParaRPr lang="en-IN" altLang="en-US" sz="2400"/>
          </a:p>
          <a:p>
            <a:pPr>
              <a:buFont typeface="Arial" panose="020B0604020202020204" pitchFamily="34" charset="0"/>
              <a:buChar char="•"/>
            </a:pPr>
            <a:endParaRPr lang="en-IN" alt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/>
              <a:t>T</a:t>
            </a:r>
            <a:r>
              <a:rPr lang="en-US" sz="2400"/>
              <a:t>he emergence of ubiquitous computing coupled with </a:t>
            </a:r>
            <a:r>
              <a:rPr lang="en-IN" sz="2400"/>
              <a:t>th</a:t>
            </a:r>
            <a:r>
              <a:rPr lang="en-US" sz="2400"/>
              <a:t>e </a:t>
            </a:r>
            <a:r>
              <a:rPr lang="en-IN" altLang="en-US" sz="2400"/>
              <a:t> </a:t>
            </a:r>
            <a:r>
              <a:rPr lang="en-US" sz="2400"/>
              <a:t>desire to support user</a:t>
            </a:r>
            <a:r>
              <a:rPr lang="en-IN" altLang="en-US" sz="2400"/>
              <a:t> </a:t>
            </a:r>
            <a:r>
              <a:rPr lang="en-US" sz="2400"/>
              <a:t>mobility in distributed systems</a:t>
            </a:r>
            <a:r>
              <a:rPr lang="en-IN" altLang="en-US" sz="2400"/>
              <a:t>.</a:t>
            </a:r>
            <a:endParaRPr lang="en-IN" altLang="en-US" sz="2400"/>
          </a:p>
          <a:p>
            <a:pPr>
              <a:buFont typeface="Arial" panose="020B0604020202020204" pitchFamily="34" charset="0"/>
              <a:buChar char="•"/>
            </a:pPr>
            <a:endParaRPr lang="en-IN" alt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/>
              <a:t>T</a:t>
            </a:r>
            <a:r>
              <a:rPr lang="en-US" sz="2400"/>
              <a:t>he increasing demand for multimedia services</a:t>
            </a:r>
            <a:r>
              <a:rPr lang="en-IN" altLang="en-US" sz="2400"/>
              <a:t>.</a:t>
            </a:r>
            <a:endParaRPr lang="en-IN" alt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/>
              <a:t>T</a:t>
            </a:r>
            <a:r>
              <a:rPr lang="en-US" sz="2400"/>
              <a:t>he view of distributed systems as a utility.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8" cy="73501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Systems models</a:t>
            </a:r>
            <a:endParaRPr kumimoji="0" lang="en-IN" sz="4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dirty="0"/>
              <a:t>    </a:t>
            </a:r>
            <a:r>
              <a:rPr b="1" dirty="0"/>
              <a:t>Architectural Models </a:t>
            </a:r>
            <a:r>
              <a:rPr dirty="0"/>
              <a:t>  (describing components ,and their relationship)</a:t>
            </a:r>
            <a:endParaRPr dirty="0"/>
          </a:p>
          <a:p>
            <a:pPr eaLnBrk="1" hangingPunct="1"/>
            <a:r>
              <a:rPr dirty="0"/>
              <a:t>  Client server models</a:t>
            </a:r>
            <a:endParaRPr dirty="0"/>
          </a:p>
          <a:p>
            <a:pPr eaLnBrk="1" hangingPunct="1"/>
            <a:r>
              <a:rPr dirty="0"/>
              <a:t>  Peer process models</a:t>
            </a:r>
            <a:endParaRPr dirty="0"/>
          </a:p>
          <a:p>
            <a:pPr eaLnBrk="1" hangingPunct="1">
              <a:buNone/>
            </a:pPr>
            <a:r>
              <a:rPr b="1" dirty="0"/>
              <a:t>    Fundamental Models</a:t>
            </a:r>
            <a:endParaRPr b="1" dirty="0"/>
          </a:p>
          <a:p>
            <a:pPr eaLnBrk="1" hangingPunct="1"/>
            <a:r>
              <a:rPr dirty="0"/>
              <a:t>  Interaction Model</a:t>
            </a:r>
            <a:endParaRPr dirty="0"/>
          </a:p>
          <a:p>
            <a:pPr eaLnBrk="1" hangingPunct="1"/>
            <a:r>
              <a:rPr dirty="0"/>
              <a:t>  Failure Model</a:t>
            </a:r>
            <a:endParaRPr dirty="0"/>
          </a:p>
          <a:p>
            <a:pPr eaLnBrk="1" hangingPunct="1"/>
            <a:r>
              <a:rPr dirty="0"/>
              <a:t>  Security Model</a:t>
            </a:r>
            <a:endParaRPr dirty="0"/>
          </a:p>
          <a:p>
            <a:pPr eaLnBrk="1" hangingPunct="1">
              <a:buNone/>
            </a:pPr>
            <a:r>
              <a:rPr dirty="0"/>
              <a:t> (formal description of  properties common in all architectural models)</a:t>
            </a:r>
            <a:endParaRPr dirty="0"/>
          </a:p>
          <a:p>
            <a:pPr eaLnBrk="1" hangingPunct="1"/>
            <a:endParaRPr lang="en-IN" altLang="x-non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8" cy="73501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Architectural models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953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en-GB" altLang="x-none" sz="2000" dirty="0">
                <a:solidFill>
                  <a:srgbClr val="000000"/>
                </a:solidFill>
              </a:rPr>
              <a:t>Simplification by distinction </a:t>
            </a:r>
            <a:r>
              <a:rPr lang="fi-FI" altLang="x-none" sz="2000" dirty="0">
                <a:solidFill>
                  <a:srgbClr val="000000"/>
                </a:solidFill>
              </a:rPr>
              <a:t>between </a:t>
            </a:r>
            <a:r>
              <a:rPr lang="en-GB" altLang="x-none" sz="2000" dirty="0">
                <a:solidFill>
                  <a:srgbClr val="000000"/>
                </a:solidFill>
              </a:rPr>
              <a:t>client</a:t>
            </a:r>
            <a:r>
              <a:rPr lang="fi-FI" altLang="x-none" sz="2000" dirty="0">
                <a:solidFill>
                  <a:srgbClr val="000000"/>
                </a:solidFill>
              </a:rPr>
              <a:t>, </a:t>
            </a:r>
            <a:r>
              <a:rPr lang="en-GB" altLang="x-none" sz="2000" dirty="0">
                <a:solidFill>
                  <a:srgbClr val="000000"/>
                </a:solidFill>
              </a:rPr>
              <a:t>server</a:t>
            </a:r>
            <a:r>
              <a:rPr lang="fi-FI" altLang="x-none" sz="2000" dirty="0">
                <a:solidFill>
                  <a:srgbClr val="000000"/>
                </a:solidFill>
              </a:rPr>
              <a:t> and pe</a:t>
            </a:r>
            <a:r>
              <a:rPr lang="en-GB" altLang="x-none" sz="2000" dirty="0">
                <a:solidFill>
                  <a:srgbClr val="000000"/>
                </a:solidFill>
              </a:rPr>
              <a:t>er processes</a:t>
            </a:r>
            <a:endParaRPr lang="en-GB" altLang="x-none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GB" altLang="x-none" sz="2000" dirty="0">
                <a:solidFill>
                  <a:srgbClr val="000000"/>
                </a:solidFill>
              </a:rPr>
              <a:t>Assessment of workload (responsibilities)</a:t>
            </a:r>
            <a:endParaRPr lang="en-GB" altLang="x-none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GB" altLang="x-none" sz="2000" dirty="0">
                <a:solidFill>
                  <a:srgbClr val="000000"/>
                </a:solidFill>
              </a:rPr>
              <a:t>Failure impact analysis</a:t>
            </a:r>
            <a:endParaRPr lang="en-GB" altLang="x-none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en-GB" altLang="x-none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har char="•"/>
            </a:pPr>
            <a:r>
              <a:rPr lang="fi-FI" altLang="x-none" sz="2000" dirty="0">
                <a:solidFill>
                  <a:srgbClr val="000000"/>
                </a:solidFill>
              </a:rPr>
              <a:t>More dynamic</a:t>
            </a:r>
            <a:r>
              <a:rPr lang="en-GB" altLang="x-none" sz="2000" dirty="0">
                <a:solidFill>
                  <a:srgbClr val="000000"/>
                </a:solidFill>
              </a:rPr>
              <a:t> systems</a:t>
            </a:r>
            <a:r>
              <a:rPr lang="fi-FI" altLang="x-none" sz="2000" dirty="0">
                <a:solidFill>
                  <a:srgbClr val="000000"/>
                </a:solidFill>
              </a:rPr>
              <a:t> can be built as variations on the client-server model</a:t>
            </a:r>
            <a:endParaRPr lang="en-GB" altLang="x-none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GB" altLang="x-none" sz="2000" dirty="0">
                <a:solidFill>
                  <a:srgbClr val="000000"/>
                </a:solidFill>
              </a:rPr>
              <a:t>Moving code (from one process to another process)</a:t>
            </a:r>
            <a:endParaRPr lang="en-GB" altLang="x-none" sz="2000" dirty="0">
              <a:solidFill>
                <a:srgbClr val="00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GB" altLang="x-none" sz="1800" dirty="0">
                <a:solidFill>
                  <a:srgbClr val="000000"/>
                </a:solidFill>
              </a:rPr>
              <a:t>Ex:: Client can download code from server &amp; run it locally.</a:t>
            </a:r>
            <a:endParaRPr lang="en-GB" altLang="x-none" sz="1800" dirty="0">
              <a:solidFill>
                <a:srgbClr val="00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GB" altLang="x-none" sz="1800" dirty="0">
                <a:solidFill>
                  <a:srgbClr val="000000"/>
                </a:solidFill>
              </a:rPr>
              <a:t>Code &amp; objects are moved to reduce access delays &amp; minimize comm. Traffic. </a:t>
            </a:r>
            <a:endParaRPr lang="en-GB" altLang="x-none" sz="1800" dirty="0">
              <a:solidFill>
                <a:srgbClr val="000000"/>
              </a:solidFill>
            </a:endParaRP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endParaRPr lang="en-GB" altLang="x-none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Char char="–"/>
            </a:pPr>
            <a:r>
              <a:rPr lang="en-GB" altLang="x-none" sz="2000" dirty="0">
                <a:solidFill>
                  <a:srgbClr val="000000"/>
                </a:solidFill>
              </a:rPr>
              <a:t>Adding/removing nodes or components</a:t>
            </a:r>
            <a:endParaRPr lang="en-GB" altLang="x-none" sz="2000" dirty="0">
              <a:solidFill>
                <a:srgbClr val="000000"/>
              </a:solidFill>
            </a:endParaRPr>
          </a:p>
          <a:p>
            <a:pPr lvl="2">
              <a:lnSpc>
                <a:spcPct val="80000"/>
              </a:lnSpc>
              <a:buChar char="•"/>
            </a:pPr>
            <a:r>
              <a:rPr lang="fi-FI" altLang="x-none" sz="1800" dirty="0">
                <a:solidFill>
                  <a:srgbClr val="000000"/>
                </a:solidFill>
              </a:rPr>
              <a:t>Discovery and advertisement </a:t>
            </a:r>
            <a:r>
              <a:rPr lang="en-GB" altLang="x-none" sz="1800" dirty="0">
                <a:solidFill>
                  <a:srgbClr val="000000"/>
                </a:solidFill>
              </a:rPr>
              <a:t>of services</a:t>
            </a:r>
            <a:endParaRPr lang="en-GB" altLang="x-none" sz="1800" dirty="0">
              <a:solidFill>
                <a:srgbClr val="000000"/>
              </a:solidFill>
            </a:endParaRP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endParaRPr lang="en-GB" altLang="x-none" sz="1800" dirty="0">
              <a:solidFill>
                <a:srgbClr val="00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GB" altLang="x-none" sz="1800" dirty="0">
                <a:solidFill>
                  <a:srgbClr val="000000"/>
                </a:solidFill>
              </a:rPr>
              <a:t>(Some DS enable comp &amp; other mobile devices to be added or removed seamlessly, &amp; allowed them to discover the available services &amp; to offer their services to others.)</a:t>
            </a:r>
            <a:endParaRPr lang="en-GB" altLang="x-none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endParaRPr lang="en-GB" altLang="x-none" sz="2000" dirty="0">
              <a:solidFill>
                <a:srgbClr val="000000"/>
              </a:solidFill>
            </a:endParaRPr>
          </a:p>
          <a:p>
            <a:pPr lvl="2">
              <a:lnSpc>
                <a:spcPct val="80000"/>
              </a:lnSpc>
            </a:pPr>
            <a:endParaRPr lang="en-GB" altLang="x-none" sz="18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Service Layers</a:t>
            </a:r>
            <a:endParaRPr kumimoji="0" lang="en-US" sz="36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0" y="1447800"/>
            <a:ext cx="4800600" cy="5029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GB" altLang="x-none" sz="2000" dirty="0">
                <a:solidFill>
                  <a:srgbClr val="000000"/>
                </a:solidFill>
              </a:rPr>
              <a:t>Software architecture</a:t>
            </a:r>
            <a:endParaRPr lang="en-GB" altLang="x-none" sz="20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altLang="x-none" sz="2000" dirty="0">
                <a:solidFill>
                  <a:srgbClr val="000000"/>
                </a:solidFill>
              </a:rPr>
              <a:t>Structuring software as layers or modules</a:t>
            </a:r>
            <a:endParaRPr lang="en-GB" altLang="x-none" sz="20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altLang="x-none" sz="2000" dirty="0"/>
              <a:t>Services offered and requested by processes on same or different computers (More recently)</a:t>
            </a:r>
            <a:endParaRPr lang="en-GB" altLang="x-none" sz="2000" dirty="0"/>
          </a:p>
          <a:p>
            <a:pPr>
              <a:lnSpc>
                <a:spcPct val="90000"/>
              </a:lnSpc>
            </a:pPr>
            <a:r>
              <a:rPr lang="en-GB" altLang="x-none" sz="2000" b="1" u="sng" dirty="0">
                <a:solidFill>
                  <a:schemeClr val="accent1"/>
                </a:solidFill>
              </a:rPr>
              <a:t>Service layers:: </a:t>
            </a:r>
            <a:endParaRPr lang="en-GB" altLang="x-none" sz="2000" b="1" u="sng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altLang="x-none" sz="2000" dirty="0">
                <a:solidFill>
                  <a:schemeClr val="hlink"/>
                </a:solidFill>
              </a:rPr>
              <a:t>	</a:t>
            </a:r>
            <a:r>
              <a:rPr lang="en-GB" altLang="x-none" sz="2000" dirty="0"/>
              <a:t>A distributed service can be provided by one or more interacting server processes</a:t>
            </a:r>
            <a:endParaRPr lang="en-GB" altLang="x-none" sz="2000" dirty="0"/>
          </a:p>
          <a:p>
            <a:pPr lvl="1">
              <a:lnSpc>
                <a:spcPct val="90000"/>
              </a:lnSpc>
              <a:buChar char="–"/>
            </a:pPr>
            <a:r>
              <a:rPr lang="en-GB" altLang="x-none" sz="2000" dirty="0">
                <a:solidFill>
                  <a:schemeClr val="hlink"/>
                </a:solidFill>
              </a:rPr>
              <a:t>Ex:: Network Time Protocol</a:t>
            </a:r>
            <a:endParaRPr lang="en-GB" altLang="x-none" sz="2000" dirty="0">
              <a:solidFill>
                <a:schemeClr val="hlink"/>
              </a:solidFill>
            </a:endParaRPr>
          </a:p>
          <a:p>
            <a:pPr>
              <a:buChar char="•"/>
            </a:pPr>
            <a:endParaRPr sz="2000" dirty="0">
              <a:solidFill>
                <a:schemeClr val="hlink"/>
              </a:solidFill>
            </a:endParaRPr>
          </a:p>
        </p:txBody>
      </p:sp>
      <p:grpSp>
        <p:nvGrpSpPr>
          <p:cNvPr id="27652" name="Group 4"/>
          <p:cNvGrpSpPr/>
          <p:nvPr/>
        </p:nvGrpSpPr>
        <p:grpSpPr>
          <a:xfrm>
            <a:off x="4800600" y="1600200"/>
            <a:ext cx="4343400" cy="3806825"/>
            <a:chOff x="1248" y="2016"/>
            <a:chExt cx="3518" cy="2367"/>
          </a:xfrm>
        </p:grpSpPr>
        <p:pic>
          <p:nvPicPr>
            <p:cNvPr id="27653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48" y="2016"/>
              <a:ext cx="3518" cy="200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654" name="Text Box 6"/>
            <p:cNvSpPr txBox="1"/>
            <p:nvPr/>
          </p:nvSpPr>
          <p:spPr>
            <a:xfrm>
              <a:off x="1296" y="3984"/>
              <a:ext cx="3313" cy="39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dirty="0">
                  <a:latin typeface="Arial" panose="020B0604020202020204" pitchFamily="34" charset="0"/>
                  <a:ea typeface="MS PGothic" panose="020B0600070205080204" pitchFamily="50" charset="-128"/>
                </a:rPr>
                <a:t>Software and Hardware service layers in DS</a:t>
              </a:r>
              <a:endParaRPr dirty="0">
                <a:latin typeface="Arial" panose="020B0604020202020204" pitchFamily="34" charset="0"/>
                <a:ea typeface="MS PGothic" panose="020B0600070205080204" pitchFamily="50" charset="-128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Service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Layers</a:t>
            </a:r>
            <a:endParaRPr kumimoji="0" lang="en-US" sz="36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943600"/>
          </a:xfrm>
        </p:spPr>
        <p:txBody>
          <a:bodyPr vert="horz" wrap="square" lIns="91440" tIns="45720" rIns="91440" bIns="45720" anchor="t" anchorCtr="0"/>
          <a:p>
            <a:r>
              <a:rPr lang="en-GB" altLang="x-none" sz="2400" u="sng" dirty="0">
                <a:solidFill>
                  <a:srgbClr val="002060"/>
                </a:solidFill>
              </a:rPr>
              <a:t>Middleware::</a:t>
            </a:r>
            <a:endParaRPr lang="en-GB" altLang="x-none" sz="2400" u="sng" dirty="0">
              <a:solidFill>
                <a:srgbClr val="002060"/>
              </a:solidFill>
            </a:endParaRPr>
          </a:p>
          <a:p>
            <a:pPr>
              <a:buFont typeface="Monotype Sorts" pitchFamily="2" charset="2"/>
              <a:buNone/>
            </a:pPr>
            <a:endParaRPr lang="en-GB" altLang="x-none" sz="2400" u="sng" dirty="0">
              <a:solidFill>
                <a:schemeClr val="accent1"/>
              </a:solidFill>
            </a:endParaRPr>
          </a:p>
          <a:p>
            <a:pPr lvl="1"/>
            <a:r>
              <a:rPr lang="en-GB" altLang="x-none" sz="2000" dirty="0">
                <a:solidFill>
                  <a:srgbClr val="000000"/>
                </a:solidFill>
              </a:rPr>
              <a:t>Masks heterogeneity &amp; provide convenient prog. Model to application programmers.</a:t>
            </a:r>
            <a:endParaRPr lang="en-GB" altLang="x-none" sz="2000" dirty="0">
              <a:solidFill>
                <a:srgbClr val="000000"/>
              </a:solidFill>
            </a:endParaRPr>
          </a:p>
          <a:p>
            <a:pPr lvl="1"/>
            <a:r>
              <a:rPr lang="en-GB" altLang="x-none" sz="2000" dirty="0">
                <a:solidFill>
                  <a:srgbClr val="000000"/>
                </a:solidFill>
              </a:rPr>
              <a:t>Represented by processes or objects in a set of computers that interact with each other to implement communication &amp; resource sharing, </a:t>
            </a:r>
            <a:endParaRPr lang="en-GB" altLang="x-none" sz="2000" dirty="0">
              <a:solidFill>
                <a:srgbClr val="000000"/>
              </a:solidFill>
            </a:endParaRPr>
          </a:p>
          <a:p>
            <a:pPr lvl="1"/>
            <a:r>
              <a:rPr lang="en-GB" altLang="x-none" sz="2000" dirty="0">
                <a:solidFill>
                  <a:srgbClr val="000000"/>
                </a:solidFill>
              </a:rPr>
              <a:t>To Implement communication and resource sharing</a:t>
            </a:r>
            <a:endParaRPr lang="en-GB" altLang="x-none" sz="2000" dirty="0">
              <a:solidFill>
                <a:srgbClr val="000000"/>
              </a:solidFill>
            </a:endParaRPr>
          </a:p>
          <a:p>
            <a:pPr lvl="2"/>
            <a:r>
              <a:rPr lang="en-GB" altLang="x-none" sz="2000" dirty="0">
                <a:solidFill>
                  <a:srgbClr val="000000"/>
                </a:solidFill>
              </a:rPr>
              <a:t>RMI</a:t>
            </a:r>
            <a:endParaRPr lang="en-GB" altLang="x-none" sz="2000" dirty="0">
              <a:solidFill>
                <a:srgbClr val="000000"/>
              </a:solidFill>
            </a:endParaRPr>
          </a:p>
          <a:p>
            <a:pPr lvl="2"/>
            <a:r>
              <a:rPr lang="en-GB" altLang="x-none" sz="2000" dirty="0">
                <a:solidFill>
                  <a:srgbClr val="000000"/>
                </a:solidFill>
              </a:rPr>
              <a:t>Group communication</a:t>
            </a:r>
            <a:endParaRPr lang="en-GB" altLang="x-none" sz="2000" dirty="0">
              <a:solidFill>
                <a:srgbClr val="000000"/>
              </a:solidFill>
            </a:endParaRPr>
          </a:p>
          <a:p>
            <a:pPr lvl="1"/>
            <a:r>
              <a:rPr lang="en-GB" altLang="x-none" sz="2000" dirty="0">
                <a:solidFill>
                  <a:srgbClr val="000000"/>
                </a:solidFill>
              </a:rPr>
              <a:t>Supplies </a:t>
            </a:r>
            <a:r>
              <a:rPr lang="en-GB" altLang="x-none" sz="2000" dirty="0">
                <a:solidFill>
                  <a:srgbClr val="FF3300"/>
                </a:solidFill>
              </a:rPr>
              <a:t>application programming</a:t>
            </a:r>
            <a:r>
              <a:rPr lang="fi-FI" altLang="x-none" sz="2000" dirty="0">
                <a:solidFill>
                  <a:srgbClr val="FF3300"/>
                </a:solidFill>
              </a:rPr>
              <a:t> </a:t>
            </a:r>
            <a:r>
              <a:rPr lang="en-GB" altLang="x-none" sz="2000" dirty="0">
                <a:solidFill>
                  <a:srgbClr val="FF3300"/>
                </a:solidFill>
              </a:rPr>
              <a:t>interface</a:t>
            </a:r>
            <a:endParaRPr lang="en-GB" altLang="x-none" sz="2000" dirty="0">
              <a:solidFill>
                <a:srgbClr val="FF3300"/>
              </a:solidFill>
            </a:endParaRPr>
          </a:p>
          <a:p>
            <a:pPr lvl="1"/>
            <a:r>
              <a:rPr lang="en-GB" altLang="x-none" sz="2000" b="1" dirty="0">
                <a:solidFill>
                  <a:srgbClr val="FF3300"/>
                </a:solidFill>
              </a:rPr>
              <a:t>Provides</a:t>
            </a:r>
            <a:endParaRPr lang="en-GB" altLang="x-none" sz="2000" b="1" dirty="0">
              <a:solidFill>
                <a:srgbClr val="FF3300"/>
              </a:solidFill>
            </a:endParaRPr>
          </a:p>
          <a:p>
            <a:pPr lvl="2"/>
            <a:r>
              <a:rPr lang="en-GB" altLang="x-none" sz="2000" dirty="0">
                <a:solidFill>
                  <a:srgbClr val="000000"/>
                </a:solidFill>
              </a:rPr>
              <a:t>Building blocks for software components</a:t>
            </a:r>
            <a:endParaRPr lang="en-GB" altLang="x-none" sz="2000" dirty="0">
              <a:solidFill>
                <a:srgbClr val="000000"/>
              </a:solidFill>
            </a:endParaRPr>
          </a:p>
          <a:p>
            <a:endParaRPr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Service Layers: Middleware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343400"/>
          </a:xfrm>
        </p:spPr>
        <p:txBody>
          <a:bodyPr vert="horz" wrap="square" lIns="91440" tIns="45720" rIns="91440" bIns="45720" anchor="t" anchorCtr="0"/>
          <a:p>
            <a:r>
              <a:rPr lang="en-GB" altLang="x-none" sz="2000" b="1" dirty="0">
                <a:solidFill>
                  <a:srgbClr val="000000"/>
                </a:solidFill>
              </a:rPr>
              <a:t>Object oriented Middleware products &amp; standards are::</a:t>
            </a:r>
            <a:endParaRPr lang="en-GB" altLang="x-none" sz="2000" b="1" dirty="0">
              <a:solidFill>
                <a:srgbClr val="000000"/>
              </a:solidFill>
            </a:endParaRPr>
          </a:p>
          <a:p>
            <a:pPr lvl="1"/>
            <a:r>
              <a:rPr lang="en-GB" altLang="x-none" sz="2000" dirty="0">
                <a:solidFill>
                  <a:srgbClr val="000000"/>
                </a:solidFill>
              </a:rPr>
              <a:t>Examples:</a:t>
            </a:r>
            <a:endParaRPr lang="en-GB" altLang="x-none" sz="2000" dirty="0">
              <a:solidFill>
                <a:srgbClr val="000000"/>
              </a:solidFill>
            </a:endParaRPr>
          </a:p>
          <a:p>
            <a:pPr lvl="2"/>
            <a:r>
              <a:rPr lang="en-GB" altLang="x-none" sz="2000" dirty="0">
                <a:solidFill>
                  <a:srgbClr val="000000"/>
                </a:solidFill>
              </a:rPr>
              <a:t>Sun RPC</a:t>
            </a:r>
            <a:endParaRPr lang="en-GB" altLang="x-none" sz="2000" dirty="0">
              <a:solidFill>
                <a:srgbClr val="000000"/>
              </a:solidFill>
            </a:endParaRPr>
          </a:p>
          <a:p>
            <a:pPr lvl="3"/>
            <a:r>
              <a:rPr lang="en-GB" altLang="x-none" dirty="0">
                <a:solidFill>
                  <a:srgbClr val="000000"/>
                </a:solidFill>
              </a:rPr>
              <a:t>Simple, remote procedure calling package</a:t>
            </a:r>
            <a:endParaRPr lang="en-GB" altLang="x-none" dirty="0">
              <a:solidFill>
                <a:srgbClr val="000000"/>
              </a:solidFill>
            </a:endParaRPr>
          </a:p>
          <a:p>
            <a:pPr lvl="2"/>
            <a:r>
              <a:rPr lang="en-GB" altLang="x-none" sz="2000" dirty="0">
                <a:solidFill>
                  <a:srgbClr val="000000"/>
                </a:solidFill>
              </a:rPr>
              <a:t>CORBA(</a:t>
            </a:r>
            <a:r>
              <a:rPr sz="2000" dirty="0"/>
              <a:t>Common Object Request Broker Architecture</a:t>
            </a:r>
            <a:r>
              <a:rPr lang="en-GB" altLang="x-none" sz="2000" dirty="0">
                <a:solidFill>
                  <a:srgbClr val="000000"/>
                </a:solidFill>
              </a:rPr>
              <a:t>)</a:t>
            </a:r>
            <a:endParaRPr lang="en-GB" altLang="x-none" sz="2000" dirty="0">
              <a:solidFill>
                <a:srgbClr val="000000"/>
              </a:solidFill>
            </a:endParaRPr>
          </a:p>
          <a:p>
            <a:pPr lvl="3"/>
            <a:r>
              <a:rPr sz="1800" dirty="0"/>
              <a:t>CORBA is useful because it enables separate pieces of software written in different languages and running on different computers to work with each other like a single application or set of services. </a:t>
            </a:r>
            <a:endParaRPr sz="1800" dirty="0"/>
          </a:p>
          <a:p>
            <a:pPr lvl="3"/>
            <a:r>
              <a:rPr sz="1800" dirty="0">
                <a:solidFill>
                  <a:schemeClr val="accent2"/>
                </a:solidFill>
              </a:rPr>
              <a:t>SERVICES:--</a:t>
            </a:r>
            <a:r>
              <a:rPr sz="1800" dirty="0"/>
              <a:t>Namming,Security,event notification,persistant storage, transactions.</a:t>
            </a:r>
            <a:endParaRPr lang="en-GB" altLang="x-none" sz="1800" dirty="0">
              <a:solidFill>
                <a:srgbClr val="000000"/>
              </a:solidFill>
            </a:endParaRPr>
          </a:p>
          <a:p>
            <a:pPr lvl="2"/>
            <a:r>
              <a:rPr lang="en-GB" altLang="x-none" sz="2000" dirty="0">
                <a:solidFill>
                  <a:srgbClr val="000000"/>
                </a:solidFill>
              </a:rPr>
              <a:t>Microsoft DCOM(</a:t>
            </a:r>
            <a:r>
              <a:rPr sz="2000" dirty="0"/>
              <a:t>Distributed Component Object Model</a:t>
            </a:r>
            <a:r>
              <a:rPr lang="en-GB" altLang="x-none" sz="2000" dirty="0">
                <a:solidFill>
                  <a:srgbClr val="000000"/>
                </a:solidFill>
              </a:rPr>
              <a:t>)</a:t>
            </a:r>
            <a:endParaRPr lang="en-GB" altLang="x-none" sz="2000" dirty="0">
              <a:solidFill>
                <a:srgbClr val="000000"/>
              </a:solidFill>
            </a:endParaRPr>
          </a:p>
          <a:p>
            <a:pPr lvl="3"/>
            <a:r>
              <a:rPr sz="1800" dirty="0"/>
              <a:t>is a </a:t>
            </a:r>
            <a:r>
              <a:rPr sz="1800" dirty="0">
                <a:hlinkClick r:id="rId1" tooltip="Proprietary software"/>
              </a:rPr>
              <a:t>proprietary</a:t>
            </a:r>
            <a:r>
              <a:rPr sz="1800" dirty="0"/>
              <a:t> </a:t>
            </a:r>
            <a:r>
              <a:rPr sz="1800" dirty="0">
                <a:hlinkClick r:id="rId2" tooltip="Microsoft"/>
              </a:rPr>
              <a:t>Microsoft</a:t>
            </a:r>
            <a:r>
              <a:rPr sz="1800" dirty="0"/>
              <a:t> technology for communication among </a:t>
            </a:r>
            <a:r>
              <a:rPr sz="1800" dirty="0">
                <a:hlinkClick r:id="rId3" tooltip="Software componentry"/>
              </a:rPr>
              <a:t>software components</a:t>
            </a:r>
            <a:r>
              <a:rPr sz="1800" dirty="0"/>
              <a:t> distributed across networked </a:t>
            </a:r>
            <a:r>
              <a:rPr sz="1800" dirty="0">
                <a:hlinkClick r:id="rId4" tooltip="Computer"/>
              </a:rPr>
              <a:t>computers</a:t>
            </a:r>
            <a:r>
              <a:rPr sz="1800" dirty="0"/>
              <a:t>. </a:t>
            </a:r>
            <a:endParaRPr lang="en-GB" altLang="x-none" sz="1800" dirty="0"/>
          </a:p>
          <a:p>
            <a:pPr lvl="2"/>
            <a:r>
              <a:rPr lang="en-GB" altLang="x-none" sz="2000" dirty="0">
                <a:solidFill>
                  <a:srgbClr val="000000"/>
                </a:solidFill>
              </a:rPr>
              <a:t>Java RMI</a:t>
            </a:r>
            <a:endParaRPr lang="en-GB" altLang="x-none" sz="2000" dirty="0">
              <a:solidFill>
                <a:srgbClr val="000000"/>
              </a:solidFill>
            </a:endParaRPr>
          </a:p>
          <a:p>
            <a:pPr lvl="1"/>
            <a:endParaRPr lang="en-GB" altLang="x-none" sz="2000" dirty="0">
              <a:solidFill>
                <a:srgbClr val="000000"/>
              </a:solidFill>
            </a:endParaRPr>
          </a:p>
          <a:p>
            <a:endParaRPr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8" cy="65881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Service Layers: Middleware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GB" altLang="x-none" sz="2400" dirty="0">
                <a:solidFill>
                  <a:srgbClr val="FF3300"/>
                </a:solidFill>
              </a:rPr>
              <a:t>Middleware services</a:t>
            </a:r>
            <a:endParaRPr lang="en-GB" altLang="x-none" sz="2400" dirty="0">
              <a:solidFill>
                <a:srgbClr val="FF33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altLang="x-none" sz="1900" dirty="0">
                <a:solidFill>
                  <a:srgbClr val="000000"/>
                </a:solidFill>
              </a:rPr>
              <a:t>Naming</a:t>
            </a:r>
            <a:endParaRPr lang="en-GB" altLang="x-none" sz="19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altLang="x-none" sz="1900" dirty="0">
                <a:solidFill>
                  <a:srgbClr val="000000"/>
                </a:solidFill>
              </a:rPr>
              <a:t>Security</a:t>
            </a:r>
            <a:endParaRPr lang="en-GB" altLang="x-none" sz="19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altLang="x-none" sz="1900" dirty="0">
                <a:solidFill>
                  <a:srgbClr val="000000"/>
                </a:solidFill>
              </a:rPr>
              <a:t>Transactions</a:t>
            </a:r>
            <a:endParaRPr lang="en-GB" altLang="x-none" sz="19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altLang="x-none" sz="1900" dirty="0">
                <a:solidFill>
                  <a:srgbClr val="000000"/>
                </a:solidFill>
              </a:rPr>
              <a:t>Persistent storage</a:t>
            </a:r>
            <a:endParaRPr lang="en-GB" altLang="x-none" sz="19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altLang="x-none" sz="1900" dirty="0">
                <a:solidFill>
                  <a:srgbClr val="000000"/>
                </a:solidFill>
              </a:rPr>
              <a:t>Event notification</a:t>
            </a:r>
            <a:endParaRPr lang="en-GB" altLang="x-none" sz="19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x-none" sz="2400" dirty="0">
                <a:solidFill>
                  <a:srgbClr val="FF3300"/>
                </a:solidFill>
              </a:rPr>
              <a:t>Limitations</a:t>
            </a:r>
            <a:endParaRPr lang="en-GB" altLang="x-none" sz="2400" dirty="0">
              <a:solidFill>
                <a:srgbClr val="FF33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altLang="x-none" sz="2000" dirty="0">
                <a:solidFill>
                  <a:srgbClr val="000000"/>
                </a:solidFill>
              </a:rPr>
              <a:t>Many distributed applications rely entirely on the services provided by the available middleware to support their needs for communication &amp; data sharing </a:t>
            </a:r>
            <a:endParaRPr lang="en-GB" altLang="x-none" sz="2000" dirty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GB" altLang="x-none" sz="1800" dirty="0">
                <a:solidFill>
                  <a:srgbClr val="000000"/>
                </a:solidFill>
              </a:rPr>
              <a:t>TCP reliable for packets (basic error correction and detection)</a:t>
            </a:r>
            <a:endParaRPr lang="en-GB" altLang="x-none" sz="1800" dirty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GB" altLang="x-none" sz="1800" dirty="0">
                <a:solidFill>
                  <a:srgbClr val="000000"/>
                </a:solidFill>
              </a:rPr>
              <a:t>Mail transfer service increase fault tolerance (maintain record of progress)</a:t>
            </a:r>
            <a:endParaRPr lang="en-GB" altLang="x-none" sz="1800" dirty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fi-FI" altLang="x-none" sz="1800" dirty="0">
                <a:solidFill>
                  <a:srgbClr val="000000"/>
                </a:solidFill>
              </a:rPr>
              <a:t>Some functions can only be correctly implemented with the help of </a:t>
            </a:r>
            <a:r>
              <a:rPr lang="en-GB" altLang="x-none" sz="1800" dirty="0">
                <a:solidFill>
                  <a:srgbClr val="000000"/>
                </a:solidFill>
              </a:rPr>
              <a:t>application level </a:t>
            </a:r>
            <a:r>
              <a:rPr lang="fi-FI" altLang="x-none" sz="1800" dirty="0">
                <a:solidFill>
                  <a:srgbClr val="000000"/>
                </a:solidFill>
              </a:rPr>
              <a:t>information</a:t>
            </a:r>
            <a:endParaRPr lang="fi-FI" altLang="x-none" sz="1800" dirty="0">
              <a:solidFill>
                <a:srgbClr val="000000"/>
              </a:solidFill>
            </a:endParaRPr>
          </a:p>
          <a:p>
            <a:pPr lvl="3">
              <a:lnSpc>
                <a:spcPct val="90000"/>
              </a:lnSpc>
            </a:pPr>
            <a:r>
              <a:rPr lang="fi-FI" altLang="x-none" sz="1800" b="1" dirty="0"/>
              <a:t>Correct behaviour in distributed programs depends upon checks, error-correction mechanisms &amp; security mechanism at various levels</a:t>
            </a:r>
            <a:endParaRPr sz="1800" dirty="0"/>
          </a:p>
          <a:p>
            <a:pPr lvl="3">
              <a:lnSpc>
                <a:spcPct val="90000"/>
              </a:lnSpc>
              <a:buFont typeface="Monotype Sorts" pitchFamily="2" charset="2"/>
              <a:buNone/>
            </a:pPr>
            <a:endParaRPr lang="fi-FI" altLang="x-none" sz="1800" b="1" dirty="0">
              <a:solidFill>
                <a:srgbClr val="FF33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747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endParaRPr lang="en-IN" altLang="x-none" dirty="0">
              <a:latin typeface="+mn-lt"/>
              <a:ea typeface="+mn-ea"/>
              <a:cs typeface="+mn-cs"/>
            </a:endParaRPr>
          </a:p>
        </p:txBody>
      </p:sp>
      <p:pic>
        <p:nvPicPr>
          <p:cNvPr id="31748" name="Picture 2" descr="http://img.slidefinder.net/imagegethandler.axd?id=18735337&amp;size=2"/>
          <p:cNvPicPr>
            <a:picLocks noGrp="1" noChangeAspect="1"/>
          </p:cNvPicPr>
          <p:nvPr>
            <p:ph type="pic" idx="1"/>
          </p:nvPr>
        </p:nvPicPr>
        <p:blipFill>
          <a:blip r:embed="rId1"/>
          <a:srcRect l="3999" r="3999"/>
          <a:stretch>
            <a:fillRect/>
          </a:stretch>
        </p:blipFill>
        <p:spPr>
          <a:xfrm>
            <a:off x="609600" y="612775"/>
            <a:ext cx="7924800" cy="594042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endParaRPr lang="en-IN" altLang="x-none" dirty="0">
              <a:latin typeface="+mn-lt"/>
              <a:ea typeface="+mn-ea"/>
              <a:cs typeface="+mn-cs"/>
            </a:endParaRPr>
          </a:p>
        </p:txBody>
      </p:sp>
      <p:pic>
        <p:nvPicPr>
          <p:cNvPr id="32772" name="Picture 2" descr="http://img.slidefinder.net/imagegethandler.axd?id=18735338&amp;size=2"/>
          <p:cNvPicPr>
            <a:picLocks noGrp="1" noChangeAspect="1"/>
          </p:cNvPicPr>
          <p:nvPr>
            <p:ph type="pic" idx="1"/>
          </p:nvPr>
        </p:nvPicPr>
        <p:blipFill>
          <a:blip r:embed="rId1"/>
          <a:srcRect l="3999" r="3999"/>
          <a:stretch>
            <a:fillRect/>
          </a:stretch>
        </p:blipFill>
        <p:spPr>
          <a:xfrm>
            <a:off x="457200" y="612775"/>
            <a:ext cx="7620000" cy="57150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795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endParaRPr lang="en-IN" altLang="x-none" dirty="0">
              <a:latin typeface="+mn-lt"/>
              <a:ea typeface="+mn-ea"/>
              <a:cs typeface="+mn-cs"/>
            </a:endParaRPr>
          </a:p>
        </p:txBody>
      </p:sp>
      <p:pic>
        <p:nvPicPr>
          <p:cNvPr id="33796" name="Picture 4" descr="http://img.slidefinder.net/imagegethandler.axd?id=18735339&amp;size=2"/>
          <p:cNvPicPr>
            <a:picLocks noGrp="1" noChangeAspect="1"/>
          </p:cNvPicPr>
          <p:nvPr>
            <p:ph type="pic" idx="1"/>
          </p:nvPr>
        </p:nvPicPr>
        <p:blipFill>
          <a:blip r:embed="rId1"/>
          <a:srcRect l="3999" r="3999"/>
          <a:stretch>
            <a:fillRect/>
          </a:stretch>
        </p:blipFill>
        <p:spPr>
          <a:xfrm>
            <a:off x="577850" y="612775"/>
            <a:ext cx="7499350" cy="562451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3124200" y="3962400"/>
            <a:ext cx="32766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43205"/>
            <a:ext cx="8610600" cy="823595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Distributed </a:t>
            </a:r>
            <a:r>
              <a:rPr kumimoji="0" lang="en-I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Computing - Where is it placed in subjects studied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143000"/>
            <a:ext cx="7924800" cy="525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hierarchal approach:-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Applications</a:t>
            </a:r>
            <a:r>
              <a:rPr kumimoji="0" lang="en-I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related subjects [ eg. full stack ]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S/w Engineering, OOMD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DBMS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Networking,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I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ata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I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ommunication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NIS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Hardware, MIT, DEL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6671310" y="4038600"/>
            <a:ext cx="33909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7280910" y="4267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391400" y="4419600"/>
            <a:ext cx="930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   DC</a:t>
            </a:r>
            <a:endParaRPr lang="en-IN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1219200" y="1295400"/>
            <a:ext cx="457200" cy="434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81000" y="1371600"/>
            <a:ext cx="381000" cy="426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819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endParaRPr lang="en-IN" altLang="x-none" dirty="0">
              <a:latin typeface="+mn-lt"/>
              <a:ea typeface="+mn-ea"/>
              <a:cs typeface="+mn-cs"/>
            </a:endParaRPr>
          </a:p>
        </p:txBody>
      </p:sp>
      <p:pic>
        <p:nvPicPr>
          <p:cNvPr id="34820" name="Picture 2" descr="http://img.slidefinder.net/imagegethandler.axd?id=18735340&amp;size=2"/>
          <p:cNvPicPr>
            <a:picLocks noGrp="1" noChangeAspect="1"/>
          </p:cNvPicPr>
          <p:nvPr>
            <p:ph type="pic" idx="1"/>
          </p:nvPr>
        </p:nvPicPr>
        <p:blipFill>
          <a:blip r:embed="rId1"/>
          <a:srcRect l="3999" r="3999"/>
          <a:stretch>
            <a:fillRect/>
          </a:stretch>
        </p:blipFill>
        <p:spPr>
          <a:xfrm>
            <a:off x="762000" y="304800"/>
            <a:ext cx="7931150" cy="594836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Variations on client server model</a:t>
            </a: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dirty="0"/>
              <a:t>Use of mobile code and mobile agents</a:t>
            </a:r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To be able to add and remove mobile devices in a convenient manner.</a:t>
            </a:r>
            <a:endParaRPr lang="en-IN" altLang="x-non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2192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Mobile code &amp; Mobile agents</a:t>
            </a: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800600"/>
          </a:xfrm>
        </p:spPr>
        <p:txBody>
          <a:bodyPr vert="horz" wrap="square" lIns="91440" tIns="45720" rIns="91440" bIns="45720" anchor="t" anchorCtr="0"/>
          <a:p>
            <a:r>
              <a:rPr b="1" dirty="0"/>
              <a:t>Mobile code</a:t>
            </a:r>
            <a:endParaRPr b="1" dirty="0"/>
          </a:p>
          <a:p>
            <a:r>
              <a:rPr dirty="0"/>
              <a:t>eg applets</a:t>
            </a:r>
            <a:endParaRPr dirty="0"/>
          </a:p>
          <a:p>
            <a:r>
              <a:rPr dirty="0"/>
              <a:t>Only the code can be accessed</a:t>
            </a:r>
            <a:endParaRPr dirty="0"/>
          </a:p>
          <a:p>
            <a:r>
              <a:rPr b="1" dirty="0"/>
              <a:t>Mobile agents</a:t>
            </a:r>
            <a:endParaRPr b="1" dirty="0"/>
          </a:p>
          <a:p>
            <a:r>
              <a:rPr dirty="0"/>
              <a:t>It’s a running program that includes</a:t>
            </a:r>
            <a:endParaRPr dirty="0"/>
          </a:p>
          <a:p>
            <a:pPr>
              <a:buNone/>
            </a:pPr>
            <a:r>
              <a:rPr dirty="0"/>
              <a:t>  Both code + data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lang="en-IN" altLang="x-non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3188"/>
            <a:ext cx="8382000" cy="81121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Web applets</a:t>
            </a: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5105400"/>
          </a:xfrm>
        </p:spPr>
        <p:txBody>
          <a:bodyPr vert="horz" wrap="square" lIns="91440" tIns="45720" rIns="91440" bIns="45720" anchor="t" anchorCtr="0"/>
          <a:p>
            <a:endParaRPr lang="en-IN" altLang="x-none" dirty="0"/>
          </a:p>
        </p:txBody>
      </p:sp>
      <p:sp>
        <p:nvSpPr>
          <p:cNvPr id="37892" name="Rectangle 4"/>
          <p:cNvSpPr/>
          <p:nvPr/>
        </p:nvSpPr>
        <p:spPr>
          <a:xfrm>
            <a:off x="2536825" y="2159000"/>
            <a:ext cx="2144713" cy="1293813"/>
          </a:xfrm>
          <a:prstGeom prst="rect">
            <a:avLst/>
          </a:prstGeom>
          <a:solidFill>
            <a:srgbClr val="FFDC99"/>
          </a:solidFill>
          <a:ln w="9525">
            <a:noFill/>
          </a:ln>
        </p:spPr>
        <p:txBody>
          <a:bodyPr/>
          <a:p>
            <a:endParaRPr lang="en-IN" altLang="x-none" dirty="0">
              <a:latin typeface="Verdana" panose="020B0604030504040204" pitchFamily="34" charset="0"/>
            </a:endParaRPr>
          </a:p>
        </p:txBody>
      </p:sp>
      <p:sp>
        <p:nvSpPr>
          <p:cNvPr id="37893" name="Rectangle 5"/>
          <p:cNvSpPr/>
          <p:nvPr/>
        </p:nvSpPr>
        <p:spPr>
          <a:xfrm>
            <a:off x="2552700" y="2174875"/>
            <a:ext cx="2147888" cy="1296988"/>
          </a:xfrm>
          <a:prstGeom prst="rect">
            <a:avLst/>
          </a:prstGeom>
          <a:noFill/>
          <a:ln w="33338" cap="flat" cmpd="sng">
            <a:solidFill>
              <a:srgbClr val="FFDC99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IN" altLang="x-none" dirty="0">
              <a:latin typeface="Verdana" panose="020B0604030504040204" pitchFamily="34" charset="0"/>
            </a:endParaRPr>
          </a:p>
        </p:txBody>
      </p:sp>
      <p:sp>
        <p:nvSpPr>
          <p:cNvPr id="37894" name="Oval 6"/>
          <p:cNvSpPr/>
          <p:nvPr/>
        </p:nvSpPr>
        <p:spPr>
          <a:xfrm>
            <a:off x="3125788" y="2411413"/>
            <a:ext cx="979487" cy="796925"/>
          </a:xfrm>
          <a:prstGeom prst="ellipse">
            <a:avLst/>
          </a:prstGeom>
          <a:solidFill>
            <a:srgbClr val="FFFFFF"/>
          </a:solidFill>
          <a:ln w="333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IN" altLang="x-none" dirty="0">
              <a:latin typeface="Verdana" panose="020B0604030504040204" pitchFamily="34" charset="0"/>
            </a:endParaRPr>
          </a:p>
        </p:txBody>
      </p:sp>
      <p:sp>
        <p:nvSpPr>
          <p:cNvPr id="37896" name="Rectangle 8"/>
          <p:cNvSpPr/>
          <p:nvPr/>
        </p:nvSpPr>
        <p:spPr>
          <a:xfrm>
            <a:off x="6248400" y="2133600"/>
            <a:ext cx="2438400" cy="1600200"/>
          </a:xfrm>
          <a:prstGeom prst="rect">
            <a:avLst/>
          </a:prstGeom>
          <a:solidFill>
            <a:srgbClr val="FFDC99"/>
          </a:solidFill>
          <a:ln w="9525">
            <a:noFill/>
          </a:ln>
        </p:spPr>
        <p:txBody>
          <a:bodyPr/>
          <a:p>
            <a:endParaRPr lang="en-IN" altLang="x-none" dirty="0">
              <a:latin typeface="Verdana" panose="020B0604030504040204" pitchFamily="34" charset="0"/>
            </a:endParaRPr>
          </a:p>
        </p:txBody>
      </p:sp>
      <p:sp>
        <p:nvSpPr>
          <p:cNvPr id="37897" name="Rectangle 9"/>
          <p:cNvSpPr/>
          <p:nvPr/>
        </p:nvSpPr>
        <p:spPr>
          <a:xfrm>
            <a:off x="6324600" y="2174875"/>
            <a:ext cx="2362200" cy="1558925"/>
          </a:xfrm>
          <a:prstGeom prst="rect">
            <a:avLst/>
          </a:prstGeom>
          <a:noFill/>
          <a:ln w="33338" cap="flat" cmpd="sng">
            <a:solidFill>
              <a:srgbClr val="FFDC99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IN" altLang="x-none" dirty="0">
              <a:latin typeface="Verdana" panose="020B0604030504040204" pitchFamily="34" charset="0"/>
            </a:endParaRPr>
          </a:p>
        </p:txBody>
      </p:sp>
      <p:sp>
        <p:nvSpPr>
          <p:cNvPr id="37898" name="Oval 10"/>
          <p:cNvSpPr/>
          <p:nvPr/>
        </p:nvSpPr>
        <p:spPr>
          <a:xfrm>
            <a:off x="7367588" y="2478088"/>
            <a:ext cx="1422400" cy="831850"/>
          </a:xfrm>
          <a:prstGeom prst="ellipse">
            <a:avLst/>
          </a:prstGeom>
          <a:solidFill>
            <a:srgbClr val="FFFFFF"/>
          </a:solidFill>
          <a:ln w="333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IN" altLang="x-none" dirty="0">
              <a:latin typeface="Verdana" panose="020B0604030504040204" pitchFamily="34" charset="0"/>
            </a:endParaRPr>
          </a:p>
        </p:txBody>
      </p:sp>
      <p:sp>
        <p:nvSpPr>
          <p:cNvPr id="37899" name="Rectangle 11"/>
          <p:cNvSpPr/>
          <p:nvPr/>
        </p:nvSpPr>
        <p:spPr>
          <a:xfrm>
            <a:off x="7823200" y="2597150"/>
            <a:ext cx="661988" cy="3238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r>
              <a:rPr lang="en-GB" altLang="x-none" sz="2100" dirty="0">
                <a:solidFill>
                  <a:srgbClr val="000000"/>
                </a:solidFill>
                <a:latin typeface="Arial" panose="020B0604020202020204" pitchFamily="34" charset="0"/>
              </a:rPr>
              <a:t>Web </a:t>
            </a:r>
            <a:endParaRPr lang="en-GB" altLang="x-none" dirty="0">
              <a:latin typeface="Verdana" panose="020B0604030504040204" pitchFamily="34" charset="0"/>
            </a:endParaRPr>
          </a:p>
        </p:txBody>
      </p:sp>
      <p:sp>
        <p:nvSpPr>
          <p:cNvPr id="37900" name="Rectangle 12"/>
          <p:cNvSpPr/>
          <p:nvPr/>
        </p:nvSpPr>
        <p:spPr>
          <a:xfrm>
            <a:off x="7754938" y="2933700"/>
            <a:ext cx="788987" cy="3238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r>
              <a:rPr lang="en-GB" altLang="x-none" sz="2100" dirty="0">
                <a:solidFill>
                  <a:srgbClr val="000000"/>
                </a:solidFill>
                <a:latin typeface="Arial" panose="020B0604020202020204" pitchFamily="34" charset="0"/>
              </a:rPr>
              <a:t>server</a:t>
            </a:r>
            <a:endParaRPr lang="en-GB" altLang="x-none" dirty="0">
              <a:latin typeface="Verdana" panose="020B0604030504040204" pitchFamily="34" charset="0"/>
            </a:endParaRPr>
          </a:p>
        </p:txBody>
      </p:sp>
      <p:sp>
        <p:nvSpPr>
          <p:cNvPr id="37901" name="Rectangle 13"/>
          <p:cNvSpPr/>
          <p:nvPr/>
        </p:nvSpPr>
        <p:spPr>
          <a:xfrm>
            <a:off x="2536825" y="4448175"/>
            <a:ext cx="2303463" cy="1293813"/>
          </a:xfrm>
          <a:prstGeom prst="rect">
            <a:avLst/>
          </a:prstGeom>
          <a:solidFill>
            <a:srgbClr val="FFDC99"/>
          </a:solidFill>
          <a:ln w="9525">
            <a:noFill/>
          </a:ln>
        </p:spPr>
        <p:txBody>
          <a:bodyPr/>
          <a:p>
            <a:endParaRPr lang="en-IN" altLang="x-none" dirty="0">
              <a:latin typeface="Verdana" panose="020B0604030504040204" pitchFamily="34" charset="0"/>
            </a:endParaRPr>
          </a:p>
        </p:txBody>
      </p:sp>
      <p:sp>
        <p:nvSpPr>
          <p:cNvPr id="37902" name="Rectangle 14"/>
          <p:cNvSpPr/>
          <p:nvPr/>
        </p:nvSpPr>
        <p:spPr>
          <a:xfrm>
            <a:off x="2552700" y="4464050"/>
            <a:ext cx="2305050" cy="1296988"/>
          </a:xfrm>
          <a:prstGeom prst="rect">
            <a:avLst/>
          </a:prstGeom>
          <a:noFill/>
          <a:ln w="33338" cap="flat" cmpd="sng">
            <a:solidFill>
              <a:srgbClr val="FFDC99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IN" altLang="x-none" dirty="0">
              <a:latin typeface="Verdana" panose="020B0604030504040204" pitchFamily="34" charset="0"/>
            </a:endParaRPr>
          </a:p>
        </p:txBody>
      </p:sp>
      <p:sp>
        <p:nvSpPr>
          <p:cNvPr id="37903" name="Oval 15"/>
          <p:cNvSpPr/>
          <p:nvPr/>
        </p:nvSpPr>
        <p:spPr>
          <a:xfrm>
            <a:off x="2654300" y="4733925"/>
            <a:ext cx="979488" cy="796925"/>
          </a:xfrm>
          <a:prstGeom prst="ellipse">
            <a:avLst/>
          </a:prstGeom>
          <a:solidFill>
            <a:srgbClr val="FFFFFF"/>
          </a:solidFill>
          <a:ln w="333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IN" altLang="x-none" dirty="0">
              <a:latin typeface="Verdana" panose="020B0604030504040204" pitchFamily="34" charset="0"/>
            </a:endParaRPr>
          </a:p>
        </p:txBody>
      </p:sp>
      <p:sp>
        <p:nvSpPr>
          <p:cNvPr id="37904" name="Rectangle 16"/>
          <p:cNvSpPr/>
          <p:nvPr/>
        </p:nvSpPr>
        <p:spPr>
          <a:xfrm>
            <a:off x="2773363" y="4986338"/>
            <a:ext cx="757237" cy="3238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r>
              <a:rPr lang="en-GB" altLang="x-none" sz="2100" dirty="0">
                <a:solidFill>
                  <a:srgbClr val="000000"/>
                </a:solidFill>
                <a:latin typeface="Arial" panose="020B0604020202020204" pitchFamily="34" charset="0"/>
              </a:rPr>
              <a:t>Client</a:t>
            </a:r>
            <a:endParaRPr lang="en-GB" altLang="x-none" dirty="0">
              <a:latin typeface="Verdana" panose="020B0604030504040204" pitchFamily="34" charset="0"/>
            </a:endParaRPr>
          </a:p>
        </p:txBody>
      </p:sp>
      <p:sp>
        <p:nvSpPr>
          <p:cNvPr id="37905" name="Rectangle 17"/>
          <p:cNvSpPr/>
          <p:nvPr/>
        </p:nvSpPr>
        <p:spPr>
          <a:xfrm>
            <a:off x="6248400" y="4343400"/>
            <a:ext cx="2438400" cy="1447800"/>
          </a:xfrm>
          <a:prstGeom prst="rect">
            <a:avLst/>
          </a:prstGeom>
          <a:solidFill>
            <a:srgbClr val="FFDC99"/>
          </a:solidFill>
          <a:ln w="9525">
            <a:noFill/>
          </a:ln>
        </p:spPr>
        <p:txBody>
          <a:bodyPr/>
          <a:p>
            <a:endParaRPr lang="en-IN" altLang="x-none" dirty="0">
              <a:latin typeface="Verdana" panose="020B0604030504040204" pitchFamily="34" charset="0"/>
            </a:endParaRPr>
          </a:p>
        </p:txBody>
      </p:sp>
      <p:sp>
        <p:nvSpPr>
          <p:cNvPr id="37906" name="Rectangle 18"/>
          <p:cNvSpPr/>
          <p:nvPr/>
        </p:nvSpPr>
        <p:spPr>
          <a:xfrm>
            <a:off x="6400800" y="4330700"/>
            <a:ext cx="2362200" cy="1460500"/>
          </a:xfrm>
          <a:prstGeom prst="rect">
            <a:avLst/>
          </a:prstGeom>
          <a:noFill/>
          <a:ln w="33338" cap="flat" cmpd="sng">
            <a:solidFill>
              <a:srgbClr val="FFDC99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IN" altLang="x-none" dirty="0">
              <a:latin typeface="Verdana" panose="020B0604030504040204" pitchFamily="34" charset="0"/>
            </a:endParaRPr>
          </a:p>
        </p:txBody>
      </p:sp>
      <p:sp>
        <p:nvSpPr>
          <p:cNvPr id="37907" name="Oval 19"/>
          <p:cNvSpPr/>
          <p:nvPr/>
        </p:nvSpPr>
        <p:spPr>
          <a:xfrm>
            <a:off x="7367588" y="4667250"/>
            <a:ext cx="1422400" cy="796925"/>
          </a:xfrm>
          <a:prstGeom prst="ellipse">
            <a:avLst/>
          </a:prstGeom>
          <a:solidFill>
            <a:srgbClr val="FFFFFF"/>
          </a:solidFill>
          <a:ln w="333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IN" altLang="x-none" dirty="0">
              <a:latin typeface="Verdana" panose="020B0604030504040204" pitchFamily="34" charset="0"/>
            </a:endParaRPr>
          </a:p>
        </p:txBody>
      </p:sp>
      <p:sp>
        <p:nvSpPr>
          <p:cNvPr id="37908" name="Rectangle 20"/>
          <p:cNvSpPr/>
          <p:nvPr/>
        </p:nvSpPr>
        <p:spPr>
          <a:xfrm>
            <a:off x="7823200" y="4751388"/>
            <a:ext cx="661988" cy="3238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r>
              <a:rPr lang="en-GB" altLang="x-none" sz="2100" dirty="0">
                <a:solidFill>
                  <a:srgbClr val="000000"/>
                </a:solidFill>
                <a:latin typeface="Arial" panose="020B0604020202020204" pitchFamily="34" charset="0"/>
              </a:rPr>
              <a:t>Web </a:t>
            </a:r>
            <a:endParaRPr lang="en-GB" altLang="x-none" dirty="0">
              <a:latin typeface="Verdana" panose="020B0604030504040204" pitchFamily="34" charset="0"/>
            </a:endParaRPr>
          </a:p>
        </p:txBody>
      </p:sp>
      <p:sp>
        <p:nvSpPr>
          <p:cNvPr id="37909" name="Rectangle 21"/>
          <p:cNvSpPr/>
          <p:nvPr/>
        </p:nvSpPr>
        <p:spPr>
          <a:xfrm>
            <a:off x="7754938" y="5087938"/>
            <a:ext cx="788987" cy="3238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r>
              <a:rPr lang="en-GB" altLang="x-none" sz="2100" dirty="0">
                <a:solidFill>
                  <a:srgbClr val="000000"/>
                </a:solidFill>
                <a:latin typeface="Arial" panose="020B0604020202020204" pitchFamily="34" charset="0"/>
              </a:rPr>
              <a:t>server</a:t>
            </a:r>
            <a:endParaRPr lang="en-GB" altLang="x-none" dirty="0">
              <a:latin typeface="Verdana" panose="020B0604030504040204" pitchFamily="34" charset="0"/>
            </a:endParaRPr>
          </a:p>
        </p:txBody>
      </p:sp>
      <p:sp>
        <p:nvSpPr>
          <p:cNvPr id="37910" name="Oval 22"/>
          <p:cNvSpPr/>
          <p:nvPr/>
        </p:nvSpPr>
        <p:spPr>
          <a:xfrm>
            <a:off x="3865563" y="4733925"/>
            <a:ext cx="979487" cy="796925"/>
          </a:xfrm>
          <a:prstGeom prst="ellipse">
            <a:avLst/>
          </a:prstGeom>
          <a:solidFill>
            <a:srgbClr val="FFFFFF"/>
          </a:solidFill>
          <a:ln w="333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IN" altLang="x-none" dirty="0">
              <a:latin typeface="Verdana" panose="020B0604030504040204" pitchFamily="34" charset="0"/>
            </a:endParaRPr>
          </a:p>
        </p:txBody>
      </p:sp>
      <p:sp>
        <p:nvSpPr>
          <p:cNvPr id="37911" name="Rectangle 23"/>
          <p:cNvSpPr/>
          <p:nvPr/>
        </p:nvSpPr>
        <p:spPr>
          <a:xfrm>
            <a:off x="4052888" y="4986338"/>
            <a:ext cx="788987" cy="3238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r>
              <a:rPr lang="en-GB" altLang="x-none" sz="2100" dirty="0">
                <a:solidFill>
                  <a:srgbClr val="000000"/>
                </a:solidFill>
                <a:latin typeface="Arial" panose="020B0604020202020204" pitchFamily="34" charset="0"/>
              </a:rPr>
              <a:t>Applet</a:t>
            </a:r>
            <a:endParaRPr lang="en-GB" altLang="x-none" dirty="0">
              <a:latin typeface="Verdana" panose="020B0604030504040204" pitchFamily="34" charset="0"/>
            </a:endParaRPr>
          </a:p>
        </p:txBody>
      </p:sp>
      <p:sp>
        <p:nvSpPr>
          <p:cNvPr id="37912" name="Freeform 24"/>
          <p:cNvSpPr/>
          <p:nvPr/>
        </p:nvSpPr>
        <p:spPr>
          <a:xfrm>
            <a:off x="4119563" y="2867025"/>
            <a:ext cx="127000" cy="131763"/>
          </a:xfrm>
          <a:custGeom>
            <a:avLst/>
            <a:gdLst>
              <a:gd name="txL" fmla="*/ 0 w 85"/>
              <a:gd name="txT" fmla="*/ 0 h 84"/>
              <a:gd name="txR" fmla="*/ 85 w 85"/>
              <a:gd name="txB" fmla="*/ 84 h 84"/>
            </a:gdLst>
            <a:ahLst/>
            <a:cxnLst>
              <a:cxn ang="0">
                <a:pos x="95624" y="65882"/>
              </a:cxn>
              <a:cxn ang="0">
                <a:pos x="95624" y="131763"/>
              </a:cxn>
              <a:cxn ang="0">
                <a:pos x="0" y="32941"/>
              </a:cxn>
              <a:cxn ang="0">
                <a:pos x="127000" y="0"/>
              </a:cxn>
              <a:cxn ang="0">
                <a:pos x="95624" y="65882"/>
              </a:cxn>
            </a:cxnLst>
            <a:rect l="txL" t="txT" r="txR" b="txB"/>
            <a:pathLst>
              <a:path w="85" h="84">
                <a:moveTo>
                  <a:pt x="64" y="42"/>
                </a:moveTo>
                <a:lnTo>
                  <a:pt x="64" y="84"/>
                </a:lnTo>
                <a:lnTo>
                  <a:pt x="0" y="21"/>
                </a:lnTo>
                <a:lnTo>
                  <a:pt x="85" y="0"/>
                </a:lnTo>
                <a:lnTo>
                  <a:pt x="64" y="42"/>
                </a:lnTo>
                <a:close/>
              </a:path>
            </a:pathLst>
          </a:custGeom>
          <a:noFill/>
          <a:ln w="33338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IN" altLang="x-none" dirty="0">
              <a:latin typeface="Verdana" panose="020B0604030504040204" pitchFamily="34" charset="0"/>
            </a:endParaRPr>
          </a:p>
        </p:txBody>
      </p:sp>
      <p:sp>
        <p:nvSpPr>
          <p:cNvPr id="37913" name="Freeform 25"/>
          <p:cNvSpPr/>
          <p:nvPr/>
        </p:nvSpPr>
        <p:spPr>
          <a:xfrm>
            <a:off x="4119563" y="2867025"/>
            <a:ext cx="127000" cy="131763"/>
          </a:xfrm>
          <a:custGeom>
            <a:avLst/>
            <a:gdLst>
              <a:gd name="txL" fmla="*/ 0 w 85"/>
              <a:gd name="txT" fmla="*/ 0 h 84"/>
              <a:gd name="txR" fmla="*/ 85 w 85"/>
              <a:gd name="txB" fmla="*/ 84 h 84"/>
            </a:gdLst>
            <a:ahLst/>
            <a:cxnLst>
              <a:cxn ang="0">
                <a:pos x="95624" y="65882"/>
              </a:cxn>
              <a:cxn ang="0">
                <a:pos x="95624" y="131763"/>
              </a:cxn>
              <a:cxn ang="0">
                <a:pos x="0" y="32941"/>
              </a:cxn>
              <a:cxn ang="0">
                <a:pos x="127000" y="0"/>
              </a:cxn>
              <a:cxn ang="0">
                <a:pos x="95624" y="65882"/>
              </a:cxn>
            </a:cxnLst>
            <a:rect l="txL" t="txT" r="txR" b="txB"/>
            <a:pathLst>
              <a:path w="85" h="84">
                <a:moveTo>
                  <a:pt x="64" y="42"/>
                </a:moveTo>
                <a:lnTo>
                  <a:pt x="64" y="84"/>
                </a:lnTo>
                <a:lnTo>
                  <a:pt x="0" y="21"/>
                </a:lnTo>
                <a:lnTo>
                  <a:pt x="85" y="0"/>
                </a:lnTo>
                <a:lnTo>
                  <a:pt x="64" y="42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p>
            <a:endParaRPr lang="en-IN" altLang="x-none" dirty="0">
              <a:latin typeface="Verdana" panose="020B0604030504040204" pitchFamily="34" charset="0"/>
            </a:endParaRPr>
          </a:p>
        </p:txBody>
      </p:sp>
      <p:sp>
        <p:nvSpPr>
          <p:cNvPr id="37914" name="Freeform 26"/>
          <p:cNvSpPr/>
          <p:nvPr/>
        </p:nvSpPr>
        <p:spPr>
          <a:xfrm>
            <a:off x="4254500" y="2933700"/>
            <a:ext cx="2997200" cy="65088"/>
          </a:xfrm>
          <a:custGeom>
            <a:avLst/>
            <a:gdLst>
              <a:gd name="txL" fmla="*/ 0 w 2015"/>
              <a:gd name="txT" fmla="*/ 0 h 42"/>
              <a:gd name="txR" fmla="*/ 2015 w 2015"/>
              <a:gd name="txB" fmla="*/ 42 h 42"/>
            </a:gdLst>
            <a:ahLst/>
            <a:cxnLst>
              <a:cxn ang="0">
                <a:pos x="0" y="0"/>
              </a:cxn>
              <a:cxn ang="0">
                <a:pos x="568204" y="32544"/>
              </a:cxn>
              <a:cxn ang="0">
                <a:pos x="1419022" y="65088"/>
              </a:cxn>
              <a:cxn ang="0">
                <a:pos x="2524193" y="65088"/>
              </a:cxn>
              <a:cxn ang="0">
                <a:pos x="2997200" y="32544"/>
              </a:cxn>
            </a:cxnLst>
            <a:rect l="txL" t="txT" r="txR" b="txB"/>
            <a:pathLst>
              <a:path w="2015" h="42">
                <a:moveTo>
                  <a:pt x="0" y="0"/>
                </a:moveTo>
                <a:lnTo>
                  <a:pt x="382" y="21"/>
                </a:lnTo>
                <a:lnTo>
                  <a:pt x="954" y="42"/>
                </a:lnTo>
                <a:lnTo>
                  <a:pt x="1697" y="42"/>
                </a:lnTo>
                <a:lnTo>
                  <a:pt x="2015" y="21"/>
                </a:lnTo>
              </a:path>
            </a:pathLst>
          </a:custGeom>
          <a:noFill/>
          <a:ln w="33338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IN" altLang="x-none" dirty="0">
              <a:latin typeface="Verdana" panose="020B0604030504040204" pitchFamily="34" charset="0"/>
            </a:endParaRPr>
          </a:p>
        </p:txBody>
      </p:sp>
      <p:sp>
        <p:nvSpPr>
          <p:cNvPr id="37915" name="Freeform 27"/>
          <p:cNvSpPr/>
          <p:nvPr/>
        </p:nvSpPr>
        <p:spPr>
          <a:xfrm>
            <a:off x="7318375" y="2630488"/>
            <a:ext cx="127000" cy="133350"/>
          </a:xfrm>
          <a:custGeom>
            <a:avLst/>
            <a:gdLst>
              <a:gd name="txL" fmla="*/ 0 w 85"/>
              <a:gd name="txT" fmla="*/ 0 h 85"/>
              <a:gd name="txR" fmla="*/ 85 w 85"/>
              <a:gd name="txB" fmla="*/ 85 h 85"/>
            </a:gdLst>
            <a:ahLst/>
            <a:cxnLst>
              <a:cxn ang="0">
                <a:pos x="31376" y="67459"/>
              </a:cxn>
              <a:cxn ang="0">
                <a:pos x="31376" y="0"/>
              </a:cxn>
              <a:cxn ang="0">
                <a:pos x="127000" y="100405"/>
              </a:cxn>
              <a:cxn ang="0">
                <a:pos x="0" y="133350"/>
              </a:cxn>
              <a:cxn ang="0">
                <a:pos x="31376" y="67459"/>
              </a:cxn>
            </a:cxnLst>
            <a:rect l="txL" t="txT" r="txR" b="txB"/>
            <a:pathLst>
              <a:path w="85" h="85">
                <a:moveTo>
                  <a:pt x="21" y="43"/>
                </a:moveTo>
                <a:lnTo>
                  <a:pt x="21" y="0"/>
                </a:lnTo>
                <a:lnTo>
                  <a:pt x="85" y="64"/>
                </a:lnTo>
                <a:lnTo>
                  <a:pt x="0" y="85"/>
                </a:lnTo>
                <a:lnTo>
                  <a:pt x="21" y="43"/>
                </a:lnTo>
                <a:close/>
              </a:path>
            </a:pathLst>
          </a:custGeom>
          <a:noFill/>
          <a:ln w="33338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IN" altLang="x-none" dirty="0">
              <a:latin typeface="Verdana" panose="020B0604030504040204" pitchFamily="34" charset="0"/>
            </a:endParaRPr>
          </a:p>
        </p:txBody>
      </p:sp>
      <p:sp>
        <p:nvSpPr>
          <p:cNvPr id="37916" name="Freeform 28"/>
          <p:cNvSpPr/>
          <p:nvPr/>
        </p:nvSpPr>
        <p:spPr>
          <a:xfrm>
            <a:off x="7318375" y="2630488"/>
            <a:ext cx="127000" cy="133350"/>
          </a:xfrm>
          <a:custGeom>
            <a:avLst/>
            <a:gdLst>
              <a:gd name="txL" fmla="*/ 0 w 85"/>
              <a:gd name="txT" fmla="*/ 0 h 85"/>
              <a:gd name="txR" fmla="*/ 85 w 85"/>
              <a:gd name="txB" fmla="*/ 85 h 85"/>
            </a:gdLst>
            <a:ahLst/>
            <a:cxnLst>
              <a:cxn ang="0">
                <a:pos x="31376" y="67459"/>
              </a:cxn>
              <a:cxn ang="0">
                <a:pos x="31376" y="0"/>
              </a:cxn>
              <a:cxn ang="0">
                <a:pos x="127000" y="100405"/>
              </a:cxn>
              <a:cxn ang="0">
                <a:pos x="0" y="133350"/>
              </a:cxn>
              <a:cxn ang="0">
                <a:pos x="31376" y="67459"/>
              </a:cxn>
            </a:cxnLst>
            <a:rect l="txL" t="txT" r="txR" b="txB"/>
            <a:pathLst>
              <a:path w="85" h="85">
                <a:moveTo>
                  <a:pt x="21" y="43"/>
                </a:moveTo>
                <a:lnTo>
                  <a:pt x="21" y="0"/>
                </a:lnTo>
                <a:lnTo>
                  <a:pt x="85" y="64"/>
                </a:lnTo>
                <a:lnTo>
                  <a:pt x="0" y="85"/>
                </a:lnTo>
                <a:lnTo>
                  <a:pt x="21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p>
            <a:endParaRPr lang="en-IN" altLang="x-none" dirty="0">
              <a:latin typeface="Verdana" panose="020B0604030504040204" pitchFamily="34" charset="0"/>
            </a:endParaRPr>
          </a:p>
        </p:txBody>
      </p:sp>
      <p:sp>
        <p:nvSpPr>
          <p:cNvPr id="37917" name="Freeform 29"/>
          <p:cNvSpPr/>
          <p:nvPr/>
        </p:nvSpPr>
        <p:spPr>
          <a:xfrm>
            <a:off x="4152900" y="2630488"/>
            <a:ext cx="2965450" cy="66675"/>
          </a:xfrm>
          <a:custGeom>
            <a:avLst/>
            <a:gdLst>
              <a:gd name="txL" fmla="*/ 0 w 1994"/>
              <a:gd name="txT" fmla="*/ 0 h 43"/>
              <a:gd name="txR" fmla="*/ 1994 w 1994"/>
              <a:gd name="txB" fmla="*/ 43 h 43"/>
            </a:gdLst>
            <a:ahLst/>
            <a:cxnLst>
              <a:cxn ang="0">
                <a:pos x="2965450" y="66675"/>
              </a:cxn>
              <a:cxn ang="0">
                <a:pos x="2428576" y="32562"/>
              </a:cxn>
              <a:cxn ang="0">
                <a:pos x="1577905" y="0"/>
              </a:cxn>
              <a:cxn ang="0">
                <a:pos x="472925" y="0"/>
              </a:cxn>
              <a:cxn ang="0">
                <a:pos x="0" y="32562"/>
              </a:cxn>
            </a:cxnLst>
            <a:rect l="txL" t="txT" r="txR" b="txB"/>
            <a:pathLst>
              <a:path w="1994" h="43">
                <a:moveTo>
                  <a:pt x="1994" y="43"/>
                </a:moveTo>
                <a:lnTo>
                  <a:pt x="1633" y="21"/>
                </a:lnTo>
                <a:lnTo>
                  <a:pt x="1061" y="0"/>
                </a:lnTo>
                <a:lnTo>
                  <a:pt x="318" y="0"/>
                </a:lnTo>
                <a:lnTo>
                  <a:pt x="0" y="21"/>
                </a:lnTo>
              </a:path>
            </a:pathLst>
          </a:custGeom>
          <a:noFill/>
          <a:ln w="33338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IN" altLang="x-none" dirty="0">
              <a:latin typeface="Verdana" panose="020B0604030504040204" pitchFamily="34" charset="0"/>
            </a:endParaRPr>
          </a:p>
        </p:txBody>
      </p:sp>
      <p:sp>
        <p:nvSpPr>
          <p:cNvPr id="37918" name="Freeform 30"/>
          <p:cNvSpPr/>
          <p:nvPr/>
        </p:nvSpPr>
        <p:spPr>
          <a:xfrm>
            <a:off x="3884613" y="5156200"/>
            <a:ext cx="127000" cy="98425"/>
          </a:xfrm>
          <a:custGeom>
            <a:avLst/>
            <a:gdLst>
              <a:gd name="txL" fmla="*/ 0 w 85"/>
              <a:gd name="txT" fmla="*/ 0 h 63"/>
              <a:gd name="txR" fmla="*/ 85 w 85"/>
              <a:gd name="txB" fmla="*/ 63 h 63"/>
            </a:gdLst>
            <a:ahLst/>
            <a:cxnLst>
              <a:cxn ang="0">
                <a:pos x="31376" y="65617"/>
              </a:cxn>
              <a:cxn ang="0">
                <a:pos x="0" y="0"/>
              </a:cxn>
              <a:cxn ang="0">
                <a:pos x="127000" y="0"/>
              </a:cxn>
              <a:cxn ang="0">
                <a:pos x="31376" y="98425"/>
              </a:cxn>
              <a:cxn ang="0">
                <a:pos x="31376" y="65617"/>
              </a:cxn>
            </a:cxnLst>
            <a:rect l="txL" t="txT" r="txR" b="txB"/>
            <a:pathLst>
              <a:path w="85" h="63">
                <a:moveTo>
                  <a:pt x="21" y="42"/>
                </a:moveTo>
                <a:lnTo>
                  <a:pt x="0" y="0"/>
                </a:lnTo>
                <a:lnTo>
                  <a:pt x="85" y="0"/>
                </a:lnTo>
                <a:lnTo>
                  <a:pt x="21" y="63"/>
                </a:lnTo>
                <a:lnTo>
                  <a:pt x="21" y="42"/>
                </a:lnTo>
                <a:close/>
              </a:path>
            </a:pathLst>
          </a:custGeom>
          <a:noFill/>
          <a:ln w="33338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IN" altLang="x-none" dirty="0">
              <a:latin typeface="Verdana" panose="020B0604030504040204" pitchFamily="34" charset="0"/>
            </a:endParaRPr>
          </a:p>
        </p:txBody>
      </p:sp>
      <p:sp>
        <p:nvSpPr>
          <p:cNvPr id="37919" name="Freeform 31"/>
          <p:cNvSpPr/>
          <p:nvPr/>
        </p:nvSpPr>
        <p:spPr>
          <a:xfrm>
            <a:off x="3884613" y="5156200"/>
            <a:ext cx="127000" cy="98425"/>
          </a:xfrm>
          <a:custGeom>
            <a:avLst/>
            <a:gdLst>
              <a:gd name="txL" fmla="*/ 0 w 85"/>
              <a:gd name="txT" fmla="*/ 0 h 63"/>
              <a:gd name="txR" fmla="*/ 85 w 85"/>
              <a:gd name="txB" fmla="*/ 63 h 63"/>
            </a:gdLst>
            <a:ahLst/>
            <a:cxnLst>
              <a:cxn ang="0">
                <a:pos x="31376" y="65617"/>
              </a:cxn>
              <a:cxn ang="0">
                <a:pos x="0" y="0"/>
              </a:cxn>
              <a:cxn ang="0">
                <a:pos x="127000" y="0"/>
              </a:cxn>
              <a:cxn ang="0">
                <a:pos x="31376" y="98425"/>
              </a:cxn>
              <a:cxn ang="0">
                <a:pos x="31376" y="65617"/>
              </a:cxn>
            </a:cxnLst>
            <a:rect l="txL" t="txT" r="txR" b="txB"/>
            <a:pathLst>
              <a:path w="85" h="63">
                <a:moveTo>
                  <a:pt x="21" y="42"/>
                </a:moveTo>
                <a:lnTo>
                  <a:pt x="0" y="0"/>
                </a:lnTo>
                <a:lnTo>
                  <a:pt x="85" y="0"/>
                </a:lnTo>
                <a:lnTo>
                  <a:pt x="21" y="63"/>
                </a:lnTo>
                <a:lnTo>
                  <a:pt x="21" y="42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p>
            <a:endParaRPr lang="en-IN" altLang="x-none" dirty="0">
              <a:latin typeface="Verdana" panose="020B0604030504040204" pitchFamily="34" charset="0"/>
            </a:endParaRPr>
          </a:p>
        </p:txBody>
      </p:sp>
      <p:sp>
        <p:nvSpPr>
          <p:cNvPr id="37920" name="Freeform 32"/>
          <p:cNvSpPr/>
          <p:nvPr/>
        </p:nvSpPr>
        <p:spPr>
          <a:xfrm>
            <a:off x="3479800" y="5222875"/>
            <a:ext cx="379413" cy="46038"/>
          </a:xfrm>
          <a:custGeom>
            <a:avLst/>
            <a:gdLst>
              <a:gd name="txL" fmla="*/ 0 w 255"/>
              <a:gd name="txT" fmla="*/ 0 h 21"/>
              <a:gd name="txR" fmla="*/ 255 w 255"/>
              <a:gd name="txB" fmla="*/ 21 h 21"/>
            </a:gdLst>
            <a:ahLst/>
            <a:cxnLst>
              <a:cxn ang="0">
                <a:pos x="379413" y="0"/>
              </a:cxn>
              <a:cxn ang="0">
                <a:pos x="315434" y="0"/>
              </a:cxn>
              <a:cxn ang="0">
                <a:pos x="252942" y="0"/>
              </a:cxn>
              <a:cxn ang="0">
                <a:pos x="63979" y="46038"/>
              </a:cxn>
              <a:cxn ang="0">
                <a:pos x="0" y="0"/>
              </a:cxn>
            </a:cxnLst>
            <a:rect l="txL" t="txT" r="txR" b="txB"/>
            <a:pathLst>
              <a:path w="255" h="21">
                <a:moveTo>
                  <a:pt x="255" y="0"/>
                </a:moveTo>
                <a:lnTo>
                  <a:pt x="212" y="0"/>
                </a:lnTo>
                <a:lnTo>
                  <a:pt x="170" y="0"/>
                </a:lnTo>
                <a:lnTo>
                  <a:pt x="43" y="21"/>
                </a:lnTo>
                <a:lnTo>
                  <a:pt x="0" y="0"/>
                </a:lnTo>
              </a:path>
            </a:pathLst>
          </a:custGeom>
          <a:noFill/>
          <a:ln w="33338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IN" altLang="x-none" dirty="0">
              <a:latin typeface="Verdana" panose="020B0604030504040204" pitchFamily="34" charset="0"/>
            </a:endParaRPr>
          </a:p>
        </p:txBody>
      </p:sp>
      <p:sp>
        <p:nvSpPr>
          <p:cNvPr id="37921" name="Freeform 33"/>
          <p:cNvSpPr/>
          <p:nvPr/>
        </p:nvSpPr>
        <p:spPr>
          <a:xfrm>
            <a:off x="3513138" y="5021263"/>
            <a:ext cx="127000" cy="98425"/>
          </a:xfrm>
          <a:custGeom>
            <a:avLst/>
            <a:gdLst>
              <a:gd name="txL" fmla="*/ 0 w 85"/>
              <a:gd name="txT" fmla="*/ 0 h 63"/>
              <a:gd name="txR" fmla="*/ 85 w 85"/>
              <a:gd name="txB" fmla="*/ 63 h 63"/>
            </a:gdLst>
            <a:ahLst/>
            <a:cxnLst>
              <a:cxn ang="0">
                <a:pos x="95624" y="65617"/>
              </a:cxn>
              <a:cxn ang="0">
                <a:pos x="127000" y="98425"/>
              </a:cxn>
              <a:cxn ang="0">
                <a:pos x="0" y="98425"/>
              </a:cxn>
              <a:cxn ang="0">
                <a:pos x="64247" y="0"/>
              </a:cxn>
              <a:cxn ang="0">
                <a:pos x="95624" y="65617"/>
              </a:cxn>
            </a:cxnLst>
            <a:rect l="txL" t="txT" r="txR" b="txB"/>
            <a:pathLst>
              <a:path w="85" h="63">
                <a:moveTo>
                  <a:pt x="64" y="42"/>
                </a:moveTo>
                <a:lnTo>
                  <a:pt x="85" y="63"/>
                </a:lnTo>
                <a:lnTo>
                  <a:pt x="0" y="63"/>
                </a:lnTo>
                <a:lnTo>
                  <a:pt x="43" y="0"/>
                </a:lnTo>
                <a:lnTo>
                  <a:pt x="64" y="42"/>
                </a:lnTo>
                <a:close/>
              </a:path>
            </a:pathLst>
          </a:custGeom>
          <a:noFill/>
          <a:ln w="33338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IN" altLang="x-none" dirty="0">
              <a:latin typeface="Verdana" panose="020B0604030504040204" pitchFamily="34" charset="0"/>
            </a:endParaRPr>
          </a:p>
        </p:txBody>
      </p:sp>
      <p:sp>
        <p:nvSpPr>
          <p:cNvPr id="37922" name="Freeform 34"/>
          <p:cNvSpPr/>
          <p:nvPr/>
        </p:nvSpPr>
        <p:spPr>
          <a:xfrm>
            <a:off x="3513138" y="5021263"/>
            <a:ext cx="127000" cy="98425"/>
          </a:xfrm>
          <a:custGeom>
            <a:avLst/>
            <a:gdLst>
              <a:gd name="txL" fmla="*/ 0 w 85"/>
              <a:gd name="txT" fmla="*/ 0 h 63"/>
              <a:gd name="txR" fmla="*/ 85 w 85"/>
              <a:gd name="txB" fmla="*/ 63 h 63"/>
            </a:gdLst>
            <a:ahLst/>
            <a:cxnLst>
              <a:cxn ang="0">
                <a:pos x="95624" y="65617"/>
              </a:cxn>
              <a:cxn ang="0">
                <a:pos x="127000" y="98425"/>
              </a:cxn>
              <a:cxn ang="0">
                <a:pos x="0" y="98425"/>
              </a:cxn>
              <a:cxn ang="0">
                <a:pos x="64247" y="0"/>
              </a:cxn>
              <a:cxn ang="0">
                <a:pos x="95624" y="65617"/>
              </a:cxn>
            </a:cxnLst>
            <a:rect l="txL" t="txT" r="txR" b="txB"/>
            <a:pathLst>
              <a:path w="85" h="63">
                <a:moveTo>
                  <a:pt x="64" y="42"/>
                </a:moveTo>
                <a:lnTo>
                  <a:pt x="85" y="63"/>
                </a:lnTo>
                <a:lnTo>
                  <a:pt x="0" y="63"/>
                </a:lnTo>
                <a:lnTo>
                  <a:pt x="43" y="0"/>
                </a:lnTo>
                <a:lnTo>
                  <a:pt x="64" y="42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/>
          <a:p>
            <a:endParaRPr lang="en-IN" altLang="x-none" dirty="0">
              <a:latin typeface="Verdana" panose="020B0604030504040204" pitchFamily="34" charset="0"/>
            </a:endParaRPr>
          </a:p>
        </p:txBody>
      </p:sp>
      <p:sp>
        <p:nvSpPr>
          <p:cNvPr id="37923" name="Freeform 35"/>
          <p:cNvSpPr/>
          <p:nvPr/>
        </p:nvSpPr>
        <p:spPr>
          <a:xfrm>
            <a:off x="3648075" y="5021263"/>
            <a:ext cx="379413" cy="65087"/>
          </a:xfrm>
          <a:custGeom>
            <a:avLst/>
            <a:gdLst>
              <a:gd name="txL" fmla="*/ 0 w 255"/>
              <a:gd name="txT" fmla="*/ 0 h 42"/>
              <a:gd name="txR" fmla="*/ 255 w 255"/>
              <a:gd name="txB" fmla="*/ 42 h 42"/>
            </a:gdLst>
            <a:ahLst/>
            <a:cxnLst>
              <a:cxn ang="0">
                <a:pos x="0" y="32544"/>
              </a:cxn>
              <a:cxn ang="0">
                <a:pos x="31246" y="32544"/>
              </a:cxn>
              <a:cxn ang="0">
                <a:pos x="95225" y="32544"/>
              </a:cxn>
              <a:cxn ang="0">
                <a:pos x="284188" y="0"/>
              </a:cxn>
              <a:cxn ang="0">
                <a:pos x="379413" y="65087"/>
              </a:cxn>
            </a:cxnLst>
            <a:rect l="txL" t="txT" r="txR" b="txB"/>
            <a:pathLst>
              <a:path w="255" h="42">
                <a:moveTo>
                  <a:pt x="0" y="21"/>
                </a:moveTo>
                <a:lnTo>
                  <a:pt x="21" y="21"/>
                </a:lnTo>
                <a:lnTo>
                  <a:pt x="64" y="21"/>
                </a:lnTo>
                <a:lnTo>
                  <a:pt x="191" y="0"/>
                </a:lnTo>
                <a:lnTo>
                  <a:pt x="255" y="42"/>
                </a:lnTo>
              </a:path>
            </a:pathLst>
          </a:custGeom>
          <a:noFill/>
          <a:ln w="33338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IN" altLang="x-none" dirty="0">
              <a:latin typeface="Verdana" panose="020B0604030504040204" pitchFamily="34" charset="0"/>
            </a:endParaRPr>
          </a:p>
        </p:txBody>
      </p:sp>
      <p:sp>
        <p:nvSpPr>
          <p:cNvPr id="37924" name="Rectangle 36"/>
          <p:cNvSpPr/>
          <p:nvPr/>
        </p:nvSpPr>
        <p:spPr>
          <a:xfrm>
            <a:off x="5095875" y="3068638"/>
            <a:ext cx="1355725" cy="6461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r>
              <a:rPr lang="en-GB" altLang="x-none" sz="2100" dirty="0">
                <a:solidFill>
                  <a:srgbClr val="000000"/>
                </a:solidFill>
                <a:latin typeface="Arial" panose="020B0604020202020204" pitchFamily="34" charset="0"/>
              </a:rPr>
              <a:t>Applet code</a:t>
            </a:r>
            <a:endParaRPr lang="en-GB" altLang="x-none" dirty="0">
              <a:latin typeface="Verdana" panose="020B0604030504040204" pitchFamily="34" charset="0"/>
            </a:endParaRPr>
          </a:p>
        </p:txBody>
      </p:sp>
      <p:sp>
        <p:nvSpPr>
          <p:cNvPr id="37925" name="Rectangle 37"/>
          <p:cNvSpPr/>
          <p:nvPr/>
        </p:nvSpPr>
        <p:spPr>
          <a:xfrm>
            <a:off x="3311525" y="2663825"/>
            <a:ext cx="757238" cy="3238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r>
              <a:rPr lang="en-GB" altLang="x-none" sz="2100" dirty="0">
                <a:solidFill>
                  <a:srgbClr val="000000"/>
                </a:solidFill>
                <a:latin typeface="Arial" panose="020B0604020202020204" pitchFamily="34" charset="0"/>
              </a:rPr>
              <a:t>Client</a:t>
            </a:r>
            <a:endParaRPr lang="en-GB" altLang="x-none" dirty="0">
              <a:latin typeface="Verdana" panose="020B0604030504040204" pitchFamily="34" charset="0"/>
            </a:endParaRPr>
          </a:p>
        </p:txBody>
      </p:sp>
      <p:sp>
        <p:nvSpPr>
          <p:cNvPr id="37926" name="Rectangle 38"/>
          <p:cNvSpPr/>
          <p:nvPr/>
        </p:nvSpPr>
        <p:spPr>
          <a:xfrm>
            <a:off x="517525" y="3875088"/>
            <a:ext cx="3627438" cy="6461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r>
              <a:rPr lang="en-GB" altLang="x-none" sz="2100" dirty="0">
                <a:solidFill>
                  <a:srgbClr val="000000"/>
                </a:solidFill>
                <a:latin typeface="Arial" panose="020B0604020202020204" pitchFamily="34" charset="0"/>
              </a:rPr>
              <a:t>b) client  interacts with the applet </a:t>
            </a:r>
            <a:endParaRPr lang="en-GB" altLang="x-none" dirty="0">
              <a:latin typeface="Verdana" panose="020B060403050404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1613"/>
            <a:ext cx="8458200" cy="712788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Mobile Devices and Spontaneous networking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8915" name="Group 3"/>
          <p:cNvGrpSpPr/>
          <p:nvPr/>
        </p:nvGrpSpPr>
        <p:grpSpPr>
          <a:xfrm>
            <a:off x="685800" y="1219200"/>
            <a:ext cx="8066088" cy="4471988"/>
            <a:chOff x="333" y="815"/>
            <a:chExt cx="5504" cy="2817"/>
          </a:xfrm>
        </p:grpSpPr>
        <p:sp>
          <p:nvSpPr>
            <p:cNvPr id="38916" name="Rectangle 4"/>
            <p:cNvSpPr/>
            <p:nvPr/>
          </p:nvSpPr>
          <p:spPr>
            <a:xfrm>
              <a:off x="333" y="2024"/>
              <a:ext cx="1111" cy="914"/>
            </a:xfrm>
            <a:prstGeom prst="rect">
              <a:avLst/>
            </a:prstGeom>
            <a:solidFill>
              <a:srgbClr val="FFDC99"/>
            </a:solidFill>
            <a:ln w="9525">
              <a:noFill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17" name="Rectangle 5"/>
            <p:cNvSpPr/>
            <p:nvPr/>
          </p:nvSpPr>
          <p:spPr>
            <a:xfrm>
              <a:off x="333" y="2024"/>
              <a:ext cx="1127" cy="931"/>
            </a:xfrm>
            <a:prstGeom prst="rect">
              <a:avLst/>
            </a:prstGeom>
            <a:noFill/>
            <a:ln w="25400" cap="flat" cmpd="sng">
              <a:solidFill>
                <a:srgbClr val="FFD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18" name="Oval 6"/>
            <p:cNvSpPr/>
            <p:nvPr/>
          </p:nvSpPr>
          <p:spPr>
            <a:xfrm>
              <a:off x="513" y="2236"/>
              <a:ext cx="751" cy="506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19" name="Rectangle 7"/>
            <p:cNvSpPr/>
            <p:nvPr/>
          </p:nvSpPr>
          <p:spPr>
            <a:xfrm>
              <a:off x="4482" y="978"/>
              <a:ext cx="1111" cy="637"/>
            </a:xfrm>
            <a:prstGeom prst="rect">
              <a:avLst/>
            </a:prstGeom>
            <a:solidFill>
              <a:srgbClr val="FFDC99"/>
            </a:solidFill>
            <a:ln w="9525">
              <a:noFill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20" name="Rectangle 8"/>
            <p:cNvSpPr/>
            <p:nvPr/>
          </p:nvSpPr>
          <p:spPr>
            <a:xfrm>
              <a:off x="4482" y="978"/>
              <a:ext cx="1127" cy="654"/>
            </a:xfrm>
            <a:prstGeom prst="rect">
              <a:avLst/>
            </a:prstGeom>
            <a:noFill/>
            <a:ln w="25400" cap="flat" cmpd="sng">
              <a:solidFill>
                <a:srgbClr val="FFD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21" name="Rectangle 9"/>
            <p:cNvSpPr/>
            <p:nvPr/>
          </p:nvSpPr>
          <p:spPr>
            <a:xfrm>
              <a:off x="545" y="1558"/>
              <a:ext cx="502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GB" altLang="x-none" sz="17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50" charset="-128"/>
                </a:rPr>
                <a:t>Internet</a:t>
              </a:r>
              <a:endParaRPr lang="en-GB" altLang="x-none" sz="2400" dirty="0">
                <a:latin typeface="Times" pitchFamily="18" charset="0"/>
                <a:ea typeface="MS PGothic" panose="020B0600070205080204" pitchFamily="50" charset="-128"/>
              </a:endParaRPr>
            </a:p>
          </p:txBody>
        </p:sp>
        <p:sp>
          <p:nvSpPr>
            <p:cNvPr id="38922" name="Rectangle 10"/>
            <p:cNvSpPr/>
            <p:nvPr/>
          </p:nvSpPr>
          <p:spPr>
            <a:xfrm>
              <a:off x="1362" y="1280"/>
              <a:ext cx="550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GB" altLang="x-none" sz="17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50" charset="-128"/>
                </a:rPr>
                <a:t>gateway</a:t>
              </a:r>
              <a:endParaRPr lang="en-GB" altLang="x-none" sz="2400" dirty="0">
                <a:latin typeface="Times" pitchFamily="18" charset="0"/>
                <a:ea typeface="MS PGothic" panose="020B0600070205080204" pitchFamily="50" charset="-128"/>
              </a:endParaRPr>
            </a:p>
          </p:txBody>
        </p:sp>
        <p:sp>
          <p:nvSpPr>
            <p:cNvPr id="38923" name="Rectangle 11"/>
            <p:cNvSpPr/>
            <p:nvPr/>
          </p:nvSpPr>
          <p:spPr>
            <a:xfrm>
              <a:off x="1558" y="1501"/>
              <a:ext cx="131" cy="294"/>
            </a:xfrm>
            <a:prstGeom prst="rect">
              <a:avLst/>
            </a:prstGeom>
            <a:solidFill>
              <a:srgbClr val="FFDC99"/>
            </a:solidFill>
            <a:ln w="9525">
              <a:noFill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24" name="Rectangle 12"/>
            <p:cNvSpPr/>
            <p:nvPr/>
          </p:nvSpPr>
          <p:spPr>
            <a:xfrm>
              <a:off x="1558" y="1501"/>
              <a:ext cx="147" cy="310"/>
            </a:xfrm>
            <a:prstGeom prst="rect">
              <a:avLst/>
            </a:prstGeom>
            <a:noFill/>
            <a:ln w="25400" cap="flat" cmpd="sng">
              <a:solidFill>
                <a:srgbClr val="FFD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25" name="Rectangle 13"/>
            <p:cNvSpPr/>
            <p:nvPr/>
          </p:nvSpPr>
          <p:spPr>
            <a:xfrm>
              <a:off x="4569" y="3387"/>
              <a:ext cx="303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GB" altLang="x-none" sz="17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50" charset="-128"/>
                </a:rPr>
                <a:t>PDA</a:t>
              </a:r>
              <a:endParaRPr lang="en-GB" altLang="x-none" sz="2400" dirty="0">
                <a:latin typeface="Times" pitchFamily="18" charset="0"/>
                <a:ea typeface="MS PGothic" panose="020B0600070205080204" pitchFamily="50" charset="-128"/>
              </a:endParaRPr>
            </a:p>
          </p:txBody>
        </p:sp>
        <p:sp>
          <p:nvSpPr>
            <p:cNvPr id="38926" name="Oval 14"/>
            <p:cNvSpPr/>
            <p:nvPr/>
          </p:nvSpPr>
          <p:spPr>
            <a:xfrm>
              <a:off x="4662" y="1044"/>
              <a:ext cx="751" cy="506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27" name="Rectangle 15"/>
            <p:cNvSpPr/>
            <p:nvPr/>
          </p:nvSpPr>
          <p:spPr>
            <a:xfrm>
              <a:off x="4846" y="1313"/>
              <a:ext cx="467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GB" altLang="x-none" sz="17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50" charset="-128"/>
                </a:rPr>
                <a:t>service</a:t>
              </a:r>
              <a:endParaRPr lang="en-GB" altLang="x-none" sz="2400" dirty="0">
                <a:latin typeface="Times" pitchFamily="18" charset="0"/>
                <a:ea typeface="MS PGothic" panose="020B0600070205080204" pitchFamily="50" charset="-128"/>
              </a:endParaRPr>
            </a:p>
          </p:txBody>
        </p:sp>
        <p:sp>
          <p:nvSpPr>
            <p:cNvPr id="38928" name="Rectangle 16"/>
            <p:cNvSpPr/>
            <p:nvPr/>
          </p:nvSpPr>
          <p:spPr>
            <a:xfrm>
              <a:off x="2963" y="815"/>
              <a:ext cx="1111" cy="637"/>
            </a:xfrm>
            <a:prstGeom prst="rect">
              <a:avLst/>
            </a:prstGeom>
            <a:solidFill>
              <a:srgbClr val="FFDC99"/>
            </a:solidFill>
            <a:ln w="9525">
              <a:noFill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29" name="Rectangle 17"/>
            <p:cNvSpPr/>
            <p:nvPr/>
          </p:nvSpPr>
          <p:spPr>
            <a:xfrm>
              <a:off x="2963" y="815"/>
              <a:ext cx="1127" cy="653"/>
            </a:xfrm>
            <a:prstGeom prst="rect">
              <a:avLst/>
            </a:prstGeom>
            <a:noFill/>
            <a:ln w="25400" cap="flat" cmpd="sng">
              <a:solidFill>
                <a:srgbClr val="FFD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30" name="Oval 18"/>
            <p:cNvSpPr/>
            <p:nvPr/>
          </p:nvSpPr>
          <p:spPr>
            <a:xfrm>
              <a:off x="3143" y="880"/>
              <a:ext cx="751" cy="507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31" name="Rectangle 19"/>
            <p:cNvSpPr/>
            <p:nvPr/>
          </p:nvSpPr>
          <p:spPr>
            <a:xfrm>
              <a:off x="3357" y="1003"/>
              <a:ext cx="426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GB" altLang="x-none" sz="17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50" charset="-128"/>
                </a:rPr>
                <a:t>Music </a:t>
              </a:r>
              <a:endParaRPr lang="en-GB" altLang="x-none" sz="2400" dirty="0">
                <a:latin typeface="Times" pitchFamily="18" charset="0"/>
                <a:ea typeface="MS PGothic" panose="020B0600070205080204" pitchFamily="50" charset="-128"/>
              </a:endParaRPr>
            </a:p>
          </p:txBody>
        </p:sp>
        <p:sp>
          <p:nvSpPr>
            <p:cNvPr id="38932" name="Rectangle 20"/>
            <p:cNvSpPr/>
            <p:nvPr/>
          </p:nvSpPr>
          <p:spPr>
            <a:xfrm>
              <a:off x="3334" y="1117"/>
              <a:ext cx="466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GB" altLang="x-none" sz="17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50" charset="-128"/>
                </a:rPr>
                <a:t>service</a:t>
              </a:r>
              <a:endParaRPr lang="en-GB" altLang="x-none" sz="1700" dirty="0">
                <a:latin typeface="Times" pitchFamily="18" charset="0"/>
                <a:ea typeface="MS PGothic" panose="020B0600070205080204" pitchFamily="50" charset="-128"/>
              </a:endParaRPr>
            </a:p>
          </p:txBody>
        </p:sp>
        <p:sp>
          <p:nvSpPr>
            <p:cNvPr id="38933" name="Rectangle 21"/>
            <p:cNvSpPr/>
            <p:nvPr/>
          </p:nvSpPr>
          <p:spPr>
            <a:xfrm>
              <a:off x="646" y="2473"/>
              <a:ext cx="51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GB" altLang="x-none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50" charset="-128"/>
                </a:rPr>
                <a:t> </a:t>
              </a:r>
              <a:r>
                <a:rPr lang="en-GB" altLang="x-none" sz="17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50" charset="-128"/>
                </a:rPr>
                <a:t>service</a:t>
              </a:r>
              <a:endParaRPr lang="en-GB" altLang="x-none" sz="2400" dirty="0">
                <a:latin typeface="Arial" panose="020B0604020202020204" pitchFamily="34" charset="0"/>
                <a:ea typeface="MS PGothic" panose="020B0600070205080204" pitchFamily="50" charset="-128"/>
              </a:endParaRPr>
            </a:p>
          </p:txBody>
        </p:sp>
        <p:sp>
          <p:nvSpPr>
            <p:cNvPr id="38934" name="Rectangle 22"/>
            <p:cNvSpPr/>
            <p:nvPr/>
          </p:nvSpPr>
          <p:spPr>
            <a:xfrm>
              <a:off x="623" y="2375"/>
              <a:ext cx="647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GB" altLang="x-none" sz="17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50" charset="-128"/>
                </a:rPr>
                <a:t>Discovery</a:t>
              </a:r>
              <a:endParaRPr lang="en-GB" altLang="x-none" sz="2400" dirty="0">
                <a:latin typeface="Times" pitchFamily="18" charset="0"/>
                <a:ea typeface="MS PGothic" panose="020B0600070205080204" pitchFamily="50" charset="-128"/>
              </a:endParaRPr>
            </a:p>
          </p:txBody>
        </p:sp>
        <p:sp>
          <p:nvSpPr>
            <p:cNvPr id="38935" name="Rectangle 23"/>
            <p:cNvSpPr/>
            <p:nvPr/>
          </p:nvSpPr>
          <p:spPr>
            <a:xfrm>
              <a:off x="4892" y="1182"/>
              <a:ext cx="385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GB" altLang="x-none" sz="17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50" charset="-128"/>
                </a:rPr>
                <a:t>Alarm</a:t>
              </a:r>
              <a:endParaRPr lang="en-GB" altLang="x-none" sz="2400" dirty="0">
                <a:latin typeface="Times" pitchFamily="18" charset="0"/>
                <a:ea typeface="MS PGothic" panose="020B0600070205080204" pitchFamily="50" charset="-128"/>
              </a:endParaRPr>
            </a:p>
          </p:txBody>
        </p:sp>
        <p:sp>
          <p:nvSpPr>
            <p:cNvPr id="38936" name="Rectangle 24"/>
            <p:cNvSpPr/>
            <p:nvPr/>
          </p:nvSpPr>
          <p:spPr>
            <a:xfrm>
              <a:off x="4689" y="2685"/>
              <a:ext cx="524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GB" altLang="x-none" sz="17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50" charset="-128"/>
                </a:rPr>
                <a:t>Camera</a:t>
              </a:r>
              <a:endParaRPr lang="en-GB" altLang="x-none" sz="2400" dirty="0">
                <a:latin typeface="Times" pitchFamily="18" charset="0"/>
                <a:ea typeface="MS PGothic" panose="020B0600070205080204" pitchFamily="50" charset="-128"/>
              </a:endParaRPr>
            </a:p>
          </p:txBody>
        </p:sp>
        <p:sp>
          <p:nvSpPr>
            <p:cNvPr id="38937" name="Rectangle 25"/>
            <p:cNvSpPr/>
            <p:nvPr/>
          </p:nvSpPr>
          <p:spPr>
            <a:xfrm>
              <a:off x="5337" y="3322"/>
              <a:ext cx="468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GB" altLang="x-none" sz="17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50" charset="-128"/>
                </a:rPr>
                <a:t>Guests</a:t>
              </a:r>
              <a:endParaRPr lang="en-GB" altLang="x-none" sz="2400" dirty="0">
                <a:latin typeface="Times" pitchFamily="18" charset="0"/>
                <a:ea typeface="MS PGothic" panose="020B0600070205080204" pitchFamily="50" charset="-128"/>
              </a:endParaRPr>
            </a:p>
          </p:txBody>
        </p:sp>
        <p:sp>
          <p:nvSpPr>
            <p:cNvPr id="38938" name="Rectangle 26"/>
            <p:cNvSpPr/>
            <p:nvPr/>
          </p:nvSpPr>
          <p:spPr>
            <a:xfrm>
              <a:off x="5336" y="3469"/>
              <a:ext cx="501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GB" altLang="x-none" sz="17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50" charset="-128"/>
                </a:rPr>
                <a:t>devices</a:t>
              </a:r>
              <a:endParaRPr lang="en-GB" altLang="x-none" sz="2400" dirty="0">
                <a:latin typeface="Times" pitchFamily="18" charset="0"/>
                <a:ea typeface="MS PGothic" panose="020B0600070205080204" pitchFamily="50" charset="-128"/>
              </a:endParaRPr>
            </a:p>
          </p:txBody>
        </p:sp>
        <p:sp>
          <p:nvSpPr>
            <p:cNvPr id="38939" name="Rectangle 27"/>
            <p:cNvSpPr/>
            <p:nvPr/>
          </p:nvSpPr>
          <p:spPr>
            <a:xfrm>
              <a:off x="3440" y="3371"/>
              <a:ext cx="453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GB" altLang="x-none" sz="17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50" charset="-128"/>
                </a:rPr>
                <a:t>Laptop</a:t>
              </a:r>
              <a:endParaRPr lang="en-GB" altLang="x-none" sz="2400" dirty="0">
                <a:latin typeface="Times" pitchFamily="18" charset="0"/>
                <a:ea typeface="MS PGothic" panose="020B0600070205080204" pitchFamily="50" charset="-128"/>
              </a:endParaRPr>
            </a:p>
          </p:txBody>
        </p:sp>
        <p:sp>
          <p:nvSpPr>
            <p:cNvPr id="38940" name="Rectangle 28"/>
            <p:cNvSpPr/>
            <p:nvPr/>
          </p:nvSpPr>
          <p:spPr>
            <a:xfrm>
              <a:off x="2212" y="3151"/>
              <a:ext cx="441" cy="392"/>
            </a:xfrm>
            <a:prstGeom prst="rect">
              <a:avLst/>
            </a:prstGeom>
            <a:solidFill>
              <a:srgbClr val="FFDC99"/>
            </a:solidFill>
            <a:ln w="9525">
              <a:noFill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41" name="Rectangle 29"/>
            <p:cNvSpPr/>
            <p:nvPr/>
          </p:nvSpPr>
          <p:spPr>
            <a:xfrm>
              <a:off x="2212" y="3151"/>
              <a:ext cx="457" cy="408"/>
            </a:xfrm>
            <a:prstGeom prst="rect">
              <a:avLst/>
            </a:prstGeom>
            <a:noFill/>
            <a:ln w="25400" cap="flat" cmpd="sng">
              <a:solidFill>
                <a:srgbClr val="FFD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42" name="Rectangle 30"/>
            <p:cNvSpPr/>
            <p:nvPr/>
          </p:nvSpPr>
          <p:spPr>
            <a:xfrm>
              <a:off x="1775" y="3289"/>
              <a:ext cx="475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GB" altLang="x-none" sz="17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50" charset="-128"/>
                </a:rPr>
                <a:t>TV/PC </a:t>
              </a:r>
              <a:endParaRPr lang="en-GB" altLang="x-none" sz="2400" dirty="0">
                <a:latin typeface="Times" pitchFamily="18" charset="0"/>
                <a:ea typeface="MS PGothic" panose="020B0600070205080204" pitchFamily="50" charset="-128"/>
              </a:endParaRPr>
            </a:p>
          </p:txBody>
        </p:sp>
        <p:sp>
          <p:nvSpPr>
            <p:cNvPr id="38943" name="Rectangle 31"/>
            <p:cNvSpPr/>
            <p:nvPr/>
          </p:nvSpPr>
          <p:spPr>
            <a:xfrm>
              <a:off x="4580" y="3151"/>
              <a:ext cx="196" cy="147"/>
            </a:xfrm>
            <a:prstGeom prst="rect">
              <a:avLst/>
            </a:prstGeom>
            <a:solidFill>
              <a:srgbClr val="FFDC99"/>
            </a:solidFill>
            <a:ln w="9525">
              <a:noFill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44" name="Rectangle 32"/>
            <p:cNvSpPr/>
            <p:nvPr/>
          </p:nvSpPr>
          <p:spPr>
            <a:xfrm>
              <a:off x="4580" y="3151"/>
              <a:ext cx="213" cy="163"/>
            </a:xfrm>
            <a:prstGeom prst="rect">
              <a:avLst/>
            </a:prstGeom>
            <a:noFill/>
            <a:ln w="25400" cap="flat" cmpd="sng">
              <a:solidFill>
                <a:srgbClr val="FFD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45" name="Rectangle 33"/>
            <p:cNvSpPr/>
            <p:nvPr/>
          </p:nvSpPr>
          <p:spPr>
            <a:xfrm>
              <a:off x="3306" y="3151"/>
              <a:ext cx="653" cy="147"/>
            </a:xfrm>
            <a:prstGeom prst="rect">
              <a:avLst/>
            </a:prstGeom>
            <a:solidFill>
              <a:srgbClr val="FFDC99"/>
            </a:solidFill>
            <a:ln w="9525">
              <a:noFill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46" name="Rectangle 34"/>
            <p:cNvSpPr/>
            <p:nvPr/>
          </p:nvSpPr>
          <p:spPr>
            <a:xfrm>
              <a:off x="3306" y="3151"/>
              <a:ext cx="670" cy="163"/>
            </a:xfrm>
            <a:prstGeom prst="rect">
              <a:avLst/>
            </a:prstGeom>
            <a:noFill/>
            <a:ln w="25400" cap="flat" cmpd="sng">
              <a:solidFill>
                <a:srgbClr val="FFD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47" name="Rectangle 35"/>
            <p:cNvSpPr/>
            <p:nvPr/>
          </p:nvSpPr>
          <p:spPr>
            <a:xfrm>
              <a:off x="4776" y="2448"/>
              <a:ext cx="196" cy="147"/>
            </a:xfrm>
            <a:prstGeom prst="rect">
              <a:avLst/>
            </a:prstGeom>
            <a:solidFill>
              <a:srgbClr val="FFDC99"/>
            </a:solidFill>
            <a:ln w="9525">
              <a:noFill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48" name="Rectangle 36"/>
            <p:cNvSpPr/>
            <p:nvPr/>
          </p:nvSpPr>
          <p:spPr>
            <a:xfrm>
              <a:off x="4776" y="2448"/>
              <a:ext cx="213" cy="164"/>
            </a:xfrm>
            <a:prstGeom prst="rect">
              <a:avLst/>
            </a:prstGeom>
            <a:noFill/>
            <a:ln w="25400" cap="flat" cmpd="sng">
              <a:solidFill>
                <a:srgbClr val="FFD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49" name="Freeform 37"/>
            <p:cNvSpPr/>
            <p:nvPr/>
          </p:nvSpPr>
          <p:spPr>
            <a:xfrm>
              <a:off x="1068" y="1403"/>
              <a:ext cx="98" cy="82"/>
            </a:xfrm>
            <a:custGeom>
              <a:avLst/>
              <a:gdLst>
                <a:gd name="txL" fmla="*/ 0 w 98"/>
                <a:gd name="txT" fmla="*/ 0 h 82"/>
                <a:gd name="txR" fmla="*/ 98 w 98"/>
                <a:gd name="txB" fmla="*/ 82 h 82"/>
              </a:gdLst>
              <a:ahLst/>
              <a:cxnLst>
                <a:cxn ang="0">
                  <a:pos x="82" y="33"/>
                </a:cxn>
                <a:cxn ang="0">
                  <a:pos x="65" y="82"/>
                </a:cxn>
                <a:cxn ang="0">
                  <a:pos x="0" y="16"/>
                </a:cxn>
                <a:cxn ang="0">
                  <a:pos x="98" y="0"/>
                </a:cxn>
                <a:cxn ang="0">
                  <a:pos x="82" y="33"/>
                </a:cxn>
              </a:cxnLst>
              <a:rect l="txL" t="txT" r="txR" b="txB"/>
              <a:pathLst>
                <a:path w="98" h="82">
                  <a:moveTo>
                    <a:pt x="82" y="33"/>
                  </a:moveTo>
                  <a:lnTo>
                    <a:pt x="65" y="82"/>
                  </a:lnTo>
                  <a:lnTo>
                    <a:pt x="0" y="16"/>
                  </a:lnTo>
                  <a:lnTo>
                    <a:pt x="98" y="0"/>
                  </a:lnTo>
                  <a:lnTo>
                    <a:pt x="82" y="33"/>
                  </a:lnTo>
                  <a:close/>
                </a:path>
              </a:pathLst>
            </a:custGeom>
            <a:solidFill>
              <a:srgbClr val="FFDC99"/>
            </a:solidFill>
            <a:ln w="25400" cap="flat" cmpd="sng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50" name="Line 38"/>
            <p:cNvSpPr/>
            <p:nvPr/>
          </p:nvSpPr>
          <p:spPr>
            <a:xfrm flipH="1" flipV="1">
              <a:off x="1166" y="1436"/>
              <a:ext cx="359" cy="130"/>
            </a:xfrm>
            <a:prstGeom prst="line">
              <a:avLst/>
            </a:prstGeom>
            <a:ln w="25400" cap="flat" cmpd="sng">
              <a:solidFill>
                <a:srgbClr val="FFDC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1" name="Freeform 39"/>
            <p:cNvSpPr/>
            <p:nvPr/>
          </p:nvSpPr>
          <p:spPr>
            <a:xfrm>
              <a:off x="1035" y="1583"/>
              <a:ext cx="98" cy="98"/>
            </a:xfrm>
            <a:custGeom>
              <a:avLst/>
              <a:gdLst>
                <a:gd name="txL" fmla="*/ 0 w 98"/>
                <a:gd name="txT" fmla="*/ 0 h 98"/>
                <a:gd name="txR" fmla="*/ 98 w 98"/>
                <a:gd name="txB" fmla="*/ 98 h 98"/>
              </a:gdLst>
              <a:ahLst/>
              <a:cxnLst>
                <a:cxn ang="0">
                  <a:pos x="82" y="49"/>
                </a:cxn>
                <a:cxn ang="0">
                  <a:pos x="82" y="98"/>
                </a:cxn>
                <a:cxn ang="0">
                  <a:pos x="0" y="32"/>
                </a:cxn>
                <a:cxn ang="0">
                  <a:pos x="98" y="0"/>
                </a:cxn>
                <a:cxn ang="0">
                  <a:pos x="82" y="49"/>
                </a:cxn>
              </a:cxnLst>
              <a:rect l="txL" t="txT" r="txR" b="txB"/>
              <a:pathLst>
                <a:path w="98" h="98">
                  <a:moveTo>
                    <a:pt x="82" y="49"/>
                  </a:moveTo>
                  <a:lnTo>
                    <a:pt x="82" y="98"/>
                  </a:lnTo>
                  <a:lnTo>
                    <a:pt x="0" y="32"/>
                  </a:lnTo>
                  <a:lnTo>
                    <a:pt x="98" y="0"/>
                  </a:lnTo>
                  <a:lnTo>
                    <a:pt x="82" y="49"/>
                  </a:lnTo>
                  <a:close/>
                </a:path>
              </a:pathLst>
            </a:custGeom>
            <a:solidFill>
              <a:srgbClr val="FFDC99"/>
            </a:solidFill>
            <a:ln w="25400" cap="flat" cmpd="sng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52" name="Line 40"/>
            <p:cNvSpPr/>
            <p:nvPr/>
          </p:nvSpPr>
          <p:spPr>
            <a:xfrm flipH="1" flipV="1">
              <a:off x="1133" y="1632"/>
              <a:ext cx="392" cy="32"/>
            </a:xfrm>
            <a:prstGeom prst="line">
              <a:avLst/>
            </a:prstGeom>
            <a:ln w="25400" cap="flat" cmpd="sng">
              <a:solidFill>
                <a:srgbClr val="FFDC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3" name="Freeform 41"/>
            <p:cNvSpPr/>
            <p:nvPr/>
          </p:nvSpPr>
          <p:spPr>
            <a:xfrm>
              <a:off x="1052" y="1762"/>
              <a:ext cx="81" cy="98"/>
            </a:xfrm>
            <a:custGeom>
              <a:avLst/>
              <a:gdLst>
                <a:gd name="txL" fmla="*/ 0 w 81"/>
                <a:gd name="txT" fmla="*/ 0 h 98"/>
                <a:gd name="txR" fmla="*/ 81 w 81"/>
                <a:gd name="txB" fmla="*/ 98 h 98"/>
              </a:gdLst>
              <a:ahLst/>
              <a:cxnLst>
                <a:cxn ang="0">
                  <a:pos x="81" y="49"/>
                </a:cxn>
                <a:cxn ang="0">
                  <a:pos x="81" y="98"/>
                </a:cxn>
                <a:cxn ang="0">
                  <a:pos x="0" y="49"/>
                </a:cxn>
                <a:cxn ang="0">
                  <a:pos x="65" y="0"/>
                </a:cxn>
                <a:cxn ang="0">
                  <a:pos x="81" y="49"/>
                </a:cxn>
              </a:cxnLst>
              <a:rect l="txL" t="txT" r="txR" b="txB"/>
              <a:pathLst>
                <a:path w="81" h="98">
                  <a:moveTo>
                    <a:pt x="81" y="49"/>
                  </a:moveTo>
                  <a:lnTo>
                    <a:pt x="81" y="98"/>
                  </a:lnTo>
                  <a:lnTo>
                    <a:pt x="0" y="49"/>
                  </a:lnTo>
                  <a:lnTo>
                    <a:pt x="65" y="0"/>
                  </a:lnTo>
                  <a:lnTo>
                    <a:pt x="81" y="49"/>
                  </a:lnTo>
                  <a:close/>
                </a:path>
              </a:pathLst>
            </a:custGeom>
            <a:solidFill>
              <a:srgbClr val="FFDC99"/>
            </a:solidFill>
            <a:ln w="25400" cap="flat" cmpd="sng">
              <a:solidFill>
                <a:srgbClr val="FFDC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54" name="Line 42"/>
            <p:cNvSpPr/>
            <p:nvPr/>
          </p:nvSpPr>
          <p:spPr>
            <a:xfrm flipH="1">
              <a:off x="1133" y="1762"/>
              <a:ext cx="409" cy="49"/>
            </a:xfrm>
            <a:prstGeom prst="line">
              <a:avLst/>
            </a:prstGeom>
            <a:ln w="25400" cap="flat" cmpd="sng">
              <a:solidFill>
                <a:srgbClr val="FFDC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5" name="Oval 43"/>
            <p:cNvSpPr/>
            <p:nvPr/>
          </p:nvSpPr>
          <p:spPr>
            <a:xfrm>
              <a:off x="2620" y="2007"/>
              <a:ext cx="768" cy="409"/>
            </a:xfrm>
            <a:prstGeom prst="ellipse">
              <a:avLst/>
            </a:prstGeom>
            <a:noFill/>
            <a:ln w="52388" cap="flat" cmpd="sng">
              <a:solidFill>
                <a:srgbClr val="FFDC9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56" name="Oval 44"/>
            <p:cNvSpPr/>
            <p:nvPr/>
          </p:nvSpPr>
          <p:spPr>
            <a:xfrm>
              <a:off x="2391" y="1893"/>
              <a:ext cx="1225" cy="637"/>
            </a:xfrm>
            <a:prstGeom prst="ellipse">
              <a:avLst/>
            </a:prstGeom>
            <a:noFill/>
            <a:ln w="52388" cap="flat" cmpd="sng">
              <a:solidFill>
                <a:srgbClr val="FFDC9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57" name="Oval 45"/>
            <p:cNvSpPr/>
            <p:nvPr/>
          </p:nvSpPr>
          <p:spPr>
            <a:xfrm>
              <a:off x="2146" y="1762"/>
              <a:ext cx="1732" cy="899"/>
            </a:xfrm>
            <a:prstGeom prst="ellipse">
              <a:avLst/>
            </a:prstGeom>
            <a:noFill/>
            <a:ln w="52388" cap="flat" cmpd="sng">
              <a:solidFill>
                <a:srgbClr val="FFDC9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58" name="Oval 46"/>
            <p:cNvSpPr/>
            <p:nvPr/>
          </p:nvSpPr>
          <p:spPr>
            <a:xfrm>
              <a:off x="1934" y="1632"/>
              <a:ext cx="2156" cy="1159"/>
            </a:xfrm>
            <a:prstGeom prst="ellipse">
              <a:avLst/>
            </a:prstGeom>
            <a:noFill/>
            <a:ln w="52388" cap="flat" cmpd="sng">
              <a:solidFill>
                <a:srgbClr val="FFDC9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59" name="Freeform 47"/>
            <p:cNvSpPr/>
            <p:nvPr/>
          </p:nvSpPr>
          <p:spPr>
            <a:xfrm>
              <a:off x="2048" y="1844"/>
              <a:ext cx="33" cy="33"/>
            </a:xfrm>
            <a:custGeom>
              <a:avLst/>
              <a:gdLst>
                <a:gd name="txL" fmla="*/ 0 w 33"/>
                <a:gd name="txT" fmla="*/ 0 h 33"/>
                <a:gd name="txR" fmla="*/ 33 w 33"/>
                <a:gd name="txB" fmla="*/ 33 h 33"/>
              </a:gdLst>
              <a:ahLst/>
              <a:cxnLst>
                <a:cxn ang="0">
                  <a:pos x="33" y="0"/>
                </a:cxn>
                <a:cxn ang="0">
                  <a:pos x="17" y="0"/>
                </a:cxn>
                <a:cxn ang="0">
                  <a:pos x="0" y="33"/>
                </a:cxn>
                <a:cxn ang="0">
                  <a:pos x="17" y="33"/>
                </a:cxn>
                <a:cxn ang="0">
                  <a:pos x="33" y="0"/>
                </a:cxn>
              </a:cxnLst>
              <a:rect l="txL" t="txT" r="txR" b="txB"/>
              <a:pathLst>
                <a:path w="33" h="33">
                  <a:moveTo>
                    <a:pt x="33" y="0"/>
                  </a:moveTo>
                  <a:lnTo>
                    <a:pt x="17" y="0"/>
                  </a:lnTo>
                  <a:lnTo>
                    <a:pt x="0" y="33"/>
                  </a:lnTo>
                  <a:lnTo>
                    <a:pt x="17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60" name="Freeform 48"/>
            <p:cNvSpPr/>
            <p:nvPr/>
          </p:nvSpPr>
          <p:spPr>
            <a:xfrm>
              <a:off x="3943" y="2595"/>
              <a:ext cx="33" cy="49"/>
            </a:xfrm>
            <a:custGeom>
              <a:avLst/>
              <a:gdLst>
                <a:gd name="txL" fmla="*/ 0 w 33"/>
                <a:gd name="txT" fmla="*/ 0 h 49"/>
                <a:gd name="txR" fmla="*/ 33 w 33"/>
                <a:gd name="txB" fmla="*/ 49 h 49"/>
              </a:gdLst>
              <a:ahLst/>
              <a:cxnLst>
                <a:cxn ang="0">
                  <a:pos x="16" y="0"/>
                </a:cxn>
                <a:cxn ang="0">
                  <a:pos x="33" y="17"/>
                </a:cxn>
                <a:cxn ang="0">
                  <a:pos x="16" y="49"/>
                </a:cxn>
                <a:cxn ang="0">
                  <a:pos x="0" y="33"/>
                </a:cxn>
                <a:cxn ang="0">
                  <a:pos x="16" y="0"/>
                </a:cxn>
              </a:cxnLst>
              <a:rect l="txL" t="txT" r="txR" b="txB"/>
              <a:pathLst>
                <a:path w="33" h="49">
                  <a:moveTo>
                    <a:pt x="16" y="0"/>
                  </a:moveTo>
                  <a:lnTo>
                    <a:pt x="33" y="17"/>
                  </a:lnTo>
                  <a:lnTo>
                    <a:pt x="16" y="49"/>
                  </a:lnTo>
                  <a:lnTo>
                    <a:pt x="0" y="3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61" name="Freeform 49"/>
            <p:cNvSpPr/>
            <p:nvPr/>
          </p:nvSpPr>
          <p:spPr>
            <a:xfrm>
              <a:off x="2065" y="1844"/>
              <a:ext cx="1894" cy="784"/>
            </a:xfrm>
            <a:custGeom>
              <a:avLst/>
              <a:gdLst>
                <a:gd name="txL" fmla="*/ 0 w 1894"/>
                <a:gd name="txT" fmla="*/ 0 h 784"/>
                <a:gd name="txR" fmla="*/ 1894 w 1894"/>
                <a:gd name="txB" fmla="*/ 784 h 784"/>
              </a:gdLst>
              <a:ahLst/>
              <a:cxnLst>
                <a:cxn ang="0">
                  <a:pos x="16" y="0"/>
                </a:cxn>
                <a:cxn ang="0">
                  <a:pos x="0" y="33"/>
                </a:cxn>
                <a:cxn ang="0">
                  <a:pos x="1878" y="784"/>
                </a:cxn>
                <a:cxn ang="0">
                  <a:pos x="1894" y="751"/>
                </a:cxn>
                <a:cxn ang="0">
                  <a:pos x="16" y="0"/>
                </a:cxn>
              </a:cxnLst>
              <a:rect l="txL" t="txT" r="txR" b="txB"/>
              <a:pathLst>
                <a:path w="1894" h="784">
                  <a:moveTo>
                    <a:pt x="16" y="0"/>
                  </a:moveTo>
                  <a:lnTo>
                    <a:pt x="0" y="33"/>
                  </a:lnTo>
                  <a:lnTo>
                    <a:pt x="1878" y="784"/>
                  </a:lnTo>
                  <a:lnTo>
                    <a:pt x="1894" y="75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62" name="Freeform 50"/>
            <p:cNvSpPr/>
            <p:nvPr/>
          </p:nvSpPr>
          <p:spPr>
            <a:xfrm>
              <a:off x="3829" y="1811"/>
              <a:ext cx="32" cy="33"/>
            </a:xfrm>
            <a:custGeom>
              <a:avLst/>
              <a:gdLst>
                <a:gd name="txL" fmla="*/ 0 w 32"/>
                <a:gd name="txT" fmla="*/ 0 h 33"/>
                <a:gd name="txR" fmla="*/ 32 w 32"/>
                <a:gd name="txB" fmla="*/ 33 h 33"/>
              </a:gdLst>
              <a:ahLst/>
              <a:cxnLst>
                <a:cxn ang="0">
                  <a:pos x="16" y="33"/>
                </a:cxn>
                <a:cxn ang="0">
                  <a:pos x="32" y="33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16" y="33"/>
                </a:cxn>
              </a:cxnLst>
              <a:rect l="txL" t="txT" r="txR" b="txB"/>
              <a:pathLst>
                <a:path w="32" h="33">
                  <a:moveTo>
                    <a:pt x="16" y="33"/>
                  </a:moveTo>
                  <a:lnTo>
                    <a:pt x="32" y="33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63" name="Freeform 51"/>
            <p:cNvSpPr/>
            <p:nvPr/>
          </p:nvSpPr>
          <p:spPr>
            <a:xfrm>
              <a:off x="2081" y="2595"/>
              <a:ext cx="33" cy="49"/>
            </a:xfrm>
            <a:custGeom>
              <a:avLst/>
              <a:gdLst>
                <a:gd name="txL" fmla="*/ 0 w 33"/>
                <a:gd name="txT" fmla="*/ 0 h 49"/>
                <a:gd name="txR" fmla="*/ 33 w 33"/>
                <a:gd name="txB" fmla="*/ 49 h 49"/>
              </a:gdLst>
              <a:ahLst/>
              <a:cxnLst>
                <a:cxn ang="0">
                  <a:pos x="33" y="33"/>
                </a:cxn>
                <a:cxn ang="0">
                  <a:pos x="16" y="49"/>
                </a:cxn>
                <a:cxn ang="0">
                  <a:pos x="0" y="17"/>
                </a:cxn>
                <a:cxn ang="0">
                  <a:pos x="16" y="0"/>
                </a:cxn>
                <a:cxn ang="0">
                  <a:pos x="33" y="33"/>
                </a:cxn>
              </a:cxnLst>
              <a:rect l="txL" t="txT" r="txR" b="txB"/>
              <a:pathLst>
                <a:path w="33" h="49">
                  <a:moveTo>
                    <a:pt x="33" y="33"/>
                  </a:moveTo>
                  <a:lnTo>
                    <a:pt x="16" y="49"/>
                  </a:lnTo>
                  <a:lnTo>
                    <a:pt x="0" y="17"/>
                  </a:lnTo>
                  <a:lnTo>
                    <a:pt x="16" y="0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64" name="Freeform 52"/>
            <p:cNvSpPr/>
            <p:nvPr/>
          </p:nvSpPr>
          <p:spPr>
            <a:xfrm>
              <a:off x="2097" y="1811"/>
              <a:ext cx="1748" cy="817"/>
            </a:xfrm>
            <a:custGeom>
              <a:avLst/>
              <a:gdLst>
                <a:gd name="txL" fmla="*/ 0 w 1748"/>
                <a:gd name="txT" fmla="*/ 0 h 817"/>
                <a:gd name="txR" fmla="*/ 1748 w 1748"/>
                <a:gd name="txB" fmla="*/ 817 h 817"/>
              </a:gdLst>
              <a:ahLst/>
              <a:cxnLst>
                <a:cxn ang="0">
                  <a:pos x="1748" y="33"/>
                </a:cxn>
                <a:cxn ang="0">
                  <a:pos x="1732" y="0"/>
                </a:cxn>
                <a:cxn ang="0">
                  <a:pos x="0" y="784"/>
                </a:cxn>
                <a:cxn ang="0">
                  <a:pos x="17" y="817"/>
                </a:cxn>
                <a:cxn ang="0">
                  <a:pos x="1748" y="33"/>
                </a:cxn>
              </a:cxnLst>
              <a:rect l="txL" t="txT" r="txR" b="txB"/>
              <a:pathLst>
                <a:path w="1748" h="817">
                  <a:moveTo>
                    <a:pt x="1748" y="33"/>
                  </a:moveTo>
                  <a:lnTo>
                    <a:pt x="1732" y="0"/>
                  </a:lnTo>
                  <a:lnTo>
                    <a:pt x="0" y="784"/>
                  </a:lnTo>
                  <a:lnTo>
                    <a:pt x="17" y="817"/>
                  </a:lnTo>
                  <a:lnTo>
                    <a:pt x="1748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65" name="Rectangle 53"/>
            <p:cNvSpPr/>
            <p:nvPr/>
          </p:nvSpPr>
          <p:spPr>
            <a:xfrm>
              <a:off x="2963" y="1566"/>
              <a:ext cx="33" cy="1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66" name="Rectangle 54"/>
            <p:cNvSpPr/>
            <p:nvPr/>
          </p:nvSpPr>
          <p:spPr>
            <a:xfrm>
              <a:off x="2963" y="2824"/>
              <a:ext cx="33" cy="1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67" name="Rectangle 55"/>
            <p:cNvSpPr/>
            <p:nvPr/>
          </p:nvSpPr>
          <p:spPr>
            <a:xfrm>
              <a:off x="2963" y="1583"/>
              <a:ext cx="33" cy="124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68" name="Rectangle 56"/>
            <p:cNvSpPr/>
            <p:nvPr/>
          </p:nvSpPr>
          <p:spPr>
            <a:xfrm>
              <a:off x="4155" y="2187"/>
              <a:ext cx="17" cy="3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69" name="Rectangle 57"/>
            <p:cNvSpPr/>
            <p:nvPr/>
          </p:nvSpPr>
          <p:spPr>
            <a:xfrm>
              <a:off x="1803" y="2187"/>
              <a:ext cx="17" cy="3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70" name="Rectangle 58"/>
            <p:cNvSpPr/>
            <p:nvPr/>
          </p:nvSpPr>
          <p:spPr>
            <a:xfrm>
              <a:off x="1820" y="2187"/>
              <a:ext cx="2335" cy="3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71" name="Rectangle 59"/>
            <p:cNvSpPr/>
            <p:nvPr/>
          </p:nvSpPr>
          <p:spPr>
            <a:xfrm>
              <a:off x="2426" y="2113"/>
              <a:ext cx="917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GB" altLang="x-none" sz="17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50" charset="-128"/>
                </a:rPr>
                <a:t>Hotel wireless</a:t>
              </a:r>
              <a:endParaRPr lang="en-GB" altLang="x-none" sz="2400" dirty="0">
                <a:latin typeface="Times" pitchFamily="18" charset="0"/>
                <a:ea typeface="MS PGothic" panose="020B0600070205080204" pitchFamily="50" charset="-128"/>
              </a:endParaRPr>
            </a:p>
          </p:txBody>
        </p:sp>
        <p:sp>
          <p:nvSpPr>
            <p:cNvPr id="38972" name="Rectangle 60"/>
            <p:cNvSpPr/>
            <p:nvPr/>
          </p:nvSpPr>
          <p:spPr>
            <a:xfrm>
              <a:off x="2426" y="2293"/>
              <a:ext cx="517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GB" altLang="x-none" sz="170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50" charset="-128"/>
                </a:rPr>
                <a:t>network</a:t>
              </a:r>
              <a:endParaRPr lang="en-GB" altLang="x-none" sz="2400" dirty="0">
                <a:latin typeface="Times" pitchFamily="18" charset="0"/>
                <a:ea typeface="MS PGothic" panose="020B0600070205080204" pitchFamily="50" charset="-128"/>
              </a:endParaRPr>
            </a:p>
          </p:txBody>
        </p:sp>
        <p:sp>
          <p:nvSpPr>
            <p:cNvPr id="38973" name="Freeform 61"/>
            <p:cNvSpPr/>
            <p:nvPr/>
          </p:nvSpPr>
          <p:spPr>
            <a:xfrm>
              <a:off x="3910" y="2628"/>
              <a:ext cx="654" cy="474"/>
            </a:xfrm>
            <a:custGeom>
              <a:avLst/>
              <a:gdLst>
                <a:gd name="txL" fmla="*/ 0 w 654"/>
                <a:gd name="txT" fmla="*/ 0 h 474"/>
                <a:gd name="txR" fmla="*/ 654 w 654"/>
                <a:gd name="txB" fmla="*/ 474 h 474"/>
              </a:gdLst>
              <a:ahLst/>
              <a:cxnLst>
                <a:cxn ang="0">
                  <a:pos x="654" y="474"/>
                </a:cxn>
                <a:cxn ang="0">
                  <a:pos x="343" y="196"/>
                </a:cxn>
                <a:cxn ang="0">
                  <a:pos x="245" y="278"/>
                </a:cxn>
                <a:cxn ang="0">
                  <a:pos x="0" y="0"/>
                </a:cxn>
              </a:cxnLst>
              <a:rect l="txL" t="txT" r="txR" b="txB"/>
              <a:pathLst>
                <a:path w="654" h="474">
                  <a:moveTo>
                    <a:pt x="654" y="474"/>
                  </a:moveTo>
                  <a:lnTo>
                    <a:pt x="343" y="196"/>
                  </a:lnTo>
                  <a:lnTo>
                    <a:pt x="245" y="278"/>
                  </a:ln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74" name="Freeform 62"/>
            <p:cNvSpPr/>
            <p:nvPr/>
          </p:nvSpPr>
          <p:spPr>
            <a:xfrm>
              <a:off x="4123" y="1436"/>
              <a:ext cx="457" cy="490"/>
            </a:xfrm>
            <a:custGeom>
              <a:avLst/>
              <a:gdLst>
                <a:gd name="txL" fmla="*/ 0 w 457"/>
                <a:gd name="txT" fmla="*/ 0 h 490"/>
                <a:gd name="txR" fmla="*/ 457 w 457"/>
                <a:gd name="txB" fmla="*/ 490 h 490"/>
              </a:gdLst>
              <a:ahLst/>
              <a:cxnLst>
                <a:cxn ang="0">
                  <a:pos x="0" y="490"/>
                </a:cxn>
                <a:cxn ang="0">
                  <a:pos x="212" y="196"/>
                </a:cxn>
                <a:cxn ang="0">
                  <a:pos x="277" y="294"/>
                </a:cxn>
                <a:cxn ang="0">
                  <a:pos x="457" y="0"/>
                </a:cxn>
              </a:cxnLst>
              <a:rect l="txL" t="txT" r="txR" b="txB"/>
              <a:pathLst>
                <a:path w="457" h="490">
                  <a:moveTo>
                    <a:pt x="0" y="490"/>
                  </a:moveTo>
                  <a:lnTo>
                    <a:pt x="212" y="196"/>
                  </a:lnTo>
                  <a:lnTo>
                    <a:pt x="277" y="294"/>
                  </a:lnTo>
                  <a:lnTo>
                    <a:pt x="457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75" name="Freeform 63"/>
            <p:cNvSpPr/>
            <p:nvPr/>
          </p:nvSpPr>
          <p:spPr>
            <a:xfrm>
              <a:off x="4106" y="2416"/>
              <a:ext cx="572" cy="98"/>
            </a:xfrm>
            <a:custGeom>
              <a:avLst/>
              <a:gdLst>
                <a:gd name="txL" fmla="*/ 0 w 572"/>
                <a:gd name="txT" fmla="*/ 0 h 98"/>
                <a:gd name="txR" fmla="*/ 572 w 572"/>
                <a:gd name="txB" fmla="*/ 98 h 98"/>
              </a:gdLst>
              <a:ahLst/>
              <a:cxnLst>
                <a:cxn ang="0">
                  <a:pos x="572" y="81"/>
                </a:cxn>
                <a:cxn ang="0">
                  <a:pos x="262" y="0"/>
                </a:cxn>
                <a:cxn ang="0">
                  <a:pos x="278" y="98"/>
                </a:cxn>
                <a:cxn ang="0">
                  <a:pos x="0" y="0"/>
                </a:cxn>
              </a:cxnLst>
              <a:rect l="txL" t="txT" r="txR" b="txB"/>
              <a:pathLst>
                <a:path w="572" h="98">
                  <a:moveTo>
                    <a:pt x="572" y="81"/>
                  </a:moveTo>
                  <a:lnTo>
                    <a:pt x="262" y="0"/>
                  </a:lnTo>
                  <a:lnTo>
                    <a:pt x="278" y="98"/>
                  </a:ln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76" name="Freeform 64"/>
            <p:cNvSpPr/>
            <p:nvPr/>
          </p:nvSpPr>
          <p:spPr>
            <a:xfrm>
              <a:off x="2391" y="2775"/>
              <a:ext cx="343" cy="327"/>
            </a:xfrm>
            <a:custGeom>
              <a:avLst/>
              <a:gdLst>
                <a:gd name="txL" fmla="*/ 0 w 343"/>
                <a:gd name="txT" fmla="*/ 0 h 327"/>
                <a:gd name="txR" fmla="*/ 343 w 343"/>
                <a:gd name="txB" fmla="*/ 327 h 327"/>
              </a:gdLst>
              <a:ahLst/>
              <a:cxnLst>
                <a:cxn ang="0">
                  <a:pos x="0" y="327"/>
                </a:cxn>
                <a:cxn ang="0">
                  <a:pos x="164" y="131"/>
                </a:cxn>
                <a:cxn ang="0">
                  <a:pos x="213" y="196"/>
                </a:cxn>
                <a:cxn ang="0">
                  <a:pos x="343" y="0"/>
                </a:cxn>
              </a:cxnLst>
              <a:rect l="txL" t="txT" r="txR" b="txB"/>
              <a:pathLst>
                <a:path w="343" h="327">
                  <a:moveTo>
                    <a:pt x="0" y="327"/>
                  </a:moveTo>
                  <a:lnTo>
                    <a:pt x="164" y="131"/>
                  </a:lnTo>
                  <a:lnTo>
                    <a:pt x="213" y="196"/>
                  </a:lnTo>
                  <a:lnTo>
                    <a:pt x="343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77" name="Freeform 65"/>
            <p:cNvSpPr/>
            <p:nvPr/>
          </p:nvSpPr>
          <p:spPr>
            <a:xfrm>
              <a:off x="3306" y="2791"/>
              <a:ext cx="343" cy="311"/>
            </a:xfrm>
            <a:custGeom>
              <a:avLst/>
              <a:gdLst>
                <a:gd name="txL" fmla="*/ 0 w 343"/>
                <a:gd name="txT" fmla="*/ 0 h 311"/>
                <a:gd name="txR" fmla="*/ 343 w 343"/>
                <a:gd name="txB" fmla="*/ 311 h 311"/>
              </a:gdLst>
              <a:ahLst/>
              <a:cxnLst>
                <a:cxn ang="0">
                  <a:pos x="343" y="311"/>
                </a:cxn>
                <a:cxn ang="0">
                  <a:pos x="180" y="131"/>
                </a:cxn>
                <a:cxn ang="0">
                  <a:pos x="131" y="180"/>
                </a:cxn>
                <a:cxn ang="0">
                  <a:pos x="0" y="0"/>
                </a:cxn>
              </a:cxnLst>
              <a:rect l="txL" t="txT" r="txR" b="txB"/>
              <a:pathLst>
                <a:path w="343" h="311">
                  <a:moveTo>
                    <a:pt x="343" y="311"/>
                  </a:moveTo>
                  <a:lnTo>
                    <a:pt x="180" y="131"/>
                  </a:lnTo>
                  <a:lnTo>
                    <a:pt x="131" y="180"/>
                  </a:ln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78" name="Freeform 66"/>
            <p:cNvSpPr/>
            <p:nvPr/>
          </p:nvSpPr>
          <p:spPr>
            <a:xfrm>
              <a:off x="3208" y="1338"/>
              <a:ext cx="343" cy="310"/>
            </a:xfrm>
            <a:custGeom>
              <a:avLst/>
              <a:gdLst>
                <a:gd name="txL" fmla="*/ 0 w 343"/>
                <a:gd name="txT" fmla="*/ 0 h 310"/>
                <a:gd name="txR" fmla="*/ 343 w 343"/>
                <a:gd name="txB" fmla="*/ 310 h 310"/>
              </a:gdLst>
              <a:ahLst/>
              <a:cxnLst>
                <a:cxn ang="0">
                  <a:pos x="0" y="310"/>
                </a:cxn>
                <a:cxn ang="0">
                  <a:pos x="163" y="130"/>
                </a:cxn>
                <a:cxn ang="0">
                  <a:pos x="212" y="179"/>
                </a:cxn>
                <a:cxn ang="0">
                  <a:pos x="343" y="0"/>
                </a:cxn>
              </a:cxnLst>
              <a:rect l="txL" t="txT" r="txR" b="txB"/>
              <a:pathLst>
                <a:path w="343" h="310">
                  <a:moveTo>
                    <a:pt x="0" y="310"/>
                  </a:moveTo>
                  <a:lnTo>
                    <a:pt x="163" y="130"/>
                  </a:lnTo>
                  <a:lnTo>
                    <a:pt x="212" y="179"/>
                  </a:lnTo>
                  <a:lnTo>
                    <a:pt x="343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79" name="Freeform 67"/>
            <p:cNvSpPr/>
            <p:nvPr/>
          </p:nvSpPr>
          <p:spPr>
            <a:xfrm>
              <a:off x="1754" y="1648"/>
              <a:ext cx="572" cy="98"/>
            </a:xfrm>
            <a:custGeom>
              <a:avLst/>
              <a:gdLst>
                <a:gd name="txL" fmla="*/ 0 w 572"/>
                <a:gd name="txT" fmla="*/ 0 h 98"/>
                <a:gd name="txR" fmla="*/ 572 w 572"/>
                <a:gd name="txB" fmla="*/ 98 h 98"/>
              </a:gdLst>
              <a:ahLst/>
              <a:cxnLst>
                <a:cxn ang="0">
                  <a:pos x="572" y="82"/>
                </a:cxn>
                <a:cxn ang="0">
                  <a:pos x="262" y="0"/>
                </a:cxn>
                <a:cxn ang="0">
                  <a:pos x="278" y="98"/>
                </a:cxn>
                <a:cxn ang="0">
                  <a:pos x="0" y="0"/>
                </a:cxn>
              </a:cxnLst>
              <a:rect l="txL" t="txT" r="txR" b="txB"/>
              <a:pathLst>
                <a:path w="572" h="98">
                  <a:moveTo>
                    <a:pt x="572" y="82"/>
                  </a:moveTo>
                  <a:lnTo>
                    <a:pt x="262" y="0"/>
                  </a:lnTo>
                  <a:lnTo>
                    <a:pt x="278" y="98"/>
                  </a:ln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80" name="Freeform 68"/>
            <p:cNvSpPr/>
            <p:nvPr/>
          </p:nvSpPr>
          <p:spPr>
            <a:xfrm>
              <a:off x="1362" y="2481"/>
              <a:ext cx="572" cy="98"/>
            </a:xfrm>
            <a:custGeom>
              <a:avLst/>
              <a:gdLst>
                <a:gd name="txL" fmla="*/ 0 w 572"/>
                <a:gd name="txT" fmla="*/ 0 h 98"/>
                <a:gd name="txR" fmla="*/ 572 w 572"/>
                <a:gd name="txB" fmla="*/ 98 h 98"/>
              </a:gdLst>
              <a:ahLst/>
              <a:cxnLst>
                <a:cxn ang="0">
                  <a:pos x="572" y="82"/>
                </a:cxn>
                <a:cxn ang="0">
                  <a:pos x="261" y="0"/>
                </a:cxn>
                <a:cxn ang="0">
                  <a:pos x="278" y="98"/>
                </a:cxn>
                <a:cxn ang="0">
                  <a:pos x="0" y="0"/>
                </a:cxn>
              </a:cxnLst>
              <a:rect l="txL" t="txT" r="txR" b="txB"/>
              <a:pathLst>
                <a:path w="572" h="98">
                  <a:moveTo>
                    <a:pt x="572" y="82"/>
                  </a:moveTo>
                  <a:lnTo>
                    <a:pt x="261" y="0"/>
                  </a:lnTo>
                  <a:lnTo>
                    <a:pt x="278" y="98"/>
                  </a:ln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8981" name="Line 69"/>
            <p:cNvSpPr/>
            <p:nvPr/>
          </p:nvSpPr>
          <p:spPr>
            <a:xfrm>
              <a:off x="3169" y="3573"/>
              <a:ext cx="209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8982" name="Line 70"/>
            <p:cNvSpPr/>
            <p:nvPr/>
          </p:nvSpPr>
          <p:spPr>
            <a:xfrm>
              <a:off x="3178" y="3027"/>
              <a:ext cx="13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8983" name="Line 71"/>
            <p:cNvSpPr/>
            <p:nvPr/>
          </p:nvSpPr>
          <p:spPr>
            <a:xfrm>
              <a:off x="4561" y="2110"/>
              <a:ext cx="68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8984" name="Line 72"/>
            <p:cNvSpPr/>
            <p:nvPr/>
          </p:nvSpPr>
          <p:spPr>
            <a:xfrm flipV="1">
              <a:off x="3171" y="3013"/>
              <a:ext cx="0" cy="54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8985" name="Line 73"/>
            <p:cNvSpPr/>
            <p:nvPr/>
          </p:nvSpPr>
          <p:spPr>
            <a:xfrm flipH="1" flipV="1">
              <a:off x="5240" y="2119"/>
              <a:ext cx="0" cy="144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8986" name="Line 74"/>
            <p:cNvSpPr/>
            <p:nvPr/>
          </p:nvSpPr>
          <p:spPr>
            <a:xfrm flipH="1" flipV="1">
              <a:off x="4552" y="2127"/>
              <a:ext cx="0" cy="8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712788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Mobile Devices and Spontaneous networking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GB" altLang="x-none" sz="2000" dirty="0">
                <a:solidFill>
                  <a:srgbClr val="FF3300"/>
                </a:solidFill>
              </a:rPr>
              <a:t>Key features</a:t>
            </a:r>
            <a:endParaRPr lang="en-GB" altLang="x-none" sz="2000" dirty="0">
              <a:solidFill>
                <a:srgbClr val="FF3300"/>
              </a:solidFill>
            </a:endParaRPr>
          </a:p>
          <a:p>
            <a:pPr lvl="1"/>
            <a:r>
              <a:rPr lang="en-GB" altLang="x-none" sz="2000" dirty="0">
                <a:solidFill>
                  <a:srgbClr val="000000"/>
                </a:solidFill>
              </a:rPr>
              <a:t>Easy connection to local network</a:t>
            </a:r>
            <a:endParaRPr lang="en-GB" altLang="x-none" sz="2000" dirty="0">
              <a:solidFill>
                <a:srgbClr val="000000"/>
              </a:solidFill>
            </a:endParaRPr>
          </a:p>
          <a:p>
            <a:pPr lvl="2"/>
            <a:r>
              <a:rPr lang="en-GB" altLang="x-none" sz="2000" dirty="0">
                <a:solidFill>
                  <a:srgbClr val="000000"/>
                </a:solidFill>
              </a:rPr>
              <a:t>Transparently reconfigured devices</a:t>
            </a:r>
            <a:endParaRPr lang="en-GB" altLang="x-none" sz="2000" dirty="0">
              <a:solidFill>
                <a:srgbClr val="000000"/>
              </a:solidFill>
            </a:endParaRPr>
          </a:p>
          <a:p>
            <a:pPr lvl="1"/>
            <a:r>
              <a:rPr lang="en-GB" altLang="x-none" sz="2000" dirty="0">
                <a:solidFill>
                  <a:srgbClr val="000000"/>
                </a:solidFill>
              </a:rPr>
              <a:t>Easy integration with local services</a:t>
            </a:r>
            <a:endParaRPr lang="en-GB" altLang="x-none" sz="2000" dirty="0">
              <a:solidFill>
                <a:srgbClr val="000000"/>
              </a:solidFill>
            </a:endParaRPr>
          </a:p>
          <a:p>
            <a:pPr lvl="2"/>
            <a:r>
              <a:rPr lang="en-GB" altLang="x-none" sz="2000" dirty="0">
                <a:solidFill>
                  <a:srgbClr val="000000"/>
                </a:solidFill>
              </a:rPr>
              <a:t>Autonomous service discoveries</a:t>
            </a:r>
            <a:endParaRPr lang="en-GB" altLang="x-none" sz="2000" dirty="0">
              <a:solidFill>
                <a:srgbClr val="000000"/>
              </a:solidFill>
            </a:endParaRPr>
          </a:p>
          <a:p>
            <a:r>
              <a:rPr lang="en-GB" altLang="x-none" sz="2000" dirty="0">
                <a:solidFill>
                  <a:srgbClr val="FF3300"/>
                </a:solidFill>
              </a:rPr>
              <a:t>Issues</a:t>
            </a:r>
            <a:endParaRPr lang="en-GB" altLang="x-none" sz="2000" dirty="0">
              <a:solidFill>
                <a:srgbClr val="FF3300"/>
              </a:solidFill>
            </a:endParaRPr>
          </a:p>
          <a:p>
            <a:pPr lvl="1"/>
            <a:r>
              <a:rPr lang="en-GB" altLang="x-none" sz="2000" dirty="0">
                <a:solidFill>
                  <a:srgbClr val="000000"/>
                </a:solidFill>
              </a:rPr>
              <a:t>Internet addressing, and routing assumption</a:t>
            </a:r>
            <a:endParaRPr lang="en-GB" altLang="x-none" sz="2000" dirty="0">
              <a:solidFill>
                <a:srgbClr val="000000"/>
              </a:solidFill>
            </a:endParaRPr>
          </a:p>
          <a:p>
            <a:pPr lvl="2"/>
            <a:r>
              <a:rPr lang="en-GB" altLang="x-none" sz="2000" dirty="0">
                <a:solidFill>
                  <a:srgbClr val="000000"/>
                </a:solidFill>
              </a:rPr>
              <a:t>computers are at fixed locations</a:t>
            </a:r>
            <a:endParaRPr lang="en-GB" altLang="x-none" sz="2000" dirty="0">
              <a:solidFill>
                <a:srgbClr val="000000"/>
              </a:solidFill>
            </a:endParaRPr>
          </a:p>
          <a:p>
            <a:pPr lvl="1"/>
            <a:r>
              <a:rPr lang="en-GB" altLang="x-none" sz="2000" dirty="0">
                <a:solidFill>
                  <a:srgbClr val="000000"/>
                </a:solidFill>
              </a:rPr>
              <a:t>Limited connectivity</a:t>
            </a:r>
            <a:endParaRPr lang="en-GB" altLang="x-none" sz="2000" dirty="0">
              <a:solidFill>
                <a:srgbClr val="000000"/>
              </a:solidFill>
            </a:endParaRPr>
          </a:p>
          <a:p>
            <a:pPr lvl="1"/>
            <a:r>
              <a:rPr lang="en-GB" altLang="x-none" sz="2000" dirty="0"/>
              <a:t>Security and privacy </a:t>
            </a:r>
            <a:endParaRPr lang="en-GB" altLang="x-none" sz="2000" dirty="0"/>
          </a:p>
          <a:p>
            <a:r>
              <a:rPr lang="en-GB" altLang="x-none" sz="2000" dirty="0">
                <a:solidFill>
                  <a:srgbClr val="FF3300"/>
                </a:solidFill>
              </a:rPr>
              <a:t>Discovery services</a:t>
            </a:r>
            <a:endParaRPr lang="en-GB" altLang="x-none" sz="2000" dirty="0">
              <a:solidFill>
                <a:srgbClr val="FF3300"/>
              </a:solidFill>
            </a:endParaRPr>
          </a:p>
          <a:p>
            <a:pPr lvl="1"/>
            <a:r>
              <a:rPr lang="en-GB" altLang="x-none" sz="2000" dirty="0"/>
              <a:t>Registration service</a:t>
            </a:r>
            <a:endParaRPr lang="en-GB" altLang="x-none" sz="2000" dirty="0"/>
          </a:p>
          <a:p>
            <a:pPr lvl="1"/>
            <a:r>
              <a:rPr lang="en-GB" altLang="x-none" sz="2000" dirty="0"/>
              <a:t>Lookup service</a:t>
            </a:r>
            <a:endParaRPr lang="en-GB" altLang="x-none" sz="2000" dirty="0"/>
          </a:p>
          <a:p>
            <a:endParaRPr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442913" y="103188"/>
            <a:ext cx="7939087" cy="887412"/>
          </a:xfrm>
        </p:spPr>
        <p:txBody>
          <a:bodyPr vert="horz" wrap="square" lIns="91440" tIns="45720" rIns="91440" bIns="45720" anchor="b" anchorCtr="0"/>
          <a:p>
            <a:r>
              <a:rPr sz="3600" b="1" dirty="0">
                <a:effectLst/>
              </a:rPr>
              <a:t>Fundamental Models</a:t>
            </a:r>
            <a:endParaRPr sz="3600" b="1" dirty="0">
              <a:effectLst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60913"/>
          </a:xfrm>
        </p:spPr>
        <p:txBody>
          <a:bodyPr vert="horz" wrap="square" lIns="91440" tIns="45720" rIns="91440" bIns="45720" anchor="t" anchorCtr="0"/>
          <a:p>
            <a:r>
              <a:rPr lang="nb-NO" altLang="x-none" dirty="0"/>
              <a:t>Interaction model</a:t>
            </a:r>
            <a:endParaRPr lang="nb-NO" altLang="x-none" dirty="0"/>
          </a:p>
          <a:p>
            <a:endParaRPr lang="nb-NO" altLang="x-none" dirty="0"/>
          </a:p>
          <a:p>
            <a:r>
              <a:rPr lang="nb-NO" altLang="x-none" dirty="0"/>
              <a:t>Failure model</a:t>
            </a:r>
            <a:endParaRPr lang="nb-NO" altLang="x-none" dirty="0"/>
          </a:p>
          <a:p>
            <a:endParaRPr lang="nb-NO" altLang="x-none" dirty="0"/>
          </a:p>
          <a:p>
            <a:r>
              <a:rPr lang="nb-NO" altLang="x-none" dirty="0"/>
              <a:t>Security model</a:t>
            </a:r>
            <a:endParaRPr lang="nb-NO" altLang="x-none" dirty="0"/>
          </a:p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442913" y="103188"/>
            <a:ext cx="8015287" cy="887412"/>
          </a:xfrm>
        </p:spPr>
        <p:txBody>
          <a:bodyPr vert="horz" wrap="square" lIns="91440" tIns="45720" rIns="91440" bIns="45720" anchor="b" anchorCtr="0"/>
          <a:p>
            <a:r>
              <a:rPr lang="nb-NO" altLang="x-none" dirty="0">
                <a:effectLst/>
              </a:rPr>
              <a:t>Interaction model</a:t>
            </a:r>
            <a:endParaRPr dirty="0">
              <a:effectLst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029200"/>
          </a:xfrm>
        </p:spPr>
        <p:txBody>
          <a:bodyPr vert="horz" wrap="square" lIns="91440" tIns="45720" rIns="91440" bIns="45720" anchor="t" anchorCtr="0"/>
          <a:p>
            <a:r>
              <a:rPr lang="nb-NO" altLang="x-none" dirty="0"/>
              <a:t>Performance of communication channels</a:t>
            </a:r>
            <a:endParaRPr lang="nb-NO" altLang="x-none" dirty="0"/>
          </a:p>
          <a:p>
            <a:endParaRPr lang="nb-NO" altLang="x-none" dirty="0"/>
          </a:p>
          <a:p>
            <a:r>
              <a:rPr lang="nb-NO" altLang="x-none" dirty="0"/>
              <a:t>Computer clocks and timing events</a:t>
            </a:r>
            <a:endParaRPr lang="nb-NO" altLang="x-none" dirty="0"/>
          </a:p>
          <a:p>
            <a:endParaRPr lang="nb-NO" altLang="x-none" dirty="0"/>
          </a:p>
          <a:p>
            <a:r>
              <a:rPr lang="nb-NO" altLang="x-none" dirty="0"/>
              <a:t>Two variants of the interaction model</a:t>
            </a:r>
            <a:endParaRPr lang="nb-NO" altLang="x-none" dirty="0"/>
          </a:p>
          <a:p>
            <a:endParaRPr lang="nb-NO" altLang="x-none" dirty="0"/>
          </a:p>
          <a:p>
            <a:r>
              <a:rPr lang="nb-NO" altLang="x-none" dirty="0"/>
              <a:t>Event ordering</a:t>
            </a:r>
            <a:endParaRPr lang="nb-NO" altLang="x-none" dirty="0"/>
          </a:p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442913" y="0"/>
            <a:ext cx="8243887" cy="1066800"/>
          </a:xfrm>
        </p:spPr>
        <p:txBody>
          <a:bodyPr vert="horz" wrap="square" lIns="91440" tIns="45720" rIns="91440" bIns="45720" anchor="b" anchorCtr="0"/>
          <a:p>
            <a:r>
              <a:rPr lang="nb-NO" altLang="x-none" sz="4000" dirty="0">
                <a:effectLst/>
              </a:rPr>
              <a:t>Performance of communication channels</a:t>
            </a:r>
            <a:endParaRPr sz="4000" dirty="0">
              <a:effectLst/>
            </a:endParaRP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81600"/>
          </a:xfrm>
        </p:spPr>
        <p:txBody>
          <a:bodyPr vert="horz" wrap="square" lIns="91440" tIns="45720" rIns="91440" bIns="45720" anchor="t" anchorCtr="0"/>
          <a:p>
            <a:r>
              <a:rPr lang="nb-NO" altLang="x-none" dirty="0"/>
              <a:t>Communication performance is often a limiting characteristic.</a:t>
            </a:r>
            <a:endParaRPr lang="nb-NO" altLang="x-none" dirty="0"/>
          </a:p>
          <a:p>
            <a:r>
              <a:rPr lang="nb-NO" altLang="x-none" dirty="0"/>
              <a:t>The delay between the sending of a message by one process and its receipt by another is referred to as latency.</a:t>
            </a:r>
            <a:endParaRPr lang="nb-NO" altLang="x-none" dirty="0"/>
          </a:p>
          <a:p>
            <a:r>
              <a:rPr lang="nb-NO" altLang="x-none" dirty="0"/>
              <a:t>Bandwidth</a:t>
            </a:r>
            <a:endParaRPr lang="nb-NO" altLang="x-none" dirty="0"/>
          </a:p>
          <a:p>
            <a:r>
              <a:rPr lang="nb-NO" altLang="x-none" dirty="0"/>
              <a:t>Jitter is the variation in the time taken to deliver a series of messages.</a:t>
            </a:r>
            <a:endParaRPr lang="en-GB" altLang="x-none" dirty="0"/>
          </a:p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192212"/>
          </a:xfrm>
        </p:spPr>
        <p:txBody>
          <a:bodyPr vert="horz" wrap="square" lIns="91440" tIns="45720" rIns="91440" bIns="45720" anchor="b" anchorCtr="0"/>
          <a:p>
            <a:r>
              <a:rPr lang="nb-NO" altLang="x-none" sz="4000" dirty="0">
                <a:effectLst/>
              </a:rPr>
              <a:t>Computer clock and timing event</a:t>
            </a:r>
            <a:endParaRPr sz="4000" dirty="0">
              <a:effectLst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79913"/>
          </a:xfrm>
        </p:spPr>
        <p:txBody>
          <a:bodyPr vert="horz" wrap="square" lIns="91440" tIns="45720" rIns="91440" bIns="45720" anchor="t" anchorCtr="0"/>
          <a:p>
            <a:r>
              <a:rPr lang="nb-NO" altLang="x-none" dirty="0"/>
              <a:t>It is impossible to maintain a single global notion of time.</a:t>
            </a:r>
            <a:endParaRPr lang="nb-NO" altLang="x-none" dirty="0"/>
          </a:p>
          <a:p>
            <a:endParaRPr lang="nb-NO" altLang="x-none" dirty="0"/>
          </a:p>
          <a:p>
            <a:endParaRPr lang="nb-NO" altLang="x-none" dirty="0"/>
          </a:p>
          <a:p>
            <a:r>
              <a:rPr lang="nb-NO" altLang="x-none" dirty="0"/>
              <a:t>There are several approaches to correcting the times on computer clocks. (from GPS)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8" cy="65881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</a:t>
            </a: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istributed </a:t>
            </a:r>
            <a:r>
              <a:rPr kumimoji="0" lang="en-I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Computing</a:t>
            </a:r>
            <a:endParaRPr kumimoji="0" lang="en-IN" altLang="en-US" sz="36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224155" y="1066800"/>
            <a:ext cx="8691245" cy="569214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dirty="0"/>
              <a:t>  Arriving here :----</a:t>
            </a:r>
            <a:endParaRPr dirty="0"/>
          </a:p>
          <a:p>
            <a:pPr eaLnBrk="1" hangingPunct="1"/>
            <a:endParaRPr sz="2800" dirty="0"/>
          </a:p>
          <a:p>
            <a:pPr marL="0" indent="0" eaLnBrk="1" hangingPunct="1">
              <a:buNone/>
            </a:pPr>
            <a:r>
              <a:rPr lang="en-IN" sz="2400" dirty="0"/>
              <a:t>   </a:t>
            </a:r>
            <a:r>
              <a:rPr sz="2400" dirty="0"/>
              <a:t>There are majorly 2 kinds of systems</a:t>
            </a:r>
            <a:endParaRPr sz="2400" dirty="0"/>
          </a:p>
          <a:p>
            <a:pPr eaLnBrk="1" hangingPunct="1"/>
            <a:r>
              <a:rPr sz="2400" dirty="0"/>
              <a:t>Tightly coupled ( memory sharing)</a:t>
            </a:r>
            <a:endParaRPr sz="2400" dirty="0"/>
          </a:p>
          <a:p>
            <a:pPr eaLnBrk="1" hangingPunct="1">
              <a:buNone/>
            </a:pPr>
            <a:r>
              <a:rPr sz="2400" dirty="0"/>
              <a:t>  ---- parallel processing systems</a:t>
            </a:r>
            <a:r>
              <a:rPr lang="en-IN" sz="2400" dirty="0"/>
              <a:t> (</a:t>
            </a:r>
            <a:r>
              <a:rPr sz="2400" dirty="0">
                <a:sym typeface="+mn-ea"/>
              </a:rPr>
              <a:t>Distributed Computing</a:t>
            </a:r>
            <a:r>
              <a:rPr lang="en-IN" sz="2400" dirty="0">
                <a:sym typeface="+mn-ea"/>
              </a:rPr>
              <a:t>)</a:t>
            </a:r>
            <a:endParaRPr sz="2400" dirty="0"/>
          </a:p>
          <a:p>
            <a:pPr eaLnBrk="1" hangingPunct="1">
              <a:buNone/>
            </a:pPr>
            <a:endParaRPr sz="2400" dirty="0"/>
          </a:p>
          <a:p>
            <a:pPr eaLnBrk="1" hangingPunct="1"/>
            <a:r>
              <a:rPr sz="2400" dirty="0"/>
              <a:t>Loosely coupled ( independent memory)</a:t>
            </a:r>
            <a:endParaRPr sz="2400" dirty="0"/>
          </a:p>
          <a:p>
            <a:pPr eaLnBrk="1" hangingPunct="1">
              <a:buNone/>
            </a:pPr>
            <a:r>
              <a:rPr sz="2400" dirty="0"/>
              <a:t> ---- Distributed Computing systems/Distributed Sytems</a:t>
            </a:r>
            <a:r>
              <a:rPr lang="en-IN" sz="2400" dirty="0"/>
              <a:t>/</a:t>
            </a:r>
            <a:r>
              <a:rPr sz="2400" dirty="0">
                <a:sym typeface="+mn-ea"/>
              </a:rPr>
              <a:t>Distributed Computing</a:t>
            </a:r>
            <a:endParaRPr sz="2400" dirty="0"/>
          </a:p>
          <a:p>
            <a:pPr eaLnBrk="1" hangingPunct="1"/>
            <a:endParaRPr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02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039812"/>
          </a:xfrm>
        </p:spPr>
        <p:txBody>
          <a:bodyPr vert="horz" wrap="square" lIns="91440" tIns="45720" rIns="91440" bIns="45720" anchor="b" anchorCtr="0"/>
          <a:p>
            <a:r>
              <a:rPr lang="nb-NO" altLang="x-none" sz="4000" dirty="0">
                <a:effectLst/>
              </a:rPr>
              <a:t>Two variants of the interaction model</a:t>
            </a:r>
            <a:endParaRPr sz="4000" dirty="0">
              <a:effectLst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953000"/>
          </a:xfrm>
        </p:spPr>
        <p:txBody>
          <a:bodyPr vert="horz" wrap="square" lIns="91440" tIns="45720" rIns="91440" bIns="45720" anchor="t" anchorCtr="0"/>
          <a:p>
            <a:r>
              <a:rPr lang="nb-NO" altLang="x-none" sz="2800" dirty="0"/>
              <a:t>Synchronous distributed system</a:t>
            </a:r>
            <a:endParaRPr lang="nb-NO" altLang="x-none" sz="2800" dirty="0"/>
          </a:p>
          <a:p>
            <a:pPr lvl="1"/>
            <a:r>
              <a:rPr lang="nb-NO" altLang="x-none" sz="2400" dirty="0"/>
              <a:t>The time to execute each step f a process has known lower and uper bounds.</a:t>
            </a:r>
            <a:endParaRPr lang="nb-NO" altLang="x-none" sz="2400" dirty="0"/>
          </a:p>
          <a:p>
            <a:pPr lvl="1"/>
            <a:r>
              <a:rPr lang="nb-NO" altLang="x-none" sz="2400" dirty="0"/>
              <a:t>Each message transmitted over a channel is received within a known bounded time</a:t>
            </a:r>
            <a:endParaRPr lang="nb-NO" altLang="x-none" sz="2400" dirty="0"/>
          </a:p>
          <a:p>
            <a:pPr lvl="1"/>
            <a:r>
              <a:rPr lang="nb-NO" altLang="x-none" sz="2400" dirty="0"/>
              <a:t>Each process has a local clock whose drift rate from real time has a known bound.</a:t>
            </a:r>
            <a:endParaRPr lang="nb-NO" altLang="x-none" sz="2400" dirty="0"/>
          </a:p>
          <a:p>
            <a:r>
              <a:rPr lang="nb-NO" altLang="x-none" sz="2800" dirty="0"/>
              <a:t>Asynchronous distributed system</a:t>
            </a:r>
            <a:endParaRPr lang="nb-NO" altLang="x-none" sz="2800" dirty="0"/>
          </a:p>
          <a:p>
            <a:pPr lvl="1"/>
            <a:r>
              <a:rPr lang="nb-NO" altLang="x-none" sz="2400" dirty="0"/>
              <a:t>No bound on process executiong speeds</a:t>
            </a:r>
            <a:endParaRPr lang="nb-NO" altLang="x-none" sz="2400" dirty="0"/>
          </a:p>
          <a:p>
            <a:pPr lvl="1"/>
            <a:r>
              <a:rPr lang="nb-NO" altLang="x-none" sz="2400" dirty="0"/>
              <a:t>No bound on message transmisson delays</a:t>
            </a:r>
            <a:endParaRPr lang="nb-NO" altLang="x-none" sz="2400" dirty="0"/>
          </a:p>
          <a:p>
            <a:pPr lvl="1"/>
            <a:r>
              <a:rPr lang="nb-NO" altLang="x-none" sz="2400" dirty="0"/>
              <a:t>No bound on clock drift rates.</a:t>
            </a:r>
            <a:endParaRPr lang="nb-NO" altLang="x-none" sz="2400" dirty="0"/>
          </a:p>
          <a:p>
            <a:endParaRPr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442913" y="103188"/>
            <a:ext cx="8167687" cy="887412"/>
          </a:xfrm>
        </p:spPr>
        <p:txBody>
          <a:bodyPr vert="horz" wrap="square" lIns="91440" tIns="45720" rIns="91440" bIns="45720" anchor="b" anchorCtr="0"/>
          <a:p>
            <a:r>
              <a:rPr lang="nb-NO" altLang="x-none" dirty="0">
                <a:effectLst/>
              </a:rPr>
              <a:t>Event ordering</a:t>
            </a:r>
            <a:endParaRPr dirty="0">
              <a:effectLst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800600"/>
          </a:xfrm>
        </p:spPr>
        <p:txBody>
          <a:bodyPr vert="horz" wrap="square" lIns="91440" tIns="45720" rIns="91440" bIns="45720" anchor="t" anchorCtr="0"/>
          <a:p>
            <a:endParaRPr lang="nb-NO" altLang="x-none" dirty="0"/>
          </a:p>
          <a:p>
            <a:r>
              <a:rPr lang="nb-NO" altLang="x-none" dirty="0"/>
              <a:t>In many cases, we are interested in knowing whether an event (sending or receiving a message) at one process occurred before, after or concurrently with another event at another process.  </a:t>
            </a:r>
            <a:endParaRPr lang="nb-NO" altLang="x-none" dirty="0"/>
          </a:p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xfrm>
            <a:off x="442913" y="103188"/>
            <a:ext cx="8167687" cy="887412"/>
          </a:xfrm>
        </p:spPr>
        <p:txBody>
          <a:bodyPr vert="horz" wrap="square" lIns="91440" tIns="45720" rIns="91440" bIns="45720" anchor="b" anchorCtr="0"/>
          <a:p>
            <a:r>
              <a:rPr dirty="0">
                <a:effectLst/>
              </a:rPr>
              <a:t>Failure Model</a:t>
            </a:r>
            <a:endParaRPr dirty="0">
              <a:effectLst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4953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nb-NO" altLang="x-none" dirty="0"/>
              <a:t>Omission failures</a:t>
            </a:r>
            <a:endParaRPr lang="nb-NO" altLang="x-none" dirty="0"/>
          </a:p>
          <a:p>
            <a:pPr>
              <a:lnSpc>
                <a:spcPct val="90000"/>
              </a:lnSpc>
            </a:pPr>
            <a:r>
              <a:rPr lang="nb-NO" altLang="x-none" dirty="0"/>
              <a:t>Arbitrary failures</a:t>
            </a:r>
            <a:endParaRPr lang="nb-NO" altLang="x-none" dirty="0"/>
          </a:p>
          <a:p>
            <a:pPr>
              <a:lnSpc>
                <a:spcPct val="90000"/>
              </a:lnSpc>
            </a:pPr>
            <a:endParaRPr lang="nb-NO" altLang="x-none" dirty="0"/>
          </a:p>
          <a:p>
            <a:pPr>
              <a:lnSpc>
                <a:spcPct val="90000"/>
              </a:lnSpc>
            </a:pPr>
            <a:r>
              <a:rPr lang="nb-NO" altLang="x-none" dirty="0"/>
              <a:t>Failure detection</a:t>
            </a:r>
            <a:endParaRPr lang="nb-NO" altLang="x-none" dirty="0"/>
          </a:p>
          <a:p>
            <a:pPr>
              <a:lnSpc>
                <a:spcPct val="90000"/>
              </a:lnSpc>
            </a:pPr>
            <a:r>
              <a:rPr lang="nb-NO" altLang="x-none" dirty="0"/>
              <a:t>Impossibility of reaching agreement in the presence of failure</a:t>
            </a:r>
            <a:endParaRPr lang="nb-NO" altLang="x-none" dirty="0"/>
          </a:p>
          <a:p>
            <a:pPr>
              <a:lnSpc>
                <a:spcPct val="90000"/>
              </a:lnSpc>
            </a:pPr>
            <a:endParaRPr lang="nb-NO" altLang="x-none" dirty="0"/>
          </a:p>
          <a:p>
            <a:pPr>
              <a:lnSpc>
                <a:spcPct val="90000"/>
              </a:lnSpc>
            </a:pPr>
            <a:r>
              <a:rPr lang="nb-NO" altLang="x-none" dirty="0"/>
              <a:t>Masking failure</a:t>
            </a:r>
            <a:endParaRPr lang="nb-NO" altLang="x-none" dirty="0"/>
          </a:p>
          <a:p>
            <a:pPr>
              <a:lnSpc>
                <a:spcPct val="90000"/>
              </a:lnSpc>
            </a:pPr>
            <a:endParaRPr lang="nb-NO" altLang="x-none" dirty="0"/>
          </a:p>
          <a:p>
            <a:pPr>
              <a:lnSpc>
                <a:spcPct val="90000"/>
              </a:lnSpc>
            </a:pPr>
            <a:r>
              <a:rPr lang="nb-NO" altLang="x-none" dirty="0"/>
              <a:t>Reliability of one to one communication</a:t>
            </a:r>
            <a:endParaRPr lang="en-GB" altLang="x-none" dirty="0"/>
          </a:p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Byzantine or malicious failure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1600" b="1"/>
              <a:t>Byzantine or malicious failure, with authentication</a:t>
            </a:r>
            <a:r>
              <a:rPr lang="en-IN" altLang="en-US" sz="1600" b="1"/>
              <a:t>.</a:t>
            </a:r>
            <a:endParaRPr lang="en-IN" altLang="en-US" sz="1600" b="1"/>
          </a:p>
          <a:p>
            <a:pPr marL="0" indent="0">
              <a:buNone/>
            </a:pPr>
            <a:r>
              <a:rPr lang="en-US" sz="1600"/>
              <a:t>In this model,a process may exhibit any arbitrary behavior. However, if a faulty process</a:t>
            </a:r>
            <a:r>
              <a:rPr lang="en-IN" altLang="en-US" sz="1600"/>
              <a:t> </a:t>
            </a:r>
            <a:r>
              <a:rPr lang="en-US" sz="1600"/>
              <a:t>claims to have received a specific message from a correct process, then that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claim can be verified using authentication, based on unforgeable signatures.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 b="1"/>
              <a:t>Byzantine or malicious failure</a:t>
            </a:r>
            <a:r>
              <a:rPr lang="en-IN" altLang="en-US" sz="1600" b="1"/>
              <a:t>.</a:t>
            </a:r>
            <a:endParaRPr lang="en-IN" altLang="en-US" sz="1600" b="1"/>
          </a:p>
          <a:p>
            <a:pPr marL="0" indent="0">
              <a:buNone/>
            </a:pPr>
            <a:r>
              <a:rPr lang="en-US" sz="1600"/>
              <a:t>In this model, a process may exhibit</a:t>
            </a:r>
            <a:r>
              <a:rPr lang="en-IN" altLang="en-US" sz="1600"/>
              <a:t> </a:t>
            </a:r>
            <a:r>
              <a:rPr lang="en-US" sz="1600"/>
              <a:t>any arbitrary behavior and no authentication </a:t>
            </a:r>
            <a:r>
              <a:rPr lang="en-IN" altLang="en-US" sz="1600"/>
              <a:t> </a:t>
            </a:r>
            <a:r>
              <a:rPr lang="en-US" sz="1600"/>
              <a:t>techniques are applicable to</a:t>
            </a:r>
            <a:r>
              <a:rPr lang="en-IN" altLang="en-US" sz="1600"/>
              <a:t> </a:t>
            </a:r>
            <a:r>
              <a:rPr lang="en-US" sz="1600"/>
              <a:t>verify any claims made.</a:t>
            </a:r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442913" y="103188"/>
            <a:ext cx="8167687" cy="963612"/>
          </a:xfrm>
        </p:spPr>
        <p:txBody>
          <a:bodyPr vert="horz" wrap="square" lIns="91440" tIns="45720" rIns="91440" bIns="45720" anchor="b" anchorCtr="0"/>
          <a:p>
            <a:r>
              <a:rPr lang="nb-NO" altLang="x-none" dirty="0">
                <a:effectLst/>
              </a:rPr>
              <a:t>Security model</a:t>
            </a:r>
            <a:endParaRPr dirty="0">
              <a:effectLst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5257800"/>
          </a:xfrm>
        </p:spPr>
        <p:txBody>
          <a:bodyPr vert="horz" wrap="square" lIns="91440" tIns="45720" rIns="91440" bIns="45720" anchor="t" anchorCtr="0"/>
          <a:p>
            <a:r>
              <a:rPr lang="nb-NO" altLang="x-none" dirty="0"/>
              <a:t>Protecting objects</a:t>
            </a:r>
            <a:endParaRPr lang="nb-NO" altLang="x-none" dirty="0"/>
          </a:p>
          <a:p>
            <a:r>
              <a:rPr lang="nb-NO" altLang="zh-CN" dirty="0">
                <a:ea typeface="SimSun" panose="02010600030101010101" pitchFamily="2" charset="-122"/>
              </a:rPr>
              <a:t>Securing processes and their interactions</a:t>
            </a:r>
            <a:endParaRPr lang="nb-NO" altLang="zh-CN" dirty="0">
              <a:ea typeface="SimSun" panose="02010600030101010101" pitchFamily="2" charset="-122"/>
            </a:endParaRPr>
          </a:p>
          <a:p>
            <a:r>
              <a:rPr lang="nb-NO" altLang="zh-CN" dirty="0">
                <a:ea typeface="SimSun" panose="02010600030101010101" pitchFamily="2" charset="-122"/>
              </a:rPr>
              <a:t>The enemy</a:t>
            </a:r>
            <a:endParaRPr lang="nb-NO" altLang="zh-CN" dirty="0">
              <a:ea typeface="SimSun" panose="02010600030101010101" pitchFamily="2" charset="-122"/>
            </a:endParaRPr>
          </a:p>
          <a:p>
            <a:r>
              <a:rPr lang="nb-NO" altLang="zh-CN" dirty="0">
                <a:ea typeface="SimSun" panose="02010600030101010101" pitchFamily="2" charset="-122"/>
              </a:rPr>
              <a:t>Defeating security threats</a:t>
            </a:r>
            <a:endParaRPr lang="nb-NO" altLang="zh-CN" dirty="0">
              <a:ea typeface="SimSun" panose="02010600030101010101" pitchFamily="2" charset="-122"/>
            </a:endParaRPr>
          </a:p>
          <a:p>
            <a:r>
              <a:rPr lang="nb-NO" altLang="zh-CN" dirty="0">
                <a:ea typeface="SimSun" panose="02010600030101010101" pitchFamily="2" charset="-122"/>
              </a:rPr>
              <a:t>Other possible threats from the enemy</a:t>
            </a:r>
            <a:endParaRPr lang="nb-NO" altLang="zh-CN" dirty="0">
              <a:ea typeface="SimSun" panose="02010600030101010101" pitchFamily="2" charset="-122"/>
            </a:endParaRPr>
          </a:p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The TERMS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40725" cy="4526280"/>
          </a:xfrm>
        </p:spPr>
        <p:txBody>
          <a:bodyPr/>
          <a:p>
            <a:r>
              <a:rPr lang="en-IN" altLang="en-US"/>
              <a:t>Distributed Systems</a:t>
            </a:r>
            <a:endParaRPr lang="en-IN" altLang="en-US"/>
          </a:p>
          <a:p>
            <a:r>
              <a:rPr lang="en-IN" altLang="en-US"/>
              <a:t>Distributed Computing Systems</a:t>
            </a:r>
            <a:endParaRPr lang="en-IN" altLang="en-US"/>
          </a:p>
          <a:p>
            <a:r>
              <a:rPr lang="en-IN" altLang="en-US"/>
              <a:t>Distributed Computing</a:t>
            </a:r>
            <a:endParaRPr lang="en-IN" altLang="en-US"/>
          </a:p>
          <a:p>
            <a:r>
              <a:rPr lang="en-IN" altLang="en-US"/>
              <a:t>Distributed Operating systems</a:t>
            </a:r>
            <a:endParaRPr lang="en-IN" altLang="en-US"/>
          </a:p>
          <a:p>
            <a:endParaRPr lang="en-IN" altLang="en-US"/>
          </a:p>
          <a:p>
            <a:pPr marL="0" indent="0" algn="just">
              <a:buNone/>
            </a:pPr>
            <a:r>
              <a:rPr lang="en-IN" altLang="en-US" i="1"/>
              <a:t>Distributed computing is a field of computer science that studies distributed systems.</a:t>
            </a:r>
            <a:endParaRPr lang="en-IN" altLang="en-US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50900"/>
          </a:xfrm>
        </p:spPr>
        <p:txBody>
          <a:bodyPr/>
          <a:p>
            <a:r>
              <a:rPr lang="en-IN" altLang="en-US"/>
              <a:t>Distributed Computing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0460"/>
            <a:ext cx="8435340" cy="5364480"/>
          </a:xfrm>
        </p:spPr>
        <p:txBody>
          <a:bodyPr/>
          <a:p>
            <a:pPr marL="0" indent="0" algn="just">
              <a:buNone/>
            </a:pPr>
            <a:r>
              <a:rPr lang="en-IN" altLang="en-US" sz="1800" b="1"/>
              <a:t>Distributed system:</a:t>
            </a:r>
            <a:r>
              <a:rPr lang="en-IN" altLang="en-US" sz="1800"/>
              <a:t> a collection of independent computers that are connected with an interconnection network.</a:t>
            </a:r>
            <a:endParaRPr lang="en-IN" altLang="en-US" sz="1800"/>
          </a:p>
          <a:p>
            <a:pPr marL="0" indent="0" algn="just">
              <a:buNone/>
            </a:pPr>
            <a:endParaRPr lang="en-IN" altLang="en-US" sz="1800"/>
          </a:p>
          <a:p>
            <a:pPr marL="0" indent="0" algn="just">
              <a:buNone/>
            </a:pPr>
            <a:r>
              <a:rPr lang="en-IN" altLang="en-US" sz="1800" b="1">
                <a:sym typeface="+mn-ea"/>
              </a:rPr>
              <a:t>Distributed computing system :</a:t>
            </a:r>
            <a:r>
              <a:rPr lang="en-IN" altLang="en-US" sz="1800">
                <a:sym typeface="+mn-ea"/>
              </a:rPr>
              <a:t> </a:t>
            </a:r>
            <a:r>
              <a:rPr lang="en-IN" altLang="en-US" sz="1800"/>
              <a:t>A distributed computer system consists of multiple software components that are on multiple computers, but it runs as a single system. The computers that are in a distributed system can be physically close together and connected by a local network, or they can be geographically distant and connected by a wide area network.</a:t>
            </a:r>
            <a:endParaRPr lang="en-IN" altLang="en-US" sz="1800"/>
          </a:p>
          <a:p>
            <a:pPr marL="0" indent="0" algn="just">
              <a:buNone/>
            </a:pPr>
            <a:r>
              <a:rPr lang="en-IN" altLang="en-US" sz="1800"/>
              <a:t>Distributed Computing systems are many times known simply as Distributed Systems</a:t>
            </a:r>
            <a:endParaRPr lang="en-IN" altLang="en-US" sz="1800"/>
          </a:p>
          <a:p>
            <a:pPr marL="0" indent="0" algn="just">
              <a:buNone/>
            </a:pPr>
            <a:endParaRPr lang="en-IN" altLang="en-US" sz="1800"/>
          </a:p>
          <a:p>
            <a:pPr marL="0" indent="0" algn="just">
              <a:buNone/>
            </a:pPr>
            <a:r>
              <a:rPr lang="en-IN" altLang="en-US" sz="1800" b="1"/>
              <a:t>Distributed computing :</a:t>
            </a:r>
            <a:r>
              <a:rPr lang="en-IN" altLang="en-US" sz="1800"/>
              <a:t> a method of computer processing in which different parts of a computer program are run on two or more computers that are communicating with each other over a network.</a:t>
            </a:r>
            <a:endParaRPr lang="en-IN" altLang="en-US" sz="1800"/>
          </a:p>
          <a:p>
            <a:pPr marL="0" indent="0" algn="just">
              <a:buNone/>
            </a:pPr>
            <a:endParaRPr lang="en-IN" altLang="en-US" sz="1800"/>
          </a:p>
          <a:p>
            <a:pPr marL="0" indent="0" algn="just">
              <a:buNone/>
            </a:pPr>
            <a:r>
              <a:rPr lang="en-IN" altLang="en-US" sz="1800" b="1"/>
              <a:t>Distributed Operating System : </a:t>
            </a:r>
            <a:r>
              <a:rPr lang="en-IN" altLang="en-US" sz="1800"/>
              <a:t>Software for Distributed Systems</a:t>
            </a:r>
            <a:endParaRPr lang="en-IN" alt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IN" alt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</a:br>
            <a:r>
              <a:rPr lang="en-IN" alt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D</a:t>
            </a:r>
            <a:r>
              <a:rPr 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istributed </a:t>
            </a:r>
            <a:r>
              <a:rPr lang="en-IN" alt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Computing</a:t>
            </a:r>
            <a:br>
              <a:rPr kumimoji="0" lang="en-IN" altLang="en-US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/>
              <a:t>Distributed computing refers to the use of distributed systems to complete computing tasks. 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/>
              <a:t>It applies the principles of distributed systems to execute programs on different computer systems connected in a distributed system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IN" alt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</a:br>
            <a:r>
              <a:rPr lang="en-IN" alt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D</a:t>
            </a:r>
            <a:r>
              <a:rPr 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istributed </a:t>
            </a:r>
            <a:r>
              <a:rPr lang="en-IN" altLang="en-US" b="1" kern="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Computing</a:t>
            </a:r>
            <a:br>
              <a:rPr kumimoji="0" lang="en-IN" altLang="en-US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1390"/>
          </a:xfrm>
        </p:spPr>
        <p:txBody>
          <a:bodyPr/>
          <a:p>
            <a:pPr algn="just"/>
            <a:r>
              <a:rPr lang="en-US" sz="2000"/>
              <a:t>Distributed computing and distributed systems share the same basic properties of scalability, fault tolerance, resource sharing, and transparency.</a:t>
            </a:r>
            <a:endParaRPr lang="en-US" sz="2000"/>
          </a:p>
          <a:p>
            <a:pPr algn="just"/>
            <a:endParaRPr lang="en-US" sz="2000"/>
          </a:p>
          <a:p>
            <a:pPr algn="just"/>
            <a:r>
              <a:rPr lang="en-US" sz="2000"/>
              <a:t>Distributed computing and distributed systems share the same benefits; namely, they’re reliable, cheaper than centralized systems, and have larger processing capabilities. </a:t>
            </a:r>
            <a:endParaRPr lang="en-US" sz="2000"/>
          </a:p>
          <a:p>
            <a:pPr algn="just"/>
            <a:r>
              <a:rPr lang="en-US" sz="2000"/>
              <a:t>However, there’s a slight difference in the challenges faced in distributed computing. For example, it’s challenging to partition computational tasks into different parts that can be executed on different computers systems in </a:t>
            </a:r>
            <a:r>
              <a:rPr lang="en-US" sz="2000" b="1"/>
              <a:t>parallel.</a:t>
            </a:r>
            <a:r>
              <a:rPr lang="en-IN" altLang="en-US" sz="2000" b="1"/>
              <a:t> [ HPC/parallel programming]</a:t>
            </a:r>
            <a:endParaRPr lang="en-US" sz="2000"/>
          </a:p>
          <a:p>
            <a:pPr algn="just"/>
            <a:endParaRPr lang="en-US" sz="2000"/>
          </a:p>
          <a:p>
            <a:pPr algn="just"/>
            <a:r>
              <a:rPr lang="en-US" sz="2000"/>
              <a:t>Additionally, we need to coordinate tasks in distributed computing.</a:t>
            </a:r>
            <a:endParaRPr lang="en-US" sz="2000"/>
          </a:p>
          <a:p>
            <a:pPr algn="just"/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0</TotalTime>
  <Words>13441</Words>
  <Application>WPS Presentation</Application>
  <PresentationFormat>On-screen Show (4:3)</PresentationFormat>
  <Paragraphs>646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68" baseType="lpstr">
      <vt:lpstr>Arial</vt:lpstr>
      <vt:lpstr>SimSun</vt:lpstr>
      <vt:lpstr>Wingdings</vt:lpstr>
      <vt:lpstr>Verdana</vt:lpstr>
      <vt:lpstr>Wingdings</vt:lpstr>
      <vt:lpstr>Microsoft YaHei</vt:lpstr>
      <vt:lpstr>Arial Unicode MS</vt:lpstr>
      <vt:lpstr>Calibri</vt:lpstr>
      <vt:lpstr>Monotype Sorts</vt:lpstr>
      <vt:lpstr>MS PGothic</vt:lpstr>
      <vt:lpstr>Times</vt:lpstr>
      <vt:lpstr>Times New Roman</vt:lpstr>
      <vt:lpstr>Default Design</vt:lpstr>
      <vt:lpstr>1_Default Design</vt:lpstr>
      <vt:lpstr>    </vt:lpstr>
      <vt:lpstr>Distributed Computing </vt:lpstr>
      <vt:lpstr>Syllabus</vt:lpstr>
      <vt:lpstr>    Distributed Computing - Where is it placed in subjects studied</vt:lpstr>
      <vt:lpstr> Distributed Computing</vt:lpstr>
      <vt:lpstr>The TERMS</vt:lpstr>
      <vt:lpstr>Distributed Computing</vt:lpstr>
      <vt:lpstr> Distributed Computing </vt:lpstr>
      <vt:lpstr> Distributed Computing </vt:lpstr>
      <vt:lpstr>Distributed Computing</vt:lpstr>
      <vt:lpstr>Distributed Operating System</vt:lpstr>
      <vt:lpstr>What is a Distributed Operating System ?</vt:lpstr>
      <vt:lpstr>How is it different ?</vt:lpstr>
      <vt:lpstr>Distributed OS vs. Network OS.</vt:lpstr>
      <vt:lpstr>Distributed OS</vt:lpstr>
      <vt:lpstr>Network OS</vt:lpstr>
      <vt:lpstr>Why Distributed Operating Systems ?</vt:lpstr>
      <vt:lpstr>Problems with Distributed Operating System</vt:lpstr>
      <vt:lpstr> Back to distributed Computing</vt:lpstr>
      <vt:lpstr>Definition of a Distributed System</vt:lpstr>
      <vt:lpstr>Definition of Distributed Computing</vt:lpstr>
      <vt:lpstr>A Distributed System</vt:lpstr>
      <vt:lpstr>A Distributed System</vt:lpstr>
      <vt:lpstr>Characteristics   of   a   DS/DC</vt:lpstr>
      <vt:lpstr>Transparency Issues</vt:lpstr>
      <vt:lpstr>Concurrent Computing / Parallel Computing/Distributed computing</vt:lpstr>
      <vt:lpstr>Examples of Distributed Systems/Distributed Computing Systems</vt:lpstr>
      <vt:lpstr>Goals of a Distributed System</vt:lpstr>
      <vt:lpstr>Challengesof a Distributed System</vt:lpstr>
      <vt:lpstr> Trends in Distributed Computing  </vt:lpstr>
      <vt:lpstr>Systems models</vt:lpstr>
      <vt:lpstr>Architectural models</vt:lpstr>
      <vt:lpstr>Service Layers</vt:lpstr>
      <vt:lpstr>Service Layers</vt:lpstr>
      <vt:lpstr>Service Layers: Middleware</vt:lpstr>
      <vt:lpstr>Service Layers: Middleware</vt:lpstr>
      <vt:lpstr>PowerPoint 演示文稿</vt:lpstr>
      <vt:lpstr>PowerPoint 演示文稿</vt:lpstr>
      <vt:lpstr>PowerPoint 演示文稿</vt:lpstr>
      <vt:lpstr>PowerPoint 演示文稿</vt:lpstr>
      <vt:lpstr>Variations on client server model</vt:lpstr>
      <vt:lpstr>Mobile code &amp; Mobile agents</vt:lpstr>
      <vt:lpstr>Web applets</vt:lpstr>
      <vt:lpstr>Mobile Devices and Spontaneous networking</vt:lpstr>
      <vt:lpstr>Mobile Devices and Spontaneous networking</vt:lpstr>
      <vt:lpstr>Fundamental Models</vt:lpstr>
      <vt:lpstr>Interaction model</vt:lpstr>
      <vt:lpstr>Performance of communication channels</vt:lpstr>
      <vt:lpstr>Computer clock and timing event</vt:lpstr>
      <vt:lpstr>Two variants of the interaction model</vt:lpstr>
      <vt:lpstr>Event ordering</vt:lpstr>
      <vt:lpstr>Failure Model</vt:lpstr>
      <vt:lpstr>Byzantine or malicious failure</vt:lpstr>
      <vt:lpstr>Security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Distributed Systems</dc:title>
  <dc:creator>sckarande</dc:creator>
  <cp:lastModifiedBy>admin</cp:lastModifiedBy>
  <cp:revision>52</cp:revision>
  <dcterms:created xsi:type="dcterms:W3CDTF">2011-01-18T08:25:00Z</dcterms:created>
  <dcterms:modified xsi:type="dcterms:W3CDTF">2023-08-17T04:05:30Z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4952B4D1FA7C43D58D7A40E3FE2907DF</vt:lpwstr>
  </property>
  <property fmtid="{D5CDD505-2E9C-101B-9397-08002B2CF9AE}" pid="3" name="KSOProductBuildVer">
    <vt:lpwstr>1033-11.2.0.11537</vt:lpwstr>
  </property>
</Properties>
</file>