
<file path=[Content_Types].xml><?xml version="1.0" encoding="utf-8"?>
<Types xmlns="http://schemas.openxmlformats.org/package/2006/content-types">
  <Override PartName="/ppt/slideMasters/slideMaster1.xml" ContentType="application/vnd.openxmlformats-officedocument.presentationml.slideMaster+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7"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algn="l" defTabSz="2194534" rtl="0" fontAlgn="base">
      <a:spcBef>
        <a:spcPct val="0"/>
      </a:spcBef>
      <a:spcAft>
        <a:spcPct val="0"/>
      </a:spcAft>
      <a:defRPr kern="1200">
        <a:solidFill>
          <a:schemeClr val="tx1"/>
        </a:solidFill>
        <a:latin typeface="Arial" charset="0"/>
        <a:ea typeface="ＭＳ Ｐゴシック" pitchFamily="34" charset="-128"/>
        <a:cs typeface="+mn-cs"/>
      </a:defRPr>
    </a:lvl1pPr>
    <a:lvl2pPr marL="2194534" algn="l" defTabSz="2194534" rtl="0" fontAlgn="base">
      <a:spcBef>
        <a:spcPct val="0"/>
      </a:spcBef>
      <a:spcAft>
        <a:spcPct val="0"/>
      </a:spcAft>
      <a:defRPr kern="1200">
        <a:solidFill>
          <a:schemeClr val="tx1"/>
        </a:solidFill>
        <a:latin typeface="Arial" charset="0"/>
        <a:ea typeface="ＭＳ Ｐゴシック" pitchFamily="34" charset="-128"/>
        <a:cs typeface="+mn-cs"/>
      </a:defRPr>
    </a:lvl2pPr>
    <a:lvl3pPr marL="4389068" algn="l" defTabSz="2194534" rtl="0" fontAlgn="base">
      <a:spcBef>
        <a:spcPct val="0"/>
      </a:spcBef>
      <a:spcAft>
        <a:spcPct val="0"/>
      </a:spcAft>
      <a:defRPr kern="1200">
        <a:solidFill>
          <a:schemeClr val="tx1"/>
        </a:solidFill>
        <a:latin typeface="Arial" charset="0"/>
        <a:ea typeface="ＭＳ Ｐゴシック" pitchFamily="34" charset="-128"/>
        <a:cs typeface="+mn-cs"/>
      </a:defRPr>
    </a:lvl3pPr>
    <a:lvl4pPr marL="6583602" algn="l" defTabSz="2194534" rtl="0" fontAlgn="base">
      <a:spcBef>
        <a:spcPct val="0"/>
      </a:spcBef>
      <a:spcAft>
        <a:spcPct val="0"/>
      </a:spcAft>
      <a:defRPr kern="1200">
        <a:solidFill>
          <a:schemeClr val="tx1"/>
        </a:solidFill>
        <a:latin typeface="Arial" charset="0"/>
        <a:ea typeface="ＭＳ Ｐゴシック" pitchFamily="34" charset="-128"/>
        <a:cs typeface="+mn-cs"/>
      </a:defRPr>
    </a:lvl4pPr>
    <a:lvl5pPr marL="8778137" algn="l" defTabSz="2194534" rtl="0" fontAlgn="base">
      <a:spcBef>
        <a:spcPct val="0"/>
      </a:spcBef>
      <a:spcAft>
        <a:spcPct val="0"/>
      </a:spcAft>
      <a:defRPr kern="1200">
        <a:solidFill>
          <a:schemeClr val="tx1"/>
        </a:solidFill>
        <a:latin typeface="Arial" charset="0"/>
        <a:ea typeface="ＭＳ Ｐゴシック" pitchFamily="34" charset="-128"/>
        <a:cs typeface="+mn-cs"/>
      </a:defRPr>
    </a:lvl5pPr>
    <a:lvl6pPr marL="10972672" algn="l" defTabSz="4389068" rtl="0" eaLnBrk="1" latinLnBrk="0" hangingPunct="1">
      <a:defRPr kern="1200">
        <a:solidFill>
          <a:schemeClr val="tx1"/>
        </a:solidFill>
        <a:latin typeface="Arial" charset="0"/>
        <a:ea typeface="ＭＳ Ｐゴシック" pitchFamily="34" charset="-128"/>
        <a:cs typeface="+mn-cs"/>
      </a:defRPr>
    </a:lvl6pPr>
    <a:lvl7pPr marL="13167206" algn="l" defTabSz="4389068" rtl="0" eaLnBrk="1" latinLnBrk="0" hangingPunct="1">
      <a:defRPr kern="1200">
        <a:solidFill>
          <a:schemeClr val="tx1"/>
        </a:solidFill>
        <a:latin typeface="Arial" charset="0"/>
        <a:ea typeface="ＭＳ Ｐゴシック" pitchFamily="34" charset="-128"/>
        <a:cs typeface="+mn-cs"/>
      </a:defRPr>
    </a:lvl7pPr>
    <a:lvl8pPr marL="15361740" algn="l" defTabSz="4389068" rtl="0" eaLnBrk="1" latinLnBrk="0" hangingPunct="1">
      <a:defRPr kern="1200">
        <a:solidFill>
          <a:schemeClr val="tx1"/>
        </a:solidFill>
        <a:latin typeface="Arial" charset="0"/>
        <a:ea typeface="ＭＳ Ｐゴシック" pitchFamily="34" charset="-128"/>
        <a:cs typeface="+mn-cs"/>
      </a:defRPr>
    </a:lvl8pPr>
    <a:lvl9pPr marL="17556274" algn="l" defTabSz="4389068"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41230"/>
    <a:srgbClr val="AC2B37"/>
    <a:srgbClr val="B53443"/>
    <a:srgbClr val="FAAA47"/>
    <a:srgbClr val="4B647B"/>
    <a:srgbClr val="496279"/>
    <a:srgbClr val="476077"/>
    <a:srgbClr val="455E75"/>
    <a:srgbClr val="292E36"/>
    <a:srgbClr val="2A2F3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799" autoAdjust="0"/>
  </p:normalViewPr>
  <p:slideViewPr>
    <p:cSldViewPr snapToGrid="0" snapToObjects="1">
      <p:cViewPr>
        <p:scale>
          <a:sx n="30" d="100"/>
          <a:sy n="30" d="100"/>
        </p:scale>
        <p:origin x="1668" y="1278"/>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01" d="100"/>
          <a:sy n="101" d="100"/>
        </p:scale>
        <p:origin x="-261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61186C1-2136-4F5C-81C5-7E7D5B4818E4}" type="datetimeFigureOut">
              <a:rPr lang="en-US" smtClean="0"/>
              <a:pPr/>
              <a:t>3/3/2015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24E169-9EE6-400B-8489-6CA7AC8B5725}" type="slidenum">
              <a:rPr lang="en-US" smtClean="0"/>
              <a:pPr/>
              <a:t>‹#›</a:t>
            </a:fld>
            <a:endParaRPr lang="en-US"/>
          </a:p>
        </p:txBody>
      </p:sp>
    </p:spTree>
    <p:extLst>
      <p:ext uri="{BB962C8B-B14F-4D97-AF65-F5344CB8AC3E}">
        <p14:creationId xmlns:p14="http://schemas.microsoft.com/office/powerpoint/2010/main" xmlns="" val="1343015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111" charset="0"/>
                <a:ea typeface="ＭＳ Ｐゴシック" pitchFamily="-111" charset="-128"/>
                <a:cs typeface="ＭＳ Ｐゴシック" pitchFamily="-111"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111" charset="0"/>
                <a:ea typeface="ＭＳ Ｐゴシック" pitchFamily="-111" charset="-128"/>
                <a:cs typeface="ＭＳ Ｐゴシック" pitchFamily="-111" charset="-128"/>
              </a:defRPr>
            </a:lvl1pPr>
          </a:lstStyle>
          <a:p>
            <a:pPr>
              <a:defRPr/>
            </a:pPr>
            <a:fld id="{5CED8F03-33F9-49DD-B78E-DE1AC6832885}" type="datetimeFigureOut">
              <a:rPr lang="en-US"/>
              <a:pPr>
                <a:defRPr/>
              </a:pPr>
              <a:t>3/3/2015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111" charset="0"/>
                <a:ea typeface="ＭＳ Ｐゴシック" pitchFamily="-111" charset="-128"/>
                <a:cs typeface="ＭＳ Ｐゴシック" pitchFamily="-111"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111" charset="0"/>
                <a:ea typeface="ＭＳ Ｐゴシック" pitchFamily="-111" charset="-128"/>
                <a:cs typeface="ＭＳ Ｐゴシック" pitchFamily="-111" charset="-128"/>
              </a:defRPr>
            </a:lvl1pPr>
          </a:lstStyle>
          <a:p>
            <a:pPr>
              <a:defRPr/>
            </a:pPr>
            <a:fld id="{E535B096-6CBE-4AB3-9529-5688244F2DCE}" type="slidenum">
              <a:rPr lang="en-US"/>
              <a:pPr>
                <a:defRPr/>
              </a:pPr>
              <a:t>‹#›</a:t>
            </a:fld>
            <a:endParaRPr lang="en-US"/>
          </a:p>
        </p:txBody>
      </p:sp>
    </p:spTree>
    <p:extLst>
      <p:ext uri="{BB962C8B-B14F-4D97-AF65-F5344CB8AC3E}">
        <p14:creationId xmlns:p14="http://schemas.microsoft.com/office/powerpoint/2010/main" xmlns="" val="151204090"/>
      </p:ext>
    </p:extLst>
  </p:cSld>
  <p:clrMap bg1="lt1" tx1="dk1" bg2="lt2" tx2="dk2" accent1="accent1" accent2="accent2" accent3="accent3" accent4="accent4" accent5="accent5" accent6="accent6" hlink="hlink" folHlink="folHlink"/>
  <p:notesStyle>
    <a:lvl1pPr algn="l" defTabSz="2194534" rtl="0" eaLnBrk="0" fontAlgn="base" hangingPunct="0">
      <a:spcBef>
        <a:spcPct val="30000"/>
      </a:spcBef>
      <a:spcAft>
        <a:spcPct val="0"/>
      </a:spcAft>
      <a:defRPr sz="5800" kern="1200">
        <a:solidFill>
          <a:schemeClr val="tx1"/>
        </a:solidFill>
        <a:latin typeface="+mn-lt"/>
        <a:ea typeface="+mn-ea"/>
        <a:cs typeface="+mn-cs"/>
      </a:defRPr>
    </a:lvl1pPr>
    <a:lvl2pPr marL="2194534" algn="l" defTabSz="2194534" rtl="0" eaLnBrk="0" fontAlgn="base" hangingPunct="0">
      <a:spcBef>
        <a:spcPct val="30000"/>
      </a:spcBef>
      <a:spcAft>
        <a:spcPct val="0"/>
      </a:spcAft>
      <a:defRPr sz="5800" kern="1200">
        <a:solidFill>
          <a:schemeClr val="tx1"/>
        </a:solidFill>
        <a:latin typeface="+mn-lt"/>
        <a:ea typeface="+mn-ea"/>
        <a:cs typeface="+mn-cs"/>
      </a:defRPr>
    </a:lvl2pPr>
    <a:lvl3pPr marL="4389068" algn="l" defTabSz="2194534" rtl="0" eaLnBrk="0" fontAlgn="base" hangingPunct="0">
      <a:spcBef>
        <a:spcPct val="30000"/>
      </a:spcBef>
      <a:spcAft>
        <a:spcPct val="0"/>
      </a:spcAft>
      <a:defRPr sz="5800" kern="1200">
        <a:solidFill>
          <a:schemeClr val="tx1"/>
        </a:solidFill>
        <a:latin typeface="+mn-lt"/>
        <a:ea typeface="+mn-ea"/>
        <a:cs typeface="+mn-cs"/>
      </a:defRPr>
    </a:lvl3pPr>
    <a:lvl4pPr marL="6583602" algn="l" defTabSz="2194534" rtl="0" eaLnBrk="0" fontAlgn="base" hangingPunct="0">
      <a:spcBef>
        <a:spcPct val="30000"/>
      </a:spcBef>
      <a:spcAft>
        <a:spcPct val="0"/>
      </a:spcAft>
      <a:defRPr sz="5800" kern="1200">
        <a:solidFill>
          <a:schemeClr val="tx1"/>
        </a:solidFill>
        <a:latin typeface="+mn-lt"/>
        <a:ea typeface="+mn-ea"/>
        <a:cs typeface="+mn-cs"/>
      </a:defRPr>
    </a:lvl4pPr>
    <a:lvl5pPr marL="8778137" algn="l" defTabSz="2194534" rtl="0" eaLnBrk="0" fontAlgn="base" hangingPunct="0">
      <a:spcBef>
        <a:spcPct val="30000"/>
      </a:spcBef>
      <a:spcAft>
        <a:spcPct val="0"/>
      </a:spcAft>
      <a:defRPr sz="5800" kern="1200">
        <a:solidFill>
          <a:schemeClr val="tx1"/>
        </a:solidFill>
        <a:latin typeface="+mn-lt"/>
        <a:ea typeface="+mn-ea"/>
        <a:cs typeface="+mn-cs"/>
      </a:defRPr>
    </a:lvl5pPr>
    <a:lvl6pPr marL="10972672" algn="l" defTabSz="2194534" rtl="0" eaLnBrk="1" latinLnBrk="0" hangingPunct="1">
      <a:defRPr sz="5800" kern="1200">
        <a:solidFill>
          <a:schemeClr val="tx1"/>
        </a:solidFill>
        <a:latin typeface="+mn-lt"/>
        <a:ea typeface="+mn-ea"/>
        <a:cs typeface="+mn-cs"/>
      </a:defRPr>
    </a:lvl6pPr>
    <a:lvl7pPr marL="13167206" algn="l" defTabSz="2194534" rtl="0" eaLnBrk="1" latinLnBrk="0" hangingPunct="1">
      <a:defRPr sz="5800" kern="1200">
        <a:solidFill>
          <a:schemeClr val="tx1"/>
        </a:solidFill>
        <a:latin typeface="+mn-lt"/>
        <a:ea typeface="+mn-ea"/>
        <a:cs typeface="+mn-cs"/>
      </a:defRPr>
    </a:lvl7pPr>
    <a:lvl8pPr marL="15361740" algn="l" defTabSz="2194534" rtl="0" eaLnBrk="1" latinLnBrk="0" hangingPunct="1">
      <a:defRPr sz="5800" kern="1200">
        <a:solidFill>
          <a:schemeClr val="tx1"/>
        </a:solidFill>
        <a:latin typeface="+mn-lt"/>
        <a:ea typeface="+mn-ea"/>
        <a:cs typeface="+mn-cs"/>
      </a:defRPr>
    </a:lvl8pPr>
    <a:lvl9pPr marL="17556274" algn="l" defTabSz="2194534"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418" y="10225768"/>
            <a:ext cx="37308367" cy="7055985"/>
          </a:xfrm>
          <a:prstGeom prst="rect">
            <a:avLst/>
          </a:prstGeom>
        </p:spPr>
        <p:txBody>
          <a:bodyPr lIns="120015" tIns="60008" rIns="120015" bIns="60008"/>
          <a:lstStyle/>
          <a:p>
            <a:r>
              <a:rPr lang="en-US" smtClean="0"/>
              <a:t>Click to edit Master title style</a:t>
            </a:r>
            <a:endParaRPr lang="en-US"/>
          </a:p>
        </p:txBody>
      </p:sp>
      <p:sp>
        <p:nvSpPr>
          <p:cNvPr id="3" name="Subtitle 2"/>
          <p:cNvSpPr>
            <a:spLocks noGrp="1"/>
          </p:cNvSpPr>
          <p:nvPr>
            <p:ph type="subTitle" idx="1"/>
          </p:nvPr>
        </p:nvSpPr>
        <p:spPr>
          <a:xfrm>
            <a:off x="6582834" y="18653353"/>
            <a:ext cx="30725533" cy="8413296"/>
          </a:xfrm>
          <a:prstGeom prst="rect">
            <a:avLst/>
          </a:prstGeom>
        </p:spPr>
        <p:txBody>
          <a:bodyPr lIns="120015" tIns="60008" rIns="120015" bIns="60008"/>
          <a:lstStyle>
            <a:lvl1pPr marL="0" indent="0" algn="ctr">
              <a:buNone/>
              <a:defRPr>
                <a:solidFill>
                  <a:schemeClr val="tx1">
                    <a:tint val="75000"/>
                  </a:schemeClr>
                </a:solidFill>
              </a:defRPr>
            </a:lvl1pPr>
            <a:lvl2pPr marL="600075" indent="0" algn="ctr">
              <a:buNone/>
              <a:defRPr>
                <a:solidFill>
                  <a:schemeClr val="tx1">
                    <a:tint val="75000"/>
                  </a:schemeClr>
                </a:solidFill>
              </a:defRPr>
            </a:lvl2pPr>
            <a:lvl3pPr marL="1200150" indent="0" algn="ctr">
              <a:buNone/>
              <a:defRPr>
                <a:solidFill>
                  <a:schemeClr val="tx1">
                    <a:tint val="75000"/>
                  </a:schemeClr>
                </a:solidFill>
              </a:defRPr>
            </a:lvl3pPr>
            <a:lvl4pPr marL="1800225" indent="0" algn="ctr">
              <a:buNone/>
              <a:defRPr>
                <a:solidFill>
                  <a:schemeClr val="tx1">
                    <a:tint val="75000"/>
                  </a:schemeClr>
                </a:solidFill>
              </a:defRPr>
            </a:lvl4pPr>
            <a:lvl5pPr marL="2400300" indent="0" algn="ctr">
              <a:buNone/>
              <a:defRPr>
                <a:solidFill>
                  <a:schemeClr val="tx1">
                    <a:tint val="75000"/>
                  </a:schemeClr>
                </a:solidFill>
              </a:defRPr>
            </a:lvl5pPr>
            <a:lvl6pPr marL="3000375" indent="0" algn="ctr">
              <a:buNone/>
              <a:defRPr>
                <a:solidFill>
                  <a:schemeClr val="tx1">
                    <a:tint val="75000"/>
                  </a:schemeClr>
                </a:solidFill>
              </a:defRPr>
            </a:lvl6pPr>
            <a:lvl7pPr marL="3600450" indent="0" algn="ctr">
              <a:buNone/>
              <a:defRPr>
                <a:solidFill>
                  <a:schemeClr val="tx1">
                    <a:tint val="75000"/>
                  </a:schemeClr>
                </a:solidFill>
              </a:defRPr>
            </a:lvl7pPr>
            <a:lvl8pPr marL="4200525" indent="0" algn="ctr">
              <a:buNone/>
              <a:defRPr>
                <a:solidFill>
                  <a:schemeClr val="tx1">
                    <a:tint val="75000"/>
                  </a:schemeClr>
                </a:solidFill>
              </a:defRPr>
            </a:lvl8pPr>
            <a:lvl9pPr marL="4800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xmlns="" val="6957758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4B647B"/>
            </a:gs>
            <a:gs pos="100000">
              <a:srgbClr val="292E36"/>
            </a:gs>
          </a:gsLst>
          <a:lin ang="5400000"/>
        </a:gradFill>
        <a:effectLst/>
      </p:bgPr>
    </p:bg>
    <p:spTree>
      <p:nvGrpSpPr>
        <p:cNvPr id="1" name=""/>
        <p:cNvGrpSpPr/>
        <p:nvPr/>
      </p:nvGrpSpPr>
      <p:grpSpPr>
        <a:xfrm>
          <a:off x="0" y="0"/>
          <a:ext cx="0" cy="0"/>
          <a:chOff x="0" y="0"/>
          <a:chExt cx="0" cy="0"/>
        </a:xfrm>
      </p:grpSpPr>
      <p:sp>
        <p:nvSpPr>
          <p:cNvPr id="2" name="Rectangle 1"/>
          <p:cNvSpPr/>
          <p:nvPr userDrawn="1"/>
        </p:nvSpPr>
        <p:spPr>
          <a:xfrm>
            <a:off x="0" y="4839332"/>
            <a:ext cx="43891200" cy="1025283"/>
          </a:xfrm>
          <a:prstGeom prst="rect">
            <a:avLst/>
          </a:prstGeom>
          <a:solidFill>
            <a:srgbClr val="B53443"/>
          </a:solidFill>
          <a:ln>
            <a:noFill/>
          </a:ln>
          <a:effectLst>
            <a:outerShdw blurRad="127000" dist="38100" dir="5400000" algn="t" rotWithShape="0">
              <a:prstClr val="black"/>
            </a:outerShdw>
          </a:effectLst>
        </p:spPr>
        <p:style>
          <a:lnRef idx="1">
            <a:schemeClr val="accent1"/>
          </a:lnRef>
          <a:fillRef idx="3">
            <a:schemeClr val="accent1"/>
          </a:fillRef>
          <a:effectRef idx="2">
            <a:schemeClr val="accent1"/>
          </a:effectRef>
          <a:fontRef idx="minor">
            <a:schemeClr val="lt1"/>
          </a:fontRef>
        </p:style>
        <p:txBody>
          <a:bodyPr lIns="120015" tIns="60008" rIns="120015" bIns="60008" spcCol="0" rtlCol="0" anchor="ctr"/>
          <a:lstStyle/>
          <a:p>
            <a:pPr algn="ctr"/>
            <a:endParaRPr lang="en-US"/>
          </a:p>
        </p:txBody>
      </p:sp>
      <p:sp>
        <p:nvSpPr>
          <p:cNvPr id="3" name="Rectangle 2"/>
          <p:cNvSpPr/>
          <p:nvPr userDrawn="1"/>
        </p:nvSpPr>
        <p:spPr>
          <a:xfrm>
            <a:off x="0" y="4534677"/>
            <a:ext cx="43891200" cy="304655"/>
          </a:xfrm>
          <a:prstGeom prst="rect">
            <a:avLst/>
          </a:prstGeom>
          <a:solidFill>
            <a:srgbClr val="FAAA47"/>
          </a:solidFill>
          <a:ln>
            <a:noFill/>
          </a:ln>
          <a:effectLst/>
        </p:spPr>
        <p:style>
          <a:lnRef idx="1">
            <a:schemeClr val="accent1"/>
          </a:lnRef>
          <a:fillRef idx="3">
            <a:schemeClr val="accent1"/>
          </a:fillRef>
          <a:effectRef idx="2">
            <a:schemeClr val="accent1"/>
          </a:effectRef>
          <a:fontRef idx="minor">
            <a:schemeClr val="lt1"/>
          </a:fontRef>
        </p:style>
        <p:txBody>
          <a:bodyPr lIns="120015" tIns="60008" rIns="120015" bIns="60008" spcCol="0" rtlCol="0" anchor="ctr"/>
          <a:lstStyle/>
          <a:p>
            <a:pPr algn="ctr"/>
            <a:endParaRPr lang="en-US"/>
          </a:p>
        </p:txBody>
      </p:sp>
      <p:sp>
        <p:nvSpPr>
          <p:cNvPr id="7" name="Rectangle 6"/>
          <p:cNvSpPr/>
          <p:nvPr userDrawn="1"/>
        </p:nvSpPr>
        <p:spPr>
          <a:xfrm>
            <a:off x="0" y="1"/>
            <a:ext cx="43891200" cy="453467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120015" tIns="60008" rIns="120015" bIns="60008" spcCol="0" rtlCol="0" anchor="ctr"/>
          <a:lstStyle/>
          <a:p>
            <a:pPr algn="ctr"/>
            <a:endParaRPr lang="en-US"/>
          </a:p>
        </p:txBody>
      </p:sp>
      <p:sp>
        <p:nvSpPr>
          <p:cNvPr id="4" name="Rectangle 3"/>
          <p:cNvSpPr/>
          <p:nvPr userDrawn="1"/>
        </p:nvSpPr>
        <p:spPr>
          <a:xfrm>
            <a:off x="0" y="4824818"/>
            <a:ext cx="43891200" cy="1025283"/>
          </a:xfrm>
          <a:prstGeom prst="rect">
            <a:avLst/>
          </a:prstGeom>
          <a:solidFill>
            <a:srgbClr val="C4123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58" r:id="rId1"/>
  </p:sldLayoutIdLst>
  <p:timing>
    <p:tnLst>
      <p:par>
        <p:cTn id="1" dur="indefinite" restart="never" nodeType="tmRoot"/>
      </p:par>
    </p:tnLst>
  </p:timing>
  <p:txStyles>
    <p:titleStyle>
      <a:lvl1pPr algn="ctr" defTabSz="2194534" rtl="0" fontAlgn="base">
        <a:spcBef>
          <a:spcPct val="0"/>
        </a:spcBef>
        <a:spcAft>
          <a:spcPct val="0"/>
        </a:spcAft>
        <a:defRPr sz="21100" kern="1200">
          <a:solidFill>
            <a:schemeClr val="tx1"/>
          </a:solidFill>
          <a:latin typeface="+mj-lt"/>
          <a:ea typeface="ＭＳ Ｐゴシック" pitchFamily="-111" charset="-128"/>
          <a:cs typeface="ＭＳ Ｐゴシック" pitchFamily="-111" charset="-128"/>
        </a:defRPr>
      </a:lvl1pPr>
      <a:lvl2pPr algn="ctr" defTabSz="2194534" rtl="0" fontAlgn="base">
        <a:spcBef>
          <a:spcPct val="0"/>
        </a:spcBef>
        <a:spcAft>
          <a:spcPct val="0"/>
        </a:spcAft>
        <a:defRPr sz="21100">
          <a:solidFill>
            <a:schemeClr val="tx1"/>
          </a:solidFill>
          <a:latin typeface="Arial" charset="0"/>
          <a:ea typeface="ＭＳ Ｐゴシック" pitchFamily="-111" charset="-128"/>
          <a:cs typeface="ＭＳ Ｐゴシック" pitchFamily="-111" charset="-128"/>
        </a:defRPr>
      </a:lvl2pPr>
      <a:lvl3pPr algn="ctr" defTabSz="2194534" rtl="0" fontAlgn="base">
        <a:spcBef>
          <a:spcPct val="0"/>
        </a:spcBef>
        <a:spcAft>
          <a:spcPct val="0"/>
        </a:spcAft>
        <a:defRPr sz="21100">
          <a:solidFill>
            <a:schemeClr val="tx1"/>
          </a:solidFill>
          <a:latin typeface="Arial" charset="0"/>
          <a:ea typeface="ＭＳ Ｐゴシック" pitchFamily="-111" charset="-128"/>
          <a:cs typeface="ＭＳ Ｐゴシック" pitchFamily="-111" charset="-128"/>
        </a:defRPr>
      </a:lvl3pPr>
      <a:lvl4pPr algn="ctr" defTabSz="2194534" rtl="0" fontAlgn="base">
        <a:spcBef>
          <a:spcPct val="0"/>
        </a:spcBef>
        <a:spcAft>
          <a:spcPct val="0"/>
        </a:spcAft>
        <a:defRPr sz="21100">
          <a:solidFill>
            <a:schemeClr val="tx1"/>
          </a:solidFill>
          <a:latin typeface="Arial" charset="0"/>
          <a:ea typeface="ＭＳ Ｐゴシック" pitchFamily="-111" charset="-128"/>
          <a:cs typeface="ＭＳ Ｐゴシック" pitchFamily="-111" charset="-128"/>
        </a:defRPr>
      </a:lvl4pPr>
      <a:lvl5pPr algn="ctr" defTabSz="2194534" rtl="0" fontAlgn="base">
        <a:spcBef>
          <a:spcPct val="0"/>
        </a:spcBef>
        <a:spcAft>
          <a:spcPct val="0"/>
        </a:spcAft>
        <a:defRPr sz="21100">
          <a:solidFill>
            <a:schemeClr val="tx1"/>
          </a:solidFill>
          <a:latin typeface="Arial" charset="0"/>
          <a:ea typeface="ＭＳ Ｐゴシック" pitchFamily="-111" charset="-128"/>
          <a:cs typeface="ＭＳ Ｐゴシック" pitchFamily="-111" charset="-128"/>
        </a:defRPr>
      </a:lvl5pPr>
      <a:lvl6pPr marL="2194534" algn="ctr" defTabSz="2194534" rtl="0" eaLnBrk="1" fontAlgn="base" hangingPunct="1">
        <a:spcBef>
          <a:spcPct val="0"/>
        </a:spcBef>
        <a:spcAft>
          <a:spcPct val="0"/>
        </a:spcAft>
        <a:defRPr sz="21100">
          <a:solidFill>
            <a:schemeClr val="tx1"/>
          </a:solidFill>
          <a:latin typeface="Calibri" pitchFamily="-111" charset="0"/>
          <a:ea typeface="ＭＳ Ｐゴシック" pitchFamily="-111" charset="-128"/>
          <a:cs typeface="ＭＳ Ｐゴシック" pitchFamily="-111" charset="-128"/>
        </a:defRPr>
      </a:lvl6pPr>
      <a:lvl7pPr marL="4389068" algn="ctr" defTabSz="2194534" rtl="0" eaLnBrk="1" fontAlgn="base" hangingPunct="1">
        <a:spcBef>
          <a:spcPct val="0"/>
        </a:spcBef>
        <a:spcAft>
          <a:spcPct val="0"/>
        </a:spcAft>
        <a:defRPr sz="21100">
          <a:solidFill>
            <a:schemeClr val="tx1"/>
          </a:solidFill>
          <a:latin typeface="Calibri" pitchFamily="-111" charset="0"/>
          <a:ea typeface="ＭＳ Ｐゴシック" pitchFamily="-111" charset="-128"/>
          <a:cs typeface="ＭＳ Ｐゴシック" pitchFamily="-111" charset="-128"/>
        </a:defRPr>
      </a:lvl7pPr>
      <a:lvl8pPr marL="6583602" algn="ctr" defTabSz="2194534" rtl="0" eaLnBrk="1" fontAlgn="base" hangingPunct="1">
        <a:spcBef>
          <a:spcPct val="0"/>
        </a:spcBef>
        <a:spcAft>
          <a:spcPct val="0"/>
        </a:spcAft>
        <a:defRPr sz="21100">
          <a:solidFill>
            <a:schemeClr val="tx1"/>
          </a:solidFill>
          <a:latin typeface="Calibri" pitchFamily="-111" charset="0"/>
          <a:ea typeface="ＭＳ Ｐゴシック" pitchFamily="-111" charset="-128"/>
          <a:cs typeface="ＭＳ Ｐゴシック" pitchFamily="-111" charset="-128"/>
        </a:defRPr>
      </a:lvl8pPr>
      <a:lvl9pPr marL="8778137" algn="ctr" defTabSz="2194534" rtl="0" eaLnBrk="1" fontAlgn="base" hangingPunct="1">
        <a:spcBef>
          <a:spcPct val="0"/>
        </a:spcBef>
        <a:spcAft>
          <a:spcPct val="0"/>
        </a:spcAft>
        <a:defRPr sz="21100">
          <a:solidFill>
            <a:schemeClr val="tx1"/>
          </a:solidFill>
          <a:latin typeface="Calibri" pitchFamily="-111" charset="0"/>
          <a:ea typeface="ＭＳ Ｐゴシック" pitchFamily="-111" charset="-128"/>
          <a:cs typeface="ＭＳ Ｐゴシック" pitchFamily="-111" charset="-128"/>
        </a:defRPr>
      </a:lvl9pPr>
    </p:titleStyle>
    <p:bodyStyle>
      <a:lvl1pPr marL="1645901" indent="-1645901" algn="l" defTabSz="2194534" rtl="0" fontAlgn="base">
        <a:spcBef>
          <a:spcPct val="20000"/>
        </a:spcBef>
        <a:spcAft>
          <a:spcPct val="0"/>
        </a:spcAft>
        <a:buFont typeface="Arial" charset="0"/>
        <a:buChar char="•"/>
        <a:defRPr sz="15400" kern="1200">
          <a:solidFill>
            <a:schemeClr val="tx1"/>
          </a:solidFill>
          <a:latin typeface="+mn-lt"/>
          <a:ea typeface="ＭＳ Ｐゴシック" pitchFamily="-111" charset="-128"/>
          <a:cs typeface="ＭＳ Ｐゴシック" pitchFamily="-111" charset="-128"/>
        </a:defRPr>
      </a:lvl1pPr>
      <a:lvl2pPr marL="3566118" indent="-1371584" algn="l" defTabSz="2194534" rtl="0" fontAlgn="base">
        <a:spcBef>
          <a:spcPct val="20000"/>
        </a:spcBef>
        <a:spcAft>
          <a:spcPct val="0"/>
        </a:spcAft>
        <a:buFont typeface="Arial" charset="0"/>
        <a:buChar char="–"/>
        <a:defRPr sz="13400" kern="1200">
          <a:solidFill>
            <a:schemeClr val="tx1"/>
          </a:solidFill>
          <a:latin typeface="+mn-lt"/>
          <a:ea typeface="ＭＳ Ｐゴシック" pitchFamily="-111" charset="-128"/>
          <a:cs typeface="+mn-cs"/>
        </a:defRPr>
      </a:lvl2pPr>
      <a:lvl3pPr marL="5486335" indent="-1097267" algn="l" defTabSz="2194534" rtl="0" fontAlgn="base">
        <a:spcBef>
          <a:spcPct val="20000"/>
        </a:spcBef>
        <a:spcAft>
          <a:spcPct val="0"/>
        </a:spcAft>
        <a:buFont typeface="Arial" charset="0"/>
        <a:buChar char="•"/>
        <a:defRPr sz="11600" kern="1200">
          <a:solidFill>
            <a:schemeClr val="tx1"/>
          </a:solidFill>
          <a:latin typeface="+mn-lt"/>
          <a:ea typeface="ＭＳ Ｐゴシック" pitchFamily="-111" charset="-128"/>
          <a:cs typeface="+mn-cs"/>
        </a:defRPr>
      </a:lvl3pPr>
      <a:lvl4pPr marL="7680869" indent="-1097267" algn="l" defTabSz="2194534" rtl="0" fontAlgn="base">
        <a:spcBef>
          <a:spcPct val="20000"/>
        </a:spcBef>
        <a:spcAft>
          <a:spcPct val="0"/>
        </a:spcAft>
        <a:buFont typeface="Arial" charset="0"/>
        <a:buChar char="–"/>
        <a:defRPr sz="9600" kern="1200">
          <a:solidFill>
            <a:schemeClr val="tx1"/>
          </a:solidFill>
          <a:latin typeface="+mn-lt"/>
          <a:ea typeface="ＭＳ Ｐゴシック" pitchFamily="-111" charset="-128"/>
          <a:cs typeface="+mn-cs"/>
        </a:defRPr>
      </a:lvl4pPr>
      <a:lvl5pPr marL="9875405" indent="-1097267" algn="l" defTabSz="2194534" rtl="0" fontAlgn="base">
        <a:spcBef>
          <a:spcPct val="20000"/>
        </a:spcBef>
        <a:spcAft>
          <a:spcPct val="0"/>
        </a:spcAft>
        <a:buFont typeface="Arial" charset="0"/>
        <a:buChar char="»"/>
        <a:defRPr sz="9600" kern="1200">
          <a:solidFill>
            <a:schemeClr val="tx1"/>
          </a:solidFill>
          <a:latin typeface="+mn-lt"/>
          <a:ea typeface="ＭＳ Ｐゴシック" pitchFamily="-111" charset="-128"/>
          <a:cs typeface="+mn-cs"/>
        </a:defRPr>
      </a:lvl5pPr>
      <a:lvl6pPr marL="12069939" indent="-1097267" algn="l" defTabSz="2194534" rtl="0" eaLnBrk="1" latinLnBrk="0" hangingPunct="1">
        <a:spcBef>
          <a:spcPct val="20000"/>
        </a:spcBef>
        <a:buFont typeface="Arial"/>
        <a:buChar char="•"/>
        <a:defRPr sz="9600" kern="1200">
          <a:solidFill>
            <a:schemeClr val="tx1"/>
          </a:solidFill>
          <a:latin typeface="+mn-lt"/>
          <a:ea typeface="+mn-ea"/>
          <a:cs typeface="+mn-cs"/>
        </a:defRPr>
      </a:lvl6pPr>
      <a:lvl7pPr marL="14264473" indent="-1097267" algn="l" defTabSz="2194534" rtl="0" eaLnBrk="1" latinLnBrk="0" hangingPunct="1">
        <a:spcBef>
          <a:spcPct val="20000"/>
        </a:spcBef>
        <a:buFont typeface="Arial"/>
        <a:buChar char="•"/>
        <a:defRPr sz="9600" kern="1200">
          <a:solidFill>
            <a:schemeClr val="tx1"/>
          </a:solidFill>
          <a:latin typeface="+mn-lt"/>
          <a:ea typeface="+mn-ea"/>
          <a:cs typeface="+mn-cs"/>
        </a:defRPr>
      </a:lvl7pPr>
      <a:lvl8pPr marL="16459007" indent="-1097267" algn="l" defTabSz="2194534" rtl="0" eaLnBrk="1" latinLnBrk="0" hangingPunct="1">
        <a:spcBef>
          <a:spcPct val="20000"/>
        </a:spcBef>
        <a:buFont typeface="Arial"/>
        <a:buChar char="•"/>
        <a:defRPr sz="9600" kern="1200">
          <a:solidFill>
            <a:schemeClr val="tx1"/>
          </a:solidFill>
          <a:latin typeface="+mn-lt"/>
          <a:ea typeface="+mn-ea"/>
          <a:cs typeface="+mn-cs"/>
        </a:defRPr>
      </a:lvl8pPr>
      <a:lvl9pPr marL="18653541" indent="-1097267" algn="l" defTabSz="2194534"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34" rtl="0" eaLnBrk="1" latinLnBrk="0" hangingPunct="1">
        <a:defRPr sz="8700" kern="1200">
          <a:solidFill>
            <a:schemeClr val="tx1"/>
          </a:solidFill>
          <a:latin typeface="+mn-lt"/>
          <a:ea typeface="+mn-ea"/>
          <a:cs typeface="+mn-cs"/>
        </a:defRPr>
      </a:lvl1pPr>
      <a:lvl2pPr marL="2194534" algn="l" defTabSz="2194534" rtl="0" eaLnBrk="1" latinLnBrk="0" hangingPunct="1">
        <a:defRPr sz="8700" kern="1200">
          <a:solidFill>
            <a:schemeClr val="tx1"/>
          </a:solidFill>
          <a:latin typeface="+mn-lt"/>
          <a:ea typeface="+mn-ea"/>
          <a:cs typeface="+mn-cs"/>
        </a:defRPr>
      </a:lvl2pPr>
      <a:lvl3pPr marL="4389068" algn="l" defTabSz="2194534" rtl="0" eaLnBrk="1" latinLnBrk="0" hangingPunct="1">
        <a:defRPr sz="8700" kern="1200">
          <a:solidFill>
            <a:schemeClr val="tx1"/>
          </a:solidFill>
          <a:latin typeface="+mn-lt"/>
          <a:ea typeface="+mn-ea"/>
          <a:cs typeface="+mn-cs"/>
        </a:defRPr>
      </a:lvl3pPr>
      <a:lvl4pPr marL="6583602" algn="l" defTabSz="2194534" rtl="0" eaLnBrk="1" latinLnBrk="0" hangingPunct="1">
        <a:defRPr sz="8700" kern="1200">
          <a:solidFill>
            <a:schemeClr val="tx1"/>
          </a:solidFill>
          <a:latin typeface="+mn-lt"/>
          <a:ea typeface="+mn-ea"/>
          <a:cs typeface="+mn-cs"/>
        </a:defRPr>
      </a:lvl4pPr>
      <a:lvl5pPr marL="8778137" algn="l" defTabSz="2194534" rtl="0" eaLnBrk="1" latinLnBrk="0" hangingPunct="1">
        <a:defRPr sz="8700" kern="1200">
          <a:solidFill>
            <a:schemeClr val="tx1"/>
          </a:solidFill>
          <a:latin typeface="+mn-lt"/>
          <a:ea typeface="+mn-ea"/>
          <a:cs typeface="+mn-cs"/>
        </a:defRPr>
      </a:lvl5pPr>
      <a:lvl6pPr marL="10972672" algn="l" defTabSz="2194534" rtl="0" eaLnBrk="1" latinLnBrk="0" hangingPunct="1">
        <a:defRPr sz="8700" kern="1200">
          <a:solidFill>
            <a:schemeClr val="tx1"/>
          </a:solidFill>
          <a:latin typeface="+mn-lt"/>
          <a:ea typeface="+mn-ea"/>
          <a:cs typeface="+mn-cs"/>
        </a:defRPr>
      </a:lvl6pPr>
      <a:lvl7pPr marL="13167206" algn="l" defTabSz="2194534" rtl="0" eaLnBrk="1" latinLnBrk="0" hangingPunct="1">
        <a:defRPr sz="8700" kern="1200">
          <a:solidFill>
            <a:schemeClr val="tx1"/>
          </a:solidFill>
          <a:latin typeface="+mn-lt"/>
          <a:ea typeface="+mn-ea"/>
          <a:cs typeface="+mn-cs"/>
        </a:defRPr>
      </a:lvl7pPr>
      <a:lvl8pPr marL="15361740" algn="l" defTabSz="2194534" rtl="0" eaLnBrk="1" latinLnBrk="0" hangingPunct="1">
        <a:defRPr sz="8700" kern="1200">
          <a:solidFill>
            <a:schemeClr val="tx1"/>
          </a:solidFill>
          <a:latin typeface="+mn-lt"/>
          <a:ea typeface="+mn-ea"/>
          <a:cs typeface="+mn-cs"/>
        </a:defRPr>
      </a:lvl8pPr>
      <a:lvl9pPr marL="17556274" algn="l" defTabSz="2194534"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5"/>
          <p:cNvSpPr>
            <a:spLocks noChangeArrowheads="1"/>
          </p:cNvSpPr>
          <p:nvPr/>
        </p:nvSpPr>
        <p:spPr bwMode="auto">
          <a:xfrm>
            <a:off x="27549231" y="6349923"/>
            <a:ext cx="15849600" cy="19104233"/>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20015" tIns="60008" rIns="120015" bIns="60008" anchor="t"/>
          <a:lstStyle/>
          <a:p>
            <a:pPr algn="ctr"/>
            <a:r>
              <a:rPr lang="en-US" sz="5800" b="1" dirty="0"/>
              <a:t>Methodology</a:t>
            </a:r>
            <a:r>
              <a:rPr lang="en-US" sz="5800" b="1" dirty="0" smtClean="0"/>
              <a:t>/ Research work</a:t>
            </a:r>
            <a:endParaRPr lang="en-US" sz="2800" dirty="0">
              <a:latin typeface="Calibri" panose="020F0502020204030204" pitchFamily="34" charset="0"/>
            </a:endParaRPr>
          </a:p>
          <a:p>
            <a:pPr marL="514350" indent="-514350" algn="just">
              <a:buFont typeface="+mj-lt"/>
              <a:buAutoNum type="arabicPeriod"/>
            </a:pPr>
            <a:r>
              <a:rPr lang="en-US" sz="2800" dirty="0" smtClean="0">
                <a:latin typeface="Calibri" panose="020F0502020204030204" pitchFamily="34" charset="0"/>
              </a:rPr>
              <a:t>Study </a:t>
            </a:r>
            <a:r>
              <a:rPr lang="en-US" sz="2800" dirty="0">
                <a:latin typeface="Calibri" panose="020F0502020204030204" pitchFamily="34" charset="0"/>
              </a:rPr>
              <a:t>of the current design. Analysis of its drawbacks and plus points. </a:t>
            </a:r>
          </a:p>
          <a:p>
            <a:pPr marL="514350" indent="-514350" algn="just">
              <a:buFont typeface="+mj-lt"/>
              <a:buAutoNum type="arabicPeriod"/>
            </a:pPr>
            <a:r>
              <a:rPr lang="en-US" sz="2800" dirty="0" smtClean="0">
                <a:latin typeface="Calibri" panose="020F0502020204030204" pitchFamily="34" charset="0"/>
              </a:rPr>
              <a:t>Plotting </a:t>
            </a:r>
            <a:r>
              <a:rPr lang="en-US" sz="2800" dirty="0">
                <a:latin typeface="Calibri" panose="020F0502020204030204" pitchFamily="34" charset="0"/>
              </a:rPr>
              <a:t>of the necessary improvements/changes. </a:t>
            </a:r>
          </a:p>
          <a:p>
            <a:pPr marL="514350" indent="-514350" algn="just">
              <a:buFont typeface="+mj-lt"/>
              <a:buAutoNum type="arabicPeriod"/>
            </a:pPr>
            <a:r>
              <a:rPr lang="en-US" sz="2800" dirty="0" smtClean="0">
                <a:latin typeface="Calibri" panose="020F0502020204030204" pitchFamily="34" charset="0"/>
              </a:rPr>
              <a:t>Market </a:t>
            </a:r>
            <a:r>
              <a:rPr lang="en-US" sz="2800" dirty="0">
                <a:latin typeface="Calibri" panose="020F0502020204030204" pitchFamily="34" charset="0"/>
              </a:rPr>
              <a:t>research for materials, manufacturing processes, cost requirements. </a:t>
            </a:r>
          </a:p>
          <a:p>
            <a:pPr marL="514350" indent="-514350" algn="just">
              <a:buFont typeface="+mj-lt"/>
              <a:buAutoNum type="arabicPeriod"/>
            </a:pPr>
            <a:r>
              <a:rPr lang="en-US" sz="2800" dirty="0" smtClean="0">
                <a:latin typeface="Calibri" panose="020F0502020204030204" pitchFamily="34" charset="0"/>
              </a:rPr>
              <a:t>Finalizing </a:t>
            </a:r>
            <a:r>
              <a:rPr lang="en-US" sz="2800" dirty="0">
                <a:latin typeface="Calibri" panose="020F0502020204030204" pitchFamily="34" charset="0"/>
              </a:rPr>
              <a:t>the project plan and cost estimation. </a:t>
            </a:r>
          </a:p>
          <a:p>
            <a:pPr marL="514350" indent="-514350" algn="just">
              <a:buFont typeface="+mj-lt"/>
              <a:buAutoNum type="arabicPeriod"/>
            </a:pPr>
            <a:r>
              <a:rPr lang="en-US" sz="2800" dirty="0" smtClean="0">
                <a:latin typeface="Calibri" panose="020F0502020204030204" pitchFamily="34" charset="0"/>
              </a:rPr>
              <a:t>Theoretical </a:t>
            </a:r>
            <a:r>
              <a:rPr lang="en-US" sz="2800" dirty="0">
                <a:latin typeface="Calibri" panose="020F0502020204030204" pitchFamily="34" charset="0"/>
              </a:rPr>
              <a:t>calculations and CAD. </a:t>
            </a:r>
          </a:p>
          <a:p>
            <a:pPr marL="514350" indent="-514350" algn="just">
              <a:buFont typeface="+mj-lt"/>
              <a:buAutoNum type="arabicPeriod"/>
            </a:pPr>
            <a:r>
              <a:rPr lang="en-US" sz="2800" dirty="0" smtClean="0">
                <a:latin typeface="Calibri" panose="020F0502020204030204" pitchFamily="34" charset="0"/>
              </a:rPr>
              <a:t>Analysis </a:t>
            </a:r>
            <a:r>
              <a:rPr lang="en-US" sz="2800" dirty="0">
                <a:latin typeface="Calibri" panose="020F0502020204030204" pitchFamily="34" charset="0"/>
              </a:rPr>
              <a:t>of component designs, </a:t>
            </a:r>
            <a:r>
              <a:rPr lang="en-US" sz="2800" dirty="0" smtClean="0">
                <a:latin typeface="Calibri" panose="020F0502020204030204" pitchFamily="34" charset="0"/>
              </a:rPr>
              <a:t>finalizing </a:t>
            </a:r>
            <a:r>
              <a:rPr lang="en-US" sz="2800" dirty="0">
                <a:latin typeface="Calibri" panose="020F0502020204030204" pitchFamily="34" charset="0"/>
              </a:rPr>
              <a:t>of designs. </a:t>
            </a:r>
          </a:p>
          <a:p>
            <a:pPr marL="514350" indent="-514350" algn="just">
              <a:buFont typeface="+mj-lt"/>
              <a:buAutoNum type="arabicPeriod"/>
            </a:pPr>
            <a:r>
              <a:rPr lang="en-US" sz="2800" dirty="0" smtClean="0">
                <a:latin typeface="Calibri" panose="020F0502020204030204" pitchFamily="34" charset="0"/>
              </a:rPr>
              <a:t>Manufacturing </a:t>
            </a:r>
            <a:r>
              <a:rPr lang="en-US" sz="2800" dirty="0">
                <a:latin typeface="Calibri" panose="020F0502020204030204" pitchFamily="34" charset="0"/>
              </a:rPr>
              <a:t>processes, purchase of supplemental parts. </a:t>
            </a:r>
          </a:p>
          <a:p>
            <a:pPr marL="514350" indent="-514350" algn="just">
              <a:buFont typeface="+mj-lt"/>
              <a:buAutoNum type="arabicPeriod"/>
            </a:pPr>
            <a:r>
              <a:rPr lang="en-US" sz="2800" dirty="0" smtClean="0">
                <a:latin typeface="Calibri" panose="020F0502020204030204" pitchFamily="34" charset="0"/>
              </a:rPr>
              <a:t>Assembly </a:t>
            </a:r>
            <a:r>
              <a:rPr lang="en-US" sz="2800" dirty="0">
                <a:latin typeface="Calibri" panose="020F0502020204030204" pitchFamily="34" charset="0"/>
              </a:rPr>
              <a:t>of the components. </a:t>
            </a:r>
            <a:endParaRPr lang="en-US" sz="2800" dirty="0" smtClean="0">
              <a:latin typeface="Calibri" panose="020F0502020204030204" pitchFamily="34" charset="0"/>
            </a:endParaRPr>
          </a:p>
          <a:p>
            <a:pPr marL="514350" indent="-514350" algn="just">
              <a:buFont typeface="+mj-lt"/>
              <a:buAutoNum type="arabicPeriod"/>
            </a:pPr>
            <a:r>
              <a:rPr lang="en-US" sz="2800" dirty="0" smtClean="0">
                <a:latin typeface="Calibri" panose="020F0502020204030204" pitchFamily="34" charset="0"/>
              </a:rPr>
              <a:t>Testing </a:t>
            </a:r>
            <a:r>
              <a:rPr lang="en-US" sz="2800" dirty="0">
                <a:latin typeface="Calibri" panose="020F0502020204030204" pitchFamily="34" charset="0"/>
              </a:rPr>
              <a:t>of the assembly. </a:t>
            </a:r>
          </a:p>
          <a:p>
            <a:pPr marL="514350" indent="-514350" algn="just">
              <a:buFont typeface="+mj-lt"/>
              <a:buAutoNum type="arabicPeriod"/>
            </a:pPr>
            <a:r>
              <a:rPr lang="en-US" sz="2800" dirty="0" smtClean="0">
                <a:latin typeface="Calibri" panose="020F0502020204030204" pitchFamily="34" charset="0"/>
              </a:rPr>
              <a:t>Experimentation </a:t>
            </a:r>
            <a:r>
              <a:rPr lang="en-US" sz="2800" dirty="0">
                <a:latin typeface="Calibri" panose="020F0502020204030204" pitchFamily="34" charset="0"/>
              </a:rPr>
              <a:t>and measurement of performance parameters. </a:t>
            </a:r>
            <a:endParaRPr lang="en-US" sz="2800" dirty="0" smtClean="0">
              <a:latin typeface="Calibri" panose="020F0502020204030204" pitchFamily="34" charset="0"/>
            </a:endParaRPr>
          </a:p>
          <a:p>
            <a:pPr marL="514350" indent="-514350" algn="just">
              <a:buFont typeface="+mj-lt"/>
              <a:buAutoNum type="arabicPeriod"/>
            </a:pPr>
            <a:r>
              <a:rPr lang="en-US" sz="2800" dirty="0" smtClean="0">
                <a:latin typeface="Calibri" panose="020F0502020204030204" pitchFamily="34" charset="0"/>
              </a:rPr>
              <a:t>CVT </a:t>
            </a:r>
            <a:r>
              <a:rPr lang="en-US" sz="2800" dirty="0">
                <a:latin typeface="Calibri" panose="020F0502020204030204" pitchFamily="34" charset="0"/>
              </a:rPr>
              <a:t>tuning</a:t>
            </a:r>
            <a:r>
              <a:rPr lang="en-US" sz="2800" dirty="0" smtClean="0">
                <a:latin typeface="Calibri" panose="020F0502020204030204" pitchFamily="34" charset="0"/>
              </a:rPr>
              <a:t>.</a:t>
            </a:r>
          </a:p>
          <a:p>
            <a:pPr marL="514350" indent="-514350" algn="just">
              <a:buFont typeface="+mj-lt"/>
              <a:buAutoNum type="arabicPeriod"/>
            </a:pPr>
            <a:r>
              <a:rPr lang="en-US" sz="2800" dirty="0" smtClean="0">
                <a:latin typeface="Calibri" panose="020F0502020204030204" pitchFamily="34" charset="0"/>
              </a:rPr>
              <a:t>Engine vibrational analysis.</a:t>
            </a:r>
            <a:endParaRPr lang="en-US" sz="4000" dirty="0" smtClean="0"/>
          </a:p>
          <a:p>
            <a:pPr marL="514350" indent="-514350" algn="just">
              <a:buFont typeface="+mj-lt"/>
              <a:buAutoNum type="arabicPeriod"/>
            </a:pPr>
            <a:endParaRPr lang="en-US" sz="2800" dirty="0">
              <a:latin typeface="Calibri" panose="020F0502020204030204" pitchFamily="34" charset="0"/>
            </a:endParaRPr>
          </a:p>
          <a:p>
            <a:pPr algn="just"/>
            <a:r>
              <a:rPr lang="en-US" sz="2800" dirty="0">
                <a:latin typeface="Calibri" panose="020F0502020204030204" pitchFamily="34" charset="0"/>
              </a:rPr>
              <a:t>Our current research work has three main subdivisions: </a:t>
            </a:r>
          </a:p>
          <a:p>
            <a:pPr marL="457200" indent="-457200" algn="just">
              <a:buFont typeface="Arial" panose="020B0604020202020204" pitchFamily="34" charset="0"/>
              <a:buChar char="•"/>
            </a:pPr>
            <a:r>
              <a:rPr lang="en-US" sz="2800" dirty="0" smtClean="0">
                <a:latin typeface="Calibri" panose="020F0502020204030204" pitchFamily="34" charset="0"/>
              </a:rPr>
              <a:t>Design </a:t>
            </a:r>
            <a:r>
              <a:rPr lang="en-US" sz="2800" dirty="0">
                <a:latin typeface="Calibri" panose="020F0502020204030204" pitchFamily="34" charset="0"/>
              </a:rPr>
              <a:t>and analysis of components including the gears, rear axle, housing, etc. </a:t>
            </a:r>
          </a:p>
          <a:p>
            <a:pPr marL="457200" indent="-457200" algn="just">
              <a:buFont typeface="Arial" panose="020B0604020202020204" pitchFamily="34" charset="0"/>
              <a:buChar char="•"/>
            </a:pPr>
            <a:r>
              <a:rPr lang="en-US" sz="2800" dirty="0" smtClean="0">
                <a:latin typeface="Calibri" panose="020F0502020204030204" pitchFamily="34" charset="0"/>
              </a:rPr>
              <a:t>Study </a:t>
            </a:r>
            <a:r>
              <a:rPr lang="en-US" sz="2800" dirty="0">
                <a:latin typeface="Calibri" panose="020F0502020204030204" pitchFamily="34" charset="0"/>
              </a:rPr>
              <a:t>of performance characteristics of the CVT and parameters that determine them. Study of CVT tuning and implementation. </a:t>
            </a:r>
          </a:p>
          <a:p>
            <a:pPr marL="457200" indent="-457200" algn="just">
              <a:buFont typeface="Arial" panose="020B0604020202020204" pitchFamily="34" charset="0"/>
              <a:buChar char="•"/>
            </a:pPr>
            <a:r>
              <a:rPr lang="en-US" sz="2800" dirty="0" smtClean="0">
                <a:latin typeface="Calibri" panose="020F0502020204030204" pitchFamily="34" charset="0"/>
              </a:rPr>
              <a:t>Study </a:t>
            </a:r>
            <a:r>
              <a:rPr lang="en-US" sz="2800" dirty="0">
                <a:latin typeface="Calibri" panose="020F0502020204030204" pitchFamily="34" charset="0"/>
              </a:rPr>
              <a:t>of Vibrational analysis of an engine. Experimental analysis of the current engine and suitable damping and mounting of the engine. </a:t>
            </a:r>
          </a:p>
          <a:p>
            <a:pPr algn="just"/>
            <a:r>
              <a:rPr lang="en-US" sz="2800" b="1" u="sng" dirty="0" smtClean="0">
                <a:latin typeface="Calibri" panose="020F0502020204030204" pitchFamily="34" charset="0"/>
              </a:rPr>
              <a:t>For </a:t>
            </a:r>
            <a:r>
              <a:rPr lang="en-US" sz="2800" b="1" u="sng" dirty="0">
                <a:latin typeface="Calibri" panose="020F0502020204030204" pitchFamily="34" charset="0"/>
              </a:rPr>
              <a:t>the reduction gearbox, the following research work has being undertaken: </a:t>
            </a:r>
          </a:p>
          <a:p>
            <a:pPr marL="457200" indent="-457200" algn="just">
              <a:buFont typeface="Arial" panose="020B0604020202020204" pitchFamily="34" charset="0"/>
              <a:buChar char="•"/>
            </a:pPr>
            <a:r>
              <a:rPr lang="en-US" sz="2800" dirty="0" smtClean="0">
                <a:latin typeface="Calibri" panose="020F0502020204030204" pitchFamily="34" charset="0"/>
              </a:rPr>
              <a:t>Gear </a:t>
            </a:r>
            <a:r>
              <a:rPr lang="en-US" sz="2800" dirty="0">
                <a:latin typeface="Calibri" panose="020F0502020204030204" pitchFamily="34" charset="0"/>
              </a:rPr>
              <a:t>design and material selection. Gear manufacturing processes, their reliability, cost optimization. Hardening processes. </a:t>
            </a:r>
          </a:p>
          <a:p>
            <a:pPr marL="457200" indent="-457200" algn="just">
              <a:buFont typeface="Arial" panose="020B0604020202020204" pitchFamily="34" charset="0"/>
              <a:buChar char="•"/>
            </a:pPr>
            <a:r>
              <a:rPr lang="en-US" sz="2800" dirty="0" smtClean="0">
                <a:latin typeface="Calibri" panose="020F0502020204030204" pitchFamily="34" charset="0"/>
              </a:rPr>
              <a:t>Housing </a:t>
            </a:r>
            <a:r>
              <a:rPr lang="en-US" sz="2800" dirty="0">
                <a:latin typeface="Calibri" panose="020F0502020204030204" pitchFamily="34" charset="0"/>
              </a:rPr>
              <a:t>design. Materials properties required for sand casting. Design considerations for sand casting. Determination of tolerances for bearing seats, shaft designs. CNC machining for critical sections. </a:t>
            </a:r>
          </a:p>
          <a:p>
            <a:pPr marL="457200" indent="-457200" algn="just">
              <a:buFont typeface="Arial" panose="020B0604020202020204" pitchFamily="34" charset="0"/>
              <a:buChar char="•"/>
            </a:pPr>
            <a:r>
              <a:rPr lang="en-US" sz="2800" dirty="0" smtClean="0">
                <a:latin typeface="Calibri" panose="020F0502020204030204" pitchFamily="34" charset="0"/>
              </a:rPr>
              <a:t>Bearing </a:t>
            </a:r>
            <a:r>
              <a:rPr lang="en-US" sz="2800" dirty="0">
                <a:latin typeface="Calibri" panose="020F0502020204030204" pitchFamily="34" charset="0"/>
              </a:rPr>
              <a:t>and oil seals selection. </a:t>
            </a:r>
          </a:p>
          <a:p>
            <a:pPr marL="457200" indent="-457200" algn="just">
              <a:buFont typeface="Arial" panose="020B0604020202020204" pitchFamily="34" charset="0"/>
              <a:buChar char="•"/>
            </a:pPr>
            <a:r>
              <a:rPr lang="en-US" sz="2800" dirty="0" smtClean="0">
                <a:latin typeface="Calibri" panose="020F0502020204030204" pitchFamily="34" charset="0"/>
              </a:rPr>
              <a:t>System </a:t>
            </a:r>
            <a:r>
              <a:rPr lang="en-US" sz="2800" dirty="0">
                <a:latin typeface="Calibri" panose="020F0502020204030204" pitchFamily="34" charset="0"/>
              </a:rPr>
              <a:t>layout considerations for proper serviceability. </a:t>
            </a:r>
          </a:p>
          <a:p>
            <a:pPr marL="457200" indent="-457200" algn="just">
              <a:buFont typeface="Arial" panose="020B0604020202020204" pitchFamily="34" charset="0"/>
              <a:buChar char="•"/>
            </a:pPr>
            <a:r>
              <a:rPr lang="en-US" sz="2800" dirty="0" smtClean="0">
                <a:latin typeface="Calibri" panose="020F0502020204030204" pitchFamily="34" charset="0"/>
              </a:rPr>
              <a:t>FEA </a:t>
            </a:r>
            <a:r>
              <a:rPr lang="en-US" sz="2800" dirty="0">
                <a:latin typeface="Calibri" panose="020F0502020204030204" pitchFamily="34" charset="0"/>
              </a:rPr>
              <a:t>method for structural analysis. </a:t>
            </a:r>
          </a:p>
          <a:p>
            <a:pPr algn="just"/>
            <a:r>
              <a:rPr lang="en-US" sz="2800" b="1" u="sng" dirty="0" smtClean="0">
                <a:latin typeface="Calibri" panose="020F0502020204030204" pitchFamily="34" charset="0"/>
              </a:rPr>
              <a:t>For </a:t>
            </a:r>
            <a:r>
              <a:rPr lang="en-US" sz="2800" b="1" u="sng" dirty="0">
                <a:latin typeface="Calibri" panose="020F0502020204030204" pitchFamily="34" charset="0"/>
              </a:rPr>
              <a:t>CVT systems: </a:t>
            </a:r>
          </a:p>
          <a:p>
            <a:pPr marL="457200" indent="-457200" algn="just">
              <a:buFont typeface="Arial" panose="020B0604020202020204" pitchFamily="34" charset="0"/>
              <a:buChar char="•"/>
            </a:pPr>
            <a:r>
              <a:rPr lang="en-US" sz="2800" dirty="0" smtClean="0">
                <a:latin typeface="Calibri" panose="020F0502020204030204" pitchFamily="34" charset="0"/>
              </a:rPr>
              <a:t>Understanding </a:t>
            </a:r>
            <a:r>
              <a:rPr lang="en-US" sz="2800" dirty="0">
                <a:latin typeface="Calibri" panose="020F0502020204030204" pitchFamily="34" charset="0"/>
              </a:rPr>
              <a:t>the working of the CVT systems. Forces and basic physics of the working. </a:t>
            </a:r>
          </a:p>
          <a:p>
            <a:pPr marL="457200" indent="-457200" algn="just">
              <a:buFont typeface="Arial" panose="020B0604020202020204" pitchFamily="34" charset="0"/>
              <a:buChar char="•"/>
            </a:pPr>
            <a:r>
              <a:rPr lang="en-US" sz="2800" dirty="0" smtClean="0">
                <a:latin typeface="Calibri" panose="020F0502020204030204" pitchFamily="34" charset="0"/>
              </a:rPr>
              <a:t>Study </a:t>
            </a:r>
            <a:r>
              <a:rPr lang="en-US" sz="2800" dirty="0">
                <a:latin typeface="Calibri" panose="020F0502020204030204" pitchFamily="34" charset="0"/>
              </a:rPr>
              <a:t>and determination of working parameters such as engagement RPM, shift RPM, etc. </a:t>
            </a:r>
          </a:p>
          <a:p>
            <a:pPr marL="457200" indent="-457200" algn="just">
              <a:buFont typeface="Arial" panose="020B0604020202020204" pitchFamily="34" charset="0"/>
              <a:buChar char="•"/>
            </a:pPr>
            <a:r>
              <a:rPr lang="en-US" sz="2800" dirty="0" smtClean="0">
                <a:latin typeface="Calibri" panose="020F0502020204030204" pitchFamily="34" charset="0"/>
              </a:rPr>
              <a:t>Components </a:t>
            </a:r>
            <a:r>
              <a:rPr lang="en-US" sz="2800" dirty="0">
                <a:latin typeface="Calibri" panose="020F0502020204030204" pitchFamily="34" charset="0"/>
              </a:rPr>
              <a:t>determining parameters for design such as properties of springs, torsional springs, flyweight design and manufacture, ramp angles for shift, </a:t>
            </a:r>
            <a:r>
              <a:rPr lang="en-US" sz="2800" dirty="0" smtClean="0">
                <a:latin typeface="Calibri" panose="020F0502020204030204" pitchFamily="34" charset="0"/>
              </a:rPr>
              <a:t>etc. </a:t>
            </a:r>
            <a:endParaRPr lang="en-US" sz="2800" dirty="0">
              <a:latin typeface="Calibri" panose="020F0502020204030204" pitchFamily="34" charset="0"/>
            </a:endParaRPr>
          </a:p>
          <a:p>
            <a:pPr marL="457200" indent="-457200" algn="just">
              <a:buFont typeface="Arial" panose="020B0604020202020204" pitchFamily="34" charset="0"/>
              <a:buChar char="•"/>
            </a:pPr>
            <a:r>
              <a:rPr lang="en-US" sz="2800" dirty="0" smtClean="0">
                <a:latin typeface="Calibri" panose="020F0502020204030204" pitchFamily="34" charset="0"/>
              </a:rPr>
              <a:t>Modification </a:t>
            </a:r>
            <a:r>
              <a:rPr lang="en-US" sz="2800" dirty="0">
                <a:latin typeface="Calibri" panose="020F0502020204030204" pitchFamily="34" charset="0"/>
              </a:rPr>
              <a:t>of existing system through reverse engineering for suitable performance. </a:t>
            </a:r>
          </a:p>
          <a:p>
            <a:pPr algn="just"/>
            <a:r>
              <a:rPr lang="en-US" sz="2800" b="1" u="sng" dirty="0" smtClean="0">
                <a:latin typeface="Calibri" panose="020F0502020204030204" pitchFamily="34" charset="0"/>
              </a:rPr>
              <a:t>Engine </a:t>
            </a:r>
            <a:r>
              <a:rPr lang="en-US" sz="2800" b="1" u="sng" dirty="0">
                <a:latin typeface="Calibri" panose="020F0502020204030204" pitchFamily="34" charset="0"/>
              </a:rPr>
              <a:t>Mounting: </a:t>
            </a:r>
          </a:p>
          <a:p>
            <a:pPr marL="457200" indent="-457200" algn="just">
              <a:buFont typeface="Arial" panose="020B0604020202020204" pitchFamily="34" charset="0"/>
              <a:buChar char="•"/>
            </a:pPr>
            <a:r>
              <a:rPr lang="en-US" sz="2800" dirty="0">
                <a:latin typeface="Calibri" panose="020F0502020204030204" pitchFamily="34" charset="0"/>
              </a:rPr>
              <a:t>S</a:t>
            </a:r>
            <a:r>
              <a:rPr lang="en-US" sz="2800" dirty="0" smtClean="0">
                <a:latin typeface="Calibri" panose="020F0502020204030204" pitchFamily="34" charset="0"/>
              </a:rPr>
              <a:t>tudy </a:t>
            </a:r>
            <a:r>
              <a:rPr lang="en-US" sz="2800" dirty="0">
                <a:latin typeface="Calibri" panose="020F0502020204030204" pitchFamily="34" charset="0"/>
              </a:rPr>
              <a:t>of Vibrational analysis and vibration damping. </a:t>
            </a:r>
          </a:p>
          <a:p>
            <a:pPr marL="457200" indent="-457200" algn="just">
              <a:buFont typeface="Arial" panose="020B0604020202020204" pitchFamily="34" charset="0"/>
              <a:buChar char="•"/>
            </a:pPr>
            <a:r>
              <a:rPr lang="en-US" sz="2800" dirty="0" smtClean="0">
                <a:latin typeface="Calibri" panose="020F0502020204030204" pitchFamily="34" charset="0"/>
              </a:rPr>
              <a:t>Experimentation </a:t>
            </a:r>
            <a:r>
              <a:rPr lang="en-US" sz="2800" dirty="0">
                <a:latin typeface="Calibri" panose="020F0502020204030204" pitchFamily="34" charset="0"/>
              </a:rPr>
              <a:t>for vibration characteristics of the engine. </a:t>
            </a:r>
          </a:p>
          <a:p>
            <a:pPr marL="457200" indent="-457200" algn="just">
              <a:buFont typeface="Arial" panose="020B0604020202020204" pitchFamily="34" charset="0"/>
              <a:buChar char="•"/>
            </a:pPr>
            <a:r>
              <a:rPr lang="en-US" sz="2800" dirty="0" smtClean="0">
                <a:latin typeface="Calibri" panose="020F0502020204030204" pitchFamily="34" charset="0"/>
              </a:rPr>
              <a:t>Selection </a:t>
            </a:r>
            <a:r>
              <a:rPr lang="en-US" sz="2800" dirty="0">
                <a:latin typeface="Calibri" panose="020F0502020204030204" pitchFamily="34" charset="0"/>
              </a:rPr>
              <a:t>of suitable damping supports for reduction in transmitted vibrations. </a:t>
            </a:r>
          </a:p>
          <a:p>
            <a:pPr marL="457200" indent="-457200" algn="just">
              <a:buFont typeface="Arial" panose="020B0604020202020204" pitchFamily="34" charset="0"/>
              <a:buChar char="•"/>
            </a:pPr>
            <a:r>
              <a:rPr lang="en-US" sz="2800" dirty="0" smtClean="0">
                <a:latin typeface="Calibri" panose="020F0502020204030204" pitchFamily="34" charset="0"/>
              </a:rPr>
              <a:t>Nodal </a:t>
            </a:r>
            <a:r>
              <a:rPr lang="en-US" sz="2800" dirty="0">
                <a:latin typeface="Calibri" panose="020F0502020204030204" pitchFamily="34" charset="0"/>
              </a:rPr>
              <a:t>Analysis using ANSYS. </a:t>
            </a:r>
          </a:p>
          <a:p>
            <a:pPr algn="just"/>
            <a:endParaRPr lang="en-US" sz="2800" dirty="0">
              <a:latin typeface="Calibri" panose="020F0502020204030204" pitchFamily="34" charset="0"/>
            </a:endParaRPr>
          </a:p>
          <a:p>
            <a:pPr algn="just"/>
            <a:endParaRPr lang="en-US" sz="2800" dirty="0">
              <a:latin typeface="Calibri" panose="020F0502020204030204" pitchFamily="34" charset="0"/>
            </a:endParaRPr>
          </a:p>
          <a:p>
            <a:pPr algn="just"/>
            <a:endParaRPr lang="en-US" sz="2800" dirty="0">
              <a:latin typeface="Calibri" panose="020F0502020204030204" pitchFamily="34" charset="0"/>
            </a:endParaRPr>
          </a:p>
          <a:p>
            <a:pPr algn="just"/>
            <a:endParaRPr lang="en-US" sz="2800" dirty="0">
              <a:latin typeface="Calibri" panose="020F0502020204030204" pitchFamily="34" charset="0"/>
            </a:endParaRPr>
          </a:p>
          <a:p>
            <a:pPr algn="just"/>
            <a:endParaRPr lang="en-US" sz="2800" dirty="0">
              <a:latin typeface="Calibri" panose="020F0502020204030204" pitchFamily="34" charset="0"/>
            </a:endParaRPr>
          </a:p>
          <a:p>
            <a:pPr algn="just"/>
            <a:endParaRPr lang="en-US" sz="2800" b="1" dirty="0">
              <a:latin typeface="Calibri" panose="020F0502020204030204" pitchFamily="34" charset="0"/>
            </a:endParaRPr>
          </a:p>
          <a:p>
            <a:pPr lvl="1" algn="just"/>
            <a:r>
              <a:rPr lang="en-US" sz="2800" b="1" dirty="0">
                <a:latin typeface="Calibri" panose="020F0502020204030204" pitchFamily="34" charset="0"/>
              </a:rPr>
              <a:t> </a:t>
            </a:r>
          </a:p>
          <a:p>
            <a:pPr lvl="1" algn="just"/>
            <a:endParaRPr lang="en-US" sz="2800" b="1" dirty="0">
              <a:latin typeface="Calibri" panose="020F0502020204030204" pitchFamily="34" charset="0"/>
            </a:endParaRPr>
          </a:p>
        </p:txBody>
      </p:sp>
      <p:sp>
        <p:nvSpPr>
          <p:cNvPr id="10" name="AutoShape 17"/>
          <p:cNvSpPr>
            <a:spLocks noChangeArrowheads="1"/>
          </p:cNvSpPr>
          <p:nvPr/>
        </p:nvSpPr>
        <p:spPr bwMode="auto">
          <a:xfrm>
            <a:off x="342900" y="6296888"/>
            <a:ext cx="14325600" cy="8066812"/>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20015" tIns="60008" rIns="120015" bIns="60008" anchor="t"/>
          <a:lstStyle/>
          <a:p>
            <a:pPr algn="ctr"/>
            <a:r>
              <a:rPr lang="en-US" sz="5800" b="1" dirty="0"/>
              <a:t>Abstract</a:t>
            </a:r>
          </a:p>
          <a:p>
            <a:pPr algn="just"/>
            <a:r>
              <a:rPr lang="en-GB" sz="2800" dirty="0" smtClean="0">
                <a:latin typeface="Calibri" panose="020F0502020204030204" pitchFamily="34" charset="0"/>
              </a:rPr>
              <a:t>Drivetrain </a:t>
            </a:r>
            <a:r>
              <a:rPr lang="en-GB" sz="2800" dirty="0">
                <a:latin typeface="Calibri" panose="020F0502020204030204" pitchFamily="34" charset="0"/>
              </a:rPr>
              <a:t>basically concerns with conveying power from the vehicle’s engine, through the transmission to the drive wheels on the vehicle to control the amount of torque. It comprises of the Engine, CVT, Gearbox, Differential, CV joints and Axle shafts. The ATVs are meant for operation on rough, off-road terrains which demand higher torque and a smooth transmission. An automatic transmission system through the use of a CVT has been incorporated due to its advantage of having smooth operation (infinite gear ratios) and compactness over manual transmission. Also CVT tuning enables us to operate the engine at power peak so that power is transmitted most efficiently. A self-designed two stage reduction gearbox is coupled with the CVT to achieve the desired torques requirements for the terrain. An open differential is integrated with the gear train to provide aid in steering. While designing and analysis emphasis is laid </a:t>
            </a:r>
            <a:r>
              <a:rPr lang="en-GB" sz="2800" dirty="0" smtClean="0">
                <a:latin typeface="Calibri" panose="020F0502020204030204" pitchFamily="34" charset="0"/>
              </a:rPr>
              <a:t>on, </a:t>
            </a:r>
            <a:r>
              <a:rPr lang="en-GB" sz="2800" dirty="0">
                <a:latin typeface="Calibri" panose="020F0502020204030204" pitchFamily="34" charset="0"/>
              </a:rPr>
              <a:t>material selection, selection of proper FOS, method of production for gears and the gearbox so as to ensure longer life for the system, minimal transmission losses and also minimize the total cost of the system so that it can compete in the existing market. Also proper system layout has been ensured for ease in serviceability</a:t>
            </a:r>
            <a:r>
              <a:rPr lang="en-GB" sz="2800" dirty="0" smtClean="0">
                <a:latin typeface="Calibri" panose="020F0502020204030204" pitchFamily="34" charset="0"/>
              </a:rPr>
              <a:t>.</a:t>
            </a:r>
            <a:r>
              <a:rPr lang="en-US" sz="2800" dirty="0" smtClean="0">
                <a:latin typeface="Calibri" panose="020F0502020204030204" pitchFamily="34" charset="0"/>
              </a:rPr>
              <a:t> </a:t>
            </a:r>
            <a:r>
              <a:rPr lang="en-US" sz="2800" dirty="0">
                <a:latin typeface="Calibri" panose="020F0502020204030204" pitchFamily="34" charset="0"/>
              </a:rPr>
              <a:t> </a:t>
            </a:r>
          </a:p>
          <a:p>
            <a:pPr algn="just"/>
            <a:endParaRPr lang="en-US" sz="4400" dirty="0"/>
          </a:p>
          <a:p>
            <a:pPr algn="just"/>
            <a:endParaRPr lang="en-US" sz="4200" dirty="0">
              <a:latin typeface="Cambria" pitchFamily="18" charset="0"/>
            </a:endParaRPr>
          </a:p>
        </p:txBody>
      </p:sp>
      <p:sp>
        <p:nvSpPr>
          <p:cNvPr id="12" name="AutoShape 20"/>
          <p:cNvSpPr>
            <a:spLocks noChangeArrowheads="1"/>
          </p:cNvSpPr>
          <p:nvPr/>
        </p:nvSpPr>
        <p:spPr bwMode="auto">
          <a:xfrm>
            <a:off x="342900" y="14651796"/>
            <a:ext cx="14325600" cy="1080236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20015" tIns="60008" rIns="120015" bIns="60008" anchor="t"/>
          <a:lstStyle/>
          <a:p>
            <a:pPr algn="ctr"/>
            <a:r>
              <a:rPr lang="en-US" sz="5400" b="1" dirty="0" smtClean="0"/>
              <a:t>Introduction</a:t>
            </a:r>
            <a:endParaRPr lang="en-US" sz="2800" dirty="0">
              <a:latin typeface="Calibri" panose="020F0502020204030204" pitchFamily="34" charset="0"/>
            </a:endParaRPr>
          </a:p>
          <a:p>
            <a:r>
              <a:rPr lang="en-US" sz="2800" dirty="0">
                <a:latin typeface="Calibri" panose="020F0502020204030204" pitchFamily="34" charset="0"/>
              </a:rPr>
              <a:t>Our project focuses on the study, design, analysis and manufacturing of the power transmission system of the BAJA all-terrain vehicle in association with team </a:t>
            </a:r>
            <a:r>
              <a:rPr lang="en-US" sz="2800" i="1" dirty="0">
                <a:latin typeface="Calibri" panose="020F0502020204030204" pitchFamily="34" charset="0"/>
              </a:rPr>
              <a:t>Redshift Racing. </a:t>
            </a:r>
            <a:r>
              <a:rPr lang="en-US" sz="2800" dirty="0">
                <a:latin typeface="Calibri" panose="020F0502020204030204" pitchFamily="34" charset="0"/>
              </a:rPr>
              <a:t>The project encompasses the study of the previous gearbox designs of the team, the Continuously Variable Transmission System (CVT), and the development of a new design for a better performance of the vehicle. </a:t>
            </a:r>
          </a:p>
          <a:p>
            <a:pPr algn="just"/>
            <a:r>
              <a:rPr lang="en-US" sz="2800" dirty="0">
                <a:latin typeface="Calibri" panose="020F0502020204030204" pitchFamily="34" charset="0"/>
              </a:rPr>
              <a:t>We focus on the optimization of the current design in terms of the cost of manufacture and the overall weight of the system, along with the improvement in the performance characteristics like acceleration, </a:t>
            </a:r>
            <a:r>
              <a:rPr lang="en-US" sz="2800" dirty="0" smtClean="0">
                <a:latin typeface="Calibri" panose="020F0502020204030204" pitchFamily="34" charset="0"/>
              </a:rPr>
              <a:t>maneuverability </a:t>
            </a:r>
            <a:r>
              <a:rPr lang="en-US" sz="2800" dirty="0">
                <a:latin typeface="Calibri" panose="020F0502020204030204" pitchFamily="34" charset="0"/>
              </a:rPr>
              <a:t>and speed. We design the components on CATIA software while carrying out structural analysis on ANSYS software. The project involves the design of the entire two stage reduction gearbox, study of the performance characteristics of the CVT and its suitable modification with rigorous testing, design and manufacture of the rear-axle, and stability and mounting considerations of the entire system in particular. </a:t>
            </a:r>
          </a:p>
          <a:p>
            <a:r>
              <a:rPr lang="en-US" sz="2800" dirty="0">
                <a:latin typeface="Calibri" panose="020F0502020204030204" pitchFamily="34" charset="0"/>
              </a:rPr>
              <a:t>The system we design has applications in other fields like agriculture, snow-mobiles, and ATV sports. CVT systems are an emerging trend in today’s automobile industry. Due to its low cost, adaptability and compact assembly, CVT systems are suitable for applications in tractors and other agricultural equipment. The system we design implementing the CVT with low cost components such as the Briggs and Stratton Engine and gearbox considering mass production, is suited for these applications. Since it eliminates the use of a clutch and the need to switch gears, we believe it will revolutionize the industry in terms of such application in the near future. </a:t>
            </a:r>
            <a:endParaRPr lang="en-US" sz="2800" b="1" dirty="0">
              <a:latin typeface="Calibri" panose="020F0502020204030204" pitchFamily="34" charset="0"/>
            </a:endParaRPr>
          </a:p>
        </p:txBody>
      </p:sp>
      <p:sp>
        <p:nvSpPr>
          <p:cNvPr id="14" name="AutoShape 23"/>
          <p:cNvSpPr>
            <a:spLocks noChangeArrowheads="1"/>
          </p:cNvSpPr>
          <p:nvPr/>
        </p:nvSpPr>
        <p:spPr bwMode="auto">
          <a:xfrm>
            <a:off x="15138400" y="6349923"/>
            <a:ext cx="11940931" cy="19104233"/>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20015" tIns="60008" rIns="120015" bIns="60008" anchor="t"/>
          <a:lstStyle/>
          <a:p>
            <a:pPr algn="ctr"/>
            <a:r>
              <a:rPr lang="en-US" sz="5800" b="1" dirty="0"/>
              <a:t>Literature Review</a:t>
            </a:r>
          </a:p>
          <a:p>
            <a:pPr algn="just"/>
            <a:r>
              <a:rPr lang="en-US" sz="2800" b="1" u="sng" dirty="0" smtClean="0">
                <a:latin typeface="Calibri" panose="020F0502020204030204" pitchFamily="34" charset="0"/>
              </a:rPr>
              <a:t>Clutch Tuning:</a:t>
            </a:r>
          </a:p>
          <a:p>
            <a:pPr algn="just"/>
            <a:r>
              <a:rPr lang="en-US" sz="2800" dirty="0" smtClean="0">
                <a:latin typeface="Calibri" panose="020F0502020204030204" pitchFamily="34" charset="0"/>
              </a:rPr>
              <a:t>Engagement </a:t>
            </a:r>
            <a:r>
              <a:rPr lang="en-US" sz="2800" dirty="0">
                <a:latin typeface="Calibri" panose="020F0502020204030204" pitchFamily="34" charset="0"/>
              </a:rPr>
              <a:t>speed: The engagement speed of the CVT is determined by the driver pressure spring and the flyweights. </a:t>
            </a:r>
            <a:endParaRPr lang="en-US" sz="2800" dirty="0" smtClean="0">
              <a:latin typeface="Calibri" panose="020F0502020204030204" pitchFamily="34" charset="0"/>
            </a:endParaRPr>
          </a:p>
          <a:p>
            <a:pPr algn="just"/>
            <a:r>
              <a:rPr lang="en-US" sz="2800" dirty="0" smtClean="0">
                <a:latin typeface="Calibri" panose="020F0502020204030204" pitchFamily="34" charset="0"/>
              </a:rPr>
              <a:t>Shift </a:t>
            </a:r>
            <a:r>
              <a:rPr lang="en-US" sz="2800" dirty="0">
                <a:latin typeface="Calibri" panose="020F0502020204030204" pitchFamily="34" charset="0"/>
              </a:rPr>
              <a:t>speed: The shift speed is the speed of the engine where the velocity ratio shifts from the lower ratio to the higher ratio. It is determined by the driver settings and the torsion spring and ramp angles on the driven. </a:t>
            </a:r>
            <a:endParaRPr lang="en-US" sz="2800" dirty="0" smtClean="0">
              <a:latin typeface="Calibri" panose="020F0502020204030204" pitchFamily="34" charset="0"/>
            </a:endParaRPr>
          </a:p>
          <a:p>
            <a:pPr algn="just"/>
            <a:r>
              <a:rPr lang="en-US" sz="2800" dirty="0" smtClean="0">
                <a:latin typeface="Calibri" panose="020F0502020204030204" pitchFamily="34" charset="0"/>
              </a:rPr>
              <a:t>The </a:t>
            </a:r>
            <a:r>
              <a:rPr lang="en-US" sz="2800" dirty="0">
                <a:latin typeface="Calibri" panose="020F0502020204030204" pitchFamily="34" charset="0"/>
              </a:rPr>
              <a:t>CVT should be tuned such that the engine runs in the power peak range under its entire range of operation. This can be achieved by varying the parameters like the spring constant, spring pretension, torsional stiffness of the spring, flyweight masses and ramp angle. </a:t>
            </a:r>
            <a:endParaRPr lang="en-US" sz="2800" dirty="0" smtClean="0">
              <a:latin typeface="Calibri" panose="020F0502020204030204" pitchFamily="34" charset="0"/>
            </a:endParaRPr>
          </a:p>
          <a:p>
            <a:pPr algn="just"/>
            <a:r>
              <a:rPr lang="en-US" sz="2800" b="1" u="sng" dirty="0" smtClean="0">
                <a:latin typeface="Calibri" panose="020F0502020204030204" pitchFamily="34" charset="0"/>
              </a:rPr>
              <a:t>Gearbox:</a:t>
            </a:r>
          </a:p>
          <a:p>
            <a:pPr algn="just"/>
            <a:r>
              <a:rPr lang="en-US" sz="2800" dirty="0">
                <a:latin typeface="Calibri" panose="020F0502020204030204" pitchFamily="34" charset="0"/>
              </a:rPr>
              <a:t>For a reduction ratio of above 4, a multiple stage compound gear train is recommended. A two stage drive train is suited for the reduction ratio of about 14, with about 3.7 reduction ratio at each stage. Helical gears perform well in high speed operations where smooth transmission and low noise is essential. Helical gears are therefore suited for vehicle gear box systems. Full depth involute system is the most commonly used system for the gear profile suited for high speed transmissions. </a:t>
            </a:r>
            <a:endParaRPr lang="en-US" sz="2800" dirty="0" smtClean="0">
              <a:latin typeface="Calibri" panose="020F0502020204030204" pitchFamily="34" charset="0"/>
            </a:endParaRPr>
          </a:p>
          <a:p>
            <a:pPr algn="just"/>
            <a:r>
              <a:rPr lang="en-US" sz="2800" dirty="0">
                <a:latin typeface="Calibri" panose="020F0502020204030204" pitchFamily="34" charset="0"/>
              </a:rPr>
              <a:t>Uniform teeth profile, load application on a single tooth at a time, neglecting the radial and compressive forces, are some of the assumptions made during the </a:t>
            </a:r>
            <a:r>
              <a:rPr lang="en-US" sz="2800" dirty="0" smtClean="0">
                <a:latin typeface="Calibri" panose="020F0502020204030204" pitchFamily="34" charset="0"/>
              </a:rPr>
              <a:t> gear calculations</a:t>
            </a:r>
            <a:r>
              <a:rPr lang="en-US" sz="2800" dirty="0">
                <a:latin typeface="Calibri" panose="020F0502020204030204" pitchFamily="34" charset="0"/>
              </a:rPr>
              <a:t>. To account for the neglected factors, a suitable factor of safety of 2.5 is selected for the selection of the modules. </a:t>
            </a:r>
            <a:endParaRPr lang="en-US" sz="2800" dirty="0" smtClean="0">
              <a:latin typeface="Calibri" panose="020F0502020204030204" pitchFamily="34" charset="0"/>
            </a:endParaRPr>
          </a:p>
          <a:p>
            <a:pPr algn="just"/>
            <a:r>
              <a:rPr lang="en-US" sz="2800" dirty="0" smtClean="0">
                <a:latin typeface="Calibri" panose="020F0502020204030204" pitchFamily="34" charset="0"/>
              </a:rPr>
              <a:t>Selection </a:t>
            </a:r>
            <a:r>
              <a:rPr lang="en-US" sz="2800" dirty="0">
                <a:latin typeface="Calibri" panose="020F0502020204030204" pitchFamily="34" charset="0"/>
              </a:rPr>
              <a:t>of bearings is based on the factors like axial loads, radial loads, average speed of operation and life of the bearing. </a:t>
            </a:r>
            <a:endParaRPr lang="en-US" sz="2800" dirty="0" smtClean="0">
              <a:latin typeface="Calibri" panose="020F0502020204030204" pitchFamily="34" charset="0"/>
            </a:endParaRPr>
          </a:p>
          <a:p>
            <a:pPr algn="just"/>
            <a:r>
              <a:rPr lang="en-US" sz="2800" dirty="0" smtClean="0">
                <a:latin typeface="Calibri" panose="020F0502020204030204" pitchFamily="34" charset="0"/>
              </a:rPr>
              <a:t>Shaft </a:t>
            </a:r>
            <a:r>
              <a:rPr lang="en-US" sz="2800" dirty="0">
                <a:latin typeface="Calibri" panose="020F0502020204030204" pitchFamily="34" charset="0"/>
              </a:rPr>
              <a:t>design is based on the torsional equations. Length of shaft is determined considering limited elastic deformation during operation. </a:t>
            </a:r>
            <a:endParaRPr lang="en-US" sz="2800" dirty="0" smtClean="0">
              <a:latin typeface="Calibri" panose="020F0502020204030204" pitchFamily="34" charset="0"/>
            </a:endParaRPr>
          </a:p>
          <a:p>
            <a:pPr algn="just"/>
            <a:r>
              <a:rPr lang="en-US" sz="2800" dirty="0">
                <a:latin typeface="Calibri" panose="020F0502020204030204" pitchFamily="34" charset="0"/>
              </a:rPr>
              <a:t>The housing design </a:t>
            </a:r>
            <a:r>
              <a:rPr lang="en-US" sz="2800" dirty="0" smtClean="0">
                <a:latin typeface="Calibri" panose="020F0502020204030204" pitchFamily="34" charset="0"/>
              </a:rPr>
              <a:t>constitutes </a:t>
            </a:r>
            <a:r>
              <a:rPr lang="en-US" sz="2800" dirty="0">
                <a:latin typeface="Calibri" panose="020F0502020204030204" pitchFamily="34" charset="0"/>
              </a:rPr>
              <a:t>space for the gears, and seats for the bearings. The casing should sustain forces like weight of the gears, radial and axial reactions of the bearings, and any outside impact to protect the components from damage. </a:t>
            </a:r>
            <a:r>
              <a:rPr lang="en-US" sz="2800" dirty="0" smtClean="0">
                <a:latin typeface="Calibri" panose="020F0502020204030204" pitchFamily="34" charset="0"/>
              </a:rPr>
              <a:t>Housing </a:t>
            </a:r>
            <a:r>
              <a:rPr lang="en-US" sz="2800" dirty="0">
                <a:latin typeface="Calibri" panose="020F0502020204030204" pitchFamily="34" charset="0"/>
              </a:rPr>
              <a:t>design is based on basic principles of Machine Design and accepted theories of failure in tensile, bending and shear modes. </a:t>
            </a:r>
            <a:endParaRPr lang="en-US" sz="2800" dirty="0" smtClean="0">
              <a:latin typeface="Calibri" panose="020F0502020204030204" pitchFamily="34" charset="0"/>
            </a:endParaRPr>
          </a:p>
          <a:p>
            <a:pPr algn="just"/>
            <a:r>
              <a:rPr lang="en-US" sz="2800" b="1" u="sng" dirty="0" smtClean="0">
                <a:latin typeface="Calibri" panose="020F0502020204030204" pitchFamily="34" charset="0"/>
              </a:rPr>
              <a:t>Material </a:t>
            </a:r>
            <a:r>
              <a:rPr lang="en-US" sz="2800" b="1" u="sng" dirty="0">
                <a:latin typeface="Calibri" panose="020F0502020204030204" pitchFamily="34" charset="0"/>
              </a:rPr>
              <a:t>Selection: </a:t>
            </a:r>
          </a:p>
          <a:p>
            <a:pPr algn="just"/>
            <a:r>
              <a:rPr lang="en-US" sz="2800" dirty="0">
                <a:latin typeface="Calibri" panose="020F0502020204030204" pitchFamily="34" charset="0"/>
              </a:rPr>
              <a:t>Materials are selected based on their properties, availability, cost and suitability for the required application. Some examples of properties considered for material selection are yield strength, ultimate tensile strength, hardness, ability for heat treatment, machinability, allowable working temperature. </a:t>
            </a:r>
          </a:p>
        </p:txBody>
      </p:sp>
      <p:sp>
        <p:nvSpPr>
          <p:cNvPr id="17" name="AutoShape 32"/>
          <p:cNvSpPr>
            <a:spLocks noChangeArrowheads="1"/>
          </p:cNvSpPr>
          <p:nvPr/>
        </p:nvSpPr>
        <p:spPr bwMode="auto">
          <a:xfrm>
            <a:off x="569802" y="26120374"/>
            <a:ext cx="28354114" cy="6392034"/>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20015" tIns="60008" rIns="120015" bIns="60008" anchor="t"/>
          <a:lstStyle/>
          <a:p>
            <a:r>
              <a:rPr lang="en-US" sz="5400" b="1" dirty="0" smtClean="0"/>
              <a:t>              Results and Conclusion</a:t>
            </a:r>
            <a:endParaRPr lang="en-US" sz="5400" b="1" dirty="0"/>
          </a:p>
          <a:p>
            <a:pPr marL="457200" indent="-457200">
              <a:buFont typeface="Arial" panose="020B0604020202020204" pitchFamily="34" charset="0"/>
              <a:buChar char="•"/>
            </a:pPr>
            <a:r>
              <a:rPr lang="en-US" sz="2800" dirty="0" smtClean="0">
                <a:latin typeface="Calibri" panose="020F0502020204030204" pitchFamily="34" charset="0"/>
              </a:rPr>
              <a:t>Through</a:t>
            </a:r>
            <a:r>
              <a:rPr lang="en-US" sz="2800" b="1" dirty="0" smtClean="0">
                <a:latin typeface="Calibri" panose="020F0502020204030204" pitchFamily="34" charset="0"/>
              </a:rPr>
              <a:t> </a:t>
            </a:r>
            <a:r>
              <a:rPr lang="en-US" sz="2800" dirty="0" smtClean="0">
                <a:latin typeface="Calibri" panose="020F0502020204030204" pitchFamily="34" charset="0"/>
              </a:rPr>
              <a:t>the study of previous designs, we came to the conclusion that the implementation</a:t>
            </a:r>
            <a:br>
              <a:rPr lang="en-US" sz="2800" dirty="0" smtClean="0">
                <a:latin typeface="Calibri" panose="020F0502020204030204" pitchFamily="34" charset="0"/>
              </a:rPr>
            </a:br>
            <a:r>
              <a:rPr lang="en-US" sz="2800" dirty="0" smtClean="0">
                <a:latin typeface="Calibri" panose="020F0502020204030204" pitchFamily="34" charset="0"/>
              </a:rPr>
              <a:t> of a differential is imperative, for the required maneuverability.</a:t>
            </a:r>
          </a:p>
          <a:p>
            <a:pPr marL="457200" indent="-457200">
              <a:buFont typeface="Arial" panose="020B0604020202020204" pitchFamily="34" charset="0"/>
              <a:buChar char="•"/>
            </a:pPr>
            <a:r>
              <a:rPr lang="en-US" sz="2800" dirty="0" smtClean="0">
                <a:latin typeface="Calibri" panose="020F0502020204030204" pitchFamily="34" charset="0"/>
              </a:rPr>
              <a:t>Material research and property wise analysis helped us select Lm-6 series aluminum for the</a:t>
            </a:r>
            <a:br>
              <a:rPr lang="en-US" sz="2800" dirty="0" smtClean="0">
                <a:latin typeface="Calibri" panose="020F0502020204030204" pitchFamily="34" charset="0"/>
              </a:rPr>
            </a:br>
            <a:r>
              <a:rPr lang="en-US" sz="2800" dirty="0" smtClean="0">
                <a:latin typeface="Calibri" panose="020F0502020204030204" pitchFamily="34" charset="0"/>
              </a:rPr>
              <a:t> gearbox housing and EN-24 and EN-36 series for the gears.</a:t>
            </a:r>
          </a:p>
          <a:p>
            <a:pPr marL="457200" indent="-457200">
              <a:buFont typeface="Arial" panose="020B0604020202020204" pitchFamily="34" charset="0"/>
              <a:buChar char="•"/>
            </a:pPr>
            <a:r>
              <a:rPr lang="en-US" sz="2800" dirty="0" smtClean="0">
                <a:latin typeface="Calibri" panose="020F0502020204030204" pitchFamily="34" charset="0"/>
              </a:rPr>
              <a:t>Through revised designs, we have achieved an FOS of a minimum of 6.64 at maximum stressed section.</a:t>
            </a:r>
          </a:p>
          <a:p>
            <a:pPr marL="457200" indent="-457200">
              <a:buFont typeface="Arial" panose="020B0604020202020204" pitchFamily="34" charset="0"/>
              <a:buChar char="•"/>
            </a:pPr>
            <a:r>
              <a:rPr lang="en-US" sz="2800" dirty="0" smtClean="0">
                <a:latin typeface="Calibri" panose="020F0502020204030204" pitchFamily="34" charset="0"/>
              </a:rPr>
              <a:t>Permutations for CVT engagement and shift speed calculations provided us optimum values for the tuning</a:t>
            </a:r>
            <a:br>
              <a:rPr lang="en-US" sz="2800" dirty="0" smtClean="0">
                <a:latin typeface="Calibri" panose="020F0502020204030204" pitchFamily="34" charset="0"/>
              </a:rPr>
            </a:br>
            <a:r>
              <a:rPr lang="en-US" sz="2800" dirty="0" smtClean="0">
                <a:latin typeface="Calibri" panose="020F0502020204030204" pitchFamily="34" charset="0"/>
              </a:rPr>
              <a:t> parameters like flyweight values, spring loading and stiffness.</a:t>
            </a:r>
          </a:p>
          <a:p>
            <a:pPr marL="457200" indent="-457200">
              <a:buFont typeface="Arial" panose="020B0604020202020204" pitchFamily="34" charset="0"/>
              <a:buChar char="•"/>
            </a:pPr>
            <a:r>
              <a:rPr lang="en-US" sz="2800" dirty="0" smtClean="0">
                <a:latin typeface="Calibri" panose="020F0502020204030204" pitchFamily="34" charset="0"/>
              </a:rPr>
              <a:t>After rigorous testing and enduring for about 70kms run, the entire transmission system is performing</a:t>
            </a:r>
            <a:br>
              <a:rPr lang="en-US" sz="2800" dirty="0" smtClean="0">
                <a:latin typeface="Calibri" panose="020F0502020204030204" pitchFamily="34" charset="0"/>
              </a:rPr>
            </a:br>
            <a:r>
              <a:rPr lang="en-US" sz="2800" dirty="0" smtClean="0">
                <a:latin typeface="Calibri" panose="020F0502020204030204" pitchFamily="34" charset="0"/>
              </a:rPr>
              <a:t>consistently with satisfactory results. </a:t>
            </a:r>
          </a:p>
          <a:p>
            <a:pPr marL="457200" indent="-457200">
              <a:buFont typeface="Arial" panose="020B0604020202020204" pitchFamily="34" charset="0"/>
              <a:buChar char="•"/>
            </a:pPr>
            <a:r>
              <a:rPr lang="en-US" sz="2800" dirty="0" smtClean="0">
                <a:latin typeface="Calibri" panose="020F0502020204030204" pitchFamily="34" charset="0"/>
              </a:rPr>
              <a:t>It has sustained all types of rough and inclined gradients successfully.</a:t>
            </a:r>
          </a:p>
          <a:p>
            <a:pPr marL="457200" indent="-457200">
              <a:buFont typeface="Arial" panose="020B0604020202020204" pitchFamily="34" charset="0"/>
              <a:buChar char="•"/>
            </a:pPr>
            <a:endParaRPr lang="en-US" sz="2800" dirty="0">
              <a:latin typeface="Calibri" panose="020F0502020204030204" pitchFamily="34" charset="0"/>
            </a:endParaRPr>
          </a:p>
        </p:txBody>
      </p:sp>
      <p:sp>
        <p:nvSpPr>
          <p:cNvPr id="24" name="AutoShape 40"/>
          <p:cNvSpPr>
            <a:spLocks noChangeArrowheads="1"/>
          </p:cNvSpPr>
          <p:nvPr/>
        </p:nvSpPr>
        <p:spPr bwMode="auto">
          <a:xfrm>
            <a:off x="29362400" y="26025231"/>
            <a:ext cx="14036431" cy="6487177"/>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20015" tIns="60008" rIns="120015" bIns="60008" anchor="t"/>
          <a:lstStyle/>
          <a:p>
            <a:pPr algn="ctr"/>
            <a:r>
              <a:rPr lang="en-US" sz="5400" b="1" dirty="0" smtClean="0"/>
              <a:t>References</a:t>
            </a:r>
            <a:endParaRPr lang="en-US" sz="4400" dirty="0"/>
          </a:p>
          <a:p>
            <a:r>
              <a:rPr lang="en-US" sz="2800" dirty="0">
                <a:latin typeface="Calibri" panose="020F0502020204030204" pitchFamily="34" charset="0"/>
              </a:rPr>
              <a:t>1. Design of Machine Elements – V. B. Bhandari, Tata McGraw-Hill Education, 2007. </a:t>
            </a:r>
          </a:p>
          <a:p>
            <a:r>
              <a:rPr lang="en-US" sz="2800" dirty="0">
                <a:latin typeface="Calibri" panose="020F0502020204030204" pitchFamily="34" charset="0"/>
              </a:rPr>
              <a:t>2. Mechanical Engineering Design - J. E. </a:t>
            </a:r>
            <a:r>
              <a:rPr lang="en-US" sz="2800" dirty="0" err="1">
                <a:latin typeface="Calibri" panose="020F0502020204030204" pitchFamily="34" charset="0"/>
              </a:rPr>
              <a:t>Shigley</a:t>
            </a:r>
            <a:r>
              <a:rPr lang="en-US" sz="2800" dirty="0">
                <a:latin typeface="Calibri" panose="020F0502020204030204" pitchFamily="34" charset="0"/>
              </a:rPr>
              <a:t>, C. R. </a:t>
            </a:r>
            <a:r>
              <a:rPr lang="en-US" sz="2800" dirty="0" err="1">
                <a:latin typeface="Calibri" panose="020F0502020204030204" pitchFamily="34" charset="0"/>
              </a:rPr>
              <a:t>Mischke</a:t>
            </a:r>
            <a:r>
              <a:rPr lang="en-US" sz="2800" dirty="0">
                <a:latin typeface="Calibri" panose="020F0502020204030204" pitchFamily="34" charset="0"/>
              </a:rPr>
              <a:t>, R. G. </a:t>
            </a:r>
            <a:r>
              <a:rPr lang="en-US" sz="2800" dirty="0" err="1">
                <a:latin typeface="Calibri" panose="020F0502020204030204" pitchFamily="34" charset="0"/>
              </a:rPr>
              <a:t>Budynas</a:t>
            </a:r>
            <a:r>
              <a:rPr lang="en-US" sz="2800" dirty="0">
                <a:latin typeface="Calibri" panose="020F0502020204030204" pitchFamily="34" charset="0"/>
              </a:rPr>
              <a:t>, McGraw-Hill Series in Mechanical Engineering, 7th edition. </a:t>
            </a:r>
          </a:p>
          <a:p>
            <a:r>
              <a:rPr lang="en-US" sz="2800" dirty="0">
                <a:latin typeface="Calibri" panose="020F0502020204030204" pitchFamily="34" charset="0"/>
              </a:rPr>
              <a:t>3. Clutch Tuning Handbook- Olav </a:t>
            </a:r>
            <a:r>
              <a:rPr lang="en-US" sz="2800" dirty="0" err="1">
                <a:latin typeface="Calibri" panose="020F0502020204030204" pitchFamily="34" charset="0"/>
              </a:rPr>
              <a:t>Aeen</a:t>
            </a:r>
            <a:r>
              <a:rPr lang="en-US" sz="2800" dirty="0">
                <a:latin typeface="Calibri" panose="020F0502020204030204" pitchFamily="34" charset="0"/>
              </a:rPr>
              <a:t>. </a:t>
            </a:r>
          </a:p>
          <a:p>
            <a:r>
              <a:rPr lang="en-US" sz="2800" dirty="0">
                <a:latin typeface="Calibri" panose="020F0502020204030204" pitchFamily="34" charset="0"/>
              </a:rPr>
              <a:t>4. Design Data Book- Compiled by PSG College of Engineering. </a:t>
            </a:r>
          </a:p>
          <a:p>
            <a:r>
              <a:rPr lang="en-US" sz="2800" dirty="0">
                <a:latin typeface="Calibri" panose="020F0502020204030204" pitchFamily="34" charset="0"/>
              </a:rPr>
              <a:t>5. SKF Bearing Catalogue. </a:t>
            </a:r>
          </a:p>
          <a:p>
            <a:r>
              <a:rPr lang="en-US" sz="2800" dirty="0">
                <a:latin typeface="Calibri" panose="020F0502020204030204" pitchFamily="34" charset="0"/>
              </a:rPr>
              <a:t>6. Fundamentals of Mechanical Vibrations - S. Graham Kelly, McGraw-Hill Series in Mechanical Engineering, December, 1992. </a:t>
            </a:r>
          </a:p>
          <a:p>
            <a:r>
              <a:rPr lang="en-US" sz="2800" dirty="0">
                <a:latin typeface="Calibri" panose="020F0502020204030204" pitchFamily="34" charset="0"/>
              </a:rPr>
              <a:t>7. Internal Combustion Engines – V. </a:t>
            </a:r>
            <a:r>
              <a:rPr lang="en-US" sz="2800" dirty="0" err="1">
                <a:latin typeface="Calibri" panose="020F0502020204030204" pitchFamily="34" charset="0"/>
              </a:rPr>
              <a:t>Ganesan</a:t>
            </a:r>
            <a:r>
              <a:rPr lang="en-US" sz="2800" dirty="0">
                <a:latin typeface="Calibri" panose="020F0502020204030204" pitchFamily="34" charset="0"/>
              </a:rPr>
              <a:t>, McGraw-Hill Series in Mechanical Engineering, August 1, 1995. </a:t>
            </a:r>
          </a:p>
          <a:p>
            <a:r>
              <a:rPr lang="en-US" sz="2800" dirty="0">
                <a:latin typeface="Calibri" panose="020F0502020204030204" pitchFamily="34" charset="0"/>
              </a:rPr>
              <a:t>8. A first course in finite element method (3rdEdition) - Daryl L. Logan. Brooks/Cole, 2002. </a:t>
            </a:r>
          </a:p>
          <a:p>
            <a:r>
              <a:rPr lang="en-US" sz="2800" dirty="0">
                <a:latin typeface="Calibri" panose="020F0502020204030204" pitchFamily="34" charset="0"/>
              </a:rPr>
              <a:t>9. ANSYS Tutorial - K.L. Lawrence. SDC Publications, 2003. </a:t>
            </a:r>
          </a:p>
          <a:p>
            <a:endParaRPr lang="en-US" sz="2800" dirty="0">
              <a:latin typeface="Calibri" panose="020F0502020204030204" pitchFamily="34" charset="0"/>
            </a:endParaRPr>
          </a:p>
          <a:p>
            <a:pPr algn="just"/>
            <a:endParaRPr lang="en-US" sz="4400" dirty="0">
              <a:latin typeface="+mn-lt"/>
            </a:endParaRPr>
          </a:p>
        </p:txBody>
      </p:sp>
      <p:sp>
        <p:nvSpPr>
          <p:cNvPr id="29" name="Text Box 7"/>
          <p:cNvSpPr txBox="1">
            <a:spLocks noChangeArrowheads="1"/>
          </p:cNvSpPr>
          <p:nvPr/>
        </p:nvSpPr>
        <p:spPr bwMode="auto">
          <a:xfrm>
            <a:off x="6355080" y="417415"/>
            <a:ext cx="30723840" cy="4753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120015" tIns="60008" rIns="120015" bIns="60008">
            <a:spAutoFit/>
          </a:bodyPr>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5800" b="1" dirty="0" smtClean="0">
                <a:latin typeface="Calibri" panose="020F0502020204030204" pitchFamily="34" charset="0"/>
              </a:rPr>
              <a:t>BE Project 2014 -15</a:t>
            </a:r>
          </a:p>
          <a:p>
            <a:pPr algn="ctr"/>
            <a:r>
              <a:rPr lang="en-IN" sz="6600" b="1" dirty="0"/>
              <a:t>Design and Analysis of the Drive Train of an All-Terrain Vehicle</a:t>
            </a:r>
            <a:endParaRPr lang="en-US" sz="6600" dirty="0"/>
          </a:p>
          <a:p>
            <a:pPr algn="ctr"/>
            <a:endParaRPr lang="en-US" sz="8500" b="1" dirty="0"/>
          </a:p>
          <a:p>
            <a:pPr algn="ctr"/>
            <a:endParaRPr lang="en-US" sz="4600" b="1" dirty="0"/>
          </a:p>
          <a:p>
            <a:pPr algn="ctr"/>
            <a:endParaRPr lang="en-US" sz="4600" b="1" dirty="0"/>
          </a:p>
        </p:txBody>
      </p:sp>
      <p:pic>
        <p:nvPicPr>
          <p:cNvPr id="1026" name="Picture 2" descr="C:\Users\vilas dhore\Desktop\new_SVV_lg.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12800" y="417415"/>
            <a:ext cx="3625246" cy="3581622"/>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38277800" y="784605"/>
            <a:ext cx="3972560" cy="1754326"/>
          </a:xfrm>
          <a:prstGeom prst="rect">
            <a:avLst/>
          </a:prstGeom>
          <a:noFill/>
        </p:spPr>
        <p:txBody>
          <a:bodyPr wrap="square" rtlCol="0">
            <a:spAutoFit/>
          </a:bodyPr>
          <a:lstStyle/>
          <a:p>
            <a:r>
              <a:rPr lang="en-US" sz="5400" b="1" dirty="0" smtClean="0"/>
              <a:t> Group No.</a:t>
            </a:r>
          </a:p>
          <a:p>
            <a:pPr algn="r"/>
            <a:r>
              <a:rPr lang="en-US" sz="5400" b="1" dirty="0" smtClean="0"/>
              <a:t>       48</a:t>
            </a:r>
            <a:endParaRPr lang="en-US" sz="5400" b="1" dirty="0"/>
          </a:p>
        </p:txBody>
      </p:sp>
      <p:sp>
        <p:nvSpPr>
          <p:cNvPr id="6" name="Rectangle 5"/>
          <p:cNvSpPr/>
          <p:nvPr/>
        </p:nvSpPr>
        <p:spPr>
          <a:xfrm>
            <a:off x="37922200" y="604758"/>
            <a:ext cx="4683760" cy="2121516"/>
          </a:xfrm>
          <a:prstGeom prst="rect">
            <a:avLst/>
          </a:prstGeom>
          <a:noFill/>
          <a:ln w="571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Content Placeholder 3"/>
          <p:cNvPicPr>
            <a:picLocks noChangeAspect="1"/>
          </p:cNvPicPr>
          <p:nvPr/>
        </p:nvPicPr>
        <p:blipFill rotWithShape="1">
          <a:blip r:embed="rId3">
            <a:extLst>
              <a:ext uri="{28A0092B-C50C-407E-A947-70E740481C1C}">
                <a14:useLocalDpi xmlns:a14="http://schemas.microsoft.com/office/drawing/2010/main" xmlns="" val="0"/>
              </a:ext>
            </a:extLst>
          </a:blip>
          <a:srcRect l="31472" t="1449" r="3376"/>
          <a:stretch/>
        </p:blipFill>
        <p:spPr>
          <a:xfrm>
            <a:off x="17008325" y="29367157"/>
            <a:ext cx="4441371" cy="29220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6" name="Picture 15"/>
          <p:cNvPicPr>
            <a:picLocks noChangeAspect="1"/>
          </p:cNvPicPr>
          <p:nvPr/>
        </p:nvPicPr>
        <p:blipFill rotWithShape="1">
          <a:blip r:embed="rId4">
            <a:extLst>
              <a:ext uri="{28A0092B-C50C-407E-A947-70E740481C1C}">
                <a14:useLocalDpi xmlns:a14="http://schemas.microsoft.com/office/drawing/2010/main" xmlns="" val="0"/>
              </a:ext>
            </a:extLst>
          </a:blip>
          <a:srcRect t="1049" r="21401"/>
          <a:stretch/>
        </p:blipFill>
        <p:spPr>
          <a:xfrm>
            <a:off x="16397966" y="26453483"/>
            <a:ext cx="5275005" cy="258056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8" name="Content Placeholder 3"/>
          <p:cNvPicPr>
            <a:picLocks noChangeAspect="1"/>
          </p:cNvPicPr>
          <p:nvPr/>
        </p:nvPicPr>
        <p:blipFill>
          <a:blip r:embed="rId5">
            <a:extLst>
              <a:ext uri="{28A0092B-C50C-407E-A947-70E740481C1C}">
                <a14:useLocalDpi xmlns:a14="http://schemas.microsoft.com/office/drawing/2010/main" xmlns="" val="0"/>
              </a:ext>
            </a:extLst>
          </a:blip>
          <a:srcRect/>
          <a:stretch>
            <a:fillRect/>
          </a:stretch>
        </p:blipFill>
        <p:spPr>
          <a:xfrm>
            <a:off x="21945600" y="27042154"/>
            <a:ext cx="6482412" cy="411449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TextBox 1"/>
          <p:cNvSpPr txBox="1"/>
          <p:nvPr/>
        </p:nvSpPr>
        <p:spPr>
          <a:xfrm>
            <a:off x="15568121" y="2804159"/>
            <a:ext cx="13355795" cy="1446550"/>
          </a:xfrm>
          <a:prstGeom prst="rect">
            <a:avLst/>
          </a:prstGeom>
          <a:noFill/>
        </p:spPr>
        <p:txBody>
          <a:bodyPr wrap="square" rtlCol="0">
            <a:spAutoFit/>
          </a:bodyPr>
          <a:lstStyle/>
          <a:p>
            <a:pPr algn="ctr"/>
            <a:r>
              <a:rPr lang="en-US" sz="4400" b="1" dirty="0" smtClean="0">
                <a:latin typeface="Calibri" panose="020F0502020204030204" pitchFamily="34" charset="0"/>
              </a:rPr>
              <a:t>1. </a:t>
            </a:r>
            <a:r>
              <a:rPr lang="en-US" sz="4400" b="1" dirty="0" err="1" smtClean="0">
                <a:latin typeface="Calibri" panose="020F0502020204030204" pitchFamily="34" charset="0"/>
              </a:rPr>
              <a:t>Priyank</a:t>
            </a:r>
            <a:r>
              <a:rPr lang="en-US" sz="4400" b="1" dirty="0" smtClean="0">
                <a:latin typeface="Calibri" panose="020F0502020204030204" pitchFamily="34" charset="0"/>
              </a:rPr>
              <a:t> </a:t>
            </a:r>
            <a:r>
              <a:rPr lang="en-US" sz="4400" b="1" dirty="0" err="1" smtClean="0">
                <a:latin typeface="Calibri" panose="020F0502020204030204" pitchFamily="34" charset="0"/>
              </a:rPr>
              <a:t>Metha</a:t>
            </a:r>
            <a:r>
              <a:rPr lang="en-US" sz="4400" b="1" dirty="0" smtClean="0">
                <a:latin typeface="Calibri" panose="020F0502020204030204" pitchFamily="34" charset="0"/>
              </a:rPr>
              <a:t>  2. </a:t>
            </a:r>
            <a:r>
              <a:rPr lang="en-US" sz="4400" b="1" dirty="0" err="1" smtClean="0">
                <a:latin typeface="Calibri" panose="020F0502020204030204" pitchFamily="34" charset="0"/>
              </a:rPr>
              <a:t>Rohit</a:t>
            </a:r>
            <a:r>
              <a:rPr lang="en-US" sz="4400" b="1" dirty="0" smtClean="0">
                <a:latin typeface="Calibri" panose="020F0502020204030204" pitchFamily="34" charset="0"/>
              </a:rPr>
              <a:t> </a:t>
            </a:r>
            <a:r>
              <a:rPr lang="en-US" sz="4400" b="1" dirty="0" err="1" smtClean="0">
                <a:latin typeface="Calibri" panose="020F0502020204030204" pitchFamily="34" charset="0"/>
              </a:rPr>
              <a:t>Salgaonkar</a:t>
            </a:r>
            <a:r>
              <a:rPr lang="en-US" sz="4400" b="1" dirty="0" smtClean="0">
                <a:latin typeface="Calibri" panose="020F0502020204030204" pitchFamily="34" charset="0"/>
              </a:rPr>
              <a:t>  3.Soham </a:t>
            </a:r>
            <a:r>
              <a:rPr lang="en-US" sz="4400" b="1" dirty="0" err="1" smtClean="0">
                <a:latin typeface="Calibri" panose="020F0502020204030204" pitchFamily="34" charset="0"/>
              </a:rPr>
              <a:t>Gokhale</a:t>
            </a:r>
            <a:endParaRPr lang="en-US" sz="4400" b="1" dirty="0" smtClean="0">
              <a:latin typeface="Calibri" panose="020F0502020204030204" pitchFamily="34" charset="0"/>
            </a:endParaRPr>
          </a:p>
          <a:p>
            <a:pPr algn="ctr"/>
            <a:r>
              <a:rPr lang="en-US" sz="4400" b="1" dirty="0">
                <a:latin typeface="Calibri" panose="020F0502020204030204" pitchFamily="34" charset="0"/>
              </a:rPr>
              <a:t> </a:t>
            </a:r>
            <a:r>
              <a:rPr lang="en-US" sz="4400" b="1" dirty="0" smtClean="0">
                <a:latin typeface="Calibri" panose="020F0502020204030204" pitchFamily="34" charset="0"/>
              </a:rPr>
              <a:t>      Guide: Prof. V S </a:t>
            </a:r>
            <a:r>
              <a:rPr lang="en-US" sz="4400" b="1" dirty="0" err="1" smtClean="0">
                <a:latin typeface="Calibri" panose="020F0502020204030204" pitchFamily="34" charset="0"/>
              </a:rPr>
              <a:t>Narawne</a:t>
            </a:r>
            <a:endParaRPr lang="en-US" sz="4400" b="1" dirty="0">
              <a:latin typeface="Calibri" panose="020F0502020204030204" pitchFamily="34" charset="0"/>
            </a:endParaRPr>
          </a:p>
        </p:txBody>
      </p:sp>
    </p:spTree>
    <p:extLst>
      <p:ext uri="{BB962C8B-B14F-4D97-AF65-F5344CB8AC3E}">
        <p14:creationId xmlns:p14="http://schemas.microsoft.com/office/powerpoint/2010/main" xmlns="" val="2702103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wpi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mbria">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374</TotalTime>
  <Words>1504</Words>
  <Application>Microsoft Office PowerPoint</Application>
  <PresentationFormat>Custom</PresentationFormat>
  <Paragraphs>84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wpi_ppt</vt:lpstr>
      <vt:lpstr>Slide 1</vt:lpstr>
    </vt:vector>
  </TitlesOfParts>
  <Company>Worcester Polytechnic Institute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creator>WPI;ATC</dc:creator>
  <cp:lastModifiedBy>admin</cp:lastModifiedBy>
  <cp:revision>44</cp:revision>
  <dcterms:created xsi:type="dcterms:W3CDTF">2009-11-05T19:41:53Z</dcterms:created>
  <dcterms:modified xsi:type="dcterms:W3CDTF">2015-03-03T17:07:14Z</dcterms:modified>
</cp:coreProperties>
</file>