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0" r:id="rId1"/>
  </p:sldMasterIdLst>
  <p:notesMasterIdLst>
    <p:notesMasterId r:id="rId22"/>
  </p:notesMasterIdLst>
  <p:sldIdLst>
    <p:sldId id="256" r:id="rId2"/>
    <p:sldId id="272" r:id="rId3"/>
    <p:sldId id="257" r:id="rId4"/>
    <p:sldId id="267" r:id="rId5"/>
    <p:sldId id="268" r:id="rId6"/>
    <p:sldId id="269" r:id="rId7"/>
    <p:sldId id="258" r:id="rId8"/>
    <p:sldId id="259" r:id="rId9"/>
    <p:sldId id="270" r:id="rId10"/>
    <p:sldId id="271" r:id="rId11"/>
    <p:sldId id="260" r:id="rId12"/>
    <p:sldId id="266" r:id="rId13"/>
    <p:sldId id="264" r:id="rId14"/>
    <p:sldId id="273" r:id="rId15"/>
    <p:sldId id="274" r:id="rId16"/>
    <p:sldId id="275" r:id="rId17"/>
    <p:sldId id="278" r:id="rId18"/>
    <p:sldId id="276" r:id="rId19"/>
    <p:sldId id="277" r:id="rId20"/>
    <p:sldId id="279" r:id="rId21"/>
  </p:sldIdLst>
  <p:sldSz cx="18288000" cy="10287000"/>
  <p:notesSz cx="6858000" cy="9144000"/>
  <p:embeddedFontLst>
    <p:embeddedFont>
      <p:font typeface="Aparajita" panose="02020603050405020304" pitchFamily="18"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Canva Sans" panose="020B0604020202020204" charset="0"/>
      <p:regular r:id="rId33"/>
    </p:embeddedFont>
    <p:embeddedFont>
      <p:font typeface="Canva Sans Bold" panose="020B0604020202020204" charset="0"/>
      <p:regular r:id="rId34"/>
    </p:embeddedFont>
    <p:embeddedFont>
      <p:font typeface="Nunito" pitchFamily="2"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22" autoAdjust="0"/>
  </p:normalViewPr>
  <p:slideViewPr>
    <p:cSldViewPr>
      <p:cViewPr varScale="1">
        <p:scale>
          <a:sx n="54" d="100"/>
          <a:sy n="54" d="100"/>
        </p:scale>
        <p:origin x="75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29AD05-62D3-4B01-A44F-EEBEE09C2E8E}" type="datetimeFigureOut">
              <a:rPr lang="en-IN" smtClean="0"/>
              <a:t>20-10-2023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C2947-9735-4BD9-A3BA-BD1FA8F331C7}" type="slidenum">
              <a:rPr lang="en-IN" smtClean="0"/>
              <a:t>‹#›</a:t>
            </a:fld>
            <a:endParaRPr lang="en-IN"/>
          </a:p>
        </p:txBody>
      </p:sp>
    </p:spTree>
    <p:extLst>
      <p:ext uri="{BB962C8B-B14F-4D97-AF65-F5344CB8AC3E}">
        <p14:creationId xmlns:p14="http://schemas.microsoft.com/office/powerpoint/2010/main" val="1006758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FC2947-9735-4BD9-A3BA-BD1FA8F331C7}" type="slidenum">
              <a:rPr lang="en-IN" smtClean="0"/>
              <a:t>9</a:t>
            </a:fld>
            <a:endParaRPr lang="en-IN"/>
          </a:p>
        </p:txBody>
      </p:sp>
    </p:spTree>
    <p:extLst>
      <p:ext uri="{BB962C8B-B14F-4D97-AF65-F5344CB8AC3E}">
        <p14:creationId xmlns:p14="http://schemas.microsoft.com/office/powerpoint/2010/main" val="2285325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FC2947-9735-4BD9-A3BA-BD1FA8F331C7}" type="slidenum">
              <a:rPr lang="en-IN" smtClean="0"/>
              <a:t>13</a:t>
            </a:fld>
            <a:endParaRPr lang="en-IN"/>
          </a:p>
        </p:txBody>
      </p:sp>
    </p:spTree>
    <p:extLst>
      <p:ext uri="{BB962C8B-B14F-4D97-AF65-F5344CB8AC3E}">
        <p14:creationId xmlns:p14="http://schemas.microsoft.com/office/powerpoint/2010/main" val="534008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CC24-00A7-4726-0CDD-4F5AEF84A9B2}"/>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IN"/>
          </a:p>
        </p:txBody>
      </p:sp>
      <p:sp>
        <p:nvSpPr>
          <p:cNvPr id="3" name="Subtitle 2">
            <a:extLst>
              <a:ext uri="{FF2B5EF4-FFF2-40B4-BE49-F238E27FC236}">
                <a16:creationId xmlns:a16="http://schemas.microsoft.com/office/drawing/2014/main" id="{1BBD0F8B-15CB-2A3E-28AD-BDCE5747B29A}"/>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5CF252-1EF8-A794-1EA4-2F243379E5E3}"/>
              </a:ext>
            </a:extLst>
          </p:cNvPr>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5" name="Footer Placeholder 4">
            <a:extLst>
              <a:ext uri="{FF2B5EF4-FFF2-40B4-BE49-F238E27FC236}">
                <a16:creationId xmlns:a16="http://schemas.microsoft.com/office/drawing/2014/main" id="{514697ED-8D3B-072E-AF97-2233C7A85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29810D-FD52-4258-9A58-0ED4707FB4C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4376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6939-57B6-3026-D21C-F1EE029CA6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B21408-7BE9-6FEE-4A5F-75C952AABE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F19C06-6DBC-4B26-2459-569DC77E9E37}"/>
              </a:ext>
            </a:extLst>
          </p:cNvPr>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5" name="Footer Placeholder 4">
            <a:extLst>
              <a:ext uri="{FF2B5EF4-FFF2-40B4-BE49-F238E27FC236}">
                <a16:creationId xmlns:a16="http://schemas.microsoft.com/office/drawing/2014/main" id="{0DB49CF3-C7DA-7B73-268C-66D99CD15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DD657-F4F7-B023-004A-1BAC7837B3E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7975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EB3E78-91C9-A89B-F21B-A4C8C7F56A4A}"/>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78C40A-6EBE-0ED7-9FBD-63CA5DBCF40F}"/>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DD64D1-4661-EA94-7185-74C990900D41}"/>
              </a:ext>
            </a:extLst>
          </p:cNvPr>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5" name="Footer Placeholder 4">
            <a:extLst>
              <a:ext uri="{FF2B5EF4-FFF2-40B4-BE49-F238E27FC236}">
                <a16:creationId xmlns:a16="http://schemas.microsoft.com/office/drawing/2014/main" id="{E5D59B29-03F6-FDEC-1C56-CCF717EC8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2A784-6E44-18FD-B070-65DA4B856C0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0256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78B2-360C-6C30-C77A-521549EF68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EF2D8D-6A50-B827-7092-8253A39847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5AE731-FDE2-6623-846D-9589A62A5CD7}"/>
              </a:ext>
            </a:extLst>
          </p:cNvPr>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5" name="Footer Placeholder 4">
            <a:extLst>
              <a:ext uri="{FF2B5EF4-FFF2-40B4-BE49-F238E27FC236}">
                <a16:creationId xmlns:a16="http://schemas.microsoft.com/office/drawing/2014/main" id="{DCE3CC90-73E8-2287-75A4-97339327F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52989-B738-863A-78DB-62E944B5D2C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4440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79B3-5C32-20B1-E025-1337E39649A1}"/>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94BE56-8F95-D72C-FB5F-BFA8501C782C}"/>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5C199-6EE7-3134-784B-990DB1486F28}"/>
              </a:ext>
            </a:extLst>
          </p:cNvPr>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5" name="Footer Placeholder 4">
            <a:extLst>
              <a:ext uri="{FF2B5EF4-FFF2-40B4-BE49-F238E27FC236}">
                <a16:creationId xmlns:a16="http://schemas.microsoft.com/office/drawing/2014/main" id="{69C7E83D-7C42-B77F-4413-8E993EDD3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EEF1F-1E9E-5013-857A-2E603D563A3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9867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1173-BC6D-AA94-918E-0D5C913CF1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D9720F-F341-922A-18F5-5DC36EC940D6}"/>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A647C2-C073-B6F1-8FA7-57E94D0D935D}"/>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BBCA27-00CC-8F95-9FE3-A6992E1499F2}"/>
              </a:ext>
            </a:extLst>
          </p:cNvPr>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6" name="Footer Placeholder 5">
            <a:extLst>
              <a:ext uri="{FF2B5EF4-FFF2-40B4-BE49-F238E27FC236}">
                <a16:creationId xmlns:a16="http://schemas.microsoft.com/office/drawing/2014/main" id="{145CF75C-55FC-5FB3-BEF9-7D8356997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0CE8A-3A8D-AA0C-1192-DE659A6D95A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397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F9AD-94C4-0F68-0115-08DC9D966869}"/>
              </a:ext>
            </a:extLst>
          </p:cNvPr>
          <p:cNvSpPr>
            <a:spLocks noGrp="1"/>
          </p:cNvSpPr>
          <p:nvPr>
            <p:ph type="title"/>
          </p:nvPr>
        </p:nvSpPr>
        <p:spPr>
          <a:xfrm>
            <a:off x="1259682" y="547688"/>
            <a:ext cx="15773400" cy="198834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F9F0C4-2B29-01BC-FF7B-AD174B6405F8}"/>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0DD97-6C12-EAD6-F25C-F10F81F0E403}"/>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B9EB8C-CB59-60FE-8E0E-8D5AAA251173}"/>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EE5D179C-F53D-327E-CC74-D12E7D43F36E}"/>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7ABEBC-63F7-C1D9-5AA9-A0D7F8261CF6}"/>
              </a:ext>
            </a:extLst>
          </p:cNvPr>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8" name="Footer Placeholder 7">
            <a:extLst>
              <a:ext uri="{FF2B5EF4-FFF2-40B4-BE49-F238E27FC236}">
                <a16:creationId xmlns:a16="http://schemas.microsoft.com/office/drawing/2014/main" id="{5CF2010E-6C2B-6F0E-205B-9988BDDAE9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E035C8-190D-9A94-31C7-B13CE3A3EB5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169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3DE4-D7EF-F0FD-1861-F694F5B6D2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B82B51-2E55-2D4C-3874-436DED316FD9}"/>
              </a:ext>
            </a:extLst>
          </p:cNvPr>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4" name="Footer Placeholder 3">
            <a:extLst>
              <a:ext uri="{FF2B5EF4-FFF2-40B4-BE49-F238E27FC236}">
                <a16:creationId xmlns:a16="http://schemas.microsoft.com/office/drawing/2014/main" id="{464484D0-71C2-019D-35EE-DDA4E6CC28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4098A9-FB7F-B976-A19A-ED3B65EA763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389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9E01AB-8F3D-5395-6BF8-A4AEA343FDE5}"/>
              </a:ext>
            </a:extLst>
          </p:cNvPr>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3" name="Footer Placeholder 2">
            <a:extLst>
              <a:ext uri="{FF2B5EF4-FFF2-40B4-BE49-F238E27FC236}">
                <a16:creationId xmlns:a16="http://schemas.microsoft.com/office/drawing/2014/main" id="{495A1AC3-B8AD-9382-C649-D9948920DD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F86B6F-1873-4162-EBA9-BB8D20B3643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016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A758-F487-7AF2-EA2D-60AA0655E080}"/>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356B34-E280-E452-82C8-E8CC3C88B3B5}"/>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D6D06C-032A-B070-7F66-A3F38AF0FA40}"/>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A5695961-22A6-B547-A76A-49C0AA805E20}"/>
              </a:ext>
            </a:extLst>
          </p:cNvPr>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6" name="Footer Placeholder 5">
            <a:extLst>
              <a:ext uri="{FF2B5EF4-FFF2-40B4-BE49-F238E27FC236}">
                <a16:creationId xmlns:a16="http://schemas.microsoft.com/office/drawing/2014/main" id="{D2889E7C-9571-66E1-4990-F9251D94CB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7750D0-EA2B-B8CC-BCCA-205A5CE23C8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26421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6A0A-A0C6-9F3C-6EEE-640A7DB7829E}"/>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17C359-C075-1898-958D-3F114B2623A9}"/>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IN"/>
          </a:p>
        </p:txBody>
      </p:sp>
      <p:sp>
        <p:nvSpPr>
          <p:cNvPr id="4" name="Text Placeholder 3">
            <a:extLst>
              <a:ext uri="{FF2B5EF4-FFF2-40B4-BE49-F238E27FC236}">
                <a16:creationId xmlns:a16="http://schemas.microsoft.com/office/drawing/2014/main" id="{694AD0AE-22FE-6350-E25F-F40AF88F9009}"/>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1F1F1FC1-0ABF-2F96-B0FE-2DF4B2A0137D}"/>
              </a:ext>
            </a:extLst>
          </p:cNvPr>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6" name="Footer Placeholder 5">
            <a:extLst>
              <a:ext uri="{FF2B5EF4-FFF2-40B4-BE49-F238E27FC236}">
                <a16:creationId xmlns:a16="http://schemas.microsoft.com/office/drawing/2014/main" id="{72C92B88-C3CA-765B-0FF9-05F3919BB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ED114B-D927-8DAC-B4C3-4733122B82B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713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CE0D58-596B-B897-0666-61C7128C5EC3}"/>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978316-F624-230F-582B-860F7C23BB36}"/>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181149-10FB-3808-5933-78DD8686E4DE}"/>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10/20/2023</a:t>
            </a:fld>
            <a:endParaRPr lang="en-US"/>
          </a:p>
        </p:txBody>
      </p:sp>
      <p:sp>
        <p:nvSpPr>
          <p:cNvPr id="5" name="Footer Placeholder 4">
            <a:extLst>
              <a:ext uri="{FF2B5EF4-FFF2-40B4-BE49-F238E27FC236}">
                <a16:creationId xmlns:a16="http://schemas.microsoft.com/office/drawing/2014/main" id="{A0E83536-2DD4-4C3D-D267-FEE729D66815}"/>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F1EBF6-49BE-8195-77C1-4CC085E28063}"/>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5479085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spiedigitallibrary.org/profile/Feng.Wang-4058710" TargetMode="External"/><Relationship Id="rId7" Type="http://schemas.openxmlformats.org/officeDocument/2006/relationships/hyperlink" Target="https://www.spiedigitallibrary.org/profile/James.Word-18046" TargetMode="External"/><Relationship Id="rId2" Type="http://schemas.openxmlformats.org/officeDocument/2006/relationships/hyperlink" Target="https://www.spiedigitallibrary.org/profile/Yuangsheng.Ma-115005" TargetMode="External"/><Relationship Id="rId1" Type="http://schemas.openxmlformats.org/officeDocument/2006/relationships/slideLayout" Target="../slideLayouts/slideLayout7.xml"/><Relationship Id="rId6" Type="http://schemas.openxmlformats.org/officeDocument/2006/relationships/hyperlink" Target="https://www.spiedigitallibrary.org/profile/SHAO-WEN.GAO-8370" TargetMode="External"/><Relationship Id="rId5" Type="http://schemas.openxmlformats.org/officeDocument/2006/relationships/hyperlink" Target="https://www.spiedigitallibrary.org/profile/YUYANG.SUN-3526539" TargetMode="External"/><Relationship Id="rId4" Type="http://schemas.openxmlformats.org/officeDocument/2006/relationships/hyperlink" Target="https://www.spiedigitallibrary.org/profile/Le.Hong-46491"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90800" y="4152900"/>
            <a:ext cx="12823746" cy="1566544"/>
          </a:xfrm>
          <a:prstGeom prst="rect">
            <a:avLst/>
          </a:prstGeom>
        </p:spPr>
        <p:txBody>
          <a:bodyPr lIns="0" tIns="0" rIns="0" bIns="0" rtlCol="0" anchor="t">
            <a:spAutoFit/>
          </a:bodyPr>
          <a:lstStyle/>
          <a:p>
            <a:pPr algn="ctr">
              <a:lnSpc>
                <a:spcPts val="12880"/>
              </a:lnSpc>
            </a:pPr>
            <a:r>
              <a:rPr lang="en-US" sz="9200" dirty="0">
                <a:solidFill>
                  <a:srgbClr val="004AAD"/>
                </a:solidFill>
                <a:latin typeface="Canva Sans Bold"/>
              </a:rPr>
              <a:t>Wafer Fault Detection </a:t>
            </a:r>
          </a:p>
        </p:txBody>
      </p:sp>
      <p:pic>
        <p:nvPicPr>
          <p:cNvPr id="1026" name="Picture 2">
            <a:extLst>
              <a:ext uri="{FF2B5EF4-FFF2-40B4-BE49-F238E27FC236}">
                <a16:creationId xmlns:a16="http://schemas.microsoft.com/office/drawing/2014/main" id="{A491378E-2ABF-D380-6E81-C98E29C693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4326" y="907413"/>
            <a:ext cx="3520440" cy="1955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EFBA90-7FBE-3BA1-45B4-7B336CC56668}"/>
              </a:ext>
            </a:extLst>
          </p:cNvPr>
          <p:cNvSpPr txBox="1"/>
          <p:nvPr/>
        </p:nvSpPr>
        <p:spPr>
          <a:xfrm>
            <a:off x="533400" y="419100"/>
            <a:ext cx="8077200" cy="1323439"/>
          </a:xfrm>
          <a:prstGeom prst="rect">
            <a:avLst/>
          </a:prstGeom>
          <a:noFill/>
        </p:spPr>
        <p:txBody>
          <a:bodyPr wrap="square">
            <a:spAutoFit/>
          </a:bodyPr>
          <a:lstStyle/>
          <a:p>
            <a:r>
              <a:rPr lang="en-US" sz="8000" dirty="0"/>
              <a:t>Literature Review</a:t>
            </a:r>
            <a:endParaRPr lang="en-IN" sz="8000" dirty="0"/>
          </a:p>
        </p:txBody>
      </p:sp>
      <p:graphicFrame>
        <p:nvGraphicFramePr>
          <p:cNvPr id="4" name="Google Shape;148;g229530162e5_0_47">
            <a:extLst>
              <a:ext uri="{FF2B5EF4-FFF2-40B4-BE49-F238E27FC236}">
                <a16:creationId xmlns:a16="http://schemas.microsoft.com/office/drawing/2014/main" id="{68704A9D-EF73-8351-DD22-0695C65C7333}"/>
              </a:ext>
            </a:extLst>
          </p:cNvPr>
          <p:cNvGraphicFramePr/>
          <p:nvPr>
            <p:extLst>
              <p:ext uri="{D42A27DB-BD31-4B8C-83A1-F6EECF244321}">
                <p14:modId xmlns:p14="http://schemas.microsoft.com/office/powerpoint/2010/main" val="74151830"/>
              </p:ext>
            </p:extLst>
          </p:nvPr>
        </p:nvGraphicFramePr>
        <p:xfrm>
          <a:off x="674076" y="2476500"/>
          <a:ext cx="16699524" cy="7732909"/>
        </p:xfrm>
        <a:graphic>
          <a:graphicData uri="http://schemas.openxmlformats.org/drawingml/2006/table">
            <a:tbl>
              <a:tblPr>
                <a:noFill/>
              </a:tblPr>
              <a:tblGrid>
                <a:gridCol w="1168653">
                  <a:extLst>
                    <a:ext uri="{9D8B030D-6E8A-4147-A177-3AD203B41FA5}">
                      <a16:colId xmlns:a16="http://schemas.microsoft.com/office/drawing/2014/main" val="20000"/>
                    </a:ext>
                  </a:extLst>
                </a:gridCol>
                <a:gridCol w="2938273">
                  <a:extLst>
                    <a:ext uri="{9D8B030D-6E8A-4147-A177-3AD203B41FA5}">
                      <a16:colId xmlns:a16="http://schemas.microsoft.com/office/drawing/2014/main" val="20001"/>
                    </a:ext>
                  </a:extLst>
                </a:gridCol>
                <a:gridCol w="8228680">
                  <a:extLst>
                    <a:ext uri="{9D8B030D-6E8A-4147-A177-3AD203B41FA5}">
                      <a16:colId xmlns:a16="http://schemas.microsoft.com/office/drawing/2014/main" val="20002"/>
                    </a:ext>
                  </a:extLst>
                </a:gridCol>
                <a:gridCol w="4363918">
                  <a:extLst>
                    <a:ext uri="{9D8B030D-6E8A-4147-A177-3AD203B41FA5}">
                      <a16:colId xmlns:a16="http://schemas.microsoft.com/office/drawing/2014/main" val="20003"/>
                    </a:ext>
                  </a:extLst>
                </a:gridCol>
              </a:tblGrid>
              <a:tr h="967586">
                <a:tc>
                  <a:txBody>
                    <a:bodyPr/>
                    <a:lstStyle/>
                    <a:p>
                      <a:pPr marL="0" marR="0" lvl="0" indent="0" algn="just" rtl="0">
                        <a:lnSpc>
                          <a:spcPct val="107000"/>
                        </a:lnSpc>
                        <a:spcBef>
                          <a:spcPts val="0"/>
                        </a:spcBef>
                        <a:spcAft>
                          <a:spcPts val="0"/>
                        </a:spcAft>
                        <a:buNone/>
                      </a:pPr>
                      <a:r>
                        <a:rPr lang="en-US" sz="1600" b="1" dirty="0">
                          <a:latin typeface="Times New Roman"/>
                          <a:ea typeface="Times New Roman"/>
                          <a:cs typeface="Times New Roman"/>
                          <a:sym typeface="Times New Roman"/>
                        </a:rPr>
                        <a:t>S.no </a:t>
                      </a:r>
                      <a:endParaRPr sz="1200" dirty="0">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600" b="1">
                          <a:latin typeface="Times New Roman"/>
                          <a:ea typeface="Times New Roman"/>
                          <a:cs typeface="Times New Roman"/>
                          <a:sym typeface="Times New Roman"/>
                        </a:rPr>
                        <a:t>Techniques</a:t>
                      </a:r>
                      <a:endParaRPr sz="1200">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600" b="1">
                          <a:latin typeface="Times New Roman"/>
                          <a:ea typeface="Times New Roman"/>
                          <a:cs typeface="Times New Roman"/>
                          <a:sym typeface="Times New Roman"/>
                        </a:rPr>
                        <a:t>Title of the Work</a:t>
                      </a:r>
                      <a:endParaRPr sz="1200">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600" b="1">
                          <a:latin typeface="Times New Roman"/>
                          <a:ea typeface="Times New Roman"/>
                          <a:cs typeface="Times New Roman"/>
                          <a:sym typeface="Times New Roman"/>
                        </a:rPr>
                        <a:t>Results/</a:t>
                      </a:r>
                      <a:endParaRPr sz="1200">
                        <a:latin typeface="Times New Roman"/>
                        <a:ea typeface="Times New Roman"/>
                        <a:cs typeface="Times New Roman"/>
                        <a:sym typeface="Times New Roman"/>
                      </a:endParaRPr>
                    </a:p>
                    <a:p>
                      <a:pPr marL="0" marR="0" lvl="0" indent="0" algn="just" rtl="0">
                        <a:lnSpc>
                          <a:spcPct val="107000"/>
                        </a:lnSpc>
                        <a:spcBef>
                          <a:spcPts val="0"/>
                        </a:spcBef>
                        <a:spcAft>
                          <a:spcPts val="0"/>
                        </a:spcAft>
                        <a:buNone/>
                      </a:pPr>
                      <a:r>
                        <a:rPr lang="en-US" sz="1600" b="1">
                          <a:latin typeface="Times New Roman"/>
                          <a:ea typeface="Times New Roman"/>
                          <a:cs typeface="Times New Roman"/>
                          <a:sym typeface="Times New Roman"/>
                        </a:rPr>
                        <a:t>Limitations</a:t>
                      </a:r>
                      <a:endParaRPr sz="1200">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451103">
                <a:tc>
                  <a:txBody>
                    <a:bodyPr/>
                    <a:lstStyle/>
                    <a:p>
                      <a:pPr marL="0" marR="0" lvl="0" indent="0" algn="just" rtl="0">
                        <a:lnSpc>
                          <a:spcPct val="107000"/>
                        </a:lnSpc>
                        <a:spcBef>
                          <a:spcPts val="0"/>
                        </a:spcBef>
                        <a:spcAft>
                          <a:spcPts val="0"/>
                        </a:spcAft>
                        <a:buNone/>
                      </a:pPr>
                      <a:r>
                        <a:rPr lang="en-US" sz="1600" dirty="0">
                          <a:latin typeface="Times New Roman"/>
                          <a:ea typeface="Times New Roman"/>
                          <a:cs typeface="Times New Roman"/>
                          <a:sym typeface="Times New Roman"/>
                        </a:rPr>
                        <a:t>6</a:t>
                      </a:r>
                      <a:endParaRPr sz="1200" dirty="0">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Clr>
                          <a:srgbClr val="000000"/>
                        </a:buClr>
                        <a:buFont typeface="Arial"/>
                        <a:buNone/>
                      </a:pPr>
                      <a:r>
                        <a:rPr lang="en-US" sz="1800" b="0" i="0" kern="1200" dirty="0">
                          <a:solidFill>
                            <a:schemeClr val="tx1"/>
                          </a:solidFill>
                          <a:effectLst/>
                          <a:latin typeface="+mn-lt"/>
                          <a:ea typeface="+mn-ea"/>
                          <a:cs typeface="+mn-cs"/>
                        </a:rPr>
                        <a:t>Optical Rule Check (ORC) with computation lithography .</a:t>
                      </a: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IN" sz="1600" b="0" i="0" kern="1200" dirty="0">
                          <a:solidFill>
                            <a:schemeClr val="tx1"/>
                          </a:solidFill>
                          <a:effectLst/>
                          <a:latin typeface="+mn-lt"/>
                          <a:ea typeface="+mn-ea"/>
                          <a:cs typeface="+mn-cs"/>
                        </a:rPr>
                        <a:t>Machine learning based wafer defect detection</a:t>
                      </a:r>
                    </a:p>
                    <a:p>
                      <a:r>
                        <a:rPr lang="en-IN" sz="1600" b="0" i="0" u="sng" kern="1200" dirty="0" err="1">
                          <a:solidFill>
                            <a:schemeClr val="tx1"/>
                          </a:solidFill>
                          <a:effectLst/>
                          <a:latin typeface="+mn-lt"/>
                          <a:ea typeface="+mn-ea"/>
                          <a:cs typeface="+mn-cs"/>
                          <a:hlinkClick r:id="rId2"/>
                        </a:rPr>
                        <a:t>Yuansheng</a:t>
                      </a:r>
                      <a:r>
                        <a:rPr lang="en-IN" sz="1600" b="0" i="0" u="sng" kern="1200" dirty="0">
                          <a:solidFill>
                            <a:schemeClr val="tx1"/>
                          </a:solidFill>
                          <a:effectLst/>
                          <a:latin typeface="+mn-lt"/>
                          <a:ea typeface="+mn-ea"/>
                          <a:cs typeface="+mn-cs"/>
                          <a:hlinkClick r:id="rId2"/>
                        </a:rPr>
                        <a:t> Ma</a:t>
                      </a:r>
                      <a:r>
                        <a:rPr lang="en-IN" sz="1600" b="0" i="0" kern="1200" dirty="0">
                          <a:solidFill>
                            <a:schemeClr val="tx1"/>
                          </a:solidFill>
                          <a:effectLst/>
                          <a:latin typeface="+mn-lt"/>
                          <a:ea typeface="+mn-ea"/>
                          <a:cs typeface="+mn-cs"/>
                        </a:rPr>
                        <a:t>, </a:t>
                      </a:r>
                      <a:r>
                        <a:rPr lang="en-IN" sz="1600" b="0" i="0" u="sng" kern="1200" dirty="0">
                          <a:solidFill>
                            <a:schemeClr val="tx1"/>
                          </a:solidFill>
                          <a:effectLst/>
                          <a:latin typeface="+mn-lt"/>
                          <a:ea typeface="+mn-ea"/>
                          <a:cs typeface="+mn-cs"/>
                          <a:hlinkClick r:id="rId3"/>
                        </a:rPr>
                        <a:t>Feng Wang</a:t>
                      </a:r>
                      <a:r>
                        <a:rPr lang="en-IN" sz="1600" b="0" i="0" kern="1200" dirty="0">
                          <a:solidFill>
                            <a:schemeClr val="tx1"/>
                          </a:solidFill>
                          <a:effectLst/>
                          <a:latin typeface="+mn-lt"/>
                          <a:ea typeface="+mn-ea"/>
                          <a:cs typeface="+mn-cs"/>
                        </a:rPr>
                        <a:t>, </a:t>
                      </a:r>
                      <a:r>
                        <a:rPr lang="en-IN" sz="1600" b="0" i="0" u="sng" kern="1200" dirty="0">
                          <a:solidFill>
                            <a:schemeClr val="tx1"/>
                          </a:solidFill>
                          <a:effectLst/>
                          <a:latin typeface="+mn-lt"/>
                          <a:ea typeface="+mn-ea"/>
                          <a:cs typeface="+mn-cs"/>
                        </a:rPr>
                        <a:t>Qian Xie</a:t>
                      </a:r>
                      <a:r>
                        <a:rPr lang="en-IN" sz="1600" b="0" i="0" kern="1200" dirty="0">
                          <a:solidFill>
                            <a:schemeClr val="tx1"/>
                          </a:solidFill>
                          <a:effectLst/>
                          <a:latin typeface="+mn-lt"/>
                          <a:ea typeface="+mn-ea"/>
                          <a:cs typeface="+mn-cs"/>
                        </a:rPr>
                        <a:t>, </a:t>
                      </a:r>
                      <a:r>
                        <a:rPr lang="en-IN" sz="1600" b="0" i="0" u="sng" kern="1200" dirty="0">
                          <a:solidFill>
                            <a:schemeClr val="tx1"/>
                          </a:solidFill>
                          <a:effectLst/>
                          <a:latin typeface="+mn-lt"/>
                          <a:ea typeface="+mn-ea"/>
                          <a:cs typeface="+mn-cs"/>
                          <a:hlinkClick r:id="rId4"/>
                        </a:rPr>
                        <a:t>Le Hong</a:t>
                      </a:r>
                      <a:r>
                        <a:rPr lang="en-IN" sz="1600" b="0" i="0" kern="1200" dirty="0">
                          <a:solidFill>
                            <a:schemeClr val="tx1"/>
                          </a:solidFill>
                          <a:effectLst/>
                          <a:latin typeface="+mn-lt"/>
                          <a:ea typeface="+mn-ea"/>
                          <a:cs typeface="+mn-cs"/>
                        </a:rPr>
                        <a:t>, </a:t>
                      </a:r>
                      <a:r>
                        <a:rPr lang="en-IN" sz="1600" b="0" i="0" u="sng" kern="1200" dirty="0">
                          <a:solidFill>
                            <a:schemeClr val="tx1"/>
                          </a:solidFill>
                          <a:effectLst/>
                          <a:latin typeface="+mn-lt"/>
                          <a:ea typeface="+mn-ea"/>
                          <a:cs typeface="+mn-cs"/>
                        </a:rPr>
                        <a:t>Joerg </a:t>
                      </a:r>
                      <a:r>
                        <a:rPr lang="en-IN" sz="1600" b="0" i="0" u="sng" kern="1200" dirty="0" err="1">
                          <a:solidFill>
                            <a:schemeClr val="tx1"/>
                          </a:solidFill>
                          <a:effectLst/>
                          <a:latin typeface="+mn-lt"/>
                          <a:ea typeface="+mn-ea"/>
                          <a:cs typeface="+mn-cs"/>
                        </a:rPr>
                        <a:t>Mellmann</a:t>
                      </a:r>
                      <a:r>
                        <a:rPr lang="en-IN" sz="1600" b="0" i="0" kern="1200" dirty="0">
                          <a:solidFill>
                            <a:schemeClr val="tx1"/>
                          </a:solidFill>
                          <a:effectLst/>
                          <a:latin typeface="+mn-lt"/>
                          <a:ea typeface="+mn-ea"/>
                          <a:cs typeface="+mn-cs"/>
                        </a:rPr>
                        <a:t>, </a:t>
                      </a:r>
                      <a:r>
                        <a:rPr lang="en-IN" sz="1600" b="0" i="0" u="sng" kern="1200" dirty="0" err="1">
                          <a:solidFill>
                            <a:schemeClr val="tx1"/>
                          </a:solidFill>
                          <a:effectLst/>
                          <a:latin typeface="+mn-lt"/>
                          <a:ea typeface="+mn-ea"/>
                          <a:cs typeface="+mn-cs"/>
                          <a:hlinkClick r:id="rId5"/>
                        </a:rPr>
                        <a:t>Yuyang</a:t>
                      </a:r>
                      <a:r>
                        <a:rPr lang="en-IN" sz="1600" b="0" i="0" u="sng" kern="1200" dirty="0">
                          <a:solidFill>
                            <a:schemeClr val="tx1"/>
                          </a:solidFill>
                          <a:effectLst/>
                          <a:latin typeface="+mn-lt"/>
                          <a:ea typeface="+mn-ea"/>
                          <a:cs typeface="+mn-cs"/>
                          <a:hlinkClick r:id="rId5"/>
                        </a:rPr>
                        <a:t> Sun</a:t>
                      </a:r>
                      <a:r>
                        <a:rPr lang="en-IN" sz="1600" b="0" i="0" kern="1200" dirty="0">
                          <a:solidFill>
                            <a:schemeClr val="tx1"/>
                          </a:solidFill>
                          <a:effectLst/>
                          <a:latin typeface="+mn-lt"/>
                          <a:ea typeface="+mn-ea"/>
                          <a:cs typeface="+mn-cs"/>
                        </a:rPr>
                        <a:t>, </a:t>
                      </a:r>
                      <a:r>
                        <a:rPr lang="en-IN" sz="1600" b="0" i="0" u="sng" kern="1200" dirty="0">
                          <a:solidFill>
                            <a:schemeClr val="tx1"/>
                          </a:solidFill>
                          <a:effectLst/>
                          <a:latin typeface="+mn-lt"/>
                          <a:ea typeface="+mn-ea"/>
                          <a:cs typeface="+mn-cs"/>
                          <a:hlinkClick r:id="rId6"/>
                        </a:rPr>
                        <a:t>Shao Wen Gao</a:t>
                      </a:r>
                      <a:r>
                        <a:rPr lang="en-IN" sz="1600" b="0" i="0" kern="1200" dirty="0">
                          <a:solidFill>
                            <a:schemeClr val="tx1"/>
                          </a:solidFill>
                          <a:effectLst/>
                          <a:latin typeface="+mn-lt"/>
                          <a:ea typeface="+mn-ea"/>
                          <a:cs typeface="+mn-cs"/>
                        </a:rPr>
                        <a:t>, </a:t>
                      </a:r>
                      <a:r>
                        <a:rPr lang="en-IN" sz="1600" b="0" i="0" u="sng" kern="1200" dirty="0">
                          <a:solidFill>
                            <a:schemeClr val="tx1"/>
                          </a:solidFill>
                          <a:effectLst/>
                          <a:latin typeface="+mn-lt"/>
                          <a:ea typeface="+mn-ea"/>
                          <a:cs typeface="+mn-cs"/>
                        </a:rPr>
                        <a:t>Sonal Singh</a:t>
                      </a:r>
                      <a:r>
                        <a:rPr lang="en-IN" sz="1600" b="0" i="0" kern="1200" dirty="0">
                          <a:solidFill>
                            <a:schemeClr val="tx1"/>
                          </a:solidFill>
                          <a:effectLst/>
                          <a:latin typeface="+mn-lt"/>
                          <a:ea typeface="+mn-ea"/>
                          <a:cs typeface="+mn-cs"/>
                        </a:rPr>
                        <a:t>, </a:t>
                      </a:r>
                      <a:r>
                        <a:rPr lang="en-IN" sz="1600" b="0" i="0" u="sng" kern="1200" dirty="0" err="1">
                          <a:solidFill>
                            <a:schemeClr val="tx1"/>
                          </a:solidFill>
                          <a:effectLst/>
                          <a:latin typeface="+mn-lt"/>
                          <a:ea typeface="+mn-ea"/>
                          <a:cs typeface="+mn-cs"/>
                        </a:rPr>
                        <a:t>Panneerselvam</a:t>
                      </a:r>
                      <a:r>
                        <a:rPr lang="en-IN" sz="1600" b="0" i="0" u="sng" kern="1200" dirty="0">
                          <a:solidFill>
                            <a:schemeClr val="tx1"/>
                          </a:solidFill>
                          <a:effectLst/>
                          <a:latin typeface="+mn-lt"/>
                          <a:ea typeface="+mn-ea"/>
                          <a:cs typeface="+mn-cs"/>
                        </a:rPr>
                        <a:t> Venkatachalam</a:t>
                      </a:r>
                      <a:r>
                        <a:rPr lang="en-IN" sz="1600" b="0" i="0" kern="1200" dirty="0">
                          <a:solidFill>
                            <a:schemeClr val="tx1"/>
                          </a:solidFill>
                          <a:effectLst/>
                          <a:latin typeface="+mn-lt"/>
                          <a:ea typeface="+mn-ea"/>
                          <a:cs typeface="+mn-cs"/>
                        </a:rPr>
                        <a:t>, </a:t>
                      </a:r>
                      <a:r>
                        <a:rPr lang="en-IN" sz="1600" b="0" i="0" u="sng" kern="1200" dirty="0">
                          <a:solidFill>
                            <a:schemeClr val="tx1"/>
                          </a:solidFill>
                          <a:effectLst/>
                          <a:latin typeface="+mn-lt"/>
                          <a:ea typeface="+mn-ea"/>
                          <a:cs typeface="+mn-cs"/>
                          <a:hlinkClick r:id="rId7"/>
                        </a:rPr>
                        <a:t>James Word</a:t>
                      </a:r>
                      <a:endParaRPr lang="en-IN" sz="1600" b="0" i="0" kern="1200" dirty="0">
                        <a:solidFill>
                          <a:schemeClr val="tx1"/>
                        </a:solidFill>
                        <a:effectLst/>
                        <a:latin typeface="+mn-lt"/>
                        <a:ea typeface="+mn-ea"/>
                        <a:cs typeface="+mn-cs"/>
                      </a:endParaRPr>
                    </a:p>
                    <a:p>
                      <a:pPr marL="0" marR="0" lvl="0" indent="0" algn="just" rtl="0">
                        <a:lnSpc>
                          <a:spcPct val="107000"/>
                        </a:lnSpc>
                        <a:spcBef>
                          <a:spcPts val="0"/>
                        </a:spcBef>
                        <a:spcAft>
                          <a:spcPts val="0"/>
                        </a:spcAft>
                        <a:buClr>
                          <a:srgbClr val="000000"/>
                        </a:buClr>
                        <a:buFont typeface="Arial"/>
                        <a:buNone/>
                      </a:pPr>
                      <a:endParaRPr lang="en-US" sz="1600" b="0" i="0" u="none" strike="noStrike" cap="none" dirty="0">
                        <a:solidFill>
                          <a:srgbClr val="000000"/>
                        </a:solidFill>
                        <a:latin typeface="Times New Roman"/>
                        <a:ea typeface="Times New Roman"/>
                        <a:cs typeface="Times New Roman"/>
                        <a:sym typeface="Arial"/>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Clr>
                          <a:srgbClr val="000000"/>
                        </a:buClr>
                        <a:buFont typeface="Arial"/>
                        <a:buNone/>
                      </a:pPr>
                      <a:r>
                        <a:rPr lang="en-US" sz="1800" b="0" i="0" kern="1200" dirty="0">
                          <a:solidFill>
                            <a:schemeClr val="tx1"/>
                          </a:solidFill>
                          <a:effectLst/>
                          <a:latin typeface="+mn-lt"/>
                          <a:ea typeface="+mn-ea"/>
                          <a:cs typeface="+mn-cs"/>
                        </a:rPr>
                        <a:t>M</a:t>
                      </a:r>
                      <a:r>
                        <a:rPr lang="en-IN" sz="1800" b="0" i="0" kern="1200" dirty="0" err="1">
                          <a:solidFill>
                            <a:schemeClr val="tx1"/>
                          </a:solidFill>
                          <a:effectLst/>
                          <a:latin typeface="+mn-lt"/>
                          <a:ea typeface="+mn-ea"/>
                          <a:cs typeface="+mn-cs"/>
                        </a:rPr>
                        <a:t>ost</a:t>
                      </a:r>
                      <a:r>
                        <a:rPr lang="en-IN" sz="1800" b="0" i="0" kern="1200" dirty="0">
                          <a:solidFill>
                            <a:schemeClr val="tx1"/>
                          </a:solidFill>
                          <a:effectLst/>
                          <a:latin typeface="+mn-lt"/>
                          <a:ea typeface="+mn-ea"/>
                          <a:cs typeface="+mn-cs"/>
                        </a:rPr>
                        <a:t> important techniques to flag potential failure patterns </a:t>
                      </a: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709938">
                <a:tc>
                  <a:txBody>
                    <a:bodyPr/>
                    <a:lstStyle/>
                    <a:p>
                      <a:pPr marL="0" marR="0" lvl="0" indent="0" algn="just" rtl="0">
                        <a:lnSpc>
                          <a:spcPct val="107000"/>
                        </a:lnSpc>
                        <a:spcBef>
                          <a:spcPts val="0"/>
                        </a:spcBef>
                        <a:spcAft>
                          <a:spcPts val="0"/>
                        </a:spcAft>
                        <a:buNone/>
                      </a:pPr>
                      <a:r>
                        <a:rPr lang="en-US" sz="1600" dirty="0">
                          <a:latin typeface="Times New Roman"/>
                          <a:ea typeface="Times New Roman"/>
                          <a:cs typeface="Times New Roman"/>
                          <a:sym typeface="Times New Roman"/>
                        </a:rPr>
                        <a:t>7</a:t>
                      </a:r>
                      <a:endParaRPr sz="1200" dirty="0">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Clr>
                          <a:srgbClr val="000000"/>
                        </a:buClr>
                        <a:buFont typeface="Arial"/>
                        <a:buNone/>
                      </a:pPr>
                      <a:r>
                        <a:rPr lang="en-US" sz="1600" dirty="0" err="1"/>
                        <a:t>iCaRL</a:t>
                      </a:r>
                      <a:r>
                        <a:rPr lang="en-US" sz="1600" dirty="0"/>
                        <a:t> is a learning algorithm that increases recognition types</a:t>
                      </a: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defTabSz="914400" rtl="0" eaLnBrk="1" fontAlgn="auto" latinLnBrk="0" hangingPunct="1">
                        <a:lnSpc>
                          <a:spcPct val="107000"/>
                        </a:lnSpc>
                        <a:spcBef>
                          <a:spcPts val="0"/>
                        </a:spcBef>
                        <a:spcAft>
                          <a:spcPts val="0"/>
                        </a:spcAft>
                        <a:buClr>
                          <a:srgbClr val="000000"/>
                        </a:buClr>
                        <a:buSzTx/>
                        <a:buFont typeface="Arial"/>
                        <a:buNone/>
                        <a:tabLst/>
                        <a:defRPr/>
                      </a:pPr>
                      <a:r>
                        <a:rPr lang="en-US" sz="1600" dirty="0"/>
                        <a:t>Research on Wafer Surface Defect Pattern Detection Method Based on Incremental Learning</a:t>
                      </a:r>
                      <a:endParaRPr lang="en-US" sz="16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7000"/>
                        </a:lnSpc>
                        <a:spcBef>
                          <a:spcPts val="0"/>
                        </a:spcBef>
                        <a:spcAft>
                          <a:spcPts val="0"/>
                        </a:spcAft>
                        <a:buClr>
                          <a:srgbClr val="000000"/>
                        </a:buClr>
                        <a:buFont typeface="Arial"/>
                        <a:buNone/>
                      </a:pP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defTabSz="914400" rtl="0" eaLnBrk="1" fontAlgn="auto" latinLnBrk="0" hangingPunct="1">
                        <a:lnSpc>
                          <a:spcPct val="107000"/>
                        </a:lnSpc>
                        <a:spcBef>
                          <a:spcPts val="0"/>
                        </a:spcBef>
                        <a:spcAft>
                          <a:spcPts val="0"/>
                        </a:spcAft>
                        <a:buClr>
                          <a:srgbClr val="000000"/>
                        </a:buClr>
                        <a:buSzTx/>
                        <a:buFont typeface="Arial"/>
                        <a:buNone/>
                        <a:tabLst/>
                        <a:defRPr/>
                      </a:pPr>
                      <a:r>
                        <a:rPr lang="en-US" sz="1600" dirty="0"/>
                        <a:t>The model’s recognition accuracy of new defect categories and the ability to maintain old defect categories.</a:t>
                      </a: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195973">
                <a:tc>
                  <a:txBody>
                    <a:bodyPr/>
                    <a:lstStyle/>
                    <a:p>
                      <a:pPr marL="0" marR="0" lvl="0" indent="0" algn="just" rtl="0">
                        <a:lnSpc>
                          <a:spcPct val="107000"/>
                        </a:lnSpc>
                        <a:spcBef>
                          <a:spcPts val="0"/>
                        </a:spcBef>
                        <a:spcAft>
                          <a:spcPts val="0"/>
                        </a:spcAft>
                        <a:buNone/>
                      </a:pPr>
                      <a:r>
                        <a:rPr lang="en-US" sz="1600" dirty="0">
                          <a:latin typeface="Times New Roman"/>
                          <a:ea typeface="Times New Roman"/>
                          <a:cs typeface="Times New Roman"/>
                          <a:sym typeface="Times New Roman"/>
                        </a:rPr>
                        <a:t>8</a:t>
                      </a:r>
                      <a:endParaRPr sz="1200" dirty="0">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Clr>
                          <a:srgbClr val="000000"/>
                        </a:buClr>
                        <a:buFont typeface="Arial"/>
                        <a:buNone/>
                      </a:pPr>
                      <a:r>
                        <a:rPr lang="en-US" sz="1600" b="0" i="0" u="none" strike="noStrike" cap="none" dirty="0">
                          <a:solidFill>
                            <a:srgbClr val="000000"/>
                          </a:solidFill>
                          <a:latin typeface="Times New Roman"/>
                          <a:ea typeface="Times New Roman"/>
                          <a:cs typeface="Times New Roman"/>
                          <a:sym typeface="Times New Roman"/>
                        </a:rPr>
                        <a:t> </a:t>
                      </a:r>
                      <a:r>
                        <a:rPr lang="en-US" sz="1800" b="0" i="0" u="none" strike="noStrike" kern="1200" cap="none" dirty="0">
                          <a:solidFill>
                            <a:schemeClr val="tx1"/>
                          </a:solidFill>
                          <a:effectLst/>
                          <a:latin typeface="+mn-lt"/>
                          <a:ea typeface="+mn-ea"/>
                          <a:cs typeface="+mn-cs"/>
                          <a:sym typeface="Times New Roman"/>
                        </a:rPr>
                        <a:t>An </a:t>
                      </a:r>
                      <a:r>
                        <a:rPr lang="en-US" sz="1800" b="0" i="0" kern="1200" dirty="0">
                          <a:solidFill>
                            <a:schemeClr val="tx1"/>
                          </a:solidFill>
                          <a:effectLst/>
                          <a:latin typeface="+mn-lt"/>
                          <a:ea typeface="+mn-ea"/>
                          <a:cs typeface="+mn-cs"/>
                        </a:rPr>
                        <a:t>ensembled anomaly detector based on One Class Support Vector Machine (OCSVM) and Analysis of Variance (ANOVA).</a:t>
                      </a: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defTabSz="914400" rtl="0" eaLnBrk="1" fontAlgn="auto" latinLnBrk="0" hangingPunct="1">
                        <a:lnSpc>
                          <a:spcPct val="107000"/>
                        </a:lnSpc>
                        <a:spcBef>
                          <a:spcPts val="0"/>
                        </a:spcBef>
                        <a:spcAft>
                          <a:spcPts val="0"/>
                        </a:spcAft>
                        <a:buClr>
                          <a:srgbClr val="000000"/>
                        </a:buClr>
                        <a:buSzTx/>
                        <a:buFont typeface="Arial"/>
                        <a:buNone/>
                        <a:tabLst/>
                        <a:defRPr/>
                      </a:pPr>
                      <a:r>
                        <a:rPr lang="en-US" sz="1800" b="0" i="0" kern="1200" dirty="0">
                          <a:solidFill>
                            <a:schemeClr val="tx1"/>
                          </a:solidFill>
                          <a:effectLst/>
                          <a:latin typeface="+mn-lt"/>
                          <a:ea typeface="+mn-ea"/>
                          <a:cs typeface="+mn-cs"/>
                        </a:rPr>
                        <a:t>An Ensembled Anomaly Detector for Wafer Fault Detection</a:t>
                      </a:r>
                    </a:p>
                    <a:p>
                      <a:pPr marL="0" marR="0" lvl="0" indent="0" algn="just" rtl="0">
                        <a:lnSpc>
                          <a:spcPct val="107000"/>
                        </a:lnSpc>
                        <a:spcBef>
                          <a:spcPts val="0"/>
                        </a:spcBef>
                        <a:spcAft>
                          <a:spcPts val="0"/>
                        </a:spcAft>
                        <a:buClr>
                          <a:srgbClr val="000000"/>
                        </a:buClr>
                        <a:buFont typeface="Arial"/>
                        <a:buNone/>
                      </a:pP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algn="just">
                        <a:buFontTx/>
                        <a:buChar char="-"/>
                      </a:pPr>
                      <a:r>
                        <a:rPr lang="en-US" sz="1600" b="0" i="0" kern="1200" dirty="0">
                          <a:solidFill>
                            <a:schemeClr val="tx1"/>
                          </a:solidFill>
                          <a:effectLst/>
                          <a:latin typeface="+mn-lt"/>
                          <a:ea typeface="+mn-ea"/>
                          <a:cs typeface="+mn-cs"/>
                        </a:rPr>
                        <a:t>to get advantages of both the multivariate (MVA) and univariate (UVA) analyses</a:t>
                      </a:r>
                      <a:endParaRPr lang="en-US" sz="1600" dirty="0"/>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marR="0" lvl="0" indent="0" algn="just" rtl="0">
                        <a:lnSpc>
                          <a:spcPct val="107000"/>
                        </a:lnSpc>
                        <a:spcBef>
                          <a:spcPts val="0"/>
                        </a:spcBef>
                        <a:spcAft>
                          <a:spcPts val="0"/>
                        </a:spcAft>
                        <a:buNone/>
                      </a:pPr>
                      <a:endParaRPr sz="1200" dirty="0">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Clr>
                          <a:srgbClr val="000000"/>
                        </a:buClr>
                        <a:buFont typeface="Arial"/>
                        <a:buNone/>
                      </a:pP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algn="just">
                        <a:buNone/>
                      </a:pPr>
                      <a:endParaRPr lang="en-US" sz="1600" b="0" i="0" u="none" strike="noStrike" cap="none" dirty="0">
                        <a:solidFill>
                          <a:srgbClr val="000000"/>
                        </a:solidFill>
                        <a:latin typeface="Times New Roman"/>
                        <a:ea typeface="Times New Roman"/>
                        <a:cs typeface="Times New Roman"/>
                        <a:sym typeface="Arial"/>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Clr>
                          <a:srgbClr val="000000"/>
                        </a:buClr>
                        <a:buFont typeface="Arial"/>
                        <a:buNone/>
                      </a:pP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164469">
                <a:tc>
                  <a:txBody>
                    <a:bodyPr/>
                    <a:lstStyle/>
                    <a:p>
                      <a:pPr marL="0" marR="0" lvl="0" indent="0" algn="just" rtl="0">
                        <a:lnSpc>
                          <a:spcPct val="107000"/>
                        </a:lnSpc>
                        <a:spcBef>
                          <a:spcPts val="0"/>
                        </a:spcBef>
                        <a:spcAft>
                          <a:spcPts val="0"/>
                        </a:spcAft>
                        <a:buNone/>
                      </a:pPr>
                      <a:endParaRPr sz="1200" dirty="0">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Clr>
                          <a:srgbClr val="000000"/>
                        </a:buClr>
                        <a:buFont typeface="Arial"/>
                        <a:buNone/>
                      </a:pP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Clr>
                          <a:srgbClr val="000000"/>
                        </a:buClr>
                        <a:buFont typeface="Arial"/>
                        <a:buNone/>
                      </a:pP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Clr>
                          <a:srgbClr val="000000"/>
                        </a:buClr>
                        <a:buFont typeface="Arial"/>
                        <a:buNone/>
                      </a:pP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96779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394052"/>
            <a:ext cx="5600700" cy="874214"/>
          </a:xfrm>
          <a:prstGeom prst="rect">
            <a:avLst/>
          </a:prstGeom>
        </p:spPr>
        <p:txBody>
          <a:bodyPr wrap="square" lIns="0" tIns="0" rIns="0" bIns="0" rtlCol="0" anchor="t">
            <a:spAutoFit/>
          </a:bodyPr>
          <a:lstStyle/>
          <a:p>
            <a:pPr algn="ctr">
              <a:lnSpc>
                <a:spcPts val="7279"/>
              </a:lnSpc>
            </a:pPr>
            <a:r>
              <a:rPr lang="en-US" sz="5199" dirty="0">
                <a:solidFill>
                  <a:srgbClr val="000000"/>
                </a:solidFill>
                <a:latin typeface="Canva Sans Bold"/>
              </a:rPr>
              <a:t>Architecture</a:t>
            </a:r>
          </a:p>
        </p:txBody>
      </p:sp>
      <p:pic>
        <p:nvPicPr>
          <p:cNvPr id="5" name="Picture 4">
            <a:extLst>
              <a:ext uri="{FF2B5EF4-FFF2-40B4-BE49-F238E27FC236}">
                <a16:creationId xmlns:a16="http://schemas.microsoft.com/office/drawing/2014/main" id="{17B79AAD-59DC-EEC5-C67F-A97D3F108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714500"/>
            <a:ext cx="13487400" cy="78495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7ED254-BFFF-AB46-2288-200C926ED7FC}"/>
              </a:ext>
            </a:extLst>
          </p:cNvPr>
          <p:cNvSpPr txBox="1"/>
          <p:nvPr/>
        </p:nvSpPr>
        <p:spPr>
          <a:xfrm flipH="1">
            <a:off x="838199" y="1028700"/>
            <a:ext cx="7848599" cy="646331"/>
          </a:xfrm>
          <a:prstGeom prst="rect">
            <a:avLst/>
          </a:prstGeom>
          <a:noFill/>
        </p:spPr>
        <p:txBody>
          <a:bodyPr wrap="square" rtlCol="0">
            <a:spAutoFit/>
          </a:bodyPr>
          <a:lstStyle/>
          <a:p>
            <a:r>
              <a:rPr lang="en-IN" sz="3600" dirty="0"/>
              <a:t>Why K Nearest Neighbour Algorithm ?  </a:t>
            </a:r>
          </a:p>
        </p:txBody>
      </p:sp>
      <p:sp>
        <p:nvSpPr>
          <p:cNvPr id="4" name="TextBox 3">
            <a:extLst>
              <a:ext uri="{FF2B5EF4-FFF2-40B4-BE49-F238E27FC236}">
                <a16:creationId xmlns:a16="http://schemas.microsoft.com/office/drawing/2014/main" id="{C82C0298-3A66-A32A-3502-3B5FCF6ADF3E}"/>
              </a:ext>
            </a:extLst>
          </p:cNvPr>
          <p:cNvSpPr txBox="1"/>
          <p:nvPr/>
        </p:nvSpPr>
        <p:spPr>
          <a:xfrm>
            <a:off x="685800" y="2705100"/>
            <a:ext cx="15316200" cy="3970318"/>
          </a:xfrm>
          <a:prstGeom prst="rect">
            <a:avLst/>
          </a:prstGeom>
          <a:noFill/>
        </p:spPr>
        <p:txBody>
          <a:bodyPr wrap="square">
            <a:spAutoFit/>
          </a:bodyPr>
          <a:lstStyle/>
          <a:p>
            <a:pPr algn="just"/>
            <a:r>
              <a:rPr lang="en-US" sz="2800" b="0" i="0" dirty="0">
                <a:solidFill>
                  <a:srgbClr val="000000"/>
                </a:solidFill>
                <a:effectLst/>
                <a:latin typeface="inter-regular"/>
              </a:rPr>
              <a:t>High-Dimensional Data: In wafer fault detection, sensor data can result in high-dimensional feature spaces. KNN's performance can degrade as the dimensionality of the data increases, a problem known as the "curse of dimensionality." </a:t>
            </a:r>
          </a:p>
          <a:p>
            <a:pPr algn="just"/>
            <a:endParaRPr lang="en-US" sz="2800" dirty="0">
              <a:solidFill>
                <a:srgbClr val="000000"/>
              </a:solidFill>
              <a:latin typeface="inter-regular"/>
            </a:endParaRPr>
          </a:p>
          <a:p>
            <a:pPr algn="just"/>
            <a:r>
              <a:rPr lang="en-US" sz="2800" b="0" i="0" dirty="0">
                <a:solidFill>
                  <a:srgbClr val="000000"/>
                </a:solidFill>
                <a:effectLst/>
                <a:latin typeface="inter-regular"/>
              </a:rPr>
              <a:t>Computational Complexity: KNN calculates distances to all training points for each prediction, making it computationally expensive for large datasets. This can impact real-time or near-real-time applications. </a:t>
            </a:r>
          </a:p>
          <a:p>
            <a:pPr algn="just"/>
            <a:endParaRPr lang="en-US" sz="2800" dirty="0">
              <a:solidFill>
                <a:srgbClr val="000000"/>
              </a:solidFill>
              <a:latin typeface="inter-regular"/>
            </a:endParaRPr>
          </a:p>
          <a:p>
            <a:pPr algn="just"/>
            <a:r>
              <a:rPr lang="en-US" sz="2800" b="0" i="0" dirty="0">
                <a:solidFill>
                  <a:srgbClr val="000000"/>
                </a:solidFill>
                <a:effectLst/>
                <a:latin typeface="inter-regular"/>
              </a:rPr>
              <a:t>Sensitive to Noise and Outliers: KNN can be sensitive to noisy data or outliers. Faulty sensor readings or other anomalies could lead to misclassifications.</a:t>
            </a:r>
          </a:p>
        </p:txBody>
      </p:sp>
    </p:spTree>
    <p:extLst>
      <p:ext uri="{BB962C8B-B14F-4D97-AF65-F5344CB8AC3E}">
        <p14:creationId xmlns:p14="http://schemas.microsoft.com/office/powerpoint/2010/main" val="321543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CBA7D6-C649-B03F-F945-8FC9BCD785BB}"/>
              </a:ext>
            </a:extLst>
          </p:cNvPr>
          <p:cNvSpPr txBox="1"/>
          <p:nvPr/>
        </p:nvSpPr>
        <p:spPr>
          <a:xfrm>
            <a:off x="1176337" y="1028700"/>
            <a:ext cx="2484119" cy="646331"/>
          </a:xfrm>
          <a:prstGeom prst="rect">
            <a:avLst/>
          </a:prstGeom>
          <a:noFill/>
        </p:spPr>
        <p:txBody>
          <a:bodyPr wrap="square" rtlCol="0">
            <a:spAutoFit/>
          </a:bodyPr>
          <a:lstStyle/>
          <a:p>
            <a:r>
              <a:rPr lang="en-IN" sz="3600" dirty="0"/>
              <a:t>References : </a:t>
            </a:r>
          </a:p>
        </p:txBody>
      </p:sp>
      <p:sp>
        <p:nvSpPr>
          <p:cNvPr id="4" name="TextBox 3">
            <a:extLst>
              <a:ext uri="{FF2B5EF4-FFF2-40B4-BE49-F238E27FC236}">
                <a16:creationId xmlns:a16="http://schemas.microsoft.com/office/drawing/2014/main" id="{27E19F17-1C08-CAA9-287C-1E6F140AEEE1}"/>
              </a:ext>
            </a:extLst>
          </p:cNvPr>
          <p:cNvSpPr txBox="1"/>
          <p:nvPr/>
        </p:nvSpPr>
        <p:spPr>
          <a:xfrm>
            <a:off x="1143000" y="2324100"/>
            <a:ext cx="16306800" cy="5632311"/>
          </a:xfrm>
          <a:prstGeom prst="rect">
            <a:avLst/>
          </a:prstGeom>
          <a:noFill/>
        </p:spPr>
        <p:txBody>
          <a:bodyPr wrap="square">
            <a:spAutoFit/>
          </a:bodyPr>
          <a:lstStyle/>
          <a:p>
            <a:r>
              <a:rPr lang="en-IN" dirty="0" err="1"/>
              <a:t>Saqlain</a:t>
            </a:r>
            <a:r>
              <a:rPr lang="en-IN" dirty="0"/>
              <a:t>, M.; </a:t>
            </a:r>
            <a:r>
              <a:rPr lang="en-IN" dirty="0" err="1"/>
              <a:t>Jargalsaikhan</a:t>
            </a:r>
            <a:r>
              <a:rPr lang="en-IN" dirty="0"/>
              <a:t>, B.; Lee, J.Y. A Voting Ensemble Classifier for Wafer Map Defect Patterns Identification in Semiconductor Manufacturing. IEEE Trans. </a:t>
            </a:r>
            <a:r>
              <a:rPr lang="en-IN" dirty="0" err="1"/>
              <a:t>Semicond</a:t>
            </a:r>
            <a:r>
              <a:rPr lang="en-IN" dirty="0"/>
              <a:t>. Manuf. 2019, 32, 171–182. [</a:t>
            </a:r>
            <a:r>
              <a:rPr lang="en-IN" dirty="0" err="1"/>
              <a:t>CrossRef</a:t>
            </a:r>
            <a:r>
              <a:rPr lang="en-IN" dirty="0"/>
              <a:t>] 11. Chen, X.; Chen, J.; Han, X.; Zhao, C.; Zhang, D.; Zhu, K.; Su, Y. A Light-Weighted CNN Model for Wafer Structural Defect Detection. IEEE Access 2020, 8, 24006– 24018. [</a:t>
            </a:r>
            <a:r>
              <a:rPr lang="en-IN" dirty="0" err="1"/>
              <a:t>CrossRef</a:t>
            </a:r>
            <a:r>
              <a:rPr lang="en-IN" dirty="0"/>
              <a:t>] </a:t>
            </a:r>
          </a:p>
          <a:p>
            <a:endParaRPr lang="en-IN" dirty="0"/>
          </a:p>
          <a:p>
            <a:endParaRPr lang="en-IN" dirty="0"/>
          </a:p>
          <a:p>
            <a:r>
              <a:rPr lang="en-IN" dirty="0" err="1"/>
              <a:t>Jicong</a:t>
            </a:r>
            <a:r>
              <a:rPr lang="en-IN" dirty="0"/>
              <a:t> Fan, Wei Wang, and </a:t>
            </a:r>
            <a:r>
              <a:rPr lang="en-IN" dirty="0" err="1"/>
              <a:t>Haijun</a:t>
            </a:r>
            <a:r>
              <a:rPr lang="en-IN" dirty="0"/>
              <a:t> Zhang. Autoencoder based high-dimensional data fault detection system. In Proceedings - 2017 IEEE 15th International Conference on Industrial Informatics, INDIN 2017, pages 1001–1006. Institute of Electrical and Electronics Engineers, Nov. 2017.</a:t>
            </a:r>
          </a:p>
          <a:p>
            <a:endParaRPr lang="en-IN" dirty="0"/>
          </a:p>
          <a:p>
            <a:r>
              <a:rPr lang="en-IN" dirty="0"/>
              <a:t>E. Kim, S. Cho, B. Lee, and M. Cho. Fault detection and diagnosis using </a:t>
            </a:r>
            <a:r>
              <a:rPr lang="en-IN" dirty="0" err="1"/>
              <a:t>selfattentive</a:t>
            </a:r>
            <a:r>
              <a:rPr lang="en-IN" dirty="0"/>
              <a:t> convolutional neural networks for variable-length sensor data in semiconductor manufacturing. IEEE Transactions on Semiconductor Manufacturing, 32(3):302–309, 2019.</a:t>
            </a:r>
          </a:p>
          <a:p>
            <a:endParaRPr lang="en-IN" dirty="0"/>
          </a:p>
          <a:p>
            <a:r>
              <a:rPr lang="en-IN" dirty="0"/>
              <a:t>Ding Li, </a:t>
            </a:r>
            <a:r>
              <a:rPr lang="en-IN" dirty="0" err="1"/>
              <a:t>Donghui</a:t>
            </a:r>
            <a:r>
              <a:rPr lang="en-IN" dirty="0"/>
              <a:t> Li, </a:t>
            </a:r>
            <a:r>
              <a:rPr lang="en-IN" dirty="0" err="1"/>
              <a:t>Chengdong</a:t>
            </a:r>
            <a:r>
              <a:rPr lang="en-IN" dirty="0"/>
              <a:t> Li, Lin Li, and Long Gao. A novel </a:t>
            </a:r>
            <a:r>
              <a:rPr lang="en-IN" dirty="0" err="1"/>
              <a:t>datatemporal</a:t>
            </a:r>
            <a:r>
              <a:rPr lang="en-IN" dirty="0"/>
              <a:t> attention network based strategy for fault diagnosis of chiller sensors. Energy and Buildings, 198:377 – 394, 2019. </a:t>
            </a:r>
          </a:p>
          <a:p>
            <a:endParaRPr lang="en-IN" dirty="0"/>
          </a:p>
          <a:p>
            <a:r>
              <a:rPr lang="en-US" dirty="0"/>
              <a:t>A. Pol, V. Berger, C. Germain, G. </a:t>
            </a:r>
            <a:r>
              <a:rPr lang="en-US" dirty="0" err="1"/>
              <a:t>Cerminara</a:t>
            </a:r>
            <a:r>
              <a:rPr lang="en-US" dirty="0"/>
              <a:t>, and M. </a:t>
            </a:r>
            <a:r>
              <a:rPr lang="en-US" dirty="0" err="1"/>
              <a:t>Pierini</a:t>
            </a:r>
            <a:r>
              <a:rPr lang="en-US" dirty="0"/>
              <a:t>. Anomaly detection with conditional variational autoencoders. In 2019 18th IEEE International Conference On Machine Learning And Applications (ICMLA), pages 1651–1657, 2019.</a:t>
            </a:r>
            <a:endParaRPr lang="en-IN" dirty="0"/>
          </a:p>
          <a:p>
            <a:pPr marL="342900" indent="-342900">
              <a:buAutoNum type="alphaUcPeriod"/>
            </a:pPr>
            <a:endParaRPr lang="en-IN" dirty="0"/>
          </a:p>
          <a:p>
            <a:pPr marL="342900" indent="-342900">
              <a:buAutoNum type="alphaUcPeriod"/>
            </a:pPr>
            <a:endParaRPr lang="en-IN" dirty="0"/>
          </a:p>
          <a:p>
            <a:r>
              <a:rPr lang="en-IN" dirty="0"/>
              <a:t>Jae Wan Yang, Young Doo Lee, and In Soo Koo. Convolutional </a:t>
            </a:r>
            <a:r>
              <a:rPr lang="en-IN" dirty="0" err="1"/>
              <a:t>autoencoderbased</a:t>
            </a:r>
            <a:r>
              <a:rPr lang="en-IN" dirty="0"/>
              <a:t> sensor fault classification. In International Conference on Ubiquitous and Future Networks, ICUFN, volume 2018-July, pages 865–867. IEEE Computer Society, Aug. 2018. </a:t>
            </a:r>
          </a:p>
        </p:txBody>
      </p:sp>
    </p:spTree>
    <p:extLst>
      <p:ext uri="{BB962C8B-B14F-4D97-AF65-F5344CB8AC3E}">
        <p14:creationId xmlns:p14="http://schemas.microsoft.com/office/powerpoint/2010/main" val="2363996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6A50-4653-35E3-4BD8-1047C9B9F116}"/>
              </a:ext>
            </a:extLst>
          </p:cNvPr>
          <p:cNvSpPr>
            <a:spLocks noGrp="1"/>
          </p:cNvSpPr>
          <p:nvPr>
            <p:ph type="title"/>
          </p:nvPr>
        </p:nvSpPr>
        <p:spPr>
          <a:xfrm>
            <a:off x="457200" y="419100"/>
            <a:ext cx="16642080" cy="2176136"/>
          </a:xfrm>
        </p:spPr>
        <p:txBody>
          <a:bodyPr>
            <a:normAutofit fontScale="90000"/>
          </a:bodyPr>
          <a:lstStyle/>
          <a:p>
            <a:r>
              <a:rPr lang="en-US" sz="7200" b="1" dirty="0">
                <a:effectLst/>
                <a:latin typeface="Arial" panose="020B0604020202020204" pitchFamily="34" charset="0"/>
                <a:ea typeface="Calibri" panose="020F0502020204030204" pitchFamily="34" charset="0"/>
                <a:cs typeface="Times New Roman" panose="02020603050405020304" pitchFamily="18" charset="0"/>
              </a:rPr>
              <a:t>Techniques used for Data Pre-Processing:</a:t>
            </a:r>
            <a:br>
              <a:rPr lang="en-IN" sz="72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01FF00C-37D8-0045-BC85-0A4141C8E194}"/>
              </a:ext>
            </a:extLst>
          </p:cNvPr>
          <p:cNvSpPr>
            <a:spLocks noGrp="1"/>
          </p:cNvSpPr>
          <p:nvPr>
            <p:ph idx="1"/>
          </p:nvPr>
        </p:nvSpPr>
        <p:spPr>
          <a:xfrm>
            <a:off x="609600" y="3086100"/>
            <a:ext cx="15087600" cy="6035040"/>
          </a:xfrm>
        </p:spPr>
        <p:txBody>
          <a:bodyPr/>
          <a:lstStyle/>
          <a:p>
            <a:pPr marL="342900" lvl="0" indent="-342900" algn="just">
              <a:lnSpc>
                <a:spcPct val="107000"/>
              </a:lnSpc>
              <a:buFont typeface="Symbol" panose="05050102010706020507" pitchFamily="18" charset="2"/>
              <a:buChar char=""/>
            </a:pPr>
            <a:r>
              <a:rPr lang="en-IN" sz="4800" dirty="0">
                <a:effectLst/>
                <a:latin typeface="Aparajita" panose="020B0502040204020203" pitchFamily="18" charset="0"/>
                <a:ea typeface="Calibri" panose="020F0502020204030204" pitchFamily="34" charset="0"/>
                <a:cs typeface="Times New Roman" panose="02020603050405020304" pitchFamily="18" charset="0"/>
              </a:rPr>
              <a:t>Null values are checked. If Null values are present, then they are imputed using KNN Imputer.</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4800" dirty="0">
                <a:effectLst/>
                <a:latin typeface="Aparajita" panose="020B0502040204020203" pitchFamily="18" charset="0"/>
                <a:ea typeface="Calibri" panose="020F0502020204030204" pitchFamily="34" charset="0"/>
                <a:cs typeface="Times New Roman" panose="02020603050405020304" pitchFamily="18" charset="0"/>
              </a:rPr>
              <a:t>Columns having zero standard deviation were removed, as they don’t give any information during model training.</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4800" dirty="0">
                <a:effectLst/>
                <a:latin typeface="Aparajita" panose="020B0502040204020203" pitchFamily="18" charset="0"/>
                <a:ea typeface="Calibri" panose="020F0502020204030204" pitchFamily="34" charset="0"/>
                <a:cs typeface="Times New Roman" panose="02020603050405020304" pitchFamily="18" charset="0"/>
              </a:rPr>
              <a:t>Unnecessary columns were removed during training like Wafer's name.</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52858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4569-7E25-0E57-BE4E-CF43A529AFF9}"/>
              </a:ext>
            </a:extLst>
          </p:cNvPr>
          <p:cNvSpPr>
            <a:spLocks noGrp="1"/>
          </p:cNvSpPr>
          <p:nvPr>
            <p:ph type="title"/>
          </p:nvPr>
        </p:nvSpPr>
        <p:spPr>
          <a:xfrm>
            <a:off x="685800" y="1485900"/>
            <a:ext cx="15087600" cy="614035"/>
          </a:xfrm>
        </p:spPr>
        <p:txBody>
          <a:bodyPr>
            <a:normAutofit fontScale="90000"/>
          </a:bodyPr>
          <a:lstStyle/>
          <a:p>
            <a:r>
              <a:rPr lang="en-IN" b="1" dirty="0">
                <a:effectLst/>
                <a:latin typeface="Arial" panose="020B0604020202020204" pitchFamily="34" charset="0"/>
                <a:ea typeface="Calibri" panose="020F0502020204030204" pitchFamily="34" charset="0"/>
                <a:cs typeface="Times New Roman" panose="02020603050405020304" pitchFamily="18" charset="0"/>
              </a:rPr>
              <a:t>Model Training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1DA8FA0-A8C3-C556-4295-BBBB8AE89774}"/>
              </a:ext>
            </a:extLst>
          </p:cNvPr>
          <p:cNvSpPr>
            <a:spLocks noGrp="1"/>
          </p:cNvSpPr>
          <p:nvPr>
            <p:ph idx="1"/>
          </p:nvPr>
        </p:nvSpPr>
        <p:spPr>
          <a:xfrm>
            <a:off x="304800" y="3012117"/>
            <a:ext cx="15087600" cy="6035040"/>
          </a:xfrm>
        </p:spPr>
        <p:txBody>
          <a:bodyPr/>
          <a:lstStyle/>
          <a:p>
            <a:pPr marL="685800" algn="just">
              <a:lnSpc>
                <a:spcPct val="107000"/>
              </a:lnSpc>
              <a:spcAft>
                <a:spcPts val="800"/>
              </a:spcAft>
            </a:pPr>
            <a:r>
              <a:rPr lang="en-IN" sz="4000" u="sng" dirty="0">
                <a:effectLst/>
                <a:latin typeface="Aparajita" panose="02020603050405020304" pitchFamily="18" charset="0"/>
                <a:ea typeface="Calibri" panose="020F0502020204030204" pitchFamily="34" charset="0"/>
                <a:cs typeface="Times New Roman" panose="02020603050405020304" pitchFamily="18" charset="0"/>
              </a:rPr>
              <a:t>Data Export from Db</a:t>
            </a:r>
            <a:r>
              <a:rPr lang="en-IN" sz="4000" dirty="0">
                <a:effectLst/>
                <a:latin typeface="Aparajita" panose="02020603050405020304" pitchFamily="18" charset="0"/>
                <a:ea typeface="Calibri" panose="020F0502020204030204" pitchFamily="34" charset="0"/>
                <a:cs typeface="Times New Roman" panose="02020603050405020304" pitchFamily="18" charset="0"/>
              </a:rPr>
              <a:t> - The data in a stored database is exported as a CSV file to be used for model training.</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228600" algn="just">
              <a:lnSpc>
                <a:spcPct val="107000"/>
              </a:lnSpc>
              <a:spcAft>
                <a:spcPts val="800"/>
              </a:spcAft>
            </a:pPr>
            <a:r>
              <a:rPr lang="en-IN" sz="4000" u="sng" dirty="0">
                <a:effectLst/>
                <a:latin typeface="Aparajita" panose="02020603050405020304" pitchFamily="18" charset="0"/>
                <a:ea typeface="Calibri" panose="020F0502020204030204" pitchFamily="34" charset="0"/>
                <a:cs typeface="Times New Roman" panose="02020603050405020304" pitchFamily="18" charset="0"/>
              </a:rPr>
              <a:t>Data Pre-processing   </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spcAft>
                <a:spcPts val="800"/>
              </a:spcAft>
            </a:pPr>
            <a:r>
              <a:rPr lang="en-IN" sz="4000" dirty="0">
                <a:effectLst/>
                <a:latin typeface="Aparajita" panose="02020603050405020304" pitchFamily="18" charset="0"/>
                <a:ea typeface="Calibri" panose="020F0502020204030204" pitchFamily="34" charset="0"/>
                <a:cs typeface="Times New Roman" panose="02020603050405020304" pitchFamily="18" charset="0"/>
              </a:rPr>
              <a:t>a) Check for null values in the columns. If present, impute the null values using the KNN imputer.</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spcAft>
                <a:spcPts val="800"/>
              </a:spcAft>
            </a:pPr>
            <a:r>
              <a:rPr lang="en-IN" sz="4000" dirty="0">
                <a:effectLst/>
                <a:latin typeface="Aparajita" panose="02020603050405020304" pitchFamily="18" charset="0"/>
                <a:ea typeface="Calibri" panose="020F0502020204030204" pitchFamily="34" charset="0"/>
                <a:cs typeface="Times New Roman" panose="02020603050405020304" pitchFamily="18" charset="0"/>
              </a:rPr>
              <a:t>b) Check if any column has zero standard deviation, remove such columns as they don't give any information during model training.</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81409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6B4A031-3BFB-D676-4A0C-FFF7DBFCB862}"/>
              </a:ext>
            </a:extLst>
          </p:cNvPr>
          <p:cNvSpPr>
            <a:spLocks noGrp="1"/>
          </p:cNvSpPr>
          <p:nvPr>
            <p:ph idx="1"/>
          </p:nvPr>
        </p:nvSpPr>
        <p:spPr>
          <a:xfrm>
            <a:off x="609600" y="1691640"/>
            <a:ext cx="16459200" cy="6903720"/>
          </a:xfrm>
        </p:spPr>
        <p:txBody>
          <a:bodyPr/>
          <a:lstStyle/>
          <a:p>
            <a:pPr marL="685800" algn="just">
              <a:lnSpc>
                <a:spcPct val="107000"/>
              </a:lnSpc>
              <a:spcAft>
                <a:spcPts val="800"/>
              </a:spcAft>
            </a:pPr>
            <a:r>
              <a:rPr lang="en-IN" sz="4800" u="sng" dirty="0">
                <a:effectLst/>
                <a:latin typeface="Aparajita" panose="02020603050405020304" pitchFamily="18" charset="0"/>
                <a:ea typeface="Calibri" panose="020F0502020204030204" pitchFamily="34" charset="0"/>
                <a:cs typeface="Times New Roman" panose="02020603050405020304" pitchFamily="18" charset="0"/>
              </a:rPr>
              <a:t>Clustering</a:t>
            </a:r>
            <a:r>
              <a:rPr lang="en-IN" sz="4800" dirty="0">
                <a:effectLst/>
                <a:latin typeface="Aparajita" panose="02020603050405020304" pitchFamily="18" charset="0"/>
                <a:ea typeface="Calibri" panose="020F0502020204030204" pitchFamily="34" charset="0"/>
                <a:cs typeface="Times New Roman" panose="02020603050405020304" pitchFamily="18" charset="0"/>
              </a:rPr>
              <a:t> - </a:t>
            </a:r>
            <a:r>
              <a:rPr lang="en-IN" sz="4800" dirty="0" err="1">
                <a:effectLst/>
                <a:latin typeface="Aparajita" panose="02020603050405020304" pitchFamily="18" charset="0"/>
                <a:ea typeface="Calibri" panose="020F0502020204030204" pitchFamily="34" charset="0"/>
                <a:cs typeface="Times New Roman" panose="02020603050405020304" pitchFamily="18" charset="0"/>
              </a:rPr>
              <a:t>KMeans</a:t>
            </a:r>
            <a:r>
              <a:rPr lang="en-IN" sz="4800" dirty="0">
                <a:effectLst/>
                <a:latin typeface="Aparajita" panose="02020603050405020304" pitchFamily="18" charset="0"/>
                <a:ea typeface="Calibri" panose="020F0502020204030204" pitchFamily="34" charset="0"/>
                <a:cs typeface="Times New Roman" panose="02020603050405020304" pitchFamily="18" charset="0"/>
              </a:rPr>
              <a:t> algorithm is used to create clusters in the pre-processed data. The optimum number of clusters is selected by plotting the elbow plot, and for the dynamic selection of the number of clusters, we are using the "</a:t>
            </a:r>
            <a:r>
              <a:rPr lang="en-IN" sz="4800" dirty="0" err="1">
                <a:effectLst/>
                <a:latin typeface="Aparajita" panose="02020603050405020304" pitchFamily="18" charset="0"/>
                <a:ea typeface="Calibri" panose="020F0502020204030204" pitchFamily="34" charset="0"/>
                <a:cs typeface="Times New Roman" panose="02020603050405020304" pitchFamily="18" charset="0"/>
              </a:rPr>
              <a:t>KneeLocator</a:t>
            </a:r>
            <a:r>
              <a:rPr lang="en-IN" sz="4800" dirty="0">
                <a:effectLst/>
                <a:latin typeface="Aparajita" panose="02020603050405020304" pitchFamily="18" charset="0"/>
                <a:ea typeface="Calibri" panose="020F0502020204030204" pitchFamily="34" charset="0"/>
                <a:cs typeface="Times New Roman" panose="02020603050405020304" pitchFamily="18" charset="0"/>
              </a:rPr>
              <a:t>" function. The idea behind clustering is to implement different algorithms</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685800" algn="just">
              <a:lnSpc>
                <a:spcPct val="107000"/>
              </a:lnSpc>
              <a:spcAft>
                <a:spcPts val="800"/>
              </a:spcAft>
            </a:pPr>
            <a:r>
              <a:rPr lang="en-IN" sz="4800" dirty="0">
                <a:effectLst/>
                <a:latin typeface="Aparajita" panose="02020603050405020304" pitchFamily="18" charset="0"/>
                <a:ea typeface="Calibri" panose="020F0502020204030204" pitchFamily="34" charset="0"/>
                <a:cs typeface="Times New Roman" panose="02020603050405020304" pitchFamily="18" charset="0"/>
              </a:rPr>
              <a:t>To train data in different clusters. The </a:t>
            </a:r>
            <a:r>
              <a:rPr lang="en-IN" sz="4800" dirty="0" err="1">
                <a:effectLst/>
                <a:latin typeface="Aparajita" panose="02020603050405020304" pitchFamily="18" charset="0"/>
                <a:ea typeface="Calibri" panose="020F0502020204030204" pitchFamily="34" charset="0"/>
                <a:cs typeface="Times New Roman" panose="02020603050405020304" pitchFamily="18" charset="0"/>
              </a:rPr>
              <a:t>KMeans</a:t>
            </a:r>
            <a:r>
              <a:rPr lang="en-IN" sz="4800" dirty="0">
                <a:effectLst/>
                <a:latin typeface="Aparajita" panose="02020603050405020304" pitchFamily="18" charset="0"/>
                <a:ea typeface="Calibri" panose="020F0502020204030204" pitchFamily="34" charset="0"/>
                <a:cs typeface="Times New Roman" panose="02020603050405020304" pitchFamily="18" charset="0"/>
              </a:rPr>
              <a:t> model is trained over pre-processed data and the model is saved for further use in prediction.</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73582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9116-03E0-D026-9E6D-F22D2B6D680A}"/>
              </a:ext>
            </a:extLst>
          </p:cNvPr>
          <p:cNvSpPr>
            <a:spLocks noGrp="1"/>
          </p:cNvSpPr>
          <p:nvPr>
            <p:ph type="title"/>
          </p:nvPr>
        </p:nvSpPr>
        <p:spPr/>
        <p:txBody>
          <a:bodyPr/>
          <a:lstStyle/>
          <a:p>
            <a:r>
              <a:rPr lang="en-IN" b="1" dirty="0"/>
              <a:t>Elbow Plot for Selecting Optimal number of Clusters </a:t>
            </a:r>
          </a:p>
        </p:txBody>
      </p:sp>
      <p:pic>
        <p:nvPicPr>
          <p:cNvPr id="5" name="Content Placeholder 4">
            <a:extLst>
              <a:ext uri="{FF2B5EF4-FFF2-40B4-BE49-F238E27FC236}">
                <a16:creationId xmlns:a16="http://schemas.microsoft.com/office/drawing/2014/main" id="{1BCE13BF-8695-CC47-48F8-A4347EA1A00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p:blipFill>
        <p:spPr/>
      </p:pic>
      <p:sp>
        <p:nvSpPr>
          <p:cNvPr id="6" name="Text Placeholder 5">
            <a:extLst>
              <a:ext uri="{FF2B5EF4-FFF2-40B4-BE49-F238E27FC236}">
                <a16:creationId xmlns:a16="http://schemas.microsoft.com/office/drawing/2014/main" id="{58B046DA-2118-57D8-32A7-C254650A0E6B}"/>
              </a:ext>
            </a:extLst>
          </p:cNvPr>
          <p:cNvSpPr>
            <a:spLocks noGrp="1"/>
          </p:cNvSpPr>
          <p:nvPr>
            <p:ph type="body" sz="half" idx="2"/>
          </p:nvPr>
        </p:nvSpPr>
        <p:spPr>
          <a:xfrm>
            <a:off x="1259683" y="4000500"/>
            <a:ext cx="5898356" cy="3962400"/>
          </a:xfrm>
        </p:spPr>
        <p:txBody>
          <a:bodyPr>
            <a:normAutofit/>
          </a:bodyPr>
          <a:lstStyle/>
          <a:p>
            <a:r>
              <a:rPr lang="en-US" sz="2800" b="0" i="0" dirty="0">
                <a:effectLst/>
                <a:latin typeface="Nunito" pitchFamily="2" charset="0"/>
              </a:rPr>
              <a:t>To determine the optimal number of clusters, we have to select the value of k at the “elbow” </a:t>
            </a:r>
            <a:r>
              <a:rPr lang="en-US" sz="2800" b="0" i="0" dirty="0" err="1">
                <a:effectLst/>
                <a:latin typeface="Nunito" pitchFamily="2" charset="0"/>
              </a:rPr>
              <a:t>i.e</a:t>
            </a:r>
            <a:r>
              <a:rPr lang="en-US" sz="2800" b="0" i="0" dirty="0">
                <a:effectLst/>
                <a:latin typeface="Nunito" pitchFamily="2" charset="0"/>
              </a:rPr>
              <a:t> the point after which the distortion/inertia starts decreasing in a linear fashion. Thus for the given data, we conclude that the optimal number of clusters for the data is 4.</a:t>
            </a:r>
            <a:endParaRPr lang="en-IN" sz="2800" dirty="0"/>
          </a:p>
        </p:txBody>
      </p:sp>
    </p:spTree>
    <p:extLst>
      <p:ext uri="{BB962C8B-B14F-4D97-AF65-F5344CB8AC3E}">
        <p14:creationId xmlns:p14="http://schemas.microsoft.com/office/powerpoint/2010/main" val="1303710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F737-E15E-E9A9-A8D2-BE8AB8031979}"/>
              </a:ext>
            </a:extLst>
          </p:cNvPr>
          <p:cNvSpPr>
            <a:spLocks noGrp="1"/>
          </p:cNvSpPr>
          <p:nvPr>
            <p:ph type="title"/>
          </p:nvPr>
        </p:nvSpPr>
        <p:spPr/>
        <p:txBody>
          <a:bodyPr/>
          <a:lstStyle/>
          <a:p>
            <a:r>
              <a:rPr lang="en-IN" sz="6600" u="sng" dirty="0">
                <a:effectLst/>
                <a:latin typeface="Aparajita" panose="02020603050405020304" pitchFamily="18" charset="0"/>
                <a:ea typeface="Calibri" panose="020F0502020204030204" pitchFamily="34" charset="0"/>
                <a:cs typeface="Times New Roman" panose="02020603050405020304" pitchFamily="18" charset="0"/>
              </a:rPr>
              <a:t>Model Selection</a:t>
            </a:r>
            <a:endParaRPr lang="en-IN" dirty="0"/>
          </a:p>
        </p:txBody>
      </p:sp>
      <p:sp>
        <p:nvSpPr>
          <p:cNvPr id="3" name="Content Placeholder 2">
            <a:extLst>
              <a:ext uri="{FF2B5EF4-FFF2-40B4-BE49-F238E27FC236}">
                <a16:creationId xmlns:a16="http://schemas.microsoft.com/office/drawing/2014/main" id="{C4FAF046-80B9-4707-CC17-7390CB137466}"/>
              </a:ext>
            </a:extLst>
          </p:cNvPr>
          <p:cNvSpPr>
            <a:spLocks noGrp="1"/>
          </p:cNvSpPr>
          <p:nvPr>
            <p:ph idx="1"/>
          </p:nvPr>
        </p:nvSpPr>
        <p:spPr/>
        <p:txBody>
          <a:bodyPr/>
          <a:lstStyle/>
          <a:p>
            <a:r>
              <a:rPr lang="en-IN" sz="1800" dirty="0">
                <a:effectLst/>
                <a:latin typeface="Aparajita" panose="02020603050405020304" pitchFamily="18" charset="0"/>
                <a:ea typeface="Calibri" panose="020F0502020204030204" pitchFamily="34" charset="0"/>
                <a:cs typeface="Times New Roman" panose="02020603050405020304" pitchFamily="18" charset="0"/>
              </a:rPr>
              <a:t> </a:t>
            </a:r>
            <a:r>
              <a:rPr lang="en-IN" sz="4800" dirty="0">
                <a:effectLst/>
                <a:latin typeface="Aparajita" panose="02020603050405020304" pitchFamily="18" charset="0"/>
                <a:ea typeface="Calibri" panose="020F0502020204030204" pitchFamily="34" charset="0"/>
                <a:cs typeface="Times New Roman" panose="02020603050405020304" pitchFamily="18" charset="0"/>
              </a:rPr>
              <a:t>After clusters are created, we find the best model for each cluster. We are using two algorithms, "Random Forest" and "</a:t>
            </a:r>
            <a:r>
              <a:rPr lang="en-IN" sz="4800" dirty="0" err="1">
                <a:effectLst/>
                <a:latin typeface="Aparajita" panose="02020603050405020304" pitchFamily="18" charset="0"/>
                <a:ea typeface="Calibri" panose="020F0502020204030204" pitchFamily="34" charset="0"/>
                <a:cs typeface="Times New Roman" panose="02020603050405020304" pitchFamily="18" charset="0"/>
              </a:rPr>
              <a:t>XGBoost</a:t>
            </a:r>
            <a:r>
              <a:rPr lang="en-IN" sz="4800" dirty="0">
                <a:effectLst/>
                <a:latin typeface="Aparajita" panose="02020603050405020304" pitchFamily="18" charset="0"/>
                <a:ea typeface="Calibri" panose="020F0502020204030204" pitchFamily="34" charset="0"/>
                <a:cs typeface="Times New Roman" panose="02020603050405020304" pitchFamily="18" charset="0"/>
              </a:rPr>
              <a:t>". For each cluster, both the algorithms are passed with the best parameters derived from Grid Search. </a:t>
            </a:r>
          </a:p>
          <a:p>
            <a:r>
              <a:rPr lang="en-IN" sz="4800" dirty="0">
                <a:effectLst/>
                <a:latin typeface="Aparajita" panose="02020603050405020304" pitchFamily="18" charset="0"/>
                <a:ea typeface="Calibri" panose="020F0502020204030204" pitchFamily="34" charset="0"/>
                <a:cs typeface="Times New Roman" panose="02020603050405020304" pitchFamily="18" charset="0"/>
              </a:rPr>
              <a:t>We calculate the AUC scores for both models and select the model with the best score. Similarly, the model is selected for each cluster. All the models for every cluster are saved for use in prediction.</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05827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2022-2BCC-6D54-7F24-99E7FE191C82}"/>
              </a:ext>
            </a:extLst>
          </p:cNvPr>
          <p:cNvSpPr>
            <a:spLocks noGrp="1"/>
          </p:cNvSpPr>
          <p:nvPr>
            <p:ph type="title"/>
          </p:nvPr>
        </p:nvSpPr>
        <p:spPr>
          <a:xfrm>
            <a:off x="1257300" y="495300"/>
            <a:ext cx="15773400" cy="1988345"/>
          </a:xfrm>
        </p:spPr>
        <p:txBody>
          <a:bodyPr/>
          <a:lstStyle/>
          <a:p>
            <a:r>
              <a:rPr lang="en-IN" dirty="0"/>
              <a:t>User Interface</a:t>
            </a:r>
          </a:p>
        </p:txBody>
      </p:sp>
      <p:pic>
        <p:nvPicPr>
          <p:cNvPr id="5" name="Content Placeholder 4">
            <a:extLst>
              <a:ext uri="{FF2B5EF4-FFF2-40B4-BE49-F238E27FC236}">
                <a16:creationId xmlns:a16="http://schemas.microsoft.com/office/drawing/2014/main" id="{1BAAE961-5BC4-DCAE-43E8-3555A2B7C2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1" y="2568622"/>
            <a:ext cx="15410252" cy="6613478"/>
          </a:xfrm>
        </p:spPr>
      </p:pic>
    </p:spTree>
    <p:extLst>
      <p:ext uri="{BB962C8B-B14F-4D97-AF65-F5344CB8AC3E}">
        <p14:creationId xmlns:p14="http://schemas.microsoft.com/office/powerpoint/2010/main" val="297525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66C560-C553-1CF0-B0B1-9CD30163FC5E}"/>
              </a:ext>
            </a:extLst>
          </p:cNvPr>
          <p:cNvSpPr txBox="1"/>
          <p:nvPr/>
        </p:nvSpPr>
        <p:spPr>
          <a:xfrm>
            <a:off x="914400" y="1485900"/>
            <a:ext cx="6248400" cy="732765"/>
          </a:xfrm>
          <a:prstGeom prst="rect">
            <a:avLst/>
          </a:prstGeom>
          <a:noFill/>
        </p:spPr>
        <p:txBody>
          <a:bodyPr wrap="square">
            <a:spAutoFit/>
          </a:bodyPr>
          <a:lstStyle/>
          <a:p>
            <a:pPr marL="367029" lvl="1">
              <a:lnSpc>
                <a:spcPts val="4759"/>
              </a:lnSpc>
            </a:pPr>
            <a:r>
              <a:rPr lang="en-US" sz="5400" b="1" dirty="0">
                <a:solidFill>
                  <a:srgbClr val="000000"/>
                </a:solidFill>
                <a:latin typeface="Canva Sans"/>
              </a:rPr>
              <a:t>Team Members:</a:t>
            </a:r>
          </a:p>
        </p:txBody>
      </p:sp>
      <p:sp>
        <p:nvSpPr>
          <p:cNvPr id="5" name="TextBox 4">
            <a:extLst>
              <a:ext uri="{FF2B5EF4-FFF2-40B4-BE49-F238E27FC236}">
                <a16:creationId xmlns:a16="http://schemas.microsoft.com/office/drawing/2014/main" id="{5FB0ED1C-D6A7-4134-4F8D-59729DA6E82C}"/>
              </a:ext>
            </a:extLst>
          </p:cNvPr>
          <p:cNvSpPr txBox="1"/>
          <p:nvPr/>
        </p:nvSpPr>
        <p:spPr>
          <a:xfrm>
            <a:off x="942975" y="3314700"/>
            <a:ext cx="9144000" cy="1938992"/>
          </a:xfrm>
          <a:prstGeom prst="rect">
            <a:avLst/>
          </a:prstGeom>
          <a:noFill/>
        </p:spPr>
        <p:txBody>
          <a:bodyPr wrap="square">
            <a:spAutoFit/>
          </a:bodyPr>
          <a:lstStyle/>
          <a:p>
            <a:pPr marL="367029" lvl="1">
              <a:lnSpc>
                <a:spcPts val="4759"/>
              </a:lnSpc>
            </a:pPr>
            <a:r>
              <a:rPr lang="en-US" sz="4400" dirty="0">
                <a:solidFill>
                  <a:srgbClr val="000000"/>
                </a:solidFill>
                <a:latin typeface="Canva Sans"/>
              </a:rPr>
              <a:t>Rohit Salla</a:t>
            </a:r>
          </a:p>
          <a:p>
            <a:pPr marL="367029" lvl="1">
              <a:lnSpc>
                <a:spcPts val="4759"/>
              </a:lnSpc>
            </a:pPr>
            <a:endParaRPr lang="en-US" sz="4400" dirty="0">
              <a:solidFill>
                <a:srgbClr val="000000"/>
              </a:solidFill>
              <a:latin typeface="Canva Sans"/>
            </a:endParaRPr>
          </a:p>
          <a:p>
            <a:pPr marL="367029" lvl="1">
              <a:lnSpc>
                <a:spcPts val="4759"/>
              </a:lnSpc>
            </a:pPr>
            <a:r>
              <a:rPr lang="en-US" sz="4400" dirty="0">
                <a:solidFill>
                  <a:srgbClr val="000000"/>
                </a:solidFill>
                <a:latin typeface="Canva Sans"/>
              </a:rPr>
              <a:t>Ramya Manasa</a:t>
            </a:r>
          </a:p>
        </p:txBody>
      </p:sp>
    </p:spTree>
    <p:extLst>
      <p:ext uri="{BB962C8B-B14F-4D97-AF65-F5344CB8AC3E}">
        <p14:creationId xmlns:p14="http://schemas.microsoft.com/office/powerpoint/2010/main" val="4229237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7D1E-25B5-1B5E-E185-94E33F8443E5}"/>
              </a:ext>
            </a:extLst>
          </p:cNvPr>
          <p:cNvSpPr>
            <a:spLocks noGrp="1"/>
          </p:cNvSpPr>
          <p:nvPr>
            <p:ph type="title"/>
          </p:nvPr>
        </p:nvSpPr>
        <p:spPr>
          <a:xfrm>
            <a:off x="1046477" y="342900"/>
            <a:ext cx="15773400" cy="1471612"/>
          </a:xfrm>
        </p:spPr>
        <p:txBody>
          <a:bodyPr/>
          <a:lstStyle/>
          <a:p>
            <a:r>
              <a:rPr lang="en-IN" dirty="0"/>
              <a:t>Result</a:t>
            </a:r>
          </a:p>
        </p:txBody>
      </p:sp>
      <p:pic>
        <p:nvPicPr>
          <p:cNvPr id="5" name="Content Placeholder 4">
            <a:extLst>
              <a:ext uri="{FF2B5EF4-FFF2-40B4-BE49-F238E27FC236}">
                <a16:creationId xmlns:a16="http://schemas.microsoft.com/office/drawing/2014/main" id="{D1CD56F0-52A2-49A1-5355-3C260B16E5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199" y="2001837"/>
            <a:ext cx="12379957" cy="7737473"/>
          </a:xfrm>
        </p:spPr>
      </p:pic>
    </p:spTree>
    <p:extLst>
      <p:ext uri="{BB962C8B-B14F-4D97-AF65-F5344CB8AC3E}">
        <p14:creationId xmlns:p14="http://schemas.microsoft.com/office/powerpoint/2010/main" val="246933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39238" y="4819967"/>
            <a:ext cx="9525" cy="580390"/>
          </a:xfrm>
          <a:prstGeom prst="rect">
            <a:avLst/>
          </a:prstGeom>
        </p:spPr>
        <p:txBody>
          <a:bodyPr lIns="0" tIns="0" rIns="0" bIns="0" rtlCol="0" anchor="t">
            <a:spAutoFit/>
          </a:bodyPr>
          <a:lstStyle/>
          <a:p>
            <a:pPr algn="ctr">
              <a:lnSpc>
                <a:spcPts val="4759"/>
              </a:lnSpc>
            </a:pPr>
            <a:endParaRPr/>
          </a:p>
        </p:txBody>
      </p:sp>
      <p:sp>
        <p:nvSpPr>
          <p:cNvPr id="3" name="TextBox 3"/>
          <p:cNvSpPr txBox="1"/>
          <p:nvPr/>
        </p:nvSpPr>
        <p:spPr>
          <a:xfrm>
            <a:off x="1028700" y="2677160"/>
            <a:ext cx="10161509" cy="4883068"/>
          </a:xfrm>
          <a:prstGeom prst="rect">
            <a:avLst/>
          </a:prstGeom>
        </p:spPr>
        <p:txBody>
          <a:bodyPr lIns="0" tIns="0" rIns="0" bIns="0" rtlCol="0" anchor="t">
            <a:spAutoFit/>
          </a:bodyPr>
          <a:lstStyle/>
          <a:p>
            <a:pPr marL="734059" lvl="1" indent="-367030">
              <a:lnSpc>
                <a:spcPts val="4759"/>
              </a:lnSpc>
              <a:buFont typeface="Arial"/>
              <a:buChar char="•"/>
            </a:pPr>
            <a:r>
              <a:rPr lang="en-US" sz="3399" dirty="0">
                <a:solidFill>
                  <a:srgbClr val="000000"/>
                </a:solidFill>
                <a:latin typeface="Canva Sans"/>
              </a:rPr>
              <a:t>Problem Statement</a:t>
            </a:r>
          </a:p>
          <a:p>
            <a:pPr marL="734059" lvl="1" indent="-367030">
              <a:lnSpc>
                <a:spcPts val="4759"/>
              </a:lnSpc>
              <a:buFont typeface="Arial"/>
              <a:buChar char="•"/>
            </a:pPr>
            <a:r>
              <a:rPr lang="en-US" sz="3399" dirty="0">
                <a:solidFill>
                  <a:srgbClr val="000000"/>
                </a:solidFill>
                <a:latin typeface="Canva Sans"/>
              </a:rPr>
              <a:t>Description of Data</a:t>
            </a:r>
          </a:p>
          <a:p>
            <a:pPr marL="734059" lvl="1" indent="-367030">
              <a:lnSpc>
                <a:spcPts val="4759"/>
              </a:lnSpc>
              <a:buFont typeface="Arial"/>
              <a:buChar char="•"/>
            </a:pPr>
            <a:r>
              <a:rPr lang="en-US" sz="3399" dirty="0">
                <a:solidFill>
                  <a:srgbClr val="000000"/>
                </a:solidFill>
                <a:latin typeface="Canva Sans"/>
              </a:rPr>
              <a:t>Application Architecture and module division</a:t>
            </a:r>
          </a:p>
          <a:p>
            <a:pPr marL="734059" lvl="1" indent="-367030">
              <a:lnSpc>
                <a:spcPts val="4759"/>
              </a:lnSpc>
              <a:buFont typeface="Arial"/>
              <a:buChar char="•"/>
            </a:pPr>
            <a:r>
              <a:rPr lang="en-US" sz="3399" dirty="0">
                <a:solidFill>
                  <a:srgbClr val="000000"/>
                </a:solidFill>
                <a:latin typeface="Canva Sans"/>
              </a:rPr>
              <a:t>Techniques for Data Pre Processing</a:t>
            </a:r>
          </a:p>
          <a:p>
            <a:pPr marL="734059" lvl="1" indent="-367030">
              <a:lnSpc>
                <a:spcPts val="4759"/>
              </a:lnSpc>
              <a:buFont typeface="Arial"/>
              <a:buChar char="•"/>
            </a:pPr>
            <a:r>
              <a:rPr lang="en-US" sz="3399" dirty="0">
                <a:solidFill>
                  <a:srgbClr val="000000"/>
                </a:solidFill>
                <a:latin typeface="Canva Sans"/>
              </a:rPr>
              <a:t>Literature Review</a:t>
            </a:r>
          </a:p>
          <a:p>
            <a:pPr marL="734059" lvl="1" indent="-367030">
              <a:lnSpc>
                <a:spcPts val="4759"/>
              </a:lnSpc>
              <a:buFont typeface="Arial"/>
              <a:buChar char="•"/>
            </a:pPr>
            <a:r>
              <a:rPr lang="en-US" sz="3399" dirty="0">
                <a:solidFill>
                  <a:srgbClr val="000000"/>
                </a:solidFill>
                <a:latin typeface="Canva Sans"/>
              </a:rPr>
              <a:t>Deployment</a:t>
            </a:r>
          </a:p>
          <a:p>
            <a:pPr>
              <a:lnSpc>
                <a:spcPts val="4759"/>
              </a:lnSpc>
            </a:pPr>
            <a:endParaRPr lang="en-US" sz="3399" dirty="0">
              <a:solidFill>
                <a:srgbClr val="000000"/>
              </a:solidFill>
              <a:latin typeface="Canva Sans"/>
            </a:endParaRPr>
          </a:p>
        </p:txBody>
      </p:sp>
      <p:sp>
        <p:nvSpPr>
          <p:cNvPr id="4" name="TextBox 4"/>
          <p:cNvSpPr txBox="1"/>
          <p:nvPr/>
        </p:nvSpPr>
        <p:spPr>
          <a:xfrm>
            <a:off x="1028700" y="933450"/>
            <a:ext cx="2976086" cy="887095"/>
          </a:xfrm>
          <a:prstGeom prst="rect">
            <a:avLst/>
          </a:prstGeom>
        </p:spPr>
        <p:txBody>
          <a:bodyPr lIns="0" tIns="0" rIns="0" bIns="0" rtlCol="0" anchor="t">
            <a:spAutoFit/>
          </a:bodyPr>
          <a:lstStyle/>
          <a:p>
            <a:pPr algn="ctr">
              <a:lnSpc>
                <a:spcPts val="7279"/>
              </a:lnSpc>
            </a:pPr>
            <a:r>
              <a:rPr lang="en-US" sz="5199" dirty="0">
                <a:solidFill>
                  <a:srgbClr val="000000"/>
                </a:solidFill>
                <a:latin typeface="Canva Sans Bold"/>
              </a:rPr>
              <a:t>Contents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D50FDA-ADAE-D070-E5A0-1B33024D97B7}"/>
              </a:ext>
            </a:extLst>
          </p:cNvPr>
          <p:cNvSpPr txBox="1"/>
          <p:nvPr/>
        </p:nvSpPr>
        <p:spPr>
          <a:xfrm>
            <a:off x="1295400" y="1104900"/>
            <a:ext cx="9144000" cy="923330"/>
          </a:xfrm>
          <a:prstGeom prst="rect">
            <a:avLst/>
          </a:prstGeom>
          <a:noFill/>
        </p:spPr>
        <p:txBody>
          <a:bodyPr wrap="square">
            <a:spAutoFit/>
          </a:bodyPr>
          <a:lstStyle/>
          <a:p>
            <a:pPr marL="114300" lvl="0" algn="l" rtl="0">
              <a:lnSpc>
                <a:spcPct val="100000"/>
              </a:lnSpc>
              <a:spcBef>
                <a:spcPts val="0"/>
              </a:spcBef>
              <a:buSzPts val="1800"/>
            </a:pPr>
            <a:r>
              <a:rPr lang="en-US" sz="5400" b="1" dirty="0"/>
              <a:t>Overview</a:t>
            </a:r>
            <a:endParaRPr lang="en-US" sz="2400" b="1" dirty="0"/>
          </a:p>
        </p:txBody>
      </p:sp>
      <p:sp>
        <p:nvSpPr>
          <p:cNvPr id="4" name="Google Shape;102;g251c8a0873f_0_14">
            <a:extLst>
              <a:ext uri="{FF2B5EF4-FFF2-40B4-BE49-F238E27FC236}">
                <a16:creationId xmlns:a16="http://schemas.microsoft.com/office/drawing/2014/main" id="{B0F233D9-BED6-87B4-BE07-77D64F45487E}"/>
              </a:ext>
            </a:extLst>
          </p:cNvPr>
          <p:cNvSpPr txBox="1">
            <a:spLocks/>
          </p:cNvSpPr>
          <p:nvPr/>
        </p:nvSpPr>
        <p:spPr>
          <a:xfrm>
            <a:off x="1319463" y="2705100"/>
            <a:ext cx="9905999" cy="4279392"/>
          </a:xfrm>
          <a:prstGeom prst="rect">
            <a:avLst/>
          </a:prstGeom>
        </p:spPr>
        <p:txBody>
          <a:bodyPr spcFirstLastPara="1" wrap="square" lIns="91425" tIns="45700" rIns="91425" bIns="4570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a:spcBef>
                <a:spcPts val="0"/>
              </a:spcBef>
              <a:buSzPts val="1800"/>
              <a:buFont typeface="Arial" pitchFamily="34" charset="0"/>
              <a:buAutoNum type="arabicPeriod"/>
            </a:pPr>
            <a:r>
              <a:rPr lang="en-US" sz="2400" b="1" dirty="0"/>
              <a:t>Introduction</a:t>
            </a:r>
          </a:p>
          <a:p>
            <a:pPr marL="914400" lvl="1" indent="-342900">
              <a:spcBef>
                <a:spcPts val="0"/>
              </a:spcBef>
              <a:buSzPts val="1800"/>
            </a:pPr>
            <a:r>
              <a:rPr lang="en-US" dirty="0"/>
              <a:t>Problem Identification</a:t>
            </a:r>
          </a:p>
          <a:p>
            <a:pPr marL="914400" lvl="1" indent="-342900">
              <a:spcBef>
                <a:spcPts val="0"/>
              </a:spcBef>
              <a:buSzPts val="1800"/>
            </a:pPr>
            <a:r>
              <a:rPr lang="en-US" dirty="0"/>
              <a:t>Motivation</a:t>
            </a:r>
          </a:p>
          <a:p>
            <a:pPr marL="457200">
              <a:spcBef>
                <a:spcPts val="0"/>
              </a:spcBef>
              <a:buSzPts val="1800"/>
              <a:buFont typeface="Arial" pitchFamily="34" charset="0"/>
              <a:buAutoNum type="arabicPeriod"/>
            </a:pPr>
            <a:r>
              <a:rPr lang="en-US" sz="2400" b="1" dirty="0"/>
              <a:t>Literature Review</a:t>
            </a:r>
          </a:p>
          <a:p>
            <a:pPr marL="114300" indent="0">
              <a:spcBef>
                <a:spcPts val="0"/>
              </a:spcBef>
              <a:buSzPts val="1800"/>
              <a:buFont typeface="Arial" pitchFamily="34" charset="0"/>
              <a:buNone/>
            </a:pPr>
            <a:r>
              <a:rPr lang="en-US" sz="2400" dirty="0"/>
              <a:t>	Inference from Literature Review</a:t>
            </a:r>
          </a:p>
          <a:p>
            <a:pPr marL="571500" indent="-457200">
              <a:spcBef>
                <a:spcPts val="0"/>
              </a:spcBef>
              <a:buSzPts val="1800"/>
              <a:buFont typeface="Arial" pitchFamily="34" charset="0"/>
              <a:buAutoNum type="arabicPeriod" startAt="3"/>
            </a:pPr>
            <a:r>
              <a:rPr lang="en-US" sz="2400" b="1" dirty="0"/>
              <a:t>Research Contribution</a:t>
            </a:r>
          </a:p>
          <a:p>
            <a:pPr marL="114300" indent="0">
              <a:spcBef>
                <a:spcPts val="0"/>
              </a:spcBef>
              <a:buSzPts val="1800"/>
              <a:buNone/>
            </a:pPr>
            <a:r>
              <a:rPr lang="en-US" sz="2400" b="1" dirty="0"/>
              <a:t>	</a:t>
            </a:r>
            <a:r>
              <a:rPr lang="en-US" sz="2400" dirty="0"/>
              <a:t>Full stack Application</a:t>
            </a:r>
          </a:p>
          <a:p>
            <a:pPr marL="628650" indent="-514350">
              <a:spcBef>
                <a:spcPts val="0"/>
              </a:spcBef>
              <a:buSzPts val="1800"/>
              <a:buFont typeface="Arial" pitchFamily="34" charset="0"/>
              <a:buAutoNum type="arabicPeriod" startAt="4"/>
            </a:pPr>
            <a:r>
              <a:rPr lang="en-US" sz="2400" b="1" dirty="0"/>
              <a:t>Conclusions and Scope for future work</a:t>
            </a:r>
          </a:p>
          <a:p>
            <a:pPr marL="628650" indent="-514350">
              <a:spcBef>
                <a:spcPts val="0"/>
              </a:spcBef>
              <a:buSzPts val="1800"/>
              <a:buFont typeface="Arial" pitchFamily="34" charset="0"/>
              <a:buAutoNum type="arabicPeriod" startAt="4"/>
            </a:pPr>
            <a:r>
              <a:rPr lang="en-US" sz="2400" b="1" dirty="0"/>
              <a:t>References</a:t>
            </a:r>
          </a:p>
        </p:txBody>
      </p:sp>
    </p:spTree>
    <p:extLst>
      <p:ext uri="{BB962C8B-B14F-4D97-AF65-F5344CB8AC3E}">
        <p14:creationId xmlns:p14="http://schemas.microsoft.com/office/powerpoint/2010/main" val="122017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9742EA-336D-EFCC-3944-EB6EAABED337}"/>
              </a:ext>
            </a:extLst>
          </p:cNvPr>
          <p:cNvSpPr txBox="1"/>
          <p:nvPr/>
        </p:nvSpPr>
        <p:spPr>
          <a:xfrm>
            <a:off x="1295400" y="800100"/>
            <a:ext cx="8229600" cy="1015663"/>
          </a:xfrm>
          <a:prstGeom prst="rect">
            <a:avLst/>
          </a:prstGeom>
          <a:noFill/>
        </p:spPr>
        <p:txBody>
          <a:bodyPr wrap="square">
            <a:spAutoFit/>
          </a:bodyPr>
          <a:lstStyle/>
          <a:p>
            <a:r>
              <a:rPr lang="en-US" sz="6000" b="1" dirty="0">
                <a:sym typeface="Arial"/>
              </a:rPr>
              <a:t>Introduction</a:t>
            </a:r>
            <a:endParaRPr lang="en-IN" sz="6000" dirty="0"/>
          </a:p>
        </p:txBody>
      </p:sp>
      <p:sp>
        <p:nvSpPr>
          <p:cNvPr id="6" name="TextBox 5">
            <a:extLst>
              <a:ext uri="{FF2B5EF4-FFF2-40B4-BE49-F238E27FC236}">
                <a16:creationId xmlns:a16="http://schemas.microsoft.com/office/drawing/2014/main" id="{71C185FB-09EB-00A4-392C-6EA83783A27C}"/>
              </a:ext>
            </a:extLst>
          </p:cNvPr>
          <p:cNvSpPr txBox="1"/>
          <p:nvPr/>
        </p:nvSpPr>
        <p:spPr>
          <a:xfrm>
            <a:off x="876300" y="2324100"/>
            <a:ext cx="16535400" cy="6740307"/>
          </a:xfrm>
          <a:prstGeom prst="rect">
            <a:avLst/>
          </a:prstGeom>
          <a:noFill/>
        </p:spPr>
        <p:txBody>
          <a:bodyPr wrap="square">
            <a:spAutoFit/>
          </a:bodyPr>
          <a:lstStyle/>
          <a:p>
            <a:pPr marL="571500" indent="-571500">
              <a:buFont typeface="Arial" panose="020B0604020202020204" pitchFamily="34" charset="0"/>
              <a:buChar char="•"/>
            </a:pPr>
            <a:r>
              <a:rPr lang="en-IN" sz="3600" dirty="0"/>
              <a:t>Semiconductor fabrication involves intricate procedures to produce integrated circuits (ICs) on wafers, playing a critical role in modern technology.</a:t>
            </a:r>
          </a:p>
          <a:p>
            <a:endParaRPr lang="en-IN" sz="3600" dirty="0"/>
          </a:p>
          <a:p>
            <a:pPr marL="571500" indent="-571500">
              <a:buFont typeface="Arial" panose="020B0604020202020204" pitchFamily="34" charset="0"/>
              <a:buChar char="•"/>
            </a:pPr>
            <a:r>
              <a:rPr lang="en-IN" sz="3600" dirty="0"/>
              <a:t>Faults or defects in wafers during manufacturing can lead to electronic devices malfunctioning or performing below expectations. </a:t>
            </a:r>
          </a:p>
          <a:p>
            <a:pPr marL="571500" indent="-571500">
              <a:buFont typeface="Arial" panose="020B0604020202020204" pitchFamily="34" charset="0"/>
              <a:buChar char="•"/>
            </a:pPr>
            <a:endParaRPr lang="en-IN" sz="3600" dirty="0"/>
          </a:p>
          <a:p>
            <a:pPr marL="571500" indent="-571500">
              <a:buFont typeface="Arial" panose="020B0604020202020204" pitchFamily="34" charset="0"/>
              <a:buChar char="•"/>
            </a:pPr>
            <a:r>
              <a:rPr lang="en-IN" sz="3600" dirty="0"/>
              <a:t>Manual fault detection is time-consuming and susceptible to errors, underscoring the need for automated solutions. </a:t>
            </a:r>
          </a:p>
          <a:p>
            <a:endParaRPr lang="en-IN" sz="3600" dirty="0"/>
          </a:p>
          <a:p>
            <a:pPr marL="571500" indent="-571500">
              <a:buFont typeface="Arial" panose="020B0604020202020204" pitchFamily="34" charset="0"/>
              <a:buChar char="•"/>
            </a:pPr>
            <a:r>
              <a:rPr lang="en-IN" sz="3600" dirty="0"/>
              <a:t>This project focuses on utilizing machine learning techniques to develop a robust system for detecting wafer faults, thereby improving manufacturing efficiency and product quality.</a:t>
            </a:r>
          </a:p>
        </p:txBody>
      </p:sp>
    </p:spTree>
    <p:extLst>
      <p:ext uri="{BB962C8B-B14F-4D97-AF65-F5344CB8AC3E}">
        <p14:creationId xmlns:p14="http://schemas.microsoft.com/office/powerpoint/2010/main" val="1186276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B46E7D-CD8A-7228-AAEC-43563C829FA1}"/>
              </a:ext>
            </a:extLst>
          </p:cNvPr>
          <p:cNvSpPr txBox="1"/>
          <p:nvPr/>
        </p:nvSpPr>
        <p:spPr>
          <a:xfrm>
            <a:off x="457200" y="647700"/>
            <a:ext cx="9067800" cy="1200329"/>
          </a:xfrm>
          <a:prstGeom prst="rect">
            <a:avLst/>
          </a:prstGeom>
          <a:noFill/>
        </p:spPr>
        <p:txBody>
          <a:bodyPr wrap="square">
            <a:spAutoFit/>
          </a:bodyPr>
          <a:lstStyle/>
          <a:p>
            <a:pPr eaLnBrk="1" hangingPunct="1"/>
            <a:r>
              <a:rPr lang="en-US" altLang="en-US" sz="7200" b="1" dirty="0">
                <a:latin typeface="Calibri" panose="020F0502020204030204" pitchFamily="34" charset="0"/>
              </a:rPr>
              <a:t>MOTIVATION</a:t>
            </a:r>
          </a:p>
        </p:txBody>
      </p:sp>
      <p:sp>
        <p:nvSpPr>
          <p:cNvPr id="7" name="TextBox 6">
            <a:extLst>
              <a:ext uri="{FF2B5EF4-FFF2-40B4-BE49-F238E27FC236}">
                <a16:creationId xmlns:a16="http://schemas.microsoft.com/office/drawing/2014/main" id="{4D3F390D-DB4D-72ED-6EA9-0F4B810925E3}"/>
              </a:ext>
            </a:extLst>
          </p:cNvPr>
          <p:cNvSpPr txBox="1"/>
          <p:nvPr/>
        </p:nvSpPr>
        <p:spPr>
          <a:xfrm>
            <a:off x="457200" y="2628900"/>
            <a:ext cx="16611600" cy="1754326"/>
          </a:xfrm>
          <a:prstGeom prst="rect">
            <a:avLst/>
          </a:prstGeom>
          <a:noFill/>
        </p:spPr>
        <p:txBody>
          <a:bodyPr wrap="square">
            <a:spAutoFit/>
          </a:bodyPr>
          <a:lstStyle/>
          <a:p>
            <a:r>
              <a:rPr lang="en-IN" sz="3600" dirty="0"/>
              <a:t>The motivation behind this project is the pursuit of enhancement in semiconductor manufacturing. By developing and implementing an effective wafer fault detection system, to contribute to the creation of reliable and efficient electronic devices.</a:t>
            </a:r>
          </a:p>
        </p:txBody>
      </p:sp>
      <p:sp>
        <p:nvSpPr>
          <p:cNvPr id="9" name="TextBox 8">
            <a:extLst>
              <a:ext uri="{FF2B5EF4-FFF2-40B4-BE49-F238E27FC236}">
                <a16:creationId xmlns:a16="http://schemas.microsoft.com/office/drawing/2014/main" id="{30C0A216-38CF-91DE-6591-E91671C90AC4}"/>
              </a:ext>
            </a:extLst>
          </p:cNvPr>
          <p:cNvSpPr txBox="1"/>
          <p:nvPr/>
        </p:nvSpPr>
        <p:spPr>
          <a:xfrm>
            <a:off x="457200" y="4862913"/>
            <a:ext cx="16078200" cy="2862322"/>
          </a:xfrm>
          <a:prstGeom prst="rect">
            <a:avLst/>
          </a:prstGeom>
          <a:noFill/>
        </p:spPr>
        <p:txBody>
          <a:bodyPr wrap="square">
            <a:spAutoFit/>
          </a:bodyPr>
          <a:lstStyle/>
          <a:p>
            <a:r>
              <a:rPr lang="en-IN" sz="3600" dirty="0"/>
              <a:t>Faulty wafers could result in compromised device reliability, increased manufacturing costs, delayed product launches, limited process optimization, and hindered technological progress. Our project strives to avoid these outcomes by proactively developing and implementing an effective fault detection system that safeguards the quality and reliability of electronic devices.</a:t>
            </a:r>
          </a:p>
        </p:txBody>
      </p:sp>
    </p:spTree>
    <p:extLst>
      <p:ext uri="{BB962C8B-B14F-4D97-AF65-F5344CB8AC3E}">
        <p14:creationId xmlns:p14="http://schemas.microsoft.com/office/powerpoint/2010/main" val="182104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6454" y="819187"/>
            <a:ext cx="6324958" cy="887095"/>
          </a:xfrm>
          <a:prstGeom prst="rect">
            <a:avLst/>
          </a:prstGeom>
        </p:spPr>
        <p:txBody>
          <a:bodyPr lIns="0" tIns="0" rIns="0" bIns="0" rtlCol="0" anchor="t">
            <a:spAutoFit/>
          </a:bodyPr>
          <a:lstStyle/>
          <a:p>
            <a:pPr algn="ctr">
              <a:lnSpc>
                <a:spcPts val="7279"/>
              </a:lnSpc>
            </a:pPr>
            <a:r>
              <a:rPr lang="en-US" sz="5199" dirty="0">
                <a:solidFill>
                  <a:srgbClr val="000000"/>
                </a:solidFill>
                <a:latin typeface="Canva Sans Bold"/>
              </a:rPr>
              <a:t>Problem Statement</a:t>
            </a:r>
          </a:p>
        </p:txBody>
      </p:sp>
      <p:sp>
        <p:nvSpPr>
          <p:cNvPr id="3" name="TextBox 3"/>
          <p:cNvSpPr txBox="1"/>
          <p:nvPr/>
        </p:nvSpPr>
        <p:spPr>
          <a:xfrm>
            <a:off x="556454" y="2171700"/>
            <a:ext cx="15089216" cy="1180465"/>
          </a:xfrm>
          <a:prstGeom prst="rect">
            <a:avLst/>
          </a:prstGeom>
        </p:spPr>
        <p:txBody>
          <a:bodyPr lIns="0" tIns="0" rIns="0" bIns="0" rtlCol="0" anchor="t">
            <a:spAutoFit/>
          </a:bodyPr>
          <a:lstStyle/>
          <a:p>
            <a:pPr>
              <a:lnSpc>
                <a:spcPts val="4759"/>
              </a:lnSpc>
            </a:pPr>
            <a:r>
              <a:rPr lang="en-US" sz="3399" dirty="0">
                <a:solidFill>
                  <a:srgbClr val="000000"/>
                </a:solidFill>
                <a:latin typeface="Canva Sans"/>
              </a:rPr>
              <a:t>To build a classification methodology to predict the quality of wafer sensors based on the given training data.</a:t>
            </a:r>
          </a:p>
        </p:txBody>
      </p:sp>
      <p:sp>
        <p:nvSpPr>
          <p:cNvPr id="4" name="TextBox 4"/>
          <p:cNvSpPr txBox="1"/>
          <p:nvPr/>
        </p:nvSpPr>
        <p:spPr>
          <a:xfrm>
            <a:off x="556454" y="3832237"/>
            <a:ext cx="17731546" cy="3653949"/>
          </a:xfrm>
          <a:prstGeom prst="rect">
            <a:avLst/>
          </a:prstGeom>
        </p:spPr>
        <p:txBody>
          <a:bodyPr lIns="0" tIns="0" rIns="0" bIns="0" rtlCol="0" anchor="t">
            <a:spAutoFit/>
          </a:bodyPr>
          <a:lstStyle/>
          <a:p>
            <a:pPr>
              <a:lnSpc>
                <a:spcPts val="4844"/>
              </a:lnSpc>
              <a:spcBef>
                <a:spcPct val="0"/>
              </a:spcBef>
            </a:pPr>
            <a:r>
              <a:rPr lang="en-US" sz="3460" dirty="0">
                <a:solidFill>
                  <a:srgbClr val="000000"/>
                </a:solidFill>
                <a:latin typeface="Canva Sans"/>
              </a:rPr>
              <a:t>The goal is to build a Machine Learning model which predicts whether a wafer needs to be replaced or not (i.e., whether it is working or not) based on the inputs from various sensors.</a:t>
            </a:r>
          </a:p>
          <a:p>
            <a:pPr>
              <a:lnSpc>
                <a:spcPts val="4844"/>
              </a:lnSpc>
              <a:spcBef>
                <a:spcPct val="0"/>
              </a:spcBef>
            </a:pPr>
            <a:r>
              <a:rPr lang="en-US" sz="3460" dirty="0">
                <a:solidFill>
                  <a:srgbClr val="000000"/>
                </a:solidFill>
                <a:latin typeface="Canva Sans"/>
              </a:rPr>
              <a:t>There are two classes:</a:t>
            </a:r>
          </a:p>
          <a:p>
            <a:pPr>
              <a:lnSpc>
                <a:spcPts val="4844"/>
              </a:lnSpc>
              <a:spcBef>
                <a:spcPct val="0"/>
              </a:spcBef>
            </a:pPr>
            <a:r>
              <a:rPr lang="en-US" sz="3460" dirty="0">
                <a:solidFill>
                  <a:srgbClr val="000000"/>
                </a:solidFill>
                <a:latin typeface="Canva Sans"/>
              </a:rPr>
              <a:t>+1 represents Good Wafer</a:t>
            </a:r>
          </a:p>
          <a:p>
            <a:pPr>
              <a:lnSpc>
                <a:spcPts val="4844"/>
              </a:lnSpc>
              <a:spcBef>
                <a:spcPct val="0"/>
              </a:spcBef>
            </a:pPr>
            <a:r>
              <a:rPr lang="en-US" sz="3460" dirty="0">
                <a:solidFill>
                  <a:srgbClr val="000000"/>
                </a:solidFill>
                <a:latin typeface="Canva Sans"/>
              </a:rPr>
              <a:t>-1 represents Bad Wafer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2642" y="601817"/>
            <a:ext cx="17902716" cy="7672100"/>
          </a:xfrm>
          <a:prstGeom prst="rect">
            <a:avLst/>
          </a:prstGeom>
        </p:spPr>
        <p:txBody>
          <a:bodyPr lIns="0" tIns="0" rIns="0" bIns="0" rtlCol="0" anchor="t">
            <a:spAutoFit/>
          </a:bodyPr>
          <a:lstStyle/>
          <a:p>
            <a:pPr>
              <a:lnSpc>
                <a:spcPts val="6911"/>
              </a:lnSpc>
            </a:pPr>
            <a:r>
              <a:rPr lang="en-US" sz="4937" dirty="0">
                <a:solidFill>
                  <a:srgbClr val="000000"/>
                </a:solidFill>
                <a:latin typeface="Canva Sans Bold"/>
              </a:rPr>
              <a:t>Data Description :</a:t>
            </a:r>
          </a:p>
          <a:p>
            <a:pPr algn="ctr">
              <a:lnSpc>
                <a:spcPts val="6491"/>
              </a:lnSpc>
            </a:pPr>
            <a:endParaRPr lang="en-US" sz="4937" dirty="0">
              <a:solidFill>
                <a:srgbClr val="000000"/>
              </a:solidFill>
              <a:latin typeface="Canva Sans Bold"/>
            </a:endParaRPr>
          </a:p>
          <a:p>
            <a:pPr>
              <a:lnSpc>
                <a:spcPct val="250000"/>
              </a:lnSpc>
            </a:pPr>
            <a:r>
              <a:rPr lang="en-US" sz="3200" dirty="0">
                <a:solidFill>
                  <a:srgbClr val="000000"/>
                </a:solidFill>
                <a:latin typeface="Canva Sans"/>
              </a:rPr>
              <a:t>There is a  .csv file for Training and .csv file for prediction.</a:t>
            </a:r>
          </a:p>
          <a:p>
            <a:pPr>
              <a:lnSpc>
                <a:spcPct val="250000"/>
              </a:lnSpc>
            </a:pPr>
            <a:r>
              <a:rPr lang="en-US" sz="3200" dirty="0">
                <a:solidFill>
                  <a:srgbClr val="000000"/>
                </a:solidFill>
                <a:latin typeface="Canva Sans"/>
              </a:rPr>
              <a:t>The client will send data in multiple sets of files in batches at a given location. </a:t>
            </a:r>
          </a:p>
          <a:p>
            <a:pPr>
              <a:lnSpc>
                <a:spcPct val="250000"/>
              </a:lnSpc>
            </a:pPr>
            <a:r>
              <a:rPr lang="en-US" sz="3200" dirty="0">
                <a:solidFill>
                  <a:srgbClr val="000000"/>
                </a:solidFill>
                <a:latin typeface="Canva Sans"/>
              </a:rPr>
              <a:t>Data will contain Wafer names and columns of different sensor values for each wafer.</a:t>
            </a:r>
          </a:p>
          <a:p>
            <a:pPr>
              <a:lnSpc>
                <a:spcPct val="250000"/>
              </a:lnSpc>
            </a:pPr>
            <a:r>
              <a:rPr lang="en-US" sz="3200" dirty="0">
                <a:solidFill>
                  <a:srgbClr val="000000"/>
                </a:solidFill>
                <a:latin typeface="Canva Sans"/>
              </a:rPr>
              <a:t>The last column will have the "Good/Bad" value for each wafer.</a:t>
            </a:r>
          </a:p>
          <a:p>
            <a:pPr>
              <a:lnSpc>
                <a:spcPct val="250000"/>
              </a:lnSpc>
            </a:pPr>
            <a:r>
              <a:rPr lang="en-US" sz="3200" dirty="0">
                <a:solidFill>
                  <a:srgbClr val="000000"/>
                </a:solidFill>
                <a:latin typeface="Canva Sans"/>
              </a:rPr>
              <a:t>The "Good/Bad" column will have two unique values +1 and -1.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EFBA90-7FBE-3BA1-45B4-7B336CC56668}"/>
              </a:ext>
            </a:extLst>
          </p:cNvPr>
          <p:cNvSpPr txBox="1"/>
          <p:nvPr/>
        </p:nvSpPr>
        <p:spPr>
          <a:xfrm>
            <a:off x="533400" y="419100"/>
            <a:ext cx="8077200" cy="1323439"/>
          </a:xfrm>
          <a:prstGeom prst="rect">
            <a:avLst/>
          </a:prstGeom>
          <a:noFill/>
        </p:spPr>
        <p:txBody>
          <a:bodyPr wrap="square">
            <a:spAutoFit/>
          </a:bodyPr>
          <a:lstStyle/>
          <a:p>
            <a:r>
              <a:rPr lang="en-US" sz="8000" dirty="0"/>
              <a:t>Literature Review</a:t>
            </a:r>
            <a:endParaRPr lang="en-IN" sz="8000" dirty="0"/>
          </a:p>
        </p:txBody>
      </p:sp>
      <p:graphicFrame>
        <p:nvGraphicFramePr>
          <p:cNvPr id="4" name="Google Shape;148;g229530162e5_0_47">
            <a:extLst>
              <a:ext uri="{FF2B5EF4-FFF2-40B4-BE49-F238E27FC236}">
                <a16:creationId xmlns:a16="http://schemas.microsoft.com/office/drawing/2014/main" id="{68704A9D-EF73-8351-DD22-0695C65C7333}"/>
              </a:ext>
            </a:extLst>
          </p:cNvPr>
          <p:cNvGraphicFramePr/>
          <p:nvPr>
            <p:extLst>
              <p:ext uri="{D42A27DB-BD31-4B8C-83A1-F6EECF244321}">
                <p14:modId xmlns:p14="http://schemas.microsoft.com/office/powerpoint/2010/main" val="2815824508"/>
              </p:ext>
            </p:extLst>
          </p:nvPr>
        </p:nvGraphicFramePr>
        <p:xfrm>
          <a:off x="674076" y="2476500"/>
          <a:ext cx="16699524" cy="6724637"/>
        </p:xfrm>
        <a:graphic>
          <a:graphicData uri="http://schemas.openxmlformats.org/drawingml/2006/table">
            <a:tbl>
              <a:tblPr>
                <a:noFill/>
              </a:tblPr>
              <a:tblGrid>
                <a:gridCol w="1168653">
                  <a:extLst>
                    <a:ext uri="{9D8B030D-6E8A-4147-A177-3AD203B41FA5}">
                      <a16:colId xmlns:a16="http://schemas.microsoft.com/office/drawing/2014/main" val="20000"/>
                    </a:ext>
                  </a:extLst>
                </a:gridCol>
                <a:gridCol w="2938273">
                  <a:extLst>
                    <a:ext uri="{9D8B030D-6E8A-4147-A177-3AD203B41FA5}">
                      <a16:colId xmlns:a16="http://schemas.microsoft.com/office/drawing/2014/main" val="20001"/>
                    </a:ext>
                  </a:extLst>
                </a:gridCol>
                <a:gridCol w="8228680">
                  <a:extLst>
                    <a:ext uri="{9D8B030D-6E8A-4147-A177-3AD203B41FA5}">
                      <a16:colId xmlns:a16="http://schemas.microsoft.com/office/drawing/2014/main" val="20002"/>
                    </a:ext>
                  </a:extLst>
                </a:gridCol>
                <a:gridCol w="4363918">
                  <a:extLst>
                    <a:ext uri="{9D8B030D-6E8A-4147-A177-3AD203B41FA5}">
                      <a16:colId xmlns:a16="http://schemas.microsoft.com/office/drawing/2014/main" val="20003"/>
                    </a:ext>
                  </a:extLst>
                </a:gridCol>
              </a:tblGrid>
              <a:tr h="914400">
                <a:tc>
                  <a:txBody>
                    <a:bodyPr/>
                    <a:lstStyle/>
                    <a:p>
                      <a:pPr marL="0" marR="0" lvl="0" indent="0" algn="just" rtl="0">
                        <a:lnSpc>
                          <a:spcPct val="107000"/>
                        </a:lnSpc>
                        <a:spcBef>
                          <a:spcPts val="0"/>
                        </a:spcBef>
                        <a:spcAft>
                          <a:spcPts val="0"/>
                        </a:spcAft>
                        <a:buNone/>
                      </a:pPr>
                      <a:r>
                        <a:rPr lang="en-US" sz="1600" b="1" dirty="0">
                          <a:latin typeface="Times New Roman"/>
                          <a:ea typeface="Times New Roman"/>
                          <a:cs typeface="Times New Roman"/>
                          <a:sym typeface="Times New Roman"/>
                        </a:rPr>
                        <a:t>S.no </a:t>
                      </a:r>
                      <a:endParaRPr sz="1200" dirty="0">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600" b="1">
                          <a:latin typeface="Times New Roman"/>
                          <a:ea typeface="Times New Roman"/>
                          <a:cs typeface="Times New Roman"/>
                          <a:sym typeface="Times New Roman"/>
                        </a:rPr>
                        <a:t>Techniques</a:t>
                      </a:r>
                      <a:endParaRPr sz="1200">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600" b="1">
                          <a:latin typeface="Times New Roman"/>
                          <a:ea typeface="Times New Roman"/>
                          <a:cs typeface="Times New Roman"/>
                          <a:sym typeface="Times New Roman"/>
                        </a:rPr>
                        <a:t>Title of the Work</a:t>
                      </a:r>
                      <a:endParaRPr sz="1200">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600" b="1">
                          <a:latin typeface="Times New Roman"/>
                          <a:ea typeface="Times New Roman"/>
                          <a:cs typeface="Times New Roman"/>
                          <a:sym typeface="Times New Roman"/>
                        </a:rPr>
                        <a:t>Results/</a:t>
                      </a:r>
                      <a:endParaRPr sz="1200">
                        <a:latin typeface="Times New Roman"/>
                        <a:ea typeface="Times New Roman"/>
                        <a:cs typeface="Times New Roman"/>
                        <a:sym typeface="Times New Roman"/>
                      </a:endParaRPr>
                    </a:p>
                    <a:p>
                      <a:pPr marL="0" marR="0" lvl="0" indent="0" algn="just" rtl="0">
                        <a:lnSpc>
                          <a:spcPct val="107000"/>
                        </a:lnSpc>
                        <a:spcBef>
                          <a:spcPts val="0"/>
                        </a:spcBef>
                        <a:spcAft>
                          <a:spcPts val="0"/>
                        </a:spcAft>
                        <a:buNone/>
                      </a:pPr>
                      <a:r>
                        <a:rPr lang="en-US" sz="1600" b="1">
                          <a:latin typeface="Times New Roman"/>
                          <a:ea typeface="Times New Roman"/>
                          <a:cs typeface="Times New Roman"/>
                          <a:sym typeface="Times New Roman"/>
                        </a:rPr>
                        <a:t>Limitations</a:t>
                      </a:r>
                      <a:endParaRPr sz="1200">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85483">
                <a:tc>
                  <a:txBody>
                    <a:bodyPr/>
                    <a:lstStyle/>
                    <a:p>
                      <a:pPr marL="0" marR="0" lvl="0" indent="0" algn="just" rtl="0">
                        <a:lnSpc>
                          <a:spcPct val="107000"/>
                        </a:lnSpc>
                        <a:spcBef>
                          <a:spcPts val="0"/>
                        </a:spcBef>
                        <a:spcAft>
                          <a:spcPts val="0"/>
                        </a:spcAft>
                        <a:buNone/>
                      </a:pPr>
                      <a:r>
                        <a:rPr lang="en-US" sz="16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Clr>
                          <a:srgbClr val="000000"/>
                        </a:buClr>
                        <a:buFont typeface="Arial"/>
                        <a:buNone/>
                      </a:pPr>
                      <a:r>
                        <a:rPr lang="en-US" sz="1800" b="0" i="0" kern="1200" dirty="0" err="1">
                          <a:solidFill>
                            <a:schemeClr val="tx1"/>
                          </a:solidFill>
                          <a:effectLst/>
                          <a:latin typeface="+mn-lt"/>
                          <a:ea typeface="+mn-ea"/>
                          <a:cs typeface="+mn-cs"/>
                        </a:rPr>
                        <a:t>kNN</a:t>
                      </a:r>
                      <a:r>
                        <a:rPr lang="en-US" sz="1800" b="0" i="0" kern="1200" dirty="0">
                          <a:solidFill>
                            <a:schemeClr val="tx1"/>
                          </a:solidFill>
                          <a:effectLst/>
                          <a:latin typeface="+mn-lt"/>
                          <a:ea typeface="+mn-ea"/>
                          <a:cs typeface="+mn-cs"/>
                        </a:rPr>
                        <a:t> and Naïve Bayes classifiers</a:t>
                      </a: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defTabSz="914400" rtl="0" eaLnBrk="1" fontAlgn="auto" latinLnBrk="0" hangingPunct="1">
                        <a:lnSpc>
                          <a:spcPct val="107000"/>
                        </a:lnSpc>
                        <a:spcBef>
                          <a:spcPts val="0"/>
                        </a:spcBef>
                        <a:spcAft>
                          <a:spcPts val="0"/>
                        </a:spcAft>
                        <a:buClr>
                          <a:srgbClr val="000000"/>
                        </a:buClr>
                        <a:buSzTx/>
                        <a:buFont typeface="Arial"/>
                        <a:buNone/>
                        <a:tabLst/>
                        <a:defRPr/>
                      </a:pPr>
                      <a:r>
                        <a:rPr lang="en-US" sz="1800" b="0" i="0" kern="1200" dirty="0">
                          <a:solidFill>
                            <a:schemeClr val="tx1"/>
                          </a:solidFill>
                          <a:effectLst/>
                          <a:latin typeface="+mn-lt"/>
                          <a:ea typeface="+mn-ea"/>
                          <a:cs typeface="+mn-cs"/>
                        </a:rPr>
                        <a:t>Data-Driven Approach for Fault Detection and Diagnostic in Semiconductor Manufacturing</a:t>
                      </a:r>
                    </a:p>
                    <a:p>
                      <a:pPr marL="0" marR="0" lvl="0" indent="0" algn="just" rtl="0">
                        <a:lnSpc>
                          <a:spcPct val="107000"/>
                        </a:lnSpc>
                        <a:spcBef>
                          <a:spcPts val="0"/>
                        </a:spcBef>
                        <a:spcAft>
                          <a:spcPts val="0"/>
                        </a:spcAft>
                        <a:buClr>
                          <a:srgbClr val="000000"/>
                        </a:buClr>
                        <a:buFont typeface="Arial"/>
                        <a:buNone/>
                      </a:pPr>
                      <a:endParaRPr lang="en-US" sz="1600" b="0" i="0" u="none" strike="noStrike" cap="none" dirty="0">
                        <a:solidFill>
                          <a:srgbClr val="000000"/>
                        </a:solidFill>
                        <a:latin typeface="Times New Roman"/>
                        <a:ea typeface="Times New Roman"/>
                        <a:cs typeface="Times New Roman"/>
                        <a:sym typeface="Arial"/>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Clr>
                          <a:srgbClr val="000000"/>
                        </a:buClr>
                        <a:buFont typeface="Arial"/>
                        <a:buNone/>
                      </a:pPr>
                      <a:r>
                        <a:rPr lang="en-US" sz="1800" b="0" i="0" kern="1200" dirty="0">
                          <a:solidFill>
                            <a:schemeClr val="tx1"/>
                          </a:solidFill>
                          <a:effectLst/>
                          <a:latin typeface="+mn-lt"/>
                          <a:ea typeface="+mn-ea"/>
                          <a:cs typeface="+mn-cs"/>
                        </a:rPr>
                        <a:t> Identifying the key SVIDs accurately </a:t>
                      </a: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48117">
                <a:tc>
                  <a:txBody>
                    <a:bodyPr/>
                    <a:lstStyle/>
                    <a:p>
                      <a:pPr marL="0" marR="0" lvl="0" indent="0" algn="just" rtl="0">
                        <a:lnSpc>
                          <a:spcPct val="107000"/>
                        </a:lnSpc>
                        <a:spcBef>
                          <a:spcPts val="0"/>
                        </a:spcBef>
                        <a:spcAft>
                          <a:spcPts val="0"/>
                        </a:spcAft>
                        <a:buNone/>
                      </a:pPr>
                      <a:r>
                        <a:rPr lang="en-US" sz="16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Clr>
                          <a:srgbClr val="000000"/>
                        </a:buClr>
                        <a:buFont typeface="Arial"/>
                        <a:buNone/>
                      </a:pPr>
                      <a:r>
                        <a:rPr lang="en-US" sz="1600" b="0" i="0" u="none" strike="noStrike" cap="none" dirty="0">
                          <a:solidFill>
                            <a:srgbClr val="000000"/>
                          </a:solidFill>
                          <a:latin typeface="Times New Roman"/>
                          <a:ea typeface="Times New Roman"/>
                          <a:cs typeface="Times New Roman"/>
                          <a:sym typeface="Times New Roman"/>
                        </a:rPr>
                        <a:t>Image Processing and CNN</a:t>
                      </a: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defTabSz="914400" rtl="0" eaLnBrk="1" fontAlgn="auto" latinLnBrk="0" hangingPunct="1">
                        <a:lnSpc>
                          <a:spcPct val="107000"/>
                        </a:lnSpc>
                        <a:spcBef>
                          <a:spcPts val="0"/>
                        </a:spcBef>
                        <a:spcAft>
                          <a:spcPts val="0"/>
                        </a:spcAft>
                        <a:buClr>
                          <a:srgbClr val="000000"/>
                        </a:buClr>
                        <a:buSzTx/>
                        <a:buFont typeface="Arial"/>
                        <a:buNone/>
                        <a:tabLst/>
                        <a:defRPr/>
                      </a:pPr>
                      <a:r>
                        <a:rPr lang="en-US" sz="1800" b="0" i="0" kern="1200" dirty="0">
                          <a:solidFill>
                            <a:schemeClr val="tx1"/>
                          </a:solidFill>
                          <a:effectLst/>
                          <a:latin typeface="+mn-lt"/>
                          <a:ea typeface="+mn-ea"/>
                          <a:cs typeface="+mn-cs"/>
                        </a:rPr>
                        <a:t>Review of Wafer Surface Defect Detection Methods</a:t>
                      </a:r>
                    </a:p>
                    <a:p>
                      <a:pPr marL="0" marR="0" lvl="0" indent="0" algn="just" rtl="0">
                        <a:lnSpc>
                          <a:spcPct val="107000"/>
                        </a:lnSpc>
                        <a:spcBef>
                          <a:spcPts val="0"/>
                        </a:spcBef>
                        <a:spcAft>
                          <a:spcPts val="0"/>
                        </a:spcAft>
                        <a:buClr>
                          <a:srgbClr val="000000"/>
                        </a:buClr>
                        <a:buFont typeface="Arial"/>
                        <a:buNone/>
                      </a:pP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defTabSz="914400" rtl="0" eaLnBrk="1" fontAlgn="auto" latinLnBrk="0" hangingPunct="1">
                        <a:lnSpc>
                          <a:spcPct val="107000"/>
                        </a:lnSpc>
                        <a:spcBef>
                          <a:spcPts val="0"/>
                        </a:spcBef>
                        <a:spcAft>
                          <a:spcPts val="0"/>
                        </a:spcAft>
                        <a:buClr>
                          <a:srgbClr val="000000"/>
                        </a:buClr>
                        <a:buSzTx/>
                        <a:buFont typeface="Arial"/>
                        <a:buNone/>
                        <a:tabLst/>
                        <a:defRPr/>
                      </a:pPr>
                      <a:r>
                        <a:rPr lang="en-US" sz="1800" b="0" i="0" kern="1200" dirty="0">
                          <a:solidFill>
                            <a:schemeClr val="tx1"/>
                          </a:solidFill>
                          <a:effectLst/>
                          <a:latin typeface="+mn-lt"/>
                          <a:ea typeface="+mn-ea"/>
                          <a:cs typeface="+mn-cs"/>
                        </a:rPr>
                        <a:t>Wafer Surface Defect Detection Based on Image Signal Processing</a:t>
                      </a:r>
                    </a:p>
                    <a:p>
                      <a:pPr marL="0" marR="0" lvl="0" indent="0" algn="just" rtl="0">
                        <a:lnSpc>
                          <a:spcPct val="107000"/>
                        </a:lnSpc>
                        <a:spcBef>
                          <a:spcPts val="0"/>
                        </a:spcBef>
                        <a:spcAft>
                          <a:spcPts val="0"/>
                        </a:spcAft>
                        <a:buClr>
                          <a:srgbClr val="000000"/>
                        </a:buClr>
                        <a:buFont typeface="Arial"/>
                        <a:buNone/>
                      </a:pP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475715">
                <a:tc>
                  <a:txBody>
                    <a:bodyPr/>
                    <a:lstStyle/>
                    <a:p>
                      <a:pPr marL="0" marR="0" lvl="0" indent="0" algn="just" rtl="0">
                        <a:lnSpc>
                          <a:spcPct val="107000"/>
                        </a:lnSpc>
                        <a:spcBef>
                          <a:spcPts val="0"/>
                        </a:spcBef>
                        <a:spcAft>
                          <a:spcPts val="0"/>
                        </a:spcAft>
                        <a:buNone/>
                      </a:pPr>
                      <a:r>
                        <a:rPr lang="en-US" sz="16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Clr>
                          <a:srgbClr val="000000"/>
                        </a:buClr>
                        <a:buFont typeface="Arial"/>
                        <a:buNone/>
                      </a:pPr>
                      <a:r>
                        <a:rPr lang="en-US" sz="1600" b="0" i="0" u="none" strike="noStrike" cap="none" dirty="0">
                          <a:solidFill>
                            <a:srgbClr val="000000"/>
                          </a:solidFill>
                          <a:latin typeface="Times New Roman"/>
                          <a:ea typeface="Times New Roman"/>
                          <a:cs typeface="Times New Roman"/>
                          <a:sym typeface="Times New Roman"/>
                        </a:rPr>
                        <a:t> Deep Learning and Stacked Denoising Autoencoder</a:t>
                      </a: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defTabSz="914400" rtl="0" eaLnBrk="1" fontAlgn="auto" latinLnBrk="0" hangingPunct="1">
                        <a:lnSpc>
                          <a:spcPct val="107000"/>
                        </a:lnSpc>
                        <a:spcBef>
                          <a:spcPts val="0"/>
                        </a:spcBef>
                        <a:spcAft>
                          <a:spcPts val="0"/>
                        </a:spcAft>
                        <a:buClr>
                          <a:srgbClr val="000000"/>
                        </a:buClr>
                        <a:buSzTx/>
                        <a:buFont typeface="Arial"/>
                        <a:buNone/>
                        <a:tabLst/>
                        <a:defRPr/>
                      </a:pPr>
                      <a:r>
                        <a:rPr lang="en-US" sz="1800" b="0" i="0" kern="1200" dirty="0">
                          <a:solidFill>
                            <a:schemeClr val="tx1"/>
                          </a:solidFill>
                          <a:effectLst/>
                          <a:latin typeface="+mn-lt"/>
                          <a:ea typeface="+mn-ea"/>
                          <a:cs typeface="+mn-cs"/>
                        </a:rPr>
                        <a:t>A Deep Learning Model for Robust Wafer Fault Monitoring With Sensor Measurement Noise</a:t>
                      </a:r>
                    </a:p>
                    <a:p>
                      <a:pPr marL="0" marR="0" lvl="0" indent="0" algn="just" rtl="0">
                        <a:lnSpc>
                          <a:spcPct val="107000"/>
                        </a:lnSpc>
                        <a:spcBef>
                          <a:spcPts val="0"/>
                        </a:spcBef>
                        <a:spcAft>
                          <a:spcPts val="0"/>
                        </a:spcAft>
                        <a:buClr>
                          <a:srgbClr val="000000"/>
                        </a:buClr>
                        <a:buFont typeface="Arial"/>
                        <a:buNone/>
                      </a:pP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algn="just">
                        <a:buFontTx/>
                        <a:buChar char="-"/>
                      </a:pPr>
                      <a:r>
                        <a:rPr lang="en-US" sz="1800" b="0" i="0" kern="1200" dirty="0">
                          <a:solidFill>
                            <a:schemeClr val="tx1"/>
                          </a:solidFill>
                          <a:effectLst/>
                          <a:latin typeface="+mn-lt"/>
                          <a:ea typeface="+mn-ea"/>
                          <a:cs typeface="+mn-cs"/>
                        </a:rPr>
                        <a:t>Measurement noise in sensors mounted on semiconductor manufacturing equipment</a:t>
                      </a:r>
                      <a:endParaRPr lang="en-US" sz="1600" dirty="0"/>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100461">
                <a:tc>
                  <a:txBody>
                    <a:bodyPr/>
                    <a:lstStyle/>
                    <a:p>
                      <a:pPr marL="0" marR="0" lvl="0" indent="0" algn="just" rtl="0">
                        <a:lnSpc>
                          <a:spcPct val="107000"/>
                        </a:lnSpc>
                        <a:spcBef>
                          <a:spcPts val="0"/>
                        </a:spcBef>
                        <a:spcAft>
                          <a:spcPts val="0"/>
                        </a:spcAft>
                        <a:buNone/>
                      </a:pPr>
                      <a:r>
                        <a:rPr lang="en-US" sz="16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Clr>
                          <a:srgbClr val="000000"/>
                        </a:buClr>
                        <a:buFont typeface="Arial"/>
                        <a:buNone/>
                      </a:pPr>
                      <a:r>
                        <a:rPr lang="en-US" sz="1800" b="0" i="0" kern="1200" dirty="0">
                          <a:solidFill>
                            <a:schemeClr val="tx1"/>
                          </a:solidFill>
                          <a:effectLst/>
                          <a:latin typeface="+mn-lt"/>
                          <a:ea typeface="+mn-ea"/>
                          <a:cs typeface="+mn-cs"/>
                        </a:rPr>
                        <a:t> </a:t>
                      </a:r>
                      <a:r>
                        <a:rPr lang="en-US" sz="1800" b="0" i="1" kern="1200" dirty="0">
                          <a:solidFill>
                            <a:schemeClr val="tx1"/>
                          </a:solidFill>
                          <a:effectLst/>
                          <a:latin typeface="+mn-lt"/>
                          <a:ea typeface="+mn-ea"/>
                          <a:cs typeface="+mn-cs"/>
                        </a:rPr>
                        <a:t>k</a:t>
                      </a:r>
                      <a:r>
                        <a:rPr lang="en-US" sz="1800" b="0" i="0" kern="1200" dirty="0">
                          <a:solidFill>
                            <a:schemeClr val="tx1"/>
                          </a:solidFill>
                          <a:effectLst/>
                          <a:latin typeface="+mn-lt"/>
                          <a:ea typeface="+mn-ea"/>
                          <a:cs typeface="+mn-cs"/>
                        </a:rPr>
                        <a:t>-Nearest </a:t>
                      </a:r>
                      <a:r>
                        <a:rPr lang="en-US" sz="1800" b="0" i="0" kern="1200" dirty="0" err="1">
                          <a:solidFill>
                            <a:schemeClr val="tx1"/>
                          </a:solidFill>
                          <a:effectLst/>
                          <a:latin typeface="+mn-lt"/>
                          <a:ea typeface="+mn-ea"/>
                          <a:cs typeface="+mn-cs"/>
                        </a:rPr>
                        <a:t>Neighbours</a:t>
                      </a:r>
                      <a:r>
                        <a:rPr lang="en-US" sz="1800" b="0" i="0" kern="1200" dirty="0">
                          <a:solidFill>
                            <a:schemeClr val="tx1"/>
                          </a:solidFill>
                          <a:effectLst/>
                          <a:latin typeface="+mn-lt"/>
                          <a:ea typeface="+mn-ea"/>
                          <a:cs typeface="+mn-cs"/>
                        </a:rPr>
                        <a:t> (k-NN) and SVM</a:t>
                      </a: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Evaluation of the machine learning classifier in wafer defects classification</a:t>
                      </a:r>
                    </a:p>
                    <a:p>
                      <a:pPr algn="just">
                        <a:buNone/>
                      </a:pPr>
                      <a:endParaRPr lang="en-US" sz="1600" b="0" i="0" u="none" strike="noStrike" cap="none" dirty="0">
                        <a:solidFill>
                          <a:srgbClr val="000000"/>
                        </a:solidFill>
                        <a:latin typeface="Times New Roman"/>
                        <a:ea typeface="Times New Roman"/>
                        <a:cs typeface="Times New Roman"/>
                        <a:sym typeface="Arial"/>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Clr>
                          <a:srgbClr val="000000"/>
                        </a:buClr>
                        <a:buFont typeface="Arial"/>
                        <a:buNone/>
                      </a:pPr>
                      <a:r>
                        <a:rPr lang="en-US" sz="1800" b="0" i="0" kern="1200" dirty="0">
                          <a:solidFill>
                            <a:schemeClr val="tx1"/>
                          </a:solidFill>
                          <a:effectLst/>
                          <a:latin typeface="+mn-lt"/>
                          <a:ea typeface="+mn-ea"/>
                          <a:cs typeface="+mn-cs"/>
                        </a:rPr>
                        <a:t>Established that Logistic Regression classifier is the best classifier to run a wafer defect detection </a:t>
                      </a: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100461">
                <a:tc>
                  <a:txBody>
                    <a:bodyPr/>
                    <a:lstStyle/>
                    <a:p>
                      <a:pPr marL="0" marR="0" lvl="0" indent="0" algn="just" rtl="0">
                        <a:lnSpc>
                          <a:spcPct val="107000"/>
                        </a:lnSpc>
                        <a:spcBef>
                          <a:spcPts val="0"/>
                        </a:spcBef>
                        <a:spcAft>
                          <a:spcPts val="0"/>
                        </a:spcAft>
                        <a:buNone/>
                      </a:pPr>
                      <a:r>
                        <a:rPr lang="en-US" sz="1600" dirty="0">
                          <a:latin typeface="Times New Roman"/>
                          <a:ea typeface="Times New Roman"/>
                          <a:cs typeface="Times New Roman"/>
                          <a:sym typeface="Times New Roman"/>
                        </a:rPr>
                        <a:t>5</a:t>
                      </a:r>
                      <a:endParaRPr sz="1200" dirty="0">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Clr>
                          <a:srgbClr val="000000"/>
                        </a:buClr>
                        <a:buFont typeface="Arial"/>
                        <a:buNone/>
                      </a:pPr>
                      <a:r>
                        <a:rPr lang="en-US" sz="1600" b="0" i="0" u="none" strike="noStrike" cap="none" dirty="0">
                          <a:solidFill>
                            <a:srgbClr val="000000"/>
                          </a:solidFill>
                          <a:latin typeface="Times New Roman"/>
                          <a:ea typeface="Times New Roman"/>
                          <a:cs typeface="Times New Roman"/>
                          <a:sym typeface="Times New Roman"/>
                        </a:rPr>
                        <a:t>K-NN</a:t>
                      </a: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Clr>
                          <a:srgbClr val="000000"/>
                        </a:buClr>
                        <a:buFont typeface="Arial"/>
                        <a:buNone/>
                      </a:pPr>
                      <a:r>
                        <a:rPr lang="en-US" sz="1600" dirty="0"/>
                        <a:t>Silicon Wafer Fault Detection by using Multiple Data Prediction</a:t>
                      </a: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Clr>
                          <a:srgbClr val="000000"/>
                        </a:buClr>
                        <a:buFont typeface="Arial"/>
                        <a:buNone/>
                      </a:pPr>
                      <a:r>
                        <a:rPr lang="en-US" sz="1600" dirty="0"/>
                        <a:t>Use of convolution neural networks in classifying wafer images</a:t>
                      </a:r>
                      <a:endParaRPr sz="1600" b="0" i="0" u="none" strike="noStrike" cap="none" dirty="0">
                        <a:solidFill>
                          <a:srgbClr val="000000"/>
                        </a:solidFill>
                        <a:latin typeface="Times New Roman"/>
                        <a:ea typeface="Times New Roman"/>
                        <a:cs typeface="Times New Roman"/>
                        <a:sym typeface="Times New Roman"/>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87355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1124</TotalTime>
  <Words>1483</Words>
  <Application>Microsoft Office PowerPoint</Application>
  <PresentationFormat>Custom</PresentationFormat>
  <Paragraphs>132</Paragraphs>
  <Slides>20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Nunito</vt:lpstr>
      <vt:lpstr>Calibri</vt:lpstr>
      <vt:lpstr>Arial</vt:lpstr>
      <vt:lpstr>Aparajita</vt:lpstr>
      <vt:lpstr>Canva Sans</vt:lpstr>
      <vt:lpstr>Times New Roman</vt:lpstr>
      <vt:lpstr>Symbol</vt:lpstr>
      <vt:lpstr>Calibri Light</vt:lpstr>
      <vt:lpstr>Canva Sans Bold</vt:lpstr>
      <vt:lpstr>inter-regular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Techniques used for Data Pre-Processing: </vt:lpstr>
      <vt:lpstr>Model Training  </vt:lpstr>
      <vt:lpstr>PowerPoint Presentation</vt:lpstr>
      <vt:lpstr>Elbow Plot for Selecting Optimal number of Clusters </vt:lpstr>
      <vt:lpstr>Model Selection</vt:lpstr>
      <vt:lpstr>User Interface</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heading</dc:title>
  <dc:creator>Ramya Amancherla</dc:creator>
  <cp:lastModifiedBy>Ramya Amancherla</cp:lastModifiedBy>
  <cp:revision>12</cp:revision>
  <dcterms:created xsi:type="dcterms:W3CDTF">2006-08-16T00:00:00Z</dcterms:created>
  <dcterms:modified xsi:type="dcterms:W3CDTF">2023-10-20T05:35:44Z</dcterms:modified>
  <dc:identifier>DAFqfbE2Kc8</dc:identifier>
</cp:coreProperties>
</file>