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20104100" cy="11315700"/>
  <p:notesSz cx="20104100" cy="11315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1541" y="1271980"/>
            <a:ext cx="5511800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363D47"/>
                </a:solidFill>
                <a:latin typeface="Ebrima"/>
                <a:cs typeface="Ebri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363D47"/>
                </a:solidFill>
                <a:latin typeface="Ebrima"/>
                <a:cs typeface="Ebri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363D47"/>
                </a:solidFill>
                <a:latin typeface="Ebrima"/>
                <a:cs typeface="Ebri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363D47"/>
                </a:solidFill>
                <a:latin typeface="Ebrima"/>
                <a:cs typeface="Ebri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363D47"/>
                </a:solidFill>
                <a:latin typeface="Ebrima"/>
                <a:cs typeface="Ebri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196452" y="2454438"/>
            <a:ext cx="7766684" cy="6059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99999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1890"/>
          </a:xfrm>
          <a:custGeom>
            <a:avLst/>
            <a:gdLst/>
            <a:ahLst/>
            <a:cxnLst/>
            <a:rect l="l" t="t" r="r" b="b"/>
            <a:pathLst>
              <a:path w="20104100" h="11311890">
                <a:moveTo>
                  <a:pt x="20104099" y="0"/>
                </a:moveTo>
                <a:lnTo>
                  <a:pt x="0" y="0"/>
                </a:lnTo>
                <a:lnTo>
                  <a:pt x="0" y="11311378"/>
                </a:lnTo>
                <a:lnTo>
                  <a:pt x="20104099" y="11311378"/>
                </a:lnTo>
                <a:lnTo>
                  <a:pt x="201040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1" y="-1"/>
            <a:ext cx="20104100" cy="11311890"/>
          </a:xfrm>
          <a:custGeom>
            <a:avLst/>
            <a:gdLst/>
            <a:ahLst/>
            <a:cxnLst/>
            <a:rect l="l" t="t" r="r" b="b"/>
            <a:pathLst>
              <a:path w="20104100" h="11311890">
                <a:moveTo>
                  <a:pt x="20104099" y="0"/>
                </a:moveTo>
                <a:lnTo>
                  <a:pt x="0" y="0"/>
                </a:lnTo>
                <a:lnTo>
                  <a:pt x="0" y="11311384"/>
                </a:lnTo>
                <a:lnTo>
                  <a:pt x="20104099" y="11311384"/>
                </a:lnTo>
                <a:lnTo>
                  <a:pt x="20104099" y="0"/>
                </a:lnTo>
                <a:close/>
              </a:path>
            </a:pathLst>
          </a:custGeom>
          <a:solidFill>
            <a:srgbClr val="363D47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346115" y="3916252"/>
            <a:ext cx="12758420" cy="3479165"/>
          </a:xfrm>
          <a:custGeom>
            <a:avLst/>
            <a:gdLst/>
            <a:ahLst/>
            <a:cxnLst/>
            <a:rect l="l" t="t" r="r" b="b"/>
            <a:pathLst>
              <a:path w="12758419" h="3479165">
                <a:moveTo>
                  <a:pt x="12757984" y="0"/>
                </a:moveTo>
                <a:lnTo>
                  <a:pt x="2359470" y="0"/>
                </a:lnTo>
                <a:lnTo>
                  <a:pt x="0" y="1739439"/>
                </a:lnTo>
                <a:lnTo>
                  <a:pt x="2359470" y="3478879"/>
                </a:lnTo>
                <a:lnTo>
                  <a:pt x="12757984" y="3478879"/>
                </a:lnTo>
                <a:lnTo>
                  <a:pt x="12757984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363D47"/>
                </a:solidFill>
                <a:latin typeface="Ebrima"/>
                <a:cs typeface="Ebri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131" y="1271980"/>
            <a:ext cx="18041836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363D47"/>
                </a:solidFill>
                <a:latin typeface="Ebrima"/>
                <a:cs typeface="Ebri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3718" y="3583767"/>
            <a:ext cx="15735300" cy="4698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363D47"/>
                </a:solidFill>
                <a:latin typeface="Ebrima"/>
                <a:cs typeface="Ebri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5" Type="http://schemas.openxmlformats.org/officeDocument/2006/relationships/image" Target="../media/image3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Relationship Id="rId4" Type="http://schemas.openxmlformats.org/officeDocument/2006/relationships/image" Target="../media/image34.png"/><Relationship Id="rId5" Type="http://schemas.openxmlformats.org/officeDocument/2006/relationships/image" Target="../media/image3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Relationship Id="rId4" Type="http://schemas.openxmlformats.org/officeDocument/2006/relationships/image" Target="../media/image38.png"/><Relationship Id="rId5" Type="http://schemas.openxmlformats.org/officeDocument/2006/relationships/image" Target="../media/image3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0.jpg"/><Relationship Id="rId4" Type="http://schemas.openxmlformats.org/officeDocument/2006/relationships/image" Target="../media/image41.png"/><Relationship Id="rId5" Type="http://schemas.openxmlformats.org/officeDocument/2006/relationships/image" Target="../media/image4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632809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-1" y="6328090"/>
            <a:ext cx="20104100" cy="4983480"/>
            <a:chOff x="-1" y="6328090"/>
            <a:chExt cx="20104100" cy="4983480"/>
          </a:xfrm>
        </p:grpSpPr>
        <p:sp>
          <p:nvSpPr>
            <p:cNvPr id="4" name="object 4" descr=""/>
            <p:cNvSpPr/>
            <p:nvPr/>
          </p:nvSpPr>
          <p:spPr>
            <a:xfrm>
              <a:off x="0" y="6718962"/>
              <a:ext cx="20104100" cy="4592955"/>
            </a:xfrm>
            <a:custGeom>
              <a:avLst/>
              <a:gdLst/>
              <a:ahLst/>
              <a:cxnLst/>
              <a:rect l="l" t="t" r="r" b="b"/>
              <a:pathLst>
                <a:path w="20104100" h="4592955">
                  <a:moveTo>
                    <a:pt x="0" y="4592416"/>
                  </a:moveTo>
                  <a:lnTo>
                    <a:pt x="20104097" y="4592416"/>
                  </a:lnTo>
                  <a:lnTo>
                    <a:pt x="20104097" y="0"/>
                  </a:lnTo>
                  <a:lnTo>
                    <a:pt x="0" y="0"/>
                  </a:lnTo>
                  <a:lnTo>
                    <a:pt x="0" y="4592416"/>
                  </a:lnTo>
                  <a:close/>
                </a:path>
              </a:pathLst>
            </a:custGeom>
            <a:solidFill>
              <a:srgbClr val="363D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-1" y="6328090"/>
              <a:ext cx="20104100" cy="391160"/>
            </a:xfrm>
            <a:custGeom>
              <a:avLst/>
              <a:gdLst/>
              <a:ahLst/>
              <a:cxnLst/>
              <a:rect l="l" t="t" r="r" b="b"/>
              <a:pathLst>
                <a:path w="20104100" h="391159">
                  <a:moveTo>
                    <a:pt x="20104099" y="0"/>
                  </a:moveTo>
                  <a:lnTo>
                    <a:pt x="0" y="0"/>
                  </a:lnTo>
                  <a:lnTo>
                    <a:pt x="0" y="390871"/>
                  </a:lnTo>
                  <a:lnTo>
                    <a:pt x="20104099" y="390871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062090" y="9071388"/>
            <a:ext cx="515556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9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9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9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9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2090" y="9750280"/>
            <a:ext cx="339534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segmentation</a:t>
            </a:r>
            <a:r>
              <a:rPr dirty="0" sz="295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Calibri"/>
                <a:cs typeface="Calibri"/>
              </a:rPr>
              <a:t>project.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544861" y="9845799"/>
            <a:ext cx="246189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8900" algn="l"/>
                <a:tab pos="1900555" algn="l"/>
              </a:tabLst>
            </a:pP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60">
                <a:solidFill>
                  <a:srgbClr val="FFFFFF"/>
                </a:solidFill>
                <a:latin typeface="Calibri"/>
                <a:cs typeface="Calibri"/>
              </a:rPr>
              <a:t>BY: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135">
                <a:solidFill>
                  <a:srgbClr val="FFFFFF"/>
                </a:solidFill>
                <a:latin typeface="Calibri"/>
                <a:cs typeface="Calibri"/>
              </a:rPr>
              <a:t>ABC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5056188"/>
            <a:ext cx="12680315" cy="2934970"/>
          </a:xfrm>
          <a:custGeom>
            <a:avLst/>
            <a:gdLst/>
            <a:ahLst/>
            <a:cxnLst/>
            <a:rect l="l" t="t" r="r" b="b"/>
            <a:pathLst>
              <a:path w="12680315" h="2934970">
                <a:moveTo>
                  <a:pt x="10689676" y="0"/>
                </a:moveTo>
                <a:lnTo>
                  <a:pt x="0" y="0"/>
                </a:lnTo>
                <a:lnTo>
                  <a:pt x="0" y="2934675"/>
                </a:lnTo>
                <a:lnTo>
                  <a:pt x="10689676" y="2934675"/>
                </a:lnTo>
                <a:lnTo>
                  <a:pt x="12680061" y="1467337"/>
                </a:lnTo>
                <a:lnTo>
                  <a:pt x="10689676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96269" y="5974541"/>
            <a:ext cx="1023493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b="1">
                <a:solidFill>
                  <a:srgbClr val="FFFFFF"/>
                </a:solidFill>
                <a:latin typeface="Ebrima"/>
                <a:cs typeface="Ebrima"/>
              </a:rPr>
              <a:t>MARKET</a:t>
            </a:r>
            <a:r>
              <a:rPr dirty="0" sz="6600" spc="-25" b="1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dirty="0" sz="6600" spc="-10" b="1">
                <a:solidFill>
                  <a:srgbClr val="FFFFFF"/>
                </a:solidFill>
                <a:latin typeface="Ebrima"/>
                <a:cs typeface="Ebrima"/>
              </a:rPr>
              <a:t>SEGMENTATION</a:t>
            </a:r>
            <a:endParaRPr sz="66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75225" y="5654435"/>
            <a:ext cx="13620750" cy="1396365"/>
            <a:chOff x="2575225" y="5654435"/>
            <a:chExt cx="13620750" cy="1396365"/>
          </a:xfrm>
        </p:grpSpPr>
        <p:sp>
          <p:nvSpPr>
            <p:cNvPr id="3" name="object 3" descr=""/>
            <p:cNvSpPr/>
            <p:nvPr/>
          </p:nvSpPr>
          <p:spPr>
            <a:xfrm>
              <a:off x="15101954" y="5665746"/>
              <a:ext cx="1089025" cy="1380490"/>
            </a:xfrm>
            <a:custGeom>
              <a:avLst/>
              <a:gdLst/>
              <a:ahLst/>
              <a:cxnLst/>
              <a:rect l="l" t="t" r="r" b="b"/>
              <a:pathLst>
                <a:path w="1089025" h="1380490">
                  <a:moveTo>
                    <a:pt x="507441" y="0"/>
                  </a:moveTo>
                  <a:lnTo>
                    <a:pt x="0" y="0"/>
                  </a:lnTo>
                  <a:lnTo>
                    <a:pt x="580965" y="689994"/>
                  </a:lnTo>
                  <a:lnTo>
                    <a:pt x="0" y="1379988"/>
                  </a:lnTo>
                  <a:lnTo>
                    <a:pt x="507441" y="1379988"/>
                  </a:lnTo>
                  <a:lnTo>
                    <a:pt x="1088406" y="689994"/>
                  </a:lnTo>
                  <a:lnTo>
                    <a:pt x="507441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101954" y="5665746"/>
              <a:ext cx="1089025" cy="1380490"/>
            </a:xfrm>
            <a:custGeom>
              <a:avLst/>
              <a:gdLst/>
              <a:ahLst/>
              <a:cxnLst/>
              <a:rect l="l" t="t" r="r" b="b"/>
              <a:pathLst>
                <a:path w="1089025" h="1380490">
                  <a:moveTo>
                    <a:pt x="0" y="0"/>
                  </a:moveTo>
                  <a:lnTo>
                    <a:pt x="507441" y="0"/>
                  </a:lnTo>
                  <a:lnTo>
                    <a:pt x="1088406" y="689994"/>
                  </a:lnTo>
                  <a:lnTo>
                    <a:pt x="507441" y="1379988"/>
                  </a:lnTo>
                  <a:lnTo>
                    <a:pt x="0" y="1379988"/>
                  </a:lnTo>
                  <a:lnTo>
                    <a:pt x="580965" y="689994"/>
                  </a:lnTo>
                  <a:lnTo>
                    <a:pt x="0" y="0"/>
                  </a:lnTo>
                  <a:close/>
                </a:path>
              </a:pathLst>
            </a:custGeom>
            <a:ln w="10054">
              <a:solidFill>
                <a:srgbClr val="AE368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903775" y="5665746"/>
              <a:ext cx="2602230" cy="368300"/>
            </a:xfrm>
            <a:custGeom>
              <a:avLst/>
              <a:gdLst/>
              <a:ahLst/>
              <a:cxnLst/>
              <a:rect l="l" t="t" r="r" b="b"/>
              <a:pathLst>
                <a:path w="2602230" h="368300">
                  <a:moveTo>
                    <a:pt x="2601618" y="0"/>
                  </a:moveTo>
                  <a:lnTo>
                    <a:pt x="0" y="0"/>
                  </a:lnTo>
                  <a:lnTo>
                    <a:pt x="0" y="368248"/>
                  </a:lnTo>
                  <a:lnTo>
                    <a:pt x="2601618" y="368248"/>
                  </a:lnTo>
                  <a:lnTo>
                    <a:pt x="2601618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903775" y="5665746"/>
              <a:ext cx="2602230" cy="368300"/>
            </a:xfrm>
            <a:custGeom>
              <a:avLst/>
              <a:gdLst/>
              <a:ahLst/>
              <a:cxnLst/>
              <a:rect l="l" t="t" r="r" b="b"/>
              <a:pathLst>
                <a:path w="2602230" h="368300">
                  <a:moveTo>
                    <a:pt x="0" y="368248"/>
                  </a:moveTo>
                  <a:lnTo>
                    <a:pt x="2601618" y="368248"/>
                  </a:lnTo>
                  <a:lnTo>
                    <a:pt x="2601618" y="0"/>
                  </a:lnTo>
                  <a:lnTo>
                    <a:pt x="0" y="0"/>
                  </a:lnTo>
                  <a:lnTo>
                    <a:pt x="0" y="368248"/>
                  </a:lnTo>
                  <a:close/>
                </a:path>
              </a:pathLst>
            </a:custGeom>
            <a:ln w="10054">
              <a:solidFill>
                <a:srgbClr val="AE368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373792" y="5654435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59" h="1380490">
                  <a:moveTo>
                    <a:pt x="3286582" y="690003"/>
                  </a:moveTo>
                  <a:lnTo>
                    <a:pt x="2704985" y="0"/>
                  </a:lnTo>
                  <a:lnTo>
                    <a:pt x="2196922" y="0"/>
                  </a:lnTo>
                  <a:lnTo>
                    <a:pt x="2778518" y="690003"/>
                  </a:lnTo>
                  <a:lnTo>
                    <a:pt x="2506256" y="1013002"/>
                  </a:lnTo>
                  <a:lnTo>
                    <a:pt x="0" y="1013002"/>
                  </a:lnTo>
                  <a:lnTo>
                    <a:pt x="0" y="1379994"/>
                  </a:lnTo>
                  <a:lnTo>
                    <a:pt x="2196922" y="1379994"/>
                  </a:lnTo>
                  <a:lnTo>
                    <a:pt x="2600363" y="1379994"/>
                  </a:lnTo>
                  <a:lnTo>
                    <a:pt x="2704985" y="1379994"/>
                  </a:lnTo>
                  <a:lnTo>
                    <a:pt x="3286582" y="690003"/>
                  </a:lnTo>
                  <a:close/>
                </a:path>
              </a:pathLst>
            </a:custGeom>
            <a:solidFill>
              <a:srgbClr val="FF9A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11846" y="5665751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59" h="1380490">
                  <a:moveTo>
                    <a:pt x="3286582" y="689991"/>
                  </a:moveTo>
                  <a:lnTo>
                    <a:pt x="2704985" y="0"/>
                  </a:lnTo>
                  <a:lnTo>
                    <a:pt x="2601620" y="0"/>
                  </a:lnTo>
                  <a:lnTo>
                    <a:pt x="2196922" y="0"/>
                  </a:lnTo>
                  <a:lnTo>
                    <a:pt x="0" y="0"/>
                  </a:lnTo>
                  <a:lnTo>
                    <a:pt x="0" y="368249"/>
                  </a:lnTo>
                  <a:lnTo>
                    <a:pt x="2507310" y="368249"/>
                  </a:lnTo>
                  <a:lnTo>
                    <a:pt x="2778518" y="689991"/>
                  </a:lnTo>
                  <a:lnTo>
                    <a:pt x="2196922" y="1379994"/>
                  </a:lnTo>
                  <a:lnTo>
                    <a:pt x="2704985" y="1379994"/>
                  </a:lnTo>
                  <a:lnTo>
                    <a:pt x="3286582" y="689991"/>
                  </a:lnTo>
                  <a:close/>
                </a:path>
              </a:pathLst>
            </a:custGeom>
            <a:solidFill>
              <a:srgbClr val="D21F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93881" y="5665751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59" h="1380490">
                  <a:moveTo>
                    <a:pt x="3286595" y="689991"/>
                  </a:moveTo>
                  <a:lnTo>
                    <a:pt x="2705620" y="0"/>
                  </a:lnTo>
                  <a:lnTo>
                    <a:pt x="2198179" y="0"/>
                  </a:lnTo>
                  <a:lnTo>
                    <a:pt x="2779153" y="689991"/>
                  </a:lnTo>
                  <a:lnTo>
                    <a:pt x="2508237" y="1011745"/>
                  </a:lnTo>
                  <a:lnTo>
                    <a:pt x="0" y="1011745"/>
                  </a:lnTo>
                  <a:lnTo>
                    <a:pt x="0" y="1379994"/>
                  </a:lnTo>
                  <a:lnTo>
                    <a:pt x="2198179" y="1379994"/>
                  </a:lnTo>
                  <a:lnTo>
                    <a:pt x="2601620" y="1379994"/>
                  </a:lnTo>
                  <a:lnTo>
                    <a:pt x="2705620" y="1379994"/>
                  </a:lnTo>
                  <a:lnTo>
                    <a:pt x="3286595" y="689991"/>
                  </a:lnTo>
                  <a:close/>
                </a:path>
              </a:pathLst>
            </a:custGeom>
            <a:solidFill>
              <a:srgbClr val="01A7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75217" y="5665751"/>
              <a:ext cx="3286760" cy="1380490"/>
            </a:xfrm>
            <a:custGeom>
              <a:avLst/>
              <a:gdLst/>
              <a:ahLst/>
              <a:cxnLst/>
              <a:rect l="l" t="t" r="r" b="b"/>
              <a:pathLst>
                <a:path w="3286760" h="1380490">
                  <a:moveTo>
                    <a:pt x="3286582" y="689991"/>
                  </a:moveTo>
                  <a:lnTo>
                    <a:pt x="2704998" y="0"/>
                  </a:lnTo>
                  <a:lnTo>
                    <a:pt x="2600363" y="0"/>
                  </a:lnTo>
                  <a:lnTo>
                    <a:pt x="2196922" y="0"/>
                  </a:lnTo>
                  <a:lnTo>
                    <a:pt x="0" y="0"/>
                  </a:lnTo>
                  <a:lnTo>
                    <a:pt x="0" y="368249"/>
                  </a:lnTo>
                  <a:lnTo>
                    <a:pt x="2507310" y="368249"/>
                  </a:lnTo>
                  <a:lnTo>
                    <a:pt x="2778518" y="689991"/>
                  </a:lnTo>
                  <a:lnTo>
                    <a:pt x="2196922" y="1379994"/>
                  </a:lnTo>
                  <a:lnTo>
                    <a:pt x="2704998" y="1379994"/>
                  </a:lnTo>
                  <a:lnTo>
                    <a:pt x="3286582" y="689991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8005">
              <a:lnSpc>
                <a:spcPct val="100000"/>
              </a:lnSpc>
              <a:spcBef>
                <a:spcPts val="95"/>
              </a:spcBef>
            </a:pPr>
            <a:r>
              <a:rPr dirty="0"/>
              <a:t>Algorithms</a:t>
            </a:r>
            <a:r>
              <a:rPr dirty="0" spc="-135"/>
              <a:t> </a:t>
            </a:r>
            <a:r>
              <a:rPr dirty="0"/>
              <a:t>used</a:t>
            </a:r>
            <a:r>
              <a:rPr dirty="0" spc="-125"/>
              <a:t> </a:t>
            </a:r>
            <a:r>
              <a:rPr dirty="0"/>
              <a:t>in</a:t>
            </a:r>
            <a:r>
              <a:rPr dirty="0" spc="-130"/>
              <a:t> </a:t>
            </a:r>
            <a:r>
              <a:rPr dirty="0"/>
              <a:t>the</a:t>
            </a:r>
            <a:r>
              <a:rPr dirty="0" spc="-125"/>
              <a:t> </a:t>
            </a:r>
            <a:r>
              <a:rPr dirty="0" spc="-10"/>
              <a:t>project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587441" y="860266"/>
            <a:ext cx="315214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7902886" y="4108546"/>
            <a:ext cx="1163955" cy="1280795"/>
            <a:chOff x="7902886" y="4108546"/>
            <a:chExt cx="1163955" cy="1280795"/>
          </a:xfrm>
        </p:grpSpPr>
        <p:sp>
          <p:nvSpPr>
            <p:cNvPr id="15" name="object 15" descr=""/>
            <p:cNvSpPr/>
            <p:nvPr/>
          </p:nvSpPr>
          <p:spPr>
            <a:xfrm>
              <a:off x="7902879" y="4108553"/>
              <a:ext cx="1163955" cy="1280795"/>
            </a:xfrm>
            <a:custGeom>
              <a:avLst/>
              <a:gdLst/>
              <a:ahLst/>
              <a:cxnLst/>
              <a:rect l="l" t="t" r="r" b="b"/>
              <a:pathLst>
                <a:path w="1163954" h="1280795">
                  <a:moveTo>
                    <a:pt x="1163815" y="582536"/>
                  </a:moveTo>
                  <a:lnTo>
                    <a:pt x="1161884" y="534758"/>
                  </a:lnTo>
                  <a:lnTo>
                    <a:pt x="1156195" y="488035"/>
                  </a:lnTo>
                  <a:lnTo>
                    <a:pt x="1146898" y="442544"/>
                  </a:lnTo>
                  <a:lnTo>
                    <a:pt x="1134148" y="398399"/>
                  </a:lnTo>
                  <a:lnTo>
                    <a:pt x="1118082" y="355777"/>
                  </a:lnTo>
                  <a:lnTo>
                    <a:pt x="1098854" y="314820"/>
                  </a:lnTo>
                  <a:lnTo>
                    <a:pt x="1076617" y="275666"/>
                  </a:lnTo>
                  <a:lnTo>
                    <a:pt x="1051521" y="238493"/>
                  </a:lnTo>
                  <a:lnTo>
                    <a:pt x="1023721" y="203415"/>
                  </a:lnTo>
                  <a:lnTo>
                    <a:pt x="993355" y="170611"/>
                  </a:lnTo>
                  <a:lnTo>
                    <a:pt x="960589" y="140220"/>
                  </a:lnTo>
                  <a:lnTo>
                    <a:pt x="925550" y="112395"/>
                  </a:lnTo>
                  <a:lnTo>
                    <a:pt x="888415" y="87274"/>
                  </a:lnTo>
                  <a:lnTo>
                    <a:pt x="849299" y="65011"/>
                  </a:lnTo>
                  <a:lnTo>
                    <a:pt x="808393" y="45770"/>
                  </a:lnTo>
                  <a:lnTo>
                    <a:pt x="765822" y="29692"/>
                  </a:lnTo>
                  <a:lnTo>
                    <a:pt x="721728" y="16929"/>
                  </a:lnTo>
                  <a:lnTo>
                    <a:pt x="676287" y="7620"/>
                  </a:lnTo>
                  <a:lnTo>
                    <a:pt x="629627" y="1930"/>
                  </a:lnTo>
                  <a:lnTo>
                    <a:pt x="581914" y="0"/>
                  </a:lnTo>
                  <a:lnTo>
                    <a:pt x="534187" y="1930"/>
                  </a:lnTo>
                  <a:lnTo>
                    <a:pt x="487527" y="7620"/>
                  </a:lnTo>
                  <a:lnTo>
                    <a:pt x="442087" y="16929"/>
                  </a:lnTo>
                  <a:lnTo>
                    <a:pt x="398005" y="29692"/>
                  </a:lnTo>
                  <a:lnTo>
                    <a:pt x="355422" y="45770"/>
                  </a:lnTo>
                  <a:lnTo>
                    <a:pt x="314515" y="65011"/>
                  </a:lnTo>
                  <a:lnTo>
                    <a:pt x="275412" y="87274"/>
                  </a:lnTo>
                  <a:lnTo>
                    <a:pt x="238264" y="112395"/>
                  </a:lnTo>
                  <a:lnTo>
                    <a:pt x="203225" y="140220"/>
                  </a:lnTo>
                  <a:lnTo>
                    <a:pt x="170459" y="170611"/>
                  </a:lnTo>
                  <a:lnTo>
                    <a:pt x="140093" y="203415"/>
                  </a:lnTo>
                  <a:lnTo>
                    <a:pt x="112293" y="238493"/>
                  </a:lnTo>
                  <a:lnTo>
                    <a:pt x="87198" y="275666"/>
                  </a:lnTo>
                  <a:lnTo>
                    <a:pt x="64960" y="314820"/>
                  </a:lnTo>
                  <a:lnTo>
                    <a:pt x="45732" y="355777"/>
                  </a:lnTo>
                  <a:lnTo>
                    <a:pt x="29667" y="398399"/>
                  </a:lnTo>
                  <a:lnTo>
                    <a:pt x="16916" y="442544"/>
                  </a:lnTo>
                  <a:lnTo>
                    <a:pt x="7620" y="488035"/>
                  </a:lnTo>
                  <a:lnTo>
                    <a:pt x="1930" y="534758"/>
                  </a:lnTo>
                  <a:lnTo>
                    <a:pt x="0" y="582536"/>
                  </a:lnTo>
                  <a:lnTo>
                    <a:pt x="1930" y="630313"/>
                  </a:lnTo>
                  <a:lnTo>
                    <a:pt x="7620" y="677024"/>
                  </a:lnTo>
                  <a:lnTo>
                    <a:pt x="16916" y="722528"/>
                  </a:lnTo>
                  <a:lnTo>
                    <a:pt x="29667" y="766673"/>
                  </a:lnTo>
                  <a:lnTo>
                    <a:pt x="45732" y="809294"/>
                  </a:lnTo>
                  <a:lnTo>
                    <a:pt x="64960" y="850252"/>
                  </a:lnTo>
                  <a:lnTo>
                    <a:pt x="87198" y="889393"/>
                  </a:lnTo>
                  <a:lnTo>
                    <a:pt x="112293" y="926579"/>
                  </a:lnTo>
                  <a:lnTo>
                    <a:pt x="140093" y="961656"/>
                  </a:lnTo>
                  <a:lnTo>
                    <a:pt x="170459" y="994460"/>
                  </a:lnTo>
                  <a:lnTo>
                    <a:pt x="203225" y="1024851"/>
                  </a:lnTo>
                  <a:lnTo>
                    <a:pt x="238264" y="1052677"/>
                  </a:lnTo>
                  <a:lnTo>
                    <a:pt x="275412" y="1077798"/>
                  </a:lnTo>
                  <a:lnTo>
                    <a:pt x="314515" y="1100048"/>
                  </a:lnTo>
                  <a:lnTo>
                    <a:pt x="355422" y="1119301"/>
                  </a:lnTo>
                  <a:lnTo>
                    <a:pt x="398005" y="1135380"/>
                  </a:lnTo>
                  <a:lnTo>
                    <a:pt x="442087" y="1148143"/>
                  </a:lnTo>
                  <a:lnTo>
                    <a:pt x="483527" y="1156639"/>
                  </a:lnTo>
                  <a:lnTo>
                    <a:pt x="555510" y="1280693"/>
                  </a:lnTo>
                  <a:lnTo>
                    <a:pt x="623557" y="1163396"/>
                  </a:lnTo>
                  <a:lnTo>
                    <a:pt x="629627" y="1163142"/>
                  </a:lnTo>
                  <a:lnTo>
                    <a:pt x="676287" y="1157452"/>
                  </a:lnTo>
                  <a:lnTo>
                    <a:pt x="721728" y="1148143"/>
                  </a:lnTo>
                  <a:lnTo>
                    <a:pt x="765822" y="1135380"/>
                  </a:lnTo>
                  <a:lnTo>
                    <a:pt x="808393" y="1119301"/>
                  </a:lnTo>
                  <a:lnTo>
                    <a:pt x="849299" y="1100048"/>
                  </a:lnTo>
                  <a:lnTo>
                    <a:pt x="888415" y="1077798"/>
                  </a:lnTo>
                  <a:lnTo>
                    <a:pt x="925550" y="1052677"/>
                  </a:lnTo>
                  <a:lnTo>
                    <a:pt x="960589" y="1024851"/>
                  </a:lnTo>
                  <a:lnTo>
                    <a:pt x="993355" y="994460"/>
                  </a:lnTo>
                  <a:lnTo>
                    <a:pt x="1023721" y="961656"/>
                  </a:lnTo>
                  <a:lnTo>
                    <a:pt x="1051521" y="926579"/>
                  </a:lnTo>
                  <a:lnTo>
                    <a:pt x="1076617" y="889393"/>
                  </a:lnTo>
                  <a:lnTo>
                    <a:pt x="1098854" y="850252"/>
                  </a:lnTo>
                  <a:lnTo>
                    <a:pt x="1118082" y="809294"/>
                  </a:lnTo>
                  <a:lnTo>
                    <a:pt x="1134148" y="766673"/>
                  </a:lnTo>
                  <a:lnTo>
                    <a:pt x="1146898" y="722528"/>
                  </a:lnTo>
                  <a:lnTo>
                    <a:pt x="1156195" y="677024"/>
                  </a:lnTo>
                  <a:lnTo>
                    <a:pt x="1161884" y="630313"/>
                  </a:lnTo>
                  <a:lnTo>
                    <a:pt x="1163815" y="582536"/>
                  </a:lnTo>
                  <a:close/>
                </a:path>
              </a:pathLst>
            </a:custGeom>
            <a:solidFill>
              <a:srgbClr val="D21F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263593" y="4331003"/>
              <a:ext cx="523875" cy="631825"/>
            </a:xfrm>
            <a:custGeom>
              <a:avLst/>
              <a:gdLst/>
              <a:ahLst/>
              <a:cxnLst/>
              <a:rect l="l" t="t" r="r" b="b"/>
              <a:pathLst>
                <a:path w="523875" h="631825">
                  <a:moveTo>
                    <a:pt x="351071" y="0"/>
                  </a:moveTo>
                  <a:lnTo>
                    <a:pt x="87034" y="0"/>
                  </a:lnTo>
                  <a:lnTo>
                    <a:pt x="53287" y="6819"/>
                  </a:lnTo>
                  <a:lnTo>
                    <a:pt x="25607" y="25411"/>
                  </a:lnTo>
                  <a:lnTo>
                    <a:pt x="6883" y="52977"/>
                  </a:lnTo>
                  <a:lnTo>
                    <a:pt x="0" y="86720"/>
                  </a:lnTo>
                  <a:lnTo>
                    <a:pt x="0" y="459682"/>
                  </a:lnTo>
                  <a:lnTo>
                    <a:pt x="6883" y="493506"/>
                  </a:lnTo>
                  <a:lnTo>
                    <a:pt x="25607" y="521253"/>
                  </a:lnTo>
                  <a:lnTo>
                    <a:pt x="53287" y="540025"/>
                  </a:lnTo>
                  <a:lnTo>
                    <a:pt x="87034" y="546926"/>
                  </a:lnTo>
                  <a:lnTo>
                    <a:pt x="282889" y="546926"/>
                  </a:lnTo>
                  <a:lnTo>
                    <a:pt x="300180" y="580976"/>
                  </a:lnTo>
                  <a:lnTo>
                    <a:pt x="326799" y="607790"/>
                  </a:lnTo>
                  <a:lnTo>
                    <a:pt x="360684" y="625354"/>
                  </a:lnTo>
                  <a:lnTo>
                    <a:pt x="399773" y="631656"/>
                  </a:lnTo>
                  <a:lnTo>
                    <a:pt x="448058" y="621941"/>
                  </a:lnTo>
                  <a:lnTo>
                    <a:pt x="487397" y="595405"/>
                  </a:lnTo>
                  <a:lnTo>
                    <a:pt x="487810" y="594790"/>
                  </a:lnTo>
                  <a:lnTo>
                    <a:pt x="399773" y="594790"/>
                  </a:lnTo>
                  <a:lnTo>
                    <a:pt x="366189" y="587889"/>
                  </a:lnTo>
                  <a:lnTo>
                    <a:pt x="338870" y="569117"/>
                  </a:lnTo>
                  <a:lnTo>
                    <a:pt x="320505" y="541370"/>
                  </a:lnTo>
                  <a:lnTo>
                    <a:pt x="314181" y="509535"/>
                  </a:lnTo>
                  <a:lnTo>
                    <a:pt x="87034" y="509535"/>
                  </a:lnTo>
                  <a:lnTo>
                    <a:pt x="67811" y="505678"/>
                  </a:lnTo>
                  <a:lnTo>
                    <a:pt x="52171" y="495095"/>
                  </a:lnTo>
                  <a:lnTo>
                    <a:pt x="41656" y="479269"/>
                  </a:lnTo>
                  <a:lnTo>
                    <a:pt x="37809" y="459682"/>
                  </a:lnTo>
                  <a:lnTo>
                    <a:pt x="37809" y="86720"/>
                  </a:lnTo>
                  <a:lnTo>
                    <a:pt x="41656" y="67095"/>
                  </a:lnTo>
                  <a:lnTo>
                    <a:pt x="52171" y="51084"/>
                  </a:lnTo>
                  <a:lnTo>
                    <a:pt x="67811" y="40296"/>
                  </a:lnTo>
                  <a:lnTo>
                    <a:pt x="87034" y="36343"/>
                  </a:lnTo>
                  <a:lnTo>
                    <a:pt x="420042" y="36343"/>
                  </a:lnTo>
                  <a:lnTo>
                    <a:pt x="412656" y="25411"/>
                  </a:lnTo>
                  <a:lnTo>
                    <a:pt x="384996" y="6819"/>
                  </a:lnTo>
                  <a:lnTo>
                    <a:pt x="351071" y="0"/>
                  </a:lnTo>
                  <a:close/>
                </a:path>
                <a:path w="523875" h="631825">
                  <a:moveTo>
                    <a:pt x="486296" y="421244"/>
                  </a:moveTo>
                  <a:lnTo>
                    <a:pt x="399773" y="421244"/>
                  </a:lnTo>
                  <a:lnTo>
                    <a:pt x="433742" y="427998"/>
                  </a:lnTo>
                  <a:lnTo>
                    <a:pt x="461397" y="446446"/>
                  </a:lnTo>
                  <a:lnTo>
                    <a:pt x="479999" y="473868"/>
                  </a:lnTo>
                  <a:lnTo>
                    <a:pt x="486808" y="507545"/>
                  </a:lnTo>
                  <a:lnTo>
                    <a:pt x="479999" y="541370"/>
                  </a:lnTo>
                  <a:lnTo>
                    <a:pt x="461397" y="569117"/>
                  </a:lnTo>
                  <a:lnTo>
                    <a:pt x="433742" y="587889"/>
                  </a:lnTo>
                  <a:lnTo>
                    <a:pt x="399773" y="594790"/>
                  </a:lnTo>
                  <a:lnTo>
                    <a:pt x="487810" y="594790"/>
                  </a:lnTo>
                  <a:lnTo>
                    <a:pt x="513874" y="555967"/>
                  </a:lnTo>
                  <a:lnTo>
                    <a:pt x="523570" y="507545"/>
                  </a:lnTo>
                  <a:lnTo>
                    <a:pt x="517139" y="468253"/>
                  </a:lnTo>
                  <a:lnTo>
                    <a:pt x="499298" y="434126"/>
                  </a:lnTo>
                  <a:lnTo>
                    <a:pt x="486296" y="421244"/>
                  </a:lnTo>
                  <a:close/>
                </a:path>
                <a:path w="523875" h="631825">
                  <a:moveTo>
                    <a:pt x="420042" y="36343"/>
                  </a:moveTo>
                  <a:lnTo>
                    <a:pt x="351071" y="36343"/>
                  </a:lnTo>
                  <a:lnTo>
                    <a:pt x="370377" y="40296"/>
                  </a:lnTo>
                  <a:lnTo>
                    <a:pt x="386197" y="51084"/>
                  </a:lnTo>
                  <a:lnTo>
                    <a:pt x="396891" y="67095"/>
                  </a:lnTo>
                  <a:lnTo>
                    <a:pt x="400820" y="86720"/>
                  </a:lnTo>
                  <a:lnTo>
                    <a:pt x="400820" y="383434"/>
                  </a:lnTo>
                  <a:lnTo>
                    <a:pt x="399773" y="383434"/>
                  </a:lnTo>
                  <a:lnTo>
                    <a:pt x="351968" y="393298"/>
                  </a:lnTo>
                  <a:lnTo>
                    <a:pt x="312764" y="420079"/>
                  </a:lnTo>
                  <a:lnTo>
                    <a:pt x="286247" y="459565"/>
                  </a:lnTo>
                  <a:lnTo>
                    <a:pt x="276500" y="507545"/>
                  </a:lnTo>
                  <a:lnTo>
                    <a:pt x="276500" y="509535"/>
                  </a:lnTo>
                  <a:lnTo>
                    <a:pt x="314181" y="509535"/>
                  </a:lnTo>
                  <a:lnTo>
                    <a:pt x="313786" y="507545"/>
                  </a:lnTo>
                  <a:lnTo>
                    <a:pt x="320505" y="473868"/>
                  </a:lnTo>
                  <a:lnTo>
                    <a:pt x="338870" y="446446"/>
                  </a:lnTo>
                  <a:lnTo>
                    <a:pt x="366189" y="427998"/>
                  </a:lnTo>
                  <a:lnTo>
                    <a:pt x="399773" y="421244"/>
                  </a:lnTo>
                  <a:lnTo>
                    <a:pt x="486296" y="421244"/>
                  </a:lnTo>
                  <a:lnTo>
                    <a:pt x="472227" y="407304"/>
                  </a:lnTo>
                  <a:lnTo>
                    <a:pt x="438106" y="389928"/>
                  </a:lnTo>
                  <a:lnTo>
                    <a:pt x="438106" y="86720"/>
                  </a:lnTo>
                  <a:lnTo>
                    <a:pt x="431282" y="52977"/>
                  </a:lnTo>
                  <a:lnTo>
                    <a:pt x="420042" y="36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9767" y="4792753"/>
              <a:ext cx="120183" cy="9449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8340255" y="4402647"/>
              <a:ext cx="285115" cy="401955"/>
            </a:xfrm>
            <a:custGeom>
              <a:avLst/>
              <a:gdLst/>
              <a:ahLst/>
              <a:cxnLst/>
              <a:rect l="l" t="t" r="r" b="b"/>
              <a:pathLst>
                <a:path w="285115" h="401954">
                  <a:moveTo>
                    <a:pt x="96253" y="383120"/>
                  </a:moveTo>
                  <a:lnTo>
                    <a:pt x="94856" y="375742"/>
                  </a:lnTo>
                  <a:lnTo>
                    <a:pt x="91020" y="369836"/>
                  </a:lnTo>
                  <a:lnTo>
                    <a:pt x="85242" y="365899"/>
                  </a:lnTo>
                  <a:lnTo>
                    <a:pt x="78028" y="364477"/>
                  </a:lnTo>
                  <a:lnTo>
                    <a:pt x="18224" y="364477"/>
                  </a:lnTo>
                  <a:lnTo>
                    <a:pt x="11226" y="365899"/>
                  </a:lnTo>
                  <a:lnTo>
                    <a:pt x="5422" y="369836"/>
                  </a:lnTo>
                  <a:lnTo>
                    <a:pt x="1460" y="375742"/>
                  </a:lnTo>
                  <a:lnTo>
                    <a:pt x="0" y="383120"/>
                  </a:lnTo>
                  <a:lnTo>
                    <a:pt x="1460" y="390258"/>
                  </a:lnTo>
                  <a:lnTo>
                    <a:pt x="5422" y="396163"/>
                  </a:lnTo>
                  <a:lnTo>
                    <a:pt x="11226" y="400177"/>
                  </a:lnTo>
                  <a:lnTo>
                    <a:pt x="18224" y="401662"/>
                  </a:lnTo>
                  <a:lnTo>
                    <a:pt x="78028" y="401662"/>
                  </a:lnTo>
                  <a:lnTo>
                    <a:pt x="85242" y="400177"/>
                  </a:lnTo>
                  <a:lnTo>
                    <a:pt x="91020" y="396163"/>
                  </a:lnTo>
                  <a:lnTo>
                    <a:pt x="94856" y="390258"/>
                  </a:lnTo>
                  <a:lnTo>
                    <a:pt x="96253" y="383120"/>
                  </a:lnTo>
                  <a:close/>
                </a:path>
                <a:path w="285115" h="401954">
                  <a:moveTo>
                    <a:pt x="249580" y="82740"/>
                  </a:moveTo>
                  <a:lnTo>
                    <a:pt x="248170" y="75361"/>
                  </a:lnTo>
                  <a:lnTo>
                    <a:pt x="244297" y="69456"/>
                  </a:lnTo>
                  <a:lnTo>
                    <a:pt x="238442" y="65519"/>
                  </a:lnTo>
                  <a:lnTo>
                    <a:pt x="231152" y="64096"/>
                  </a:lnTo>
                  <a:lnTo>
                    <a:pt x="18427" y="64096"/>
                  </a:lnTo>
                  <a:lnTo>
                    <a:pt x="11353" y="65519"/>
                  </a:lnTo>
                  <a:lnTo>
                    <a:pt x="5486" y="69456"/>
                  </a:lnTo>
                  <a:lnTo>
                    <a:pt x="1485" y="75361"/>
                  </a:lnTo>
                  <a:lnTo>
                    <a:pt x="0" y="82740"/>
                  </a:lnTo>
                  <a:lnTo>
                    <a:pt x="1485" y="90055"/>
                  </a:lnTo>
                  <a:lnTo>
                    <a:pt x="5486" y="95935"/>
                  </a:lnTo>
                  <a:lnTo>
                    <a:pt x="11353" y="99860"/>
                  </a:lnTo>
                  <a:lnTo>
                    <a:pt x="18427" y="101282"/>
                  </a:lnTo>
                  <a:lnTo>
                    <a:pt x="231152" y="101282"/>
                  </a:lnTo>
                  <a:lnTo>
                    <a:pt x="238442" y="99860"/>
                  </a:lnTo>
                  <a:lnTo>
                    <a:pt x="244297" y="95935"/>
                  </a:lnTo>
                  <a:lnTo>
                    <a:pt x="248170" y="90055"/>
                  </a:lnTo>
                  <a:lnTo>
                    <a:pt x="249580" y="82740"/>
                  </a:lnTo>
                  <a:close/>
                </a:path>
                <a:path w="285115" h="401954">
                  <a:moveTo>
                    <a:pt x="284772" y="146215"/>
                  </a:moveTo>
                  <a:lnTo>
                    <a:pt x="283362" y="139280"/>
                  </a:lnTo>
                  <a:lnTo>
                    <a:pt x="279488" y="133553"/>
                  </a:lnTo>
                  <a:lnTo>
                    <a:pt x="273634" y="129641"/>
                  </a:lnTo>
                  <a:lnTo>
                    <a:pt x="266344" y="128193"/>
                  </a:lnTo>
                  <a:lnTo>
                    <a:pt x="18427" y="128193"/>
                  </a:lnTo>
                  <a:lnTo>
                    <a:pt x="11353" y="129641"/>
                  </a:lnTo>
                  <a:lnTo>
                    <a:pt x="5486" y="133553"/>
                  </a:lnTo>
                  <a:lnTo>
                    <a:pt x="1485" y="139280"/>
                  </a:lnTo>
                  <a:lnTo>
                    <a:pt x="0" y="146215"/>
                  </a:lnTo>
                  <a:lnTo>
                    <a:pt x="1485" y="153301"/>
                  </a:lnTo>
                  <a:lnTo>
                    <a:pt x="5486" y="158978"/>
                  </a:lnTo>
                  <a:lnTo>
                    <a:pt x="11353" y="162750"/>
                  </a:lnTo>
                  <a:lnTo>
                    <a:pt x="18427" y="164122"/>
                  </a:lnTo>
                  <a:lnTo>
                    <a:pt x="266344" y="164122"/>
                  </a:lnTo>
                  <a:lnTo>
                    <a:pt x="273634" y="162750"/>
                  </a:lnTo>
                  <a:lnTo>
                    <a:pt x="279488" y="158978"/>
                  </a:lnTo>
                  <a:lnTo>
                    <a:pt x="283362" y="153301"/>
                  </a:lnTo>
                  <a:lnTo>
                    <a:pt x="284772" y="146215"/>
                  </a:lnTo>
                  <a:close/>
                </a:path>
                <a:path w="285115" h="401954">
                  <a:moveTo>
                    <a:pt x="284772" y="18643"/>
                  </a:moveTo>
                  <a:lnTo>
                    <a:pt x="283362" y="11264"/>
                  </a:lnTo>
                  <a:lnTo>
                    <a:pt x="279501" y="5359"/>
                  </a:lnTo>
                  <a:lnTo>
                    <a:pt x="273685" y="1422"/>
                  </a:lnTo>
                  <a:lnTo>
                    <a:pt x="266446" y="0"/>
                  </a:lnTo>
                  <a:lnTo>
                    <a:pt x="18326" y="0"/>
                  </a:lnTo>
                  <a:lnTo>
                    <a:pt x="11315" y="1422"/>
                  </a:lnTo>
                  <a:lnTo>
                    <a:pt x="5473" y="5359"/>
                  </a:lnTo>
                  <a:lnTo>
                    <a:pt x="1473" y="11264"/>
                  </a:lnTo>
                  <a:lnTo>
                    <a:pt x="0" y="18643"/>
                  </a:lnTo>
                  <a:lnTo>
                    <a:pt x="1473" y="25958"/>
                  </a:lnTo>
                  <a:lnTo>
                    <a:pt x="5473" y="31838"/>
                  </a:lnTo>
                  <a:lnTo>
                    <a:pt x="11315" y="35763"/>
                  </a:lnTo>
                  <a:lnTo>
                    <a:pt x="18326" y="37185"/>
                  </a:lnTo>
                  <a:lnTo>
                    <a:pt x="266446" y="37185"/>
                  </a:lnTo>
                  <a:lnTo>
                    <a:pt x="273685" y="35763"/>
                  </a:lnTo>
                  <a:lnTo>
                    <a:pt x="279501" y="31838"/>
                  </a:lnTo>
                  <a:lnTo>
                    <a:pt x="283362" y="25958"/>
                  </a:lnTo>
                  <a:lnTo>
                    <a:pt x="284772" y="18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022254" y="7254367"/>
            <a:ext cx="1163955" cy="1274445"/>
            <a:chOff x="5022254" y="7254367"/>
            <a:chExt cx="1163955" cy="1274445"/>
          </a:xfrm>
        </p:grpSpPr>
        <p:sp>
          <p:nvSpPr>
            <p:cNvPr id="20" name="object 20" descr=""/>
            <p:cNvSpPr/>
            <p:nvPr/>
          </p:nvSpPr>
          <p:spPr>
            <a:xfrm>
              <a:off x="5022253" y="7254368"/>
              <a:ext cx="1163955" cy="1274445"/>
            </a:xfrm>
            <a:custGeom>
              <a:avLst/>
              <a:gdLst/>
              <a:ahLst/>
              <a:cxnLst/>
              <a:rect l="l" t="t" r="r" b="b"/>
              <a:pathLst>
                <a:path w="1163954" h="1274445">
                  <a:moveTo>
                    <a:pt x="1163815" y="691883"/>
                  </a:moveTo>
                  <a:lnTo>
                    <a:pt x="1161884" y="644105"/>
                  </a:lnTo>
                  <a:lnTo>
                    <a:pt x="1156195" y="597395"/>
                  </a:lnTo>
                  <a:lnTo>
                    <a:pt x="1146898" y="551891"/>
                  </a:lnTo>
                  <a:lnTo>
                    <a:pt x="1134135" y="507746"/>
                  </a:lnTo>
                  <a:lnTo>
                    <a:pt x="1118069" y="465124"/>
                  </a:lnTo>
                  <a:lnTo>
                    <a:pt x="1098854" y="424167"/>
                  </a:lnTo>
                  <a:lnTo>
                    <a:pt x="1076617" y="385025"/>
                  </a:lnTo>
                  <a:lnTo>
                    <a:pt x="1051521" y="347840"/>
                  </a:lnTo>
                  <a:lnTo>
                    <a:pt x="1023721" y="312762"/>
                  </a:lnTo>
                  <a:lnTo>
                    <a:pt x="993355" y="279958"/>
                  </a:lnTo>
                  <a:lnTo>
                    <a:pt x="960577" y="249567"/>
                  </a:lnTo>
                  <a:lnTo>
                    <a:pt x="925550" y="221742"/>
                  </a:lnTo>
                  <a:lnTo>
                    <a:pt x="888403" y="196621"/>
                  </a:lnTo>
                  <a:lnTo>
                    <a:pt x="849299" y="174371"/>
                  </a:lnTo>
                  <a:lnTo>
                    <a:pt x="808380" y="155130"/>
                  </a:lnTo>
                  <a:lnTo>
                    <a:pt x="765810" y="139039"/>
                  </a:lnTo>
                  <a:lnTo>
                    <a:pt x="721728" y="126276"/>
                  </a:lnTo>
                  <a:lnTo>
                    <a:pt x="676275" y="116967"/>
                  </a:lnTo>
                  <a:lnTo>
                    <a:pt x="647738" y="113499"/>
                  </a:lnTo>
                  <a:lnTo>
                    <a:pt x="581901" y="0"/>
                  </a:lnTo>
                  <a:lnTo>
                    <a:pt x="516051" y="113499"/>
                  </a:lnTo>
                  <a:lnTo>
                    <a:pt x="487527" y="116967"/>
                  </a:lnTo>
                  <a:lnTo>
                    <a:pt x="442074" y="126276"/>
                  </a:lnTo>
                  <a:lnTo>
                    <a:pt x="397992" y="139039"/>
                  </a:lnTo>
                  <a:lnTo>
                    <a:pt x="355422" y="155130"/>
                  </a:lnTo>
                  <a:lnTo>
                    <a:pt x="314502" y="174371"/>
                  </a:lnTo>
                  <a:lnTo>
                    <a:pt x="275399" y="196621"/>
                  </a:lnTo>
                  <a:lnTo>
                    <a:pt x="238252" y="221742"/>
                  </a:lnTo>
                  <a:lnTo>
                    <a:pt x="203225" y="249567"/>
                  </a:lnTo>
                  <a:lnTo>
                    <a:pt x="170446" y="279958"/>
                  </a:lnTo>
                  <a:lnTo>
                    <a:pt x="140093" y="312762"/>
                  </a:lnTo>
                  <a:lnTo>
                    <a:pt x="112280" y="347840"/>
                  </a:lnTo>
                  <a:lnTo>
                    <a:pt x="87185" y="385025"/>
                  </a:lnTo>
                  <a:lnTo>
                    <a:pt x="64960" y="424167"/>
                  </a:lnTo>
                  <a:lnTo>
                    <a:pt x="45732" y="465124"/>
                  </a:lnTo>
                  <a:lnTo>
                    <a:pt x="29667" y="507746"/>
                  </a:lnTo>
                  <a:lnTo>
                    <a:pt x="16903" y="551891"/>
                  </a:lnTo>
                  <a:lnTo>
                    <a:pt x="7607" y="597395"/>
                  </a:lnTo>
                  <a:lnTo>
                    <a:pt x="1930" y="644105"/>
                  </a:lnTo>
                  <a:lnTo>
                    <a:pt x="0" y="691883"/>
                  </a:lnTo>
                  <a:lnTo>
                    <a:pt x="1930" y="739660"/>
                  </a:lnTo>
                  <a:lnTo>
                    <a:pt x="7607" y="786384"/>
                  </a:lnTo>
                  <a:lnTo>
                    <a:pt x="16903" y="831875"/>
                  </a:lnTo>
                  <a:lnTo>
                    <a:pt x="29667" y="876020"/>
                  </a:lnTo>
                  <a:lnTo>
                    <a:pt x="45732" y="918641"/>
                  </a:lnTo>
                  <a:lnTo>
                    <a:pt x="64960" y="959599"/>
                  </a:lnTo>
                  <a:lnTo>
                    <a:pt x="87185" y="998753"/>
                  </a:lnTo>
                  <a:lnTo>
                    <a:pt x="112280" y="1035926"/>
                  </a:lnTo>
                  <a:lnTo>
                    <a:pt x="140093" y="1071003"/>
                  </a:lnTo>
                  <a:lnTo>
                    <a:pt x="170446" y="1103807"/>
                  </a:lnTo>
                  <a:lnTo>
                    <a:pt x="203225" y="1134198"/>
                  </a:lnTo>
                  <a:lnTo>
                    <a:pt x="238252" y="1162037"/>
                  </a:lnTo>
                  <a:lnTo>
                    <a:pt x="275399" y="1187145"/>
                  </a:lnTo>
                  <a:lnTo>
                    <a:pt x="314502" y="1209408"/>
                  </a:lnTo>
                  <a:lnTo>
                    <a:pt x="355422" y="1228648"/>
                  </a:lnTo>
                  <a:lnTo>
                    <a:pt x="397992" y="1244727"/>
                  </a:lnTo>
                  <a:lnTo>
                    <a:pt x="442074" y="1257490"/>
                  </a:lnTo>
                  <a:lnTo>
                    <a:pt x="487527" y="1266799"/>
                  </a:lnTo>
                  <a:lnTo>
                    <a:pt x="534187" y="1272489"/>
                  </a:lnTo>
                  <a:lnTo>
                    <a:pt x="581901" y="1274419"/>
                  </a:lnTo>
                  <a:lnTo>
                    <a:pt x="629615" y="1272489"/>
                  </a:lnTo>
                  <a:lnTo>
                    <a:pt x="676275" y="1266799"/>
                  </a:lnTo>
                  <a:lnTo>
                    <a:pt x="721728" y="1257490"/>
                  </a:lnTo>
                  <a:lnTo>
                    <a:pt x="765810" y="1244727"/>
                  </a:lnTo>
                  <a:lnTo>
                    <a:pt x="808380" y="1228648"/>
                  </a:lnTo>
                  <a:lnTo>
                    <a:pt x="849299" y="1209408"/>
                  </a:lnTo>
                  <a:lnTo>
                    <a:pt x="888403" y="1187145"/>
                  </a:lnTo>
                  <a:lnTo>
                    <a:pt x="925550" y="1162037"/>
                  </a:lnTo>
                  <a:lnTo>
                    <a:pt x="960577" y="1134198"/>
                  </a:lnTo>
                  <a:lnTo>
                    <a:pt x="993355" y="1103807"/>
                  </a:lnTo>
                  <a:lnTo>
                    <a:pt x="1023721" y="1071003"/>
                  </a:lnTo>
                  <a:lnTo>
                    <a:pt x="1051521" y="1035926"/>
                  </a:lnTo>
                  <a:lnTo>
                    <a:pt x="1076617" y="998753"/>
                  </a:lnTo>
                  <a:lnTo>
                    <a:pt x="1098854" y="959599"/>
                  </a:lnTo>
                  <a:lnTo>
                    <a:pt x="1118069" y="918641"/>
                  </a:lnTo>
                  <a:lnTo>
                    <a:pt x="1134135" y="876020"/>
                  </a:lnTo>
                  <a:lnTo>
                    <a:pt x="1146898" y="831875"/>
                  </a:lnTo>
                  <a:lnTo>
                    <a:pt x="1156195" y="786384"/>
                  </a:lnTo>
                  <a:lnTo>
                    <a:pt x="1161884" y="739660"/>
                  </a:lnTo>
                  <a:lnTo>
                    <a:pt x="1163815" y="691883"/>
                  </a:lnTo>
                  <a:close/>
                </a:path>
              </a:pathLst>
            </a:custGeom>
            <a:solidFill>
              <a:srgbClr val="01A7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31432" y="7562288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278909" y="0"/>
                  </a:moveTo>
                  <a:lnTo>
                    <a:pt x="236065" y="5780"/>
                  </a:lnTo>
                  <a:lnTo>
                    <a:pt x="197580" y="22083"/>
                  </a:lnTo>
                  <a:lnTo>
                    <a:pt x="164983" y="47353"/>
                  </a:lnTo>
                  <a:lnTo>
                    <a:pt x="139805" y="80033"/>
                  </a:lnTo>
                  <a:lnTo>
                    <a:pt x="123576" y="118566"/>
                  </a:lnTo>
                  <a:lnTo>
                    <a:pt x="117826" y="161396"/>
                  </a:lnTo>
                  <a:lnTo>
                    <a:pt x="122839" y="201358"/>
                  </a:lnTo>
                  <a:lnTo>
                    <a:pt x="137032" y="237656"/>
                  </a:lnTo>
                  <a:lnTo>
                    <a:pt x="159139" y="269105"/>
                  </a:lnTo>
                  <a:lnTo>
                    <a:pt x="187894" y="294514"/>
                  </a:lnTo>
                  <a:lnTo>
                    <a:pt x="159051" y="306307"/>
                  </a:lnTo>
                  <a:lnTo>
                    <a:pt x="105842" y="339789"/>
                  </a:lnTo>
                  <a:lnTo>
                    <a:pt x="46747" y="403642"/>
                  </a:lnTo>
                  <a:lnTo>
                    <a:pt x="21051" y="451538"/>
                  </a:lnTo>
                  <a:lnTo>
                    <a:pt x="5331" y="503638"/>
                  </a:lnTo>
                  <a:lnTo>
                    <a:pt x="0" y="558761"/>
                  </a:lnTo>
                  <a:lnTo>
                    <a:pt x="43779" y="558761"/>
                  </a:lnTo>
                  <a:lnTo>
                    <a:pt x="49189" y="508298"/>
                  </a:lnTo>
                  <a:lnTo>
                    <a:pt x="64666" y="461552"/>
                  </a:lnTo>
                  <a:lnTo>
                    <a:pt x="89082" y="419688"/>
                  </a:lnTo>
                  <a:lnTo>
                    <a:pt x="121308" y="383872"/>
                  </a:lnTo>
                  <a:lnTo>
                    <a:pt x="160216" y="355270"/>
                  </a:lnTo>
                  <a:lnTo>
                    <a:pt x="204677" y="335045"/>
                  </a:lnTo>
                  <a:lnTo>
                    <a:pt x="253563" y="324364"/>
                  </a:lnTo>
                  <a:lnTo>
                    <a:pt x="431330" y="324364"/>
                  </a:lnTo>
                  <a:lnTo>
                    <a:pt x="427253" y="321458"/>
                  </a:lnTo>
                  <a:lnTo>
                    <a:pt x="399945" y="306307"/>
                  </a:lnTo>
                  <a:lnTo>
                    <a:pt x="371390" y="294514"/>
                  </a:lnTo>
                  <a:lnTo>
                    <a:pt x="388629" y="279118"/>
                  </a:lnTo>
                  <a:lnTo>
                    <a:pt x="278909" y="279118"/>
                  </a:lnTo>
                  <a:lnTo>
                    <a:pt x="233236" y="269812"/>
                  </a:lnTo>
                  <a:lnTo>
                    <a:pt x="195762" y="244490"/>
                  </a:lnTo>
                  <a:lnTo>
                    <a:pt x="170405" y="207052"/>
                  </a:lnTo>
                  <a:lnTo>
                    <a:pt x="161082" y="161396"/>
                  </a:lnTo>
                  <a:lnTo>
                    <a:pt x="170405" y="115784"/>
                  </a:lnTo>
                  <a:lnTo>
                    <a:pt x="195762" y="78341"/>
                  </a:lnTo>
                  <a:lnTo>
                    <a:pt x="233236" y="52995"/>
                  </a:lnTo>
                  <a:lnTo>
                    <a:pt x="278909" y="43674"/>
                  </a:lnTo>
                  <a:lnTo>
                    <a:pt x="388527" y="43674"/>
                  </a:lnTo>
                  <a:lnTo>
                    <a:pt x="360482" y="22083"/>
                  </a:lnTo>
                  <a:lnTo>
                    <a:pt x="321822" y="5780"/>
                  </a:lnTo>
                  <a:lnTo>
                    <a:pt x="278909" y="0"/>
                  </a:lnTo>
                  <a:close/>
                </a:path>
                <a:path w="558800" h="558800">
                  <a:moveTo>
                    <a:pt x="305721" y="324364"/>
                  </a:moveTo>
                  <a:lnTo>
                    <a:pt x="253563" y="324364"/>
                  </a:lnTo>
                  <a:lnTo>
                    <a:pt x="211250" y="490788"/>
                  </a:lnTo>
                  <a:lnTo>
                    <a:pt x="278909" y="558761"/>
                  </a:lnTo>
                  <a:lnTo>
                    <a:pt x="341591" y="496653"/>
                  </a:lnTo>
                  <a:lnTo>
                    <a:pt x="278909" y="496653"/>
                  </a:lnTo>
                  <a:lnTo>
                    <a:pt x="260057" y="477801"/>
                  </a:lnTo>
                  <a:lnTo>
                    <a:pt x="278909" y="399354"/>
                  </a:lnTo>
                  <a:lnTo>
                    <a:pt x="324551" y="399354"/>
                  </a:lnTo>
                  <a:lnTo>
                    <a:pt x="305721" y="324364"/>
                  </a:lnTo>
                  <a:close/>
                </a:path>
                <a:path w="558800" h="558800">
                  <a:moveTo>
                    <a:pt x="431330" y="324364"/>
                  </a:moveTo>
                  <a:lnTo>
                    <a:pt x="305721" y="324364"/>
                  </a:lnTo>
                  <a:lnTo>
                    <a:pt x="354442" y="335045"/>
                  </a:lnTo>
                  <a:lnTo>
                    <a:pt x="398839" y="355270"/>
                  </a:lnTo>
                  <a:lnTo>
                    <a:pt x="437756" y="383872"/>
                  </a:lnTo>
                  <a:lnTo>
                    <a:pt x="470037" y="419688"/>
                  </a:lnTo>
                  <a:lnTo>
                    <a:pt x="494527" y="461552"/>
                  </a:lnTo>
                  <a:lnTo>
                    <a:pt x="510068" y="508298"/>
                  </a:lnTo>
                  <a:lnTo>
                    <a:pt x="515505" y="558761"/>
                  </a:lnTo>
                  <a:lnTo>
                    <a:pt x="558761" y="558761"/>
                  </a:lnTo>
                  <a:lnTo>
                    <a:pt x="553356" y="503638"/>
                  </a:lnTo>
                  <a:lnTo>
                    <a:pt x="537513" y="451538"/>
                  </a:lnTo>
                  <a:lnTo>
                    <a:pt x="511792" y="403642"/>
                  </a:lnTo>
                  <a:lnTo>
                    <a:pt x="476753" y="361126"/>
                  </a:lnTo>
                  <a:lnTo>
                    <a:pt x="452970" y="339789"/>
                  </a:lnTo>
                  <a:lnTo>
                    <a:pt x="431330" y="324364"/>
                  </a:lnTo>
                  <a:close/>
                </a:path>
                <a:path w="558800" h="558800">
                  <a:moveTo>
                    <a:pt x="324551" y="399354"/>
                  </a:moveTo>
                  <a:lnTo>
                    <a:pt x="278909" y="399354"/>
                  </a:lnTo>
                  <a:lnTo>
                    <a:pt x="298809" y="477801"/>
                  </a:lnTo>
                  <a:lnTo>
                    <a:pt x="278909" y="496653"/>
                  </a:lnTo>
                  <a:lnTo>
                    <a:pt x="341591" y="496653"/>
                  </a:lnTo>
                  <a:lnTo>
                    <a:pt x="347510" y="490788"/>
                  </a:lnTo>
                  <a:lnTo>
                    <a:pt x="324551" y="399354"/>
                  </a:lnTo>
                  <a:close/>
                </a:path>
                <a:path w="558800" h="558800">
                  <a:moveTo>
                    <a:pt x="388527" y="43674"/>
                  </a:moveTo>
                  <a:lnTo>
                    <a:pt x="278909" y="43674"/>
                  </a:lnTo>
                  <a:lnTo>
                    <a:pt x="325127" y="52995"/>
                  </a:lnTo>
                  <a:lnTo>
                    <a:pt x="362880" y="78341"/>
                  </a:lnTo>
                  <a:lnTo>
                    <a:pt x="388341" y="115784"/>
                  </a:lnTo>
                  <a:lnTo>
                    <a:pt x="397678" y="161396"/>
                  </a:lnTo>
                  <a:lnTo>
                    <a:pt x="388341" y="207052"/>
                  </a:lnTo>
                  <a:lnTo>
                    <a:pt x="362880" y="244490"/>
                  </a:lnTo>
                  <a:lnTo>
                    <a:pt x="325127" y="269812"/>
                  </a:lnTo>
                  <a:lnTo>
                    <a:pt x="278909" y="279118"/>
                  </a:lnTo>
                  <a:lnTo>
                    <a:pt x="388629" y="279118"/>
                  </a:lnTo>
                  <a:lnTo>
                    <a:pt x="399842" y="269105"/>
                  </a:lnTo>
                  <a:lnTo>
                    <a:pt x="421794" y="237656"/>
                  </a:lnTo>
                  <a:lnTo>
                    <a:pt x="435930" y="201358"/>
                  </a:lnTo>
                  <a:lnTo>
                    <a:pt x="440934" y="161396"/>
                  </a:lnTo>
                  <a:lnTo>
                    <a:pt x="435114" y="118566"/>
                  </a:lnTo>
                  <a:lnTo>
                    <a:pt x="418711" y="80033"/>
                  </a:lnTo>
                  <a:lnTo>
                    <a:pt x="393306" y="47353"/>
                  </a:lnTo>
                  <a:lnTo>
                    <a:pt x="388527" y="43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2595334" y="4183955"/>
            <a:ext cx="1163955" cy="1275715"/>
            <a:chOff x="2595334" y="4183955"/>
            <a:chExt cx="1163955" cy="1275715"/>
          </a:xfrm>
        </p:grpSpPr>
        <p:sp>
          <p:nvSpPr>
            <p:cNvPr id="23" name="object 23" descr=""/>
            <p:cNvSpPr/>
            <p:nvPr/>
          </p:nvSpPr>
          <p:spPr>
            <a:xfrm>
              <a:off x="2595334" y="4183965"/>
              <a:ext cx="1163955" cy="1275715"/>
            </a:xfrm>
            <a:custGeom>
              <a:avLst/>
              <a:gdLst/>
              <a:ahLst/>
              <a:cxnLst/>
              <a:rect l="l" t="t" r="r" b="b"/>
              <a:pathLst>
                <a:path w="1163954" h="1275714">
                  <a:moveTo>
                    <a:pt x="1163815" y="581901"/>
                  </a:moveTo>
                  <a:lnTo>
                    <a:pt x="1161884" y="534187"/>
                  </a:lnTo>
                  <a:lnTo>
                    <a:pt x="1156195" y="487527"/>
                  </a:lnTo>
                  <a:lnTo>
                    <a:pt x="1146898" y="442087"/>
                  </a:lnTo>
                  <a:lnTo>
                    <a:pt x="1134135" y="397992"/>
                  </a:lnTo>
                  <a:lnTo>
                    <a:pt x="1118069" y="355422"/>
                  </a:lnTo>
                  <a:lnTo>
                    <a:pt x="1098842" y="314502"/>
                  </a:lnTo>
                  <a:lnTo>
                    <a:pt x="1076617" y="275399"/>
                  </a:lnTo>
                  <a:lnTo>
                    <a:pt x="1051521" y="238264"/>
                  </a:lnTo>
                  <a:lnTo>
                    <a:pt x="1023721" y="203225"/>
                  </a:lnTo>
                  <a:lnTo>
                    <a:pt x="993355" y="170446"/>
                  </a:lnTo>
                  <a:lnTo>
                    <a:pt x="960577" y="140093"/>
                  </a:lnTo>
                  <a:lnTo>
                    <a:pt x="925550" y="112280"/>
                  </a:lnTo>
                  <a:lnTo>
                    <a:pt x="888403" y="87185"/>
                  </a:lnTo>
                  <a:lnTo>
                    <a:pt x="849299" y="64960"/>
                  </a:lnTo>
                  <a:lnTo>
                    <a:pt x="808380" y="45732"/>
                  </a:lnTo>
                  <a:lnTo>
                    <a:pt x="765810" y="29667"/>
                  </a:lnTo>
                  <a:lnTo>
                    <a:pt x="721728" y="16916"/>
                  </a:lnTo>
                  <a:lnTo>
                    <a:pt x="676275" y="7607"/>
                  </a:lnTo>
                  <a:lnTo>
                    <a:pt x="629615" y="1930"/>
                  </a:lnTo>
                  <a:lnTo>
                    <a:pt x="581901" y="0"/>
                  </a:lnTo>
                  <a:lnTo>
                    <a:pt x="534187" y="1930"/>
                  </a:lnTo>
                  <a:lnTo>
                    <a:pt x="487527" y="7607"/>
                  </a:lnTo>
                  <a:lnTo>
                    <a:pt x="442074" y="16916"/>
                  </a:lnTo>
                  <a:lnTo>
                    <a:pt x="397992" y="29667"/>
                  </a:lnTo>
                  <a:lnTo>
                    <a:pt x="355422" y="45732"/>
                  </a:lnTo>
                  <a:lnTo>
                    <a:pt x="314502" y="64960"/>
                  </a:lnTo>
                  <a:lnTo>
                    <a:pt x="275399" y="87185"/>
                  </a:lnTo>
                  <a:lnTo>
                    <a:pt x="238252" y="112280"/>
                  </a:lnTo>
                  <a:lnTo>
                    <a:pt x="203225" y="140093"/>
                  </a:lnTo>
                  <a:lnTo>
                    <a:pt x="170446" y="170446"/>
                  </a:lnTo>
                  <a:lnTo>
                    <a:pt x="140081" y="203225"/>
                  </a:lnTo>
                  <a:lnTo>
                    <a:pt x="112280" y="238264"/>
                  </a:lnTo>
                  <a:lnTo>
                    <a:pt x="87185" y="275399"/>
                  </a:lnTo>
                  <a:lnTo>
                    <a:pt x="64960" y="314502"/>
                  </a:lnTo>
                  <a:lnTo>
                    <a:pt x="45732" y="355422"/>
                  </a:lnTo>
                  <a:lnTo>
                    <a:pt x="29667" y="397992"/>
                  </a:lnTo>
                  <a:lnTo>
                    <a:pt x="16903" y="442087"/>
                  </a:lnTo>
                  <a:lnTo>
                    <a:pt x="7607" y="487527"/>
                  </a:lnTo>
                  <a:lnTo>
                    <a:pt x="1917" y="534187"/>
                  </a:lnTo>
                  <a:lnTo>
                    <a:pt x="0" y="581901"/>
                  </a:lnTo>
                  <a:lnTo>
                    <a:pt x="1917" y="629627"/>
                  </a:lnTo>
                  <a:lnTo>
                    <a:pt x="7607" y="676275"/>
                  </a:lnTo>
                  <a:lnTo>
                    <a:pt x="16903" y="721728"/>
                  </a:lnTo>
                  <a:lnTo>
                    <a:pt x="29667" y="765810"/>
                  </a:lnTo>
                  <a:lnTo>
                    <a:pt x="45732" y="808380"/>
                  </a:lnTo>
                  <a:lnTo>
                    <a:pt x="64960" y="849299"/>
                  </a:lnTo>
                  <a:lnTo>
                    <a:pt x="87185" y="888403"/>
                  </a:lnTo>
                  <a:lnTo>
                    <a:pt x="112280" y="925550"/>
                  </a:lnTo>
                  <a:lnTo>
                    <a:pt x="140081" y="960577"/>
                  </a:lnTo>
                  <a:lnTo>
                    <a:pt x="170446" y="993355"/>
                  </a:lnTo>
                  <a:lnTo>
                    <a:pt x="203225" y="1023721"/>
                  </a:lnTo>
                  <a:lnTo>
                    <a:pt x="238252" y="1051521"/>
                  </a:lnTo>
                  <a:lnTo>
                    <a:pt x="275399" y="1076617"/>
                  </a:lnTo>
                  <a:lnTo>
                    <a:pt x="314502" y="1098854"/>
                  </a:lnTo>
                  <a:lnTo>
                    <a:pt x="355422" y="1118069"/>
                  </a:lnTo>
                  <a:lnTo>
                    <a:pt x="397992" y="1134135"/>
                  </a:lnTo>
                  <a:lnTo>
                    <a:pt x="442074" y="1146898"/>
                  </a:lnTo>
                  <a:lnTo>
                    <a:pt x="484593" y="1155598"/>
                  </a:lnTo>
                  <a:lnTo>
                    <a:pt x="554253" y="1275664"/>
                  </a:lnTo>
                  <a:lnTo>
                    <a:pt x="620026" y="1162278"/>
                  </a:lnTo>
                  <a:lnTo>
                    <a:pt x="629615" y="1161884"/>
                  </a:lnTo>
                  <a:lnTo>
                    <a:pt x="676275" y="1156195"/>
                  </a:lnTo>
                  <a:lnTo>
                    <a:pt x="721728" y="1146898"/>
                  </a:lnTo>
                  <a:lnTo>
                    <a:pt x="765810" y="1134135"/>
                  </a:lnTo>
                  <a:lnTo>
                    <a:pt x="808380" y="1118069"/>
                  </a:lnTo>
                  <a:lnTo>
                    <a:pt x="849299" y="1098854"/>
                  </a:lnTo>
                  <a:lnTo>
                    <a:pt x="888403" y="1076617"/>
                  </a:lnTo>
                  <a:lnTo>
                    <a:pt x="925550" y="1051521"/>
                  </a:lnTo>
                  <a:lnTo>
                    <a:pt x="960577" y="1023721"/>
                  </a:lnTo>
                  <a:lnTo>
                    <a:pt x="993355" y="993355"/>
                  </a:lnTo>
                  <a:lnTo>
                    <a:pt x="1023721" y="960577"/>
                  </a:lnTo>
                  <a:lnTo>
                    <a:pt x="1051521" y="925550"/>
                  </a:lnTo>
                  <a:lnTo>
                    <a:pt x="1076617" y="888403"/>
                  </a:lnTo>
                  <a:lnTo>
                    <a:pt x="1098842" y="849299"/>
                  </a:lnTo>
                  <a:lnTo>
                    <a:pt x="1118069" y="808380"/>
                  </a:lnTo>
                  <a:lnTo>
                    <a:pt x="1134135" y="765810"/>
                  </a:lnTo>
                  <a:lnTo>
                    <a:pt x="1146898" y="721728"/>
                  </a:lnTo>
                  <a:lnTo>
                    <a:pt x="1156195" y="676275"/>
                  </a:lnTo>
                  <a:lnTo>
                    <a:pt x="1161884" y="629627"/>
                  </a:lnTo>
                  <a:lnTo>
                    <a:pt x="1163815" y="581901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834119" y="4457942"/>
              <a:ext cx="631825" cy="589280"/>
            </a:xfrm>
            <a:custGeom>
              <a:avLst/>
              <a:gdLst/>
              <a:ahLst/>
              <a:cxnLst/>
              <a:rect l="l" t="t" r="r" b="b"/>
              <a:pathLst>
                <a:path w="631825" h="589279">
                  <a:moveTo>
                    <a:pt x="503466" y="307403"/>
                  </a:moveTo>
                  <a:lnTo>
                    <a:pt x="500837" y="294487"/>
                  </a:lnTo>
                  <a:lnTo>
                    <a:pt x="493598" y="284048"/>
                  </a:lnTo>
                  <a:lnTo>
                    <a:pt x="482701" y="277063"/>
                  </a:lnTo>
                  <a:lnTo>
                    <a:pt x="471906" y="275043"/>
                  </a:lnTo>
                  <a:lnTo>
                    <a:pt x="469112" y="274510"/>
                  </a:lnTo>
                  <a:lnTo>
                    <a:pt x="466598" y="274510"/>
                  </a:lnTo>
                  <a:lnTo>
                    <a:pt x="466598" y="311378"/>
                  </a:lnTo>
                  <a:lnTo>
                    <a:pt x="466598" y="333375"/>
                  </a:lnTo>
                  <a:lnTo>
                    <a:pt x="444182" y="333375"/>
                  </a:lnTo>
                  <a:lnTo>
                    <a:pt x="444182" y="311378"/>
                  </a:lnTo>
                  <a:lnTo>
                    <a:pt x="466598" y="311378"/>
                  </a:lnTo>
                  <a:lnTo>
                    <a:pt x="466598" y="274510"/>
                  </a:lnTo>
                  <a:lnTo>
                    <a:pt x="434759" y="274510"/>
                  </a:lnTo>
                  <a:lnTo>
                    <a:pt x="410362" y="250113"/>
                  </a:lnTo>
                  <a:lnTo>
                    <a:pt x="410883" y="248018"/>
                  </a:lnTo>
                  <a:lnTo>
                    <a:pt x="411822" y="245605"/>
                  </a:lnTo>
                  <a:lnTo>
                    <a:pt x="411822" y="239115"/>
                  </a:lnTo>
                  <a:lnTo>
                    <a:pt x="411822" y="217639"/>
                  </a:lnTo>
                  <a:lnTo>
                    <a:pt x="411822" y="214185"/>
                  </a:lnTo>
                  <a:lnTo>
                    <a:pt x="409130" y="200990"/>
                  </a:lnTo>
                  <a:lnTo>
                    <a:pt x="401815" y="190004"/>
                  </a:lnTo>
                  <a:lnTo>
                    <a:pt x="391058" y="182511"/>
                  </a:lnTo>
                  <a:lnTo>
                    <a:pt x="377990" y="179730"/>
                  </a:lnTo>
                  <a:lnTo>
                    <a:pt x="374015" y="179730"/>
                  </a:lnTo>
                  <a:lnTo>
                    <a:pt x="374015" y="217639"/>
                  </a:lnTo>
                  <a:lnTo>
                    <a:pt x="374015" y="239115"/>
                  </a:lnTo>
                  <a:lnTo>
                    <a:pt x="353060" y="239115"/>
                  </a:lnTo>
                  <a:lnTo>
                    <a:pt x="353060" y="217639"/>
                  </a:lnTo>
                  <a:lnTo>
                    <a:pt x="374015" y="217639"/>
                  </a:lnTo>
                  <a:lnTo>
                    <a:pt x="374015" y="179730"/>
                  </a:lnTo>
                  <a:lnTo>
                    <a:pt x="349084" y="179730"/>
                  </a:lnTo>
                  <a:lnTo>
                    <a:pt x="336092" y="182511"/>
                  </a:lnTo>
                  <a:lnTo>
                    <a:pt x="325462" y="190004"/>
                  </a:lnTo>
                  <a:lnTo>
                    <a:pt x="318300" y="200990"/>
                  </a:lnTo>
                  <a:lnTo>
                    <a:pt x="315671" y="214185"/>
                  </a:lnTo>
                  <a:lnTo>
                    <a:pt x="315671" y="248018"/>
                  </a:lnTo>
                  <a:lnTo>
                    <a:pt x="316725" y="250532"/>
                  </a:lnTo>
                  <a:lnTo>
                    <a:pt x="292315" y="275043"/>
                  </a:lnTo>
                  <a:lnTo>
                    <a:pt x="290334" y="274510"/>
                  </a:lnTo>
                  <a:lnTo>
                    <a:pt x="280898" y="274510"/>
                  </a:lnTo>
                  <a:lnTo>
                    <a:pt x="280898" y="311378"/>
                  </a:lnTo>
                  <a:lnTo>
                    <a:pt x="280898" y="333375"/>
                  </a:lnTo>
                  <a:lnTo>
                    <a:pt x="258914" y="333375"/>
                  </a:lnTo>
                  <a:lnTo>
                    <a:pt x="258914" y="311378"/>
                  </a:lnTo>
                  <a:lnTo>
                    <a:pt x="280898" y="311378"/>
                  </a:lnTo>
                  <a:lnTo>
                    <a:pt x="280898" y="274510"/>
                  </a:lnTo>
                  <a:lnTo>
                    <a:pt x="250952" y="274510"/>
                  </a:lnTo>
                  <a:lnTo>
                    <a:pt x="248958" y="275043"/>
                  </a:lnTo>
                  <a:lnTo>
                    <a:pt x="224561" y="250532"/>
                  </a:lnTo>
                  <a:lnTo>
                    <a:pt x="224561" y="248018"/>
                  </a:lnTo>
                  <a:lnTo>
                    <a:pt x="225082" y="245605"/>
                  </a:lnTo>
                  <a:lnTo>
                    <a:pt x="225082" y="239115"/>
                  </a:lnTo>
                  <a:lnTo>
                    <a:pt x="225082" y="217639"/>
                  </a:lnTo>
                  <a:lnTo>
                    <a:pt x="225082" y="214185"/>
                  </a:lnTo>
                  <a:lnTo>
                    <a:pt x="222389" y="200990"/>
                  </a:lnTo>
                  <a:lnTo>
                    <a:pt x="215074" y="190004"/>
                  </a:lnTo>
                  <a:lnTo>
                    <a:pt x="204317" y="182511"/>
                  </a:lnTo>
                  <a:lnTo>
                    <a:pt x="191249" y="179730"/>
                  </a:lnTo>
                  <a:lnTo>
                    <a:pt x="188214" y="179730"/>
                  </a:lnTo>
                  <a:lnTo>
                    <a:pt x="188214" y="217639"/>
                  </a:lnTo>
                  <a:lnTo>
                    <a:pt x="188214" y="239115"/>
                  </a:lnTo>
                  <a:lnTo>
                    <a:pt x="165798" y="239115"/>
                  </a:lnTo>
                  <a:lnTo>
                    <a:pt x="165798" y="217639"/>
                  </a:lnTo>
                  <a:lnTo>
                    <a:pt x="188214" y="217639"/>
                  </a:lnTo>
                  <a:lnTo>
                    <a:pt x="188214" y="179730"/>
                  </a:lnTo>
                  <a:lnTo>
                    <a:pt x="162344" y="179730"/>
                  </a:lnTo>
                  <a:lnTo>
                    <a:pt x="149428" y="182511"/>
                  </a:lnTo>
                  <a:lnTo>
                    <a:pt x="138988" y="190004"/>
                  </a:lnTo>
                  <a:lnTo>
                    <a:pt x="132003" y="200990"/>
                  </a:lnTo>
                  <a:lnTo>
                    <a:pt x="129451" y="214185"/>
                  </a:lnTo>
                  <a:lnTo>
                    <a:pt x="129451" y="242570"/>
                  </a:lnTo>
                  <a:lnTo>
                    <a:pt x="132003" y="255574"/>
                  </a:lnTo>
                  <a:lnTo>
                    <a:pt x="138988" y="266192"/>
                  </a:lnTo>
                  <a:lnTo>
                    <a:pt x="149428" y="273354"/>
                  </a:lnTo>
                  <a:lnTo>
                    <a:pt x="162344" y="275983"/>
                  </a:lnTo>
                  <a:lnTo>
                    <a:pt x="197218" y="275983"/>
                  </a:lnTo>
                  <a:lnTo>
                    <a:pt x="223088" y="301434"/>
                  </a:lnTo>
                  <a:lnTo>
                    <a:pt x="222046" y="303428"/>
                  </a:lnTo>
                  <a:lnTo>
                    <a:pt x="222046" y="336308"/>
                  </a:lnTo>
                  <a:lnTo>
                    <a:pt x="224675" y="349427"/>
                  </a:lnTo>
                  <a:lnTo>
                    <a:pt x="231838" y="360222"/>
                  </a:lnTo>
                  <a:lnTo>
                    <a:pt x="242455" y="367550"/>
                  </a:lnTo>
                  <a:lnTo>
                    <a:pt x="255447" y="370243"/>
                  </a:lnTo>
                  <a:lnTo>
                    <a:pt x="284365" y="370243"/>
                  </a:lnTo>
                  <a:lnTo>
                    <a:pt x="297421" y="367550"/>
                  </a:lnTo>
                  <a:lnTo>
                    <a:pt x="308190" y="360222"/>
                  </a:lnTo>
                  <a:lnTo>
                    <a:pt x="315493" y="349427"/>
                  </a:lnTo>
                  <a:lnTo>
                    <a:pt x="318185" y="336308"/>
                  </a:lnTo>
                  <a:lnTo>
                    <a:pt x="318185" y="333375"/>
                  </a:lnTo>
                  <a:lnTo>
                    <a:pt x="318185" y="311378"/>
                  </a:lnTo>
                  <a:lnTo>
                    <a:pt x="318185" y="305943"/>
                  </a:lnTo>
                  <a:lnTo>
                    <a:pt x="317246" y="303949"/>
                  </a:lnTo>
                  <a:lnTo>
                    <a:pt x="317246" y="302475"/>
                  </a:lnTo>
                  <a:lnTo>
                    <a:pt x="344157" y="275983"/>
                  </a:lnTo>
                  <a:lnTo>
                    <a:pt x="383959" y="275983"/>
                  </a:lnTo>
                  <a:lnTo>
                    <a:pt x="408368" y="300494"/>
                  </a:lnTo>
                  <a:lnTo>
                    <a:pt x="407314" y="302475"/>
                  </a:lnTo>
                  <a:lnTo>
                    <a:pt x="407314" y="336308"/>
                  </a:lnTo>
                  <a:lnTo>
                    <a:pt x="409943" y="349427"/>
                  </a:lnTo>
                  <a:lnTo>
                    <a:pt x="417106" y="360222"/>
                  </a:lnTo>
                  <a:lnTo>
                    <a:pt x="427736" y="367550"/>
                  </a:lnTo>
                  <a:lnTo>
                    <a:pt x="440728" y="370243"/>
                  </a:lnTo>
                  <a:lnTo>
                    <a:pt x="469112" y="370243"/>
                  </a:lnTo>
                  <a:lnTo>
                    <a:pt x="482701" y="367550"/>
                  </a:lnTo>
                  <a:lnTo>
                    <a:pt x="493598" y="360222"/>
                  </a:lnTo>
                  <a:lnTo>
                    <a:pt x="500837" y="349427"/>
                  </a:lnTo>
                  <a:lnTo>
                    <a:pt x="503466" y="336308"/>
                  </a:lnTo>
                  <a:lnTo>
                    <a:pt x="503466" y="333375"/>
                  </a:lnTo>
                  <a:lnTo>
                    <a:pt x="503466" y="311378"/>
                  </a:lnTo>
                  <a:lnTo>
                    <a:pt x="503466" y="307403"/>
                  </a:lnTo>
                  <a:close/>
                </a:path>
                <a:path w="631825" h="589279">
                  <a:moveTo>
                    <a:pt x="631659" y="257543"/>
                  </a:moveTo>
                  <a:lnTo>
                    <a:pt x="625436" y="206654"/>
                  </a:lnTo>
                  <a:lnTo>
                    <a:pt x="607199" y="158292"/>
                  </a:lnTo>
                  <a:lnTo>
                    <a:pt x="594271" y="138747"/>
                  </a:lnTo>
                  <a:lnTo>
                    <a:pt x="594271" y="257543"/>
                  </a:lnTo>
                  <a:lnTo>
                    <a:pt x="589788" y="297421"/>
                  </a:lnTo>
                  <a:lnTo>
                    <a:pt x="576846" y="334949"/>
                  </a:lnTo>
                  <a:lnTo>
                    <a:pt x="556247" y="369493"/>
                  </a:lnTo>
                  <a:lnTo>
                    <a:pt x="528777" y="400443"/>
                  </a:lnTo>
                  <a:lnTo>
                    <a:pt x="495198" y="427151"/>
                  </a:lnTo>
                  <a:lnTo>
                    <a:pt x="456298" y="449021"/>
                  </a:lnTo>
                  <a:lnTo>
                    <a:pt x="412877" y="465416"/>
                  </a:lnTo>
                  <a:lnTo>
                    <a:pt x="365709" y="475703"/>
                  </a:lnTo>
                  <a:lnTo>
                    <a:pt x="315569" y="479272"/>
                  </a:lnTo>
                  <a:lnTo>
                    <a:pt x="305358" y="479171"/>
                  </a:lnTo>
                  <a:lnTo>
                    <a:pt x="294995" y="478815"/>
                  </a:lnTo>
                  <a:lnTo>
                    <a:pt x="284695" y="478078"/>
                  </a:lnTo>
                  <a:lnTo>
                    <a:pt x="266763" y="475818"/>
                  </a:lnTo>
                  <a:lnTo>
                    <a:pt x="260273" y="478853"/>
                  </a:lnTo>
                  <a:lnTo>
                    <a:pt x="212877" y="516229"/>
                  </a:lnTo>
                  <a:lnTo>
                    <a:pt x="165481" y="537400"/>
                  </a:lnTo>
                  <a:lnTo>
                    <a:pt x="118440" y="547814"/>
                  </a:lnTo>
                  <a:lnTo>
                    <a:pt x="100761" y="549757"/>
                  </a:lnTo>
                  <a:lnTo>
                    <a:pt x="107556" y="544220"/>
                  </a:lnTo>
                  <a:lnTo>
                    <a:pt x="113868" y="538099"/>
                  </a:lnTo>
                  <a:lnTo>
                    <a:pt x="142671" y="493877"/>
                  </a:lnTo>
                  <a:lnTo>
                    <a:pt x="148628" y="460946"/>
                  </a:lnTo>
                  <a:lnTo>
                    <a:pt x="148513" y="454456"/>
                  </a:lnTo>
                  <a:lnTo>
                    <a:pt x="147574" y="450049"/>
                  </a:lnTo>
                  <a:lnTo>
                    <a:pt x="147053" y="445020"/>
                  </a:lnTo>
                  <a:lnTo>
                    <a:pt x="146113" y="437591"/>
                  </a:lnTo>
                  <a:lnTo>
                    <a:pt x="142544" y="431723"/>
                  </a:lnTo>
                  <a:lnTo>
                    <a:pt x="136499" y="427151"/>
                  </a:lnTo>
                  <a:lnTo>
                    <a:pt x="94094" y="392328"/>
                  </a:lnTo>
                  <a:lnTo>
                    <a:pt x="62801" y="351294"/>
                  </a:lnTo>
                  <a:lnTo>
                    <a:pt x="43484" y="305816"/>
                  </a:lnTo>
                  <a:lnTo>
                    <a:pt x="36868" y="257543"/>
                  </a:lnTo>
                  <a:lnTo>
                    <a:pt x="41351" y="217817"/>
                  </a:lnTo>
                  <a:lnTo>
                    <a:pt x="54292" y="180441"/>
                  </a:lnTo>
                  <a:lnTo>
                    <a:pt x="74891" y="146037"/>
                  </a:lnTo>
                  <a:lnTo>
                    <a:pt x="102374" y="115227"/>
                  </a:lnTo>
                  <a:lnTo>
                    <a:pt x="135953" y="88633"/>
                  </a:lnTo>
                  <a:lnTo>
                    <a:pt x="174840" y="66865"/>
                  </a:lnTo>
                  <a:lnTo>
                    <a:pt x="218262" y="50558"/>
                  </a:lnTo>
                  <a:lnTo>
                    <a:pt x="265442" y="40322"/>
                  </a:lnTo>
                  <a:lnTo>
                    <a:pt x="315569" y="36766"/>
                  </a:lnTo>
                  <a:lnTo>
                    <a:pt x="365709" y="40322"/>
                  </a:lnTo>
                  <a:lnTo>
                    <a:pt x="412877" y="50558"/>
                  </a:lnTo>
                  <a:lnTo>
                    <a:pt x="456298" y="66865"/>
                  </a:lnTo>
                  <a:lnTo>
                    <a:pt x="495198" y="88633"/>
                  </a:lnTo>
                  <a:lnTo>
                    <a:pt x="528777" y="115227"/>
                  </a:lnTo>
                  <a:lnTo>
                    <a:pt x="556247" y="146037"/>
                  </a:lnTo>
                  <a:lnTo>
                    <a:pt x="576846" y="180441"/>
                  </a:lnTo>
                  <a:lnTo>
                    <a:pt x="589788" y="217817"/>
                  </a:lnTo>
                  <a:lnTo>
                    <a:pt x="594271" y="257543"/>
                  </a:lnTo>
                  <a:lnTo>
                    <a:pt x="594271" y="138747"/>
                  </a:lnTo>
                  <a:lnTo>
                    <a:pt x="577672" y="113652"/>
                  </a:lnTo>
                  <a:lnTo>
                    <a:pt x="537502" y="73952"/>
                  </a:lnTo>
                  <a:lnTo>
                    <a:pt x="499465" y="47955"/>
                  </a:lnTo>
                  <a:lnTo>
                    <a:pt x="476770" y="36766"/>
                  </a:lnTo>
                  <a:lnTo>
                    <a:pt x="457631" y="27330"/>
                  </a:lnTo>
                  <a:lnTo>
                    <a:pt x="412635" y="12306"/>
                  </a:lnTo>
                  <a:lnTo>
                    <a:pt x="365074" y="3124"/>
                  </a:lnTo>
                  <a:lnTo>
                    <a:pt x="315569" y="0"/>
                  </a:lnTo>
                  <a:lnTo>
                    <a:pt x="266052" y="3124"/>
                  </a:lnTo>
                  <a:lnTo>
                    <a:pt x="218414" y="12306"/>
                  </a:lnTo>
                  <a:lnTo>
                    <a:pt x="173329" y="27330"/>
                  </a:lnTo>
                  <a:lnTo>
                    <a:pt x="131546" y="47955"/>
                  </a:lnTo>
                  <a:lnTo>
                    <a:pt x="93738" y="73952"/>
                  </a:lnTo>
                  <a:lnTo>
                    <a:pt x="53644" y="113652"/>
                  </a:lnTo>
                  <a:lnTo>
                    <a:pt x="24244" y="158292"/>
                  </a:lnTo>
                  <a:lnTo>
                    <a:pt x="6172" y="206654"/>
                  </a:lnTo>
                  <a:lnTo>
                    <a:pt x="0" y="257543"/>
                  </a:lnTo>
                  <a:lnTo>
                    <a:pt x="4724" y="302628"/>
                  </a:lnTo>
                  <a:lnTo>
                    <a:pt x="18580" y="345694"/>
                  </a:lnTo>
                  <a:lnTo>
                    <a:pt x="41160" y="385914"/>
                  </a:lnTo>
                  <a:lnTo>
                    <a:pt x="72009" y="422440"/>
                  </a:lnTo>
                  <a:lnTo>
                    <a:pt x="110705" y="454456"/>
                  </a:lnTo>
                  <a:lnTo>
                    <a:pt x="111226" y="456438"/>
                  </a:lnTo>
                  <a:lnTo>
                    <a:pt x="111226" y="460946"/>
                  </a:lnTo>
                  <a:lnTo>
                    <a:pt x="108280" y="478815"/>
                  </a:lnTo>
                  <a:lnTo>
                    <a:pt x="108165" y="479272"/>
                  </a:lnTo>
                  <a:lnTo>
                    <a:pt x="98437" y="499071"/>
                  </a:lnTo>
                  <a:lnTo>
                    <a:pt x="80695" y="518909"/>
                  </a:lnTo>
                  <a:lnTo>
                    <a:pt x="53835" y="536879"/>
                  </a:lnTo>
                  <a:lnTo>
                    <a:pt x="48006" y="541274"/>
                  </a:lnTo>
                  <a:lnTo>
                    <a:pt x="43434" y="546950"/>
                  </a:lnTo>
                  <a:lnTo>
                    <a:pt x="40449" y="553656"/>
                  </a:lnTo>
                  <a:lnTo>
                    <a:pt x="39382" y="561174"/>
                  </a:lnTo>
                  <a:lnTo>
                    <a:pt x="39382" y="569137"/>
                  </a:lnTo>
                  <a:lnTo>
                    <a:pt x="42418" y="576567"/>
                  </a:lnTo>
                  <a:lnTo>
                    <a:pt x="47866" y="581494"/>
                  </a:lnTo>
                  <a:lnTo>
                    <a:pt x="53314" y="586943"/>
                  </a:lnTo>
                  <a:lnTo>
                    <a:pt x="59804" y="588924"/>
                  </a:lnTo>
                  <a:lnTo>
                    <a:pt x="68821" y="588924"/>
                  </a:lnTo>
                  <a:lnTo>
                    <a:pt x="108826" y="586282"/>
                  </a:lnTo>
                  <a:lnTo>
                    <a:pt x="150456" y="579412"/>
                  </a:lnTo>
                  <a:lnTo>
                    <a:pt x="192824" y="566394"/>
                  </a:lnTo>
                  <a:lnTo>
                    <a:pt x="226021" y="549757"/>
                  </a:lnTo>
                  <a:lnTo>
                    <a:pt x="235026" y="545249"/>
                  </a:lnTo>
                  <a:lnTo>
                    <a:pt x="276186" y="514045"/>
                  </a:lnTo>
                  <a:lnTo>
                    <a:pt x="285711" y="515061"/>
                  </a:lnTo>
                  <a:lnTo>
                    <a:pt x="295529" y="515848"/>
                  </a:lnTo>
                  <a:lnTo>
                    <a:pt x="305511" y="516369"/>
                  </a:lnTo>
                  <a:lnTo>
                    <a:pt x="315569" y="516559"/>
                  </a:lnTo>
                  <a:lnTo>
                    <a:pt x="354863" y="514045"/>
                  </a:lnTo>
                  <a:lnTo>
                    <a:pt x="365125" y="513384"/>
                  </a:lnTo>
                  <a:lnTo>
                    <a:pt x="412788" y="504075"/>
                  </a:lnTo>
                  <a:lnTo>
                    <a:pt x="457860" y="488886"/>
                  </a:lnTo>
                  <a:lnTo>
                    <a:pt x="477227" y="479272"/>
                  </a:lnTo>
                  <a:lnTo>
                    <a:pt x="499668" y="468134"/>
                  </a:lnTo>
                  <a:lnTo>
                    <a:pt x="537502" y="442087"/>
                  </a:lnTo>
                  <a:lnTo>
                    <a:pt x="577672" y="402374"/>
                  </a:lnTo>
                  <a:lnTo>
                    <a:pt x="607199" y="357632"/>
                  </a:lnTo>
                  <a:lnTo>
                    <a:pt x="625436" y="308991"/>
                  </a:lnTo>
                  <a:lnTo>
                    <a:pt x="631659" y="257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10255654" y="7210378"/>
            <a:ext cx="1163955" cy="1318895"/>
            <a:chOff x="10255654" y="7210378"/>
            <a:chExt cx="1163955" cy="1318895"/>
          </a:xfrm>
        </p:grpSpPr>
        <p:sp>
          <p:nvSpPr>
            <p:cNvPr id="26" name="object 26" descr=""/>
            <p:cNvSpPr/>
            <p:nvPr/>
          </p:nvSpPr>
          <p:spPr>
            <a:xfrm>
              <a:off x="10255643" y="7210388"/>
              <a:ext cx="1163955" cy="1318895"/>
            </a:xfrm>
            <a:custGeom>
              <a:avLst/>
              <a:gdLst/>
              <a:ahLst/>
              <a:cxnLst/>
              <a:rect l="l" t="t" r="r" b="b"/>
              <a:pathLst>
                <a:path w="1163954" h="1318895">
                  <a:moveTo>
                    <a:pt x="1163815" y="735863"/>
                  </a:moveTo>
                  <a:lnTo>
                    <a:pt x="1161884" y="688086"/>
                  </a:lnTo>
                  <a:lnTo>
                    <a:pt x="1156208" y="641375"/>
                  </a:lnTo>
                  <a:lnTo>
                    <a:pt x="1146911" y="595871"/>
                  </a:lnTo>
                  <a:lnTo>
                    <a:pt x="1134148" y="551726"/>
                  </a:lnTo>
                  <a:lnTo>
                    <a:pt x="1118082" y="509104"/>
                  </a:lnTo>
                  <a:lnTo>
                    <a:pt x="1098854" y="468147"/>
                  </a:lnTo>
                  <a:lnTo>
                    <a:pt x="1076629" y="429006"/>
                  </a:lnTo>
                  <a:lnTo>
                    <a:pt x="1051534" y="391820"/>
                  </a:lnTo>
                  <a:lnTo>
                    <a:pt x="1023721" y="356743"/>
                  </a:lnTo>
                  <a:lnTo>
                    <a:pt x="993368" y="323938"/>
                  </a:lnTo>
                  <a:lnTo>
                    <a:pt x="960589" y="293547"/>
                  </a:lnTo>
                  <a:lnTo>
                    <a:pt x="925563" y="265722"/>
                  </a:lnTo>
                  <a:lnTo>
                    <a:pt x="888415" y="240601"/>
                  </a:lnTo>
                  <a:lnTo>
                    <a:pt x="849312" y="218351"/>
                  </a:lnTo>
                  <a:lnTo>
                    <a:pt x="808393" y="199110"/>
                  </a:lnTo>
                  <a:lnTo>
                    <a:pt x="765822" y="183019"/>
                  </a:lnTo>
                  <a:lnTo>
                    <a:pt x="721728" y="170256"/>
                  </a:lnTo>
                  <a:lnTo>
                    <a:pt x="693699" y="164515"/>
                  </a:lnTo>
                  <a:lnTo>
                    <a:pt x="598881" y="0"/>
                  </a:lnTo>
                  <a:lnTo>
                    <a:pt x="507517" y="158521"/>
                  </a:lnTo>
                  <a:lnTo>
                    <a:pt x="487540" y="160947"/>
                  </a:lnTo>
                  <a:lnTo>
                    <a:pt x="442087" y="170256"/>
                  </a:lnTo>
                  <a:lnTo>
                    <a:pt x="398005" y="183019"/>
                  </a:lnTo>
                  <a:lnTo>
                    <a:pt x="355434" y="199110"/>
                  </a:lnTo>
                  <a:lnTo>
                    <a:pt x="314515" y="218351"/>
                  </a:lnTo>
                  <a:lnTo>
                    <a:pt x="275412" y="240601"/>
                  </a:lnTo>
                  <a:lnTo>
                    <a:pt x="238264" y="265722"/>
                  </a:lnTo>
                  <a:lnTo>
                    <a:pt x="203238" y="293547"/>
                  </a:lnTo>
                  <a:lnTo>
                    <a:pt x="170459" y="323938"/>
                  </a:lnTo>
                  <a:lnTo>
                    <a:pt x="140093" y="356743"/>
                  </a:lnTo>
                  <a:lnTo>
                    <a:pt x="112293" y="391820"/>
                  </a:lnTo>
                  <a:lnTo>
                    <a:pt x="87198" y="429006"/>
                  </a:lnTo>
                  <a:lnTo>
                    <a:pt x="64960" y="468147"/>
                  </a:lnTo>
                  <a:lnTo>
                    <a:pt x="45745" y="509104"/>
                  </a:lnTo>
                  <a:lnTo>
                    <a:pt x="29679" y="551726"/>
                  </a:lnTo>
                  <a:lnTo>
                    <a:pt x="16916" y="595871"/>
                  </a:lnTo>
                  <a:lnTo>
                    <a:pt x="7620" y="641375"/>
                  </a:lnTo>
                  <a:lnTo>
                    <a:pt x="1930" y="688086"/>
                  </a:lnTo>
                  <a:lnTo>
                    <a:pt x="0" y="735863"/>
                  </a:lnTo>
                  <a:lnTo>
                    <a:pt x="1930" y="783640"/>
                  </a:lnTo>
                  <a:lnTo>
                    <a:pt x="7620" y="830364"/>
                  </a:lnTo>
                  <a:lnTo>
                    <a:pt x="16916" y="875855"/>
                  </a:lnTo>
                  <a:lnTo>
                    <a:pt x="29679" y="920000"/>
                  </a:lnTo>
                  <a:lnTo>
                    <a:pt x="45745" y="962621"/>
                  </a:lnTo>
                  <a:lnTo>
                    <a:pt x="64960" y="1003579"/>
                  </a:lnTo>
                  <a:lnTo>
                    <a:pt x="87198" y="1042733"/>
                  </a:lnTo>
                  <a:lnTo>
                    <a:pt x="112293" y="1079906"/>
                  </a:lnTo>
                  <a:lnTo>
                    <a:pt x="140093" y="1114983"/>
                  </a:lnTo>
                  <a:lnTo>
                    <a:pt x="170459" y="1147787"/>
                  </a:lnTo>
                  <a:lnTo>
                    <a:pt x="203238" y="1178179"/>
                  </a:lnTo>
                  <a:lnTo>
                    <a:pt x="238264" y="1206017"/>
                  </a:lnTo>
                  <a:lnTo>
                    <a:pt x="275412" y="1231125"/>
                  </a:lnTo>
                  <a:lnTo>
                    <a:pt x="314515" y="1253388"/>
                  </a:lnTo>
                  <a:lnTo>
                    <a:pt x="355434" y="1272628"/>
                  </a:lnTo>
                  <a:lnTo>
                    <a:pt x="398005" y="1288707"/>
                  </a:lnTo>
                  <a:lnTo>
                    <a:pt x="442087" y="1301470"/>
                  </a:lnTo>
                  <a:lnTo>
                    <a:pt x="487540" y="1310779"/>
                  </a:lnTo>
                  <a:lnTo>
                    <a:pt x="534200" y="1316469"/>
                  </a:lnTo>
                  <a:lnTo>
                    <a:pt x="581914" y="1318399"/>
                  </a:lnTo>
                  <a:lnTo>
                    <a:pt x="629627" y="1316469"/>
                  </a:lnTo>
                  <a:lnTo>
                    <a:pt x="676287" y="1310779"/>
                  </a:lnTo>
                  <a:lnTo>
                    <a:pt x="721728" y="1301470"/>
                  </a:lnTo>
                  <a:lnTo>
                    <a:pt x="765822" y="1288707"/>
                  </a:lnTo>
                  <a:lnTo>
                    <a:pt x="808393" y="1272628"/>
                  </a:lnTo>
                  <a:lnTo>
                    <a:pt x="849312" y="1253388"/>
                  </a:lnTo>
                  <a:lnTo>
                    <a:pt x="888415" y="1231125"/>
                  </a:lnTo>
                  <a:lnTo>
                    <a:pt x="925563" y="1206017"/>
                  </a:lnTo>
                  <a:lnTo>
                    <a:pt x="960589" y="1178179"/>
                  </a:lnTo>
                  <a:lnTo>
                    <a:pt x="993368" y="1147787"/>
                  </a:lnTo>
                  <a:lnTo>
                    <a:pt x="1023721" y="1114983"/>
                  </a:lnTo>
                  <a:lnTo>
                    <a:pt x="1051534" y="1079906"/>
                  </a:lnTo>
                  <a:lnTo>
                    <a:pt x="1076629" y="1042733"/>
                  </a:lnTo>
                  <a:lnTo>
                    <a:pt x="1098854" y="1003579"/>
                  </a:lnTo>
                  <a:lnTo>
                    <a:pt x="1118082" y="962621"/>
                  </a:lnTo>
                  <a:lnTo>
                    <a:pt x="1134148" y="920000"/>
                  </a:lnTo>
                  <a:lnTo>
                    <a:pt x="1146911" y="875855"/>
                  </a:lnTo>
                  <a:lnTo>
                    <a:pt x="1156208" y="830364"/>
                  </a:lnTo>
                  <a:lnTo>
                    <a:pt x="1161884" y="783640"/>
                  </a:lnTo>
                  <a:lnTo>
                    <a:pt x="1163815" y="735863"/>
                  </a:lnTo>
                  <a:close/>
                </a:path>
              </a:pathLst>
            </a:custGeom>
            <a:solidFill>
              <a:srgbClr val="FF9A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7289" y="7808625"/>
              <a:ext cx="133956" cy="135212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0568602" y="7638954"/>
              <a:ext cx="571500" cy="572770"/>
            </a:xfrm>
            <a:custGeom>
              <a:avLst/>
              <a:gdLst/>
              <a:ahLst/>
              <a:cxnLst/>
              <a:rect l="l" t="t" r="r" b="b"/>
              <a:pathLst>
                <a:path w="571500" h="572770">
                  <a:moveTo>
                    <a:pt x="66925" y="438316"/>
                  </a:moveTo>
                  <a:lnTo>
                    <a:pt x="41003" y="443621"/>
                  </a:lnTo>
                  <a:lnTo>
                    <a:pt x="19716" y="458058"/>
                  </a:lnTo>
                  <a:lnTo>
                    <a:pt x="5302" y="479408"/>
                  </a:lnTo>
                  <a:lnTo>
                    <a:pt x="0" y="505451"/>
                  </a:lnTo>
                  <a:lnTo>
                    <a:pt x="5302" y="531891"/>
                  </a:lnTo>
                  <a:lnTo>
                    <a:pt x="19716" y="553197"/>
                  </a:lnTo>
                  <a:lnTo>
                    <a:pt x="41003" y="567413"/>
                  </a:lnTo>
                  <a:lnTo>
                    <a:pt x="66925" y="572586"/>
                  </a:lnTo>
                  <a:lnTo>
                    <a:pt x="93150" y="567413"/>
                  </a:lnTo>
                  <a:lnTo>
                    <a:pt x="114593" y="553197"/>
                  </a:lnTo>
                  <a:lnTo>
                    <a:pt x="124045" y="539280"/>
                  </a:lnTo>
                  <a:lnTo>
                    <a:pt x="66925" y="539280"/>
                  </a:lnTo>
                  <a:lnTo>
                    <a:pt x="54005" y="536587"/>
                  </a:lnTo>
                  <a:lnTo>
                    <a:pt x="43451" y="529278"/>
                  </a:lnTo>
                  <a:lnTo>
                    <a:pt x="36334" y="518513"/>
                  </a:lnTo>
                  <a:lnTo>
                    <a:pt x="33724" y="505451"/>
                  </a:lnTo>
                  <a:lnTo>
                    <a:pt x="36334" y="492536"/>
                  </a:lnTo>
                  <a:lnTo>
                    <a:pt x="43451" y="482095"/>
                  </a:lnTo>
                  <a:lnTo>
                    <a:pt x="54005" y="475110"/>
                  </a:lnTo>
                  <a:lnTo>
                    <a:pt x="66925" y="472564"/>
                  </a:lnTo>
                  <a:lnTo>
                    <a:pt x="125422" y="472564"/>
                  </a:lnTo>
                  <a:lnTo>
                    <a:pt x="124948" y="471621"/>
                  </a:lnTo>
                  <a:lnTo>
                    <a:pt x="148248" y="448265"/>
                  </a:lnTo>
                  <a:lnTo>
                    <a:pt x="101174" y="448265"/>
                  </a:lnTo>
                  <a:lnTo>
                    <a:pt x="93377" y="444192"/>
                  </a:lnTo>
                  <a:lnTo>
                    <a:pt x="84992" y="441052"/>
                  </a:lnTo>
                  <a:lnTo>
                    <a:pt x="76135" y="439031"/>
                  </a:lnTo>
                  <a:lnTo>
                    <a:pt x="66925" y="438316"/>
                  </a:lnTo>
                  <a:close/>
                </a:path>
                <a:path w="571500" h="572770">
                  <a:moveTo>
                    <a:pt x="450351" y="428366"/>
                  </a:moveTo>
                  <a:lnTo>
                    <a:pt x="403229" y="428366"/>
                  </a:lnTo>
                  <a:lnTo>
                    <a:pt x="446380" y="471621"/>
                  </a:lnTo>
                  <a:lnTo>
                    <a:pt x="442389" y="479573"/>
                  </a:lnTo>
                  <a:lnTo>
                    <a:pt x="439428" y="487790"/>
                  </a:lnTo>
                  <a:lnTo>
                    <a:pt x="437587" y="496380"/>
                  </a:lnTo>
                  <a:lnTo>
                    <a:pt x="436954" y="505451"/>
                  </a:lnTo>
                  <a:lnTo>
                    <a:pt x="442264" y="531891"/>
                  </a:lnTo>
                  <a:lnTo>
                    <a:pt x="456736" y="553197"/>
                  </a:lnTo>
                  <a:lnTo>
                    <a:pt x="478179" y="567413"/>
                  </a:lnTo>
                  <a:lnTo>
                    <a:pt x="504403" y="572586"/>
                  </a:lnTo>
                  <a:lnTo>
                    <a:pt x="530325" y="567413"/>
                  </a:lnTo>
                  <a:lnTo>
                    <a:pt x="551613" y="553197"/>
                  </a:lnTo>
                  <a:lnTo>
                    <a:pt x="561028" y="539280"/>
                  </a:lnTo>
                  <a:lnTo>
                    <a:pt x="504403" y="539280"/>
                  </a:lnTo>
                  <a:lnTo>
                    <a:pt x="491181" y="536587"/>
                  </a:lnTo>
                  <a:lnTo>
                    <a:pt x="480471" y="529278"/>
                  </a:lnTo>
                  <a:lnTo>
                    <a:pt x="473297" y="518513"/>
                  </a:lnTo>
                  <a:lnTo>
                    <a:pt x="470679" y="505451"/>
                  </a:lnTo>
                  <a:lnTo>
                    <a:pt x="473297" y="492536"/>
                  </a:lnTo>
                  <a:lnTo>
                    <a:pt x="480471" y="482095"/>
                  </a:lnTo>
                  <a:lnTo>
                    <a:pt x="491181" y="475110"/>
                  </a:lnTo>
                  <a:lnTo>
                    <a:pt x="504403" y="472564"/>
                  </a:lnTo>
                  <a:lnTo>
                    <a:pt x="561406" y="472564"/>
                  </a:lnTo>
                  <a:lnTo>
                    <a:pt x="551613" y="458058"/>
                  </a:lnTo>
                  <a:lnTo>
                    <a:pt x="537173" y="448265"/>
                  </a:lnTo>
                  <a:lnTo>
                    <a:pt x="470155" y="448265"/>
                  </a:lnTo>
                  <a:lnTo>
                    <a:pt x="450351" y="428366"/>
                  </a:lnTo>
                  <a:close/>
                </a:path>
                <a:path w="571500" h="572770">
                  <a:moveTo>
                    <a:pt x="125422" y="472564"/>
                  </a:moveTo>
                  <a:lnTo>
                    <a:pt x="66925" y="472564"/>
                  </a:lnTo>
                  <a:lnTo>
                    <a:pt x="80148" y="475110"/>
                  </a:lnTo>
                  <a:lnTo>
                    <a:pt x="90857" y="482095"/>
                  </a:lnTo>
                  <a:lnTo>
                    <a:pt x="98031" y="492536"/>
                  </a:lnTo>
                  <a:lnTo>
                    <a:pt x="100650" y="505451"/>
                  </a:lnTo>
                  <a:lnTo>
                    <a:pt x="98031" y="518513"/>
                  </a:lnTo>
                  <a:lnTo>
                    <a:pt x="90857" y="529278"/>
                  </a:lnTo>
                  <a:lnTo>
                    <a:pt x="80148" y="536587"/>
                  </a:lnTo>
                  <a:lnTo>
                    <a:pt x="66925" y="539280"/>
                  </a:lnTo>
                  <a:lnTo>
                    <a:pt x="124045" y="539280"/>
                  </a:lnTo>
                  <a:lnTo>
                    <a:pt x="129064" y="531891"/>
                  </a:lnTo>
                  <a:lnTo>
                    <a:pt x="134375" y="505451"/>
                  </a:lnTo>
                  <a:lnTo>
                    <a:pt x="133741" y="496380"/>
                  </a:lnTo>
                  <a:lnTo>
                    <a:pt x="131900" y="487790"/>
                  </a:lnTo>
                  <a:lnTo>
                    <a:pt x="128940" y="479573"/>
                  </a:lnTo>
                  <a:lnTo>
                    <a:pt x="125422" y="472564"/>
                  </a:lnTo>
                  <a:close/>
                </a:path>
                <a:path w="571500" h="572770">
                  <a:moveTo>
                    <a:pt x="561406" y="472564"/>
                  </a:moveTo>
                  <a:lnTo>
                    <a:pt x="504403" y="472564"/>
                  </a:lnTo>
                  <a:lnTo>
                    <a:pt x="517323" y="475110"/>
                  </a:lnTo>
                  <a:lnTo>
                    <a:pt x="527877" y="482095"/>
                  </a:lnTo>
                  <a:lnTo>
                    <a:pt x="534994" y="492536"/>
                  </a:lnTo>
                  <a:lnTo>
                    <a:pt x="537604" y="505451"/>
                  </a:lnTo>
                  <a:lnTo>
                    <a:pt x="534994" y="518513"/>
                  </a:lnTo>
                  <a:lnTo>
                    <a:pt x="527877" y="529278"/>
                  </a:lnTo>
                  <a:lnTo>
                    <a:pt x="517323" y="536587"/>
                  </a:lnTo>
                  <a:lnTo>
                    <a:pt x="504403" y="539280"/>
                  </a:lnTo>
                  <a:lnTo>
                    <a:pt x="561028" y="539280"/>
                  </a:lnTo>
                  <a:lnTo>
                    <a:pt x="566027" y="531891"/>
                  </a:lnTo>
                  <a:lnTo>
                    <a:pt x="571329" y="505451"/>
                  </a:lnTo>
                  <a:lnTo>
                    <a:pt x="566027" y="479408"/>
                  </a:lnTo>
                  <a:lnTo>
                    <a:pt x="561406" y="472564"/>
                  </a:lnTo>
                  <a:close/>
                </a:path>
                <a:path w="571500" h="572770">
                  <a:moveTo>
                    <a:pt x="234232" y="428366"/>
                  </a:moveTo>
                  <a:lnTo>
                    <a:pt x="168099" y="428366"/>
                  </a:lnTo>
                  <a:lnTo>
                    <a:pt x="193576" y="446493"/>
                  </a:lnTo>
                  <a:lnTo>
                    <a:pt x="222038" y="459721"/>
                  </a:lnTo>
                  <a:lnTo>
                    <a:pt x="252935" y="467823"/>
                  </a:lnTo>
                  <a:lnTo>
                    <a:pt x="285717" y="470574"/>
                  </a:lnTo>
                  <a:lnTo>
                    <a:pt x="316877" y="467956"/>
                  </a:lnTo>
                  <a:lnTo>
                    <a:pt x="347419" y="460074"/>
                  </a:lnTo>
                  <a:lnTo>
                    <a:pt x="376488" y="446891"/>
                  </a:lnTo>
                  <a:lnTo>
                    <a:pt x="389622" y="437792"/>
                  </a:lnTo>
                  <a:lnTo>
                    <a:pt x="285717" y="437792"/>
                  </a:lnTo>
                  <a:lnTo>
                    <a:pt x="267791" y="436695"/>
                  </a:lnTo>
                  <a:lnTo>
                    <a:pt x="250552" y="433498"/>
                  </a:lnTo>
                  <a:lnTo>
                    <a:pt x="234232" y="428366"/>
                  </a:lnTo>
                  <a:close/>
                </a:path>
                <a:path w="571500" h="572770">
                  <a:moveTo>
                    <a:pt x="149001" y="125367"/>
                  </a:moveTo>
                  <a:lnTo>
                    <a:pt x="101174" y="125367"/>
                  </a:lnTo>
                  <a:lnTo>
                    <a:pt x="144324" y="168623"/>
                  </a:lnTo>
                  <a:lnTo>
                    <a:pt x="126271" y="194178"/>
                  </a:lnTo>
                  <a:lnTo>
                    <a:pt x="112694" y="222719"/>
                  </a:lnTo>
                  <a:lnTo>
                    <a:pt x="104145" y="253694"/>
                  </a:lnTo>
                  <a:lnTo>
                    <a:pt x="101174" y="286555"/>
                  </a:lnTo>
                  <a:lnTo>
                    <a:pt x="104145" y="319651"/>
                  </a:lnTo>
                  <a:lnTo>
                    <a:pt x="112694" y="350705"/>
                  </a:lnTo>
                  <a:lnTo>
                    <a:pt x="126271" y="379167"/>
                  </a:lnTo>
                  <a:lnTo>
                    <a:pt x="144324" y="404486"/>
                  </a:lnTo>
                  <a:lnTo>
                    <a:pt x="101174" y="448265"/>
                  </a:lnTo>
                  <a:lnTo>
                    <a:pt x="148248" y="448265"/>
                  </a:lnTo>
                  <a:lnTo>
                    <a:pt x="168099" y="428366"/>
                  </a:lnTo>
                  <a:lnTo>
                    <a:pt x="234232" y="428366"/>
                  </a:lnTo>
                  <a:lnTo>
                    <a:pt x="218686" y="421349"/>
                  </a:lnTo>
                  <a:lnTo>
                    <a:pt x="218686" y="403963"/>
                  </a:lnTo>
                  <a:lnTo>
                    <a:pt x="219603" y="399459"/>
                  </a:lnTo>
                  <a:lnTo>
                    <a:pt x="186009" y="399459"/>
                  </a:lnTo>
                  <a:lnTo>
                    <a:pt x="164717" y="376294"/>
                  </a:lnTo>
                  <a:lnTo>
                    <a:pt x="148815" y="349173"/>
                  </a:lnTo>
                  <a:lnTo>
                    <a:pt x="138863" y="318968"/>
                  </a:lnTo>
                  <a:lnTo>
                    <a:pt x="135422" y="286555"/>
                  </a:lnTo>
                  <a:lnTo>
                    <a:pt x="143099" y="238987"/>
                  </a:lnTo>
                  <a:lnTo>
                    <a:pt x="164466" y="197624"/>
                  </a:lnTo>
                  <a:lnTo>
                    <a:pt x="197024" y="164972"/>
                  </a:lnTo>
                  <a:lnTo>
                    <a:pt x="235961" y="144743"/>
                  </a:lnTo>
                  <a:lnTo>
                    <a:pt x="168099" y="144743"/>
                  </a:lnTo>
                  <a:lnTo>
                    <a:pt x="149001" y="125367"/>
                  </a:lnTo>
                  <a:close/>
                </a:path>
                <a:path w="571500" h="572770">
                  <a:moveTo>
                    <a:pt x="504403" y="438316"/>
                  </a:moveTo>
                  <a:lnTo>
                    <a:pt x="495311" y="439031"/>
                  </a:lnTo>
                  <a:lnTo>
                    <a:pt x="486572" y="441052"/>
                  </a:lnTo>
                  <a:lnTo>
                    <a:pt x="478187" y="444192"/>
                  </a:lnTo>
                  <a:lnTo>
                    <a:pt x="470155" y="448265"/>
                  </a:lnTo>
                  <a:lnTo>
                    <a:pt x="537173" y="448265"/>
                  </a:lnTo>
                  <a:lnTo>
                    <a:pt x="530325" y="443621"/>
                  </a:lnTo>
                  <a:lnTo>
                    <a:pt x="504403" y="438316"/>
                  </a:lnTo>
                  <a:close/>
                </a:path>
                <a:path w="571500" h="572770">
                  <a:moveTo>
                    <a:pt x="358734" y="336827"/>
                  </a:moveTo>
                  <a:lnTo>
                    <a:pt x="285717" y="336827"/>
                  </a:lnTo>
                  <a:lnTo>
                    <a:pt x="311639" y="342133"/>
                  </a:lnTo>
                  <a:lnTo>
                    <a:pt x="332926" y="356570"/>
                  </a:lnTo>
                  <a:lnTo>
                    <a:pt x="347340" y="377920"/>
                  </a:lnTo>
                  <a:lnTo>
                    <a:pt x="352642" y="403963"/>
                  </a:lnTo>
                  <a:lnTo>
                    <a:pt x="352642" y="421349"/>
                  </a:lnTo>
                  <a:lnTo>
                    <a:pt x="337114" y="428366"/>
                  </a:lnTo>
                  <a:lnTo>
                    <a:pt x="320829" y="433498"/>
                  </a:lnTo>
                  <a:lnTo>
                    <a:pt x="303626" y="436695"/>
                  </a:lnTo>
                  <a:lnTo>
                    <a:pt x="285717" y="437792"/>
                  </a:lnTo>
                  <a:lnTo>
                    <a:pt x="389622" y="437792"/>
                  </a:lnTo>
                  <a:lnTo>
                    <a:pt x="403229" y="428366"/>
                  </a:lnTo>
                  <a:lnTo>
                    <a:pt x="450351" y="428366"/>
                  </a:lnTo>
                  <a:lnTo>
                    <a:pt x="426585" y="404486"/>
                  </a:lnTo>
                  <a:lnTo>
                    <a:pt x="430189" y="399459"/>
                  </a:lnTo>
                  <a:lnTo>
                    <a:pt x="385843" y="399459"/>
                  </a:lnTo>
                  <a:lnTo>
                    <a:pt x="376709" y="361867"/>
                  </a:lnTo>
                  <a:lnTo>
                    <a:pt x="358734" y="336827"/>
                  </a:lnTo>
                  <a:close/>
                </a:path>
                <a:path w="571500" h="572770">
                  <a:moveTo>
                    <a:pt x="285717" y="303941"/>
                  </a:moveTo>
                  <a:lnTo>
                    <a:pt x="247794" y="311310"/>
                  </a:lnTo>
                  <a:lnTo>
                    <a:pt x="216500" y="331551"/>
                  </a:lnTo>
                  <a:lnTo>
                    <a:pt x="194887" y="361867"/>
                  </a:lnTo>
                  <a:lnTo>
                    <a:pt x="186009" y="399459"/>
                  </a:lnTo>
                  <a:lnTo>
                    <a:pt x="219603" y="399459"/>
                  </a:lnTo>
                  <a:lnTo>
                    <a:pt x="223990" y="377920"/>
                  </a:lnTo>
                  <a:lnTo>
                    <a:pt x="238416" y="356570"/>
                  </a:lnTo>
                  <a:lnTo>
                    <a:pt x="259734" y="342133"/>
                  </a:lnTo>
                  <a:lnTo>
                    <a:pt x="285717" y="336827"/>
                  </a:lnTo>
                  <a:lnTo>
                    <a:pt x="358734" y="336827"/>
                  </a:lnTo>
                  <a:lnTo>
                    <a:pt x="354947" y="331551"/>
                  </a:lnTo>
                  <a:lnTo>
                    <a:pt x="323601" y="311310"/>
                  </a:lnTo>
                  <a:lnTo>
                    <a:pt x="285717" y="303941"/>
                  </a:lnTo>
                  <a:close/>
                </a:path>
                <a:path w="571500" h="572770">
                  <a:moveTo>
                    <a:pt x="390658" y="135841"/>
                  </a:moveTo>
                  <a:lnTo>
                    <a:pt x="285717" y="135841"/>
                  </a:lnTo>
                  <a:lnTo>
                    <a:pt x="333163" y="143542"/>
                  </a:lnTo>
                  <a:lnTo>
                    <a:pt x="374512" y="164972"/>
                  </a:lnTo>
                  <a:lnTo>
                    <a:pt x="407208" y="197624"/>
                  </a:lnTo>
                  <a:lnTo>
                    <a:pt x="428699" y="238987"/>
                  </a:lnTo>
                  <a:lnTo>
                    <a:pt x="436430" y="286555"/>
                  </a:lnTo>
                  <a:lnTo>
                    <a:pt x="432783" y="318968"/>
                  </a:lnTo>
                  <a:lnTo>
                    <a:pt x="422488" y="349173"/>
                  </a:lnTo>
                  <a:lnTo>
                    <a:pt x="406517" y="376294"/>
                  </a:lnTo>
                  <a:lnTo>
                    <a:pt x="385843" y="399459"/>
                  </a:lnTo>
                  <a:lnTo>
                    <a:pt x="430189" y="399459"/>
                  </a:lnTo>
                  <a:lnTo>
                    <a:pt x="444734" y="379167"/>
                  </a:lnTo>
                  <a:lnTo>
                    <a:pt x="458111" y="350705"/>
                  </a:lnTo>
                  <a:lnTo>
                    <a:pt x="466381" y="319651"/>
                  </a:lnTo>
                  <a:lnTo>
                    <a:pt x="469212" y="286555"/>
                  </a:lnTo>
                  <a:lnTo>
                    <a:pt x="466381" y="253694"/>
                  </a:lnTo>
                  <a:lnTo>
                    <a:pt x="458111" y="222719"/>
                  </a:lnTo>
                  <a:lnTo>
                    <a:pt x="444734" y="194178"/>
                  </a:lnTo>
                  <a:lnTo>
                    <a:pt x="426585" y="168623"/>
                  </a:lnTo>
                  <a:lnTo>
                    <a:pt x="450638" y="144743"/>
                  </a:lnTo>
                  <a:lnTo>
                    <a:pt x="403229" y="144743"/>
                  </a:lnTo>
                  <a:lnTo>
                    <a:pt x="390658" y="135841"/>
                  </a:lnTo>
                  <a:close/>
                </a:path>
                <a:path w="571500" h="572770">
                  <a:moveTo>
                    <a:pt x="285717" y="102011"/>
                  </a:moveTo>
                  <a:lnTo>
                    <a:pt x="252935" y="104918"/>
                  </a:lnTo>
                  <a:lnTo>
                    <a:pt x="222038" y="113323"/>
                  </a:lnTo>
                  <a:lnTo>
                    <a:pt x="193576" y="126755"/>
                  </a:lnTo>
                  <a:lnTo>
                    <a:pt x="168099" y="144743"/>
                  </a:lnTo>
                  <a:lnTo>
                    <a:pt x="235961" y="144743"/>
                  </a:lnTo>
                  <a:lnTo>
                    <a:pt x="238273" y="143542"/>
                  </a:lnTo>
                  <a:lnTo>
                    <a:pt x="285717" y="135841"/>
                  </a:lnTo>
                  <a:lnTo>
                    <a:pt x="390658" y="135841"/>
                  </a:lnTo>
                  <a:lnTo>
                    <a:pt x="377828" y="126755"/>
                  </a:lnTo>
                  <a:lnTo>
                    <a:pt x="349500" y="113323"/>
                  </a:lnTo>
                  <a:lnTo>
                    <a:pt x="318659" y="104918"/>
                  </a:lnTo>
                  <a:lnTo>
                    <a:pt x="285717" y="102011"/>
                  </a:lnTo>
                  <a:close/>
                </a:path>
                <a:path w="571500" h="572770">
                  <a:moveTo>
                    <a:pt x="504403" y="0"/>
                  </a:moveTo>
                  <a:lnTo>
                    <a:pt x="478179" y="5320"/>
                  </a:lnTo>
                  <a:lnTo>
                    <a:pt x="456736" y="19781"/>
                  </a:lnTo>
                  <a:lnTo>
                    <a:pt x="442264" y="41136"/>
                  </a:lnTo>
                  <a:lnTo>
                    <a:pt x="436954" y="67135"/>
                  </a:lnTo>
                  <a:lnTo>
                    <a:pt x="437587" y="76353"/>
                  </a:lnTo>
                  <a:lnTo>
                    <a:pt x="439428" y="85188"/>
                  </a:lnTo>
                  <a:lnTo>
                    <a:pt x="442389" y="93454"/>
                  </a:lnTo>
                  <a:lnTo>
                    <a:pt x="446380" y="100964"/>
                  </a:lnTo>
                  <a:lnTo>
                    <a:pt x="403229" y="144743"/>
                  </a:lnTo>
                  <a:lnTo>
                    <a:pt x="450638" y="144743"/>
                  </a:lnTo>
                  <a:lnTo>
                    <a:pt x="470155" y="125367"/>
                  </a:lnTo>
                  <a:lnTo>
                    <a:pt x="535629" y="125367"/>
                  </a:lnTo>
                  <a:lnTo>
                    <a:pt x="551613" y="114527"/>
                  </a:lnTo>
                  <a:lnTo>
                    <a:pt x="560770" y="100964"/>
                  </a:lnTo>
                  <a:lnTo>
                    <a:pt x="504403" y="100964"/>
                  </a:lnTo>
                  <a:lnTo>
                    <a:pt x="491181" y="98270"/>
                  </a:lnTo>
                  <a:lnTo>
                    <a:pt x="480471" y="90962"/>
                  </a:lnTo>
                  <a:lnTo>
                    <a:pt x="473297" y="80197"/>
                  </a:lnTo>
                  <a:lnTo>
                    <a:pt x="470679" y="67135"/>
                  </a:lnTo>
                  <a:lnTo>
                    <a:pt x="473297" y="54154"/>
                  </a:lnTo>
                  <a:lnTo>
                    <a:pt x="480471" y="43569"/>
                  </a:lnTo>
                  <a:lnTo>
                    <a:pt x="491181" y="36441"/>
                  </a:lnTo>
                  <a:lnTo>
                    <a:pt x="504403" y="33829"/>
                  </a:lnTo>
                  <a:lnTo>
                    <a:pt x="561095" y="33829"/>
                  </a:lnTo>
                  <a:lnTo>
                    <a:pt x="551613" y="19781"/>
                  </a:lnTo>
                  <a:lnTo>
                    <a:pt x="530325" y="5320"/>
                  </a:lnTo>
                  <a:lnTo>
                    <a:pt x="504403" y="0"/>
                  </a:lnTo>
                  <a:close/>
                </a:path>
                <a:path w="571500" h="572770">
                  <a:moveTo>
                    <a:pt x="66925" y="0"/>
                  </a:moveTo>
                  <a:lnTo>
                    <a:pt x="41003" y="5320"/>
                  </a:lnTo>
                  <a:lnTo>
                    <a:pt x="19716" y="19781"/>
                  </a:lnTo>
                  <a:lnTo>
                    <a:pt x="5302" y="41136"/>
                  </a:lnTo>
                  <a:lnTo>
                    <a:pt x="0" y="67135"/>
                  </a:lnTo>
                  <a:lnTo>
                    <a:pt x="5302" y="93178"/>
                  </a:lnTo>
                  <a:lnTo>
                    <a:pt x="19716" y="114527"/>
                  </a:lnTo>
                  <a:lnTo>
                    <a:pt x="41003" y="128964"/>
                  </a:lnTo>
                  <a:lnTo>
                    <a:pt x="66925" y="134270"/>
                  </a:lnTo>
                  <a:lnTo>
                    <a:pt x="76135" y="133718"/>
                  </a:lnTo>
                  <a:lnTo>
                    <a:pt x="84992" y="132057"/>
                  </a:lnTo>
                  <a:lnTo>
                    <a:pt x="93377" y="129277"/>
                  </a:lnTo>
                  <a:lnTo>
                    <a:pt x="101174" y="125367"/>
                  </a:lnTo>
                  <a:lnTo>
                    <a:pt x="149001" y="125367"/>
                  </a:lnTo>
                  <a:lnTo>
                    <a:pt x="124948" y="100964"/>
                  </a:lnTo>
                  <a:lnTo>
                    <a:pt x="66925" y="100964"/>
                  </a:lnTo>
                  <a:lnTo>
                    <a:pt x="54005" y="98270"/>
                  </a:lnTo>
                  <a:lnTo>
                    <a:pt x="43451" y="90962"/>
                  </a:lnTo>
                  <a:lnTo>
                    <a:pt x="36334" y="80197"/>
                  </a:lnTo>
                  <a:lnTo>
                    <a:pt x="33724" y="67135"/>
                  </a:lnTo>
                  <a:lnTo>
                    <a:pt x="36334" y="54154"/>
                  </a:lnTo>
                  <a:lnTo>
                    <a:pt x="43451" y="43569"/>
                  </a:lnTo>
                  <a:lnTo>
                    <a:pt x="54005" y="36441"/>
                  </a:lnTo>
                  <a:lnTo>
                    <a:pt x="66925" y="33829"/>
                  </a:lnTo>
                  <a:lnTo>
                    <a:pt x="124112" y="33829"/>
                  </a:lnTo>
                  <a:lnTo>
                    <a:pt x="114593" y="19781"/>
                  </a:lnTo>
                  <a:lnTo>
                    <a:pt x="93150" y="5320"/>
                  </a:lnTo>
                  <a:lnTo>
                    <a:pt x="66925" y="0"/>
                  </a:lnTo>
                  <a:close/>
                </a:path>
                <a:path w="571500" h="572770">
                  <a:moveTo>
                    <a:pt x="535629" y="125367"/>
                  </a:moveTo>
                  <a:lnTo>
                    <a:pt x="470155" y="125367"/>
                  </a:lnTo>
                  <a:lnTo>
                    <a:pt x="478187" y="129277"/>
                  </a:lnTo>
                  <a:lnTo>
                    <a:pt x="486572" y="132057"/>
                  </a:lnTo>
                  <a:lnTo>
                    <a:pt x="495311" y="133718"/>
                  </a:lnTo>
                  <a:lnTo>
                    <a:pt x="504403" y="134270"/>
                  </a:lnTo>
                  <a:lnTo>
                    <a:pt x="530325" y="128964"/>
                  </a:lnTo>
                  <a:lnTo>
                    <a:pt x="535629" y="125367"/>
                  </a:lnTo>
                  <a:close/>
                </a:path>
                <a:path w="571500" h="572770">
                  <a:moveTo>
                    <a:pt x="124112" y="33829"/>
                  </a:moveTo>
                  <a:lnTo>
                    <a:pt x="66925" y="33829"/>
                  </a:lnTo>
                  <a:lnTo>
                    <a:pt x="80148" y="36441"/>
                  </a:lnTo>
                  <a:lnTo>
                    <a:pt x="90857" y="43569"/>
                  </a:lnTo>
                  <a:lnTo>
                    <a:pt x="98031" y="54154"/>
                  </a:lnTo>
                  <a:lnTo>
                    <a:pt x="100650" y="67135"/>
                  </a:lnTo>
                  <a:lnTo>
                    <a:pt x="98031" y="80197"/>
                  </a:lnTo>
                  <a:lnTo>
                    <a:pt x="90857" y="90962"/>
                  </a:lnTo>
                  <a:lnTo>
                    <a:pt x="80148" y="98270"/>
                  </a:lnTo>
                  <a:lnTo>
                    <a:pt x="66925" y="100964"/>
                  </a:lnTo>
                  <a:lnTo>
                    <a:pt x="124948" y="100964"/>
                  </a:lnTo>
                  <a:lnTo>
                    <a:pt x="128940" y="93454"/>
                  </a:lnTo>
                  <a:lnTo>
                    <a:pt x="131900" y="85188"/>
                  </a:lnTo>
                  <a:lnTo>
                    <a:pt x="133741" y="76353"/>
                  </a:lnTo>
                  <a:lnTo>
                    <a:pt x="134375" y="67135"/>
                  </a:lnTo>
                  <a:lnTo>
                    <a:pt x="129064" y="41136"/>
                  </a:lnTo>
                  <a:lnTo>
                    <a:pt x="124112" y="33829"/>
                  </a:lnTo>
                  <a:close/>
                </a:path>
                <a:path w="571500" h="572770">
                  <a:moveTo>
                    <a:pt x="561095" y="33829"/>
                  </a:moveTo>
                  <a:lnTo>
                    <a:pt x="504403" y="33829"/>
                  </a:lnTo>
                  <a:lnTo>
                    <a:pt x="517323" y="36441"/>
                  </a:lnTo>
                  <a:lnTo>
                    <a:pt x="527877" y="43569"/>
                  </a:lnTo>
                  <a:lnTo>
                    <a:pt x="534994" y="54154"/>
                  </a:lnTo>
                  <a:lnTo>
                    <a:pt x="537604" y="67135"/>
                  </a:lnTo>
                  <a:lnTo>
                    <a:pt x="534994" y="80197"/>
                  </a:lnTo>
                  <a:lnTo>
                    <a:pt x="527877" y="90962"/>
                  </a:lnTo>
                  <a:lnTo>
                    <a:pt x="517323" y="98270"/>
                  </a:lnTo>
                  <a:lnTo>
                    <a:pt x="504403" y="100964"/>
                  </a:lnTo>
                  <a:lnTo>
                    <a:pt x="560770" y="100964"/>
                  </a:lnTo>
                  <a:lnTo>
                    <a:pt x="566027" y="93178"/>
                  </a:lnTo>
                  <a:lnTo>
                    <a:pt x="571329" y="67135"/>
                  </a:lnTo>
                  <a:lnTo>
                    <a:pt x="566027" y="41136"/>
                  </a:lnTo>
                  <a:lnTo>
                    <a:pt x="561095" y="33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864800" y="4362082"/>
            <a:ext cx="320738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K-</a:t>
            </a: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means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clustering</a:t>
            </a:r>
            <a:endParaRPr sz="2950">
              <a:latin typeface="Ebrima"/>
              <a:cs typeface="Ebri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168163" y="4352446"/>
            <a:ext cx="314642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Spectral</a:t>
            </a:r>
            <a:r>
              <a:rPr dirty="0" sz="2950" spc="-15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Clustering</a:t>
            </a:r>
            <a:endParaRPr sz="2950">
              <a:latin typeface="Ebrima"/>
              <a:cs typeface="Ebri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737523" y="7610649"/>
            <a:ext cx="425450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Agglomerative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 Clustering</a:t>
            </a:r>
            <a:endParaRPr sz="2950">
              <a:latin typeface="Ebrima"/>
              <a:cs typeface="Ebri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278209" y="7626045"/>
            <a:ext cx="324929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DBSCAN</a:t>
            </a:r>
            <a:r>
              <a:rPr dirty="0" sz="2950" spc="-25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Clustering</a:t>
            </a:r>
            <a:endParaRPr sz="2950">
              <a:latin typeface="Ebrima"/>
              <a:cs typeface="Ebrim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2954048" y="4222916"/>
            <a:ext cx="1163955" cy="1292225"/>
            <a:chOff x="12954048" y="4222916"/>
            <a:chExt cx="1163955" cy="1292225"/>
          </a:xfrm>
        </p:grpSpPr>
        <p:sp>
          <p:nvSpPr>
            <p:cNvPr id="34" name="object 34" descr=""/>
            <p:cNvSpPr/>
            <p:nvPr/>
          </p:nvSpPr>
          <p:spPr>
            <a:xfrm>
              <a:off x="12954048" y="4222916"/>
              <a:ext cx="1163955" cy="1163955"/>
            </a:xfrm>
            <a:custGeom>
              <a:avLst/>
              <a:gdLst/>
              <a:ahLst/>
              <a:cxnLst/>
              <a:rect l="l" t="t" r="r" b="b"/>
              <a:pathLst>
                <a:path w="1163955" h="1163954">
                  <a:moveTo>
                    <a:pt x="581907" y="0"/>
                  </a:moveTo>
                  <a:lnTo>
                    <a:pt x="534175" y="1929"/>
                  </a:lnTo>
                  <a:lnTo>
                    <a:pt x="487506" y="7617"/>
                  </a:lnTo>
                  <a:lnTo>
                    <a:pt x="442051" y="16914"/>
                  </a:lnTo>
                  <a:lnTo>
                    <a:pt x="397959" y="29671"/>
                  </a:lnTo>
                  <a:lnTo>
                    <a:pt x="355380" y="45736"/>
                  </a:lnTo>
                  <a:lnTo>
                    <a:pt x="314464" y="64961"/>
                  </a:lnTo>
                  <a:lnTo>
                    <a:pt x="275360" y="87195"/>
                  </a:lnTo>
                  <a:lnTo>
                    <a:pt x="238217" y="112289"/>
                  </a:lnTo>
                  <a:lnTo>
                    <a:pt x="203186" y="140092"/>
                  </a:lnTo>
                  <a:lnTo>
                    <a:pt x="170416" y="170456"/>
                  </a:lnTo>
                  <a:lnTo>
                    <a:pt x="140057" y="203229"/>
                  </a:lnTo>
                  <a:lnTo>
                    <a:pt x="112259" y="238262"/>
                  </a:lnTo>
                  <a:lnTo>
                    <a:pt x="87170" y="275406"/>
                  </a:lnTo>
                  <a:lnTo>
                    <a:pt x="64941" y="314510"/>
                  </a:lnTo>
                  <a:lnTo>
                    <a:pt x="45721" y="355424"/>
                  </a:lnTo>
                  <a:lnTo>
                    <a:pt x="29660" y="397999"/>
                  </a:lnTo>
                  <a:lnTo>
                    <a:pt x="16908" y="442085"/>
                  </a:lnTo>
                  <a:lnTo>
                    <a:pt x="7614" y="487531"/>
                  </a:lnTo>
                  <a:lnTo>
                    <a:pt x="1928" y="534189"/>
                  </a:lnTo>
                  <a:lnTo>
                    <a:pt x="0" y="581907"/>
                  </a:lnTo>
                  <a:lnTo>
                    <a:pt x="1928" y="629626"/>
                  </a:lnTo>
                  <a:lnTo>
                    <a:pt x="7614" y="676283"/>
                  </a:lnTo>
                  <a:lnTo>
                    <a:pt x="16908" y="721730"/>
                  </a:lnTo>
                  <a:lnTo>
                    <a:pt x="29660" y="765815"/>
                  </a:lnTo>
                  <a:lnTo>
                    <a:pt x="45721" y="808390"/>
                  </a:lnTo>
                  <a:lnTo>
                    <a:pt x="64941" y="849305"/>
                  </a:lnTo>
                  <a:lnTo>
                    <a:pt x="87170" y="888409"/>
                  </a:lnTo>
                  <a:lnTo>
                    <a:pt x="112259" y="925552"/>
                  </a:lnTo>
                  <a:lnTo>
                    <a:pt x="140057" y="960586"/>
                  </a:lnTo>
                  <a:lnTo>
                    <a:pt x="170416" y="993359"/>
                  </a:lnTo>
                  <a:lnTo>
                    <a:pt x="203186" y="1023722"/>
                  </a:lnTo>
                  <a:lnTo>
                    <a:pt x="238217" y="1051526"/>
                  </a:lnTo>
                  <a:lnTo>
                    <a:pt x="275360" y="1076620"/>
                  </a:lnTo>
                  <a:lnTo>
                    <a:pt x="314464" y="1098854"/>
                  </a:lnTo>
                  <a:lnTo>
                    <a:pt x="355380" y="1118079"/>
                  </a:lnTo>
                  <a:lnTo>
                    <a:pt x="397959" y="1134144"/>
                  </a:lnTo>
                  <a:lnTo>
                    <a:pt x="442051" y="1146900"/>
                  </a:lnTo>
                  <a:lnTo>
                    <a:pt x="487506" y="1156198"/>
                  </a:lnTo>
                  <a:lnTo>
                    <a:pt x="534175" y="1161886"/>
                  </a:lnTo>
                  <a:lnTo>
                    <a:pt x="581907" y="1163815"/>
                  </a:lnTo>
                  <a:lnTo>
                    <a:pt x="629626" y="1161886"/>
                  </a:lnTo>
                  <a:lnTo>
                    <a:pt x="676283" y="1156198"/>
                  </a:lnTo>
                  <a:lnTo>
                    <a:pt x="721730" y="1146900"/>
                  </a:lnTo>
                  <a:lnTo>
                    <a:pt x="765815" y="1134144"/>
                  </a:lnTo>
                  <a:lnTo>
                    <a:pt x="808390" y="1118079"/>
                  </a:lnTo>
                  <a:lnTo>
                    <a:pt x="849305" y="1098854"/>
                  </a:lnTo>
                  <a:lnTo>
                    <a:pt x="888409" y="1076620"/>
                  </a:lnTo>
                  <a:lnTo>
                    <a:pt x="925552" y="1051526"/>
                  </a:lnTo>
                  <a:lnTo>
                    <a:pt x="960586" y="1023722"/>
                  </a:lnTo>
                  <a:lnTo>
                    <a:pt x="993359" y="993359"/>
                  </a:lnTo>
                  <a:lnTo>
                    <a:pt x="1023722" y="960586"/>
                  </a:lnTo>
                  <a:lnTo>
                    <a:pt x="1051526" y="925552"/>
                  </a:lnTo>
                  <a:lnTo>
                    <a:pt x="1076620" y="888409"/>
                  </a:lnTo>
                  <a:lnTo>
                    <a:pt x="1098854" y="849305"/>
                  </a:lnTo>
                  <a:lnTo>
                    <a:pt x="1118079" y="808390"/>
                  </a:lnTo>
                  <a:lnTo>
                    <a:pt x="1134144" y="765815"/>
                  </a:lnTo>
                  <a:lnTo>
                    <a:pt x="1146900" y="721730"/>
                  </a:lnTo>
                  <a:lnTo>
                    <a:pt x="1156198" y="676283"/>
                  </a:lnTo>
                  <a:lnTo>
                    <a:pt x="1161886" y="629626"/>
                  </a:lnTo>
                  <a:lnTo>
                    <a:pt x="1163815" y="581907"/>
                  </a:lnTo>
                  <a:lnTo>
                    <a:pt x="1161886" y="534189"/>
                  </a:lnTo>
                  <a:lnTo>
                    <a:pt x="1156198" y="487531"/>
                  </a:lnTo>
                  <a:lnTo>
                    <a:pt x="1146900" y="442085"/>
                  </a:lnTo>
                  <a:lnTo>
                    <a:pt x="1134144" y="397999"/>
                  </a:lnTo>
                  <a:lnTo>
                    <a:pt x="1118079" y="355424"/>
                  </a:lnTo>
                  <a:lnTo>
                    <a:pt x="1098854" y="314510"/>
                  </a:lnTo>
                  <a:lnTo>
                    <a:pt x="1076620" y="275406"/>
                  </a:lnTo>
                  <a:lnTo>
                    <a:pt x="1051526" y="238262"/>
                  </a:lnTo>
                  <a:lnTo>
                    <a:pt x="1023722" y="203229"/>
                  </a:lnTo>
                  <a:lnTo>
                    <a:pt x="993359" y="170456"/>
                  </a:lnTo>
                  <a:lnTo>
                    <a:pt x="960586" y="140092"/>
                  </a:lnTo>
                  <a:lnTo>
                    <a:pt x="925552" y="112289"/>
                  </a:lnTo>
                  <a:lnTo>
                    <a:pt x="888409" y="87195"/>
                  </a:lnTo>
                  <a:lnTo>
                    <a:pt x="849305" y="64961"/>
                  </a:lnTo>
                  <a:lnTo>
                    <a:pt x="808390" y="45736"/>
                  </a:lnTo>
                  <a:lnTo>
                    <a:pt x="765815" y="29671"/>
                  </a:lnTo>
                  <a:lnTo>
                    <a:pt x="721730" y="16914"/>
                  </a:lnTo>
                  <a:lnTo>
                    <a:pt x="676283" y="7617"/>
                  </a:lnTo>
                  <a:lnTo>
                    <a:pt x="629626" y="1929"/>
                  </a:lnTo>
                  <a:lnTo>
                    <a:pt x="581907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3314755" y="4444117"/>
              <a:ext cx="523875" cy="631825"/>
            </a:xfrm>
            <a:custGeom>
              <a:avLst/>
              <a:gdLst/>
              <a:ahLst/>
              <a:cxnLst/>
              <a:rect l="l" t="t" r="r" b="b"/>
              <a:pathLst>
                <a:path w="523875" h="631825">
                  <a:moveTo>
                    <a:pt x="351071" y="0"/>
                  </a:moveTo>
                  <a:lnTo>
                    <a:pt x="87034" y="0"/>
                  </a:lnTo>
                  <a:lnTo>
                    <a:pt x="53287" y="6819"/>
                  </a:lnTo>
                  <a:lnTo>
                    <a:pt x="25607" y="25411"/>
                  </a:lnTo>
                  <a:lnTo>
                    <a:pt x="6883" y="52977"/>
                  </a:lnTo>
                  <a:lnTo>
                    <a:pt x="0" y="86720"/>
                  </a:lnTo>
                  <a:lnTo>
                    <a:pt x="0" y="459682"/>
                  </a:lnTo>
                  <a:lnTo>
                    <a:pt x="6883" y="493506"/>
                  </a:lnTo>
                  <a:lnTo>
                    <a:pt x="25607" y="521253"/>
                  </a:lnTo>
                  <a:lnTo>
                    <a:pt x="53287" y="540025"/>
                  </a:lnTo>
                  <a:lnTo>
                    <a:pt x="87034" y="546926"/>
                  </a:lnTo>
                  <a:lnTo>
                    <a:pt x="282889" y="546926"/>
                  </a:lnTo>
                  <a:lnTo>
                    <a:pt x="300180" y="580976"/>
                  </a:lnTo>
                  <a:lnTo>
                    <a:pt x="326799" y="607790"/>
                  </a:lnTo>
                  <a:lnTo>
                    <a:pt x="360684" y="625354"/>
                  </a:lnTo>
                  <a:lnTo>
                    <a:pt x="399773" y="631656"/>
                  </a:lnTo>
                  <a:lnTo>
                    <a:pt x="448058" y="621941"/>
                  </a:lnTo>
                  <a:lnTo>
                    <a:pt x="487397" y="595405"/>
                  </a:lnTo>
                  <a:lnTo>
                    <a:pt x="487810" y="594790"/>
                  </a:lnTo>
                  <a:lnTo>
                    <a:pt x="399773" y="594790"/>
                  </a:lnTo>
                  <a:lnTo>
                    <a:pt x="366189" y="587889"/>
                  </a:lnTo>
                  <a:lnTo>
                    <a:pt x="338870" y="569117"/>
                  </a:lnTo>
                  <a:lnTo>
                    <a:pt x="320505" y="541370"/>
                  </a:lnTo>
                  <a:lnTo>
                    <a:pt x="314181" y="509535"/>
                  </a:lnTo>
                  <a:lnTo>
                    <a:pt x="87034" y="509535"/>
                  </a:lnTo>
                  <a:lnTo>
                    <a:pt x="67811" y="505678"/>
                  </a:lnTo>
                  <a:lnTo>
                    <a:pt x="52171" y="495095"/>
                  </a:lnTo>
                  <a:lnTo>
                    <a:pt x="41656" y="479269"/>
                  </a:lnTo>
                  <a:lnTo>
                    <a:pt x="37809" y="459682"/>
                  </a:lnTo>
                  <a:lnTo>
                    <a:pt x="37809" y="86720"/>
                  </a:lnTo>
                  <a:lnTo>
                    <a:pt x="41656" y="67095"/>
                  </a:lnTo>
                  <a:lnTo>
                    <a:pt x="52171" y="51084"/>
                  </a:lnTo>
                  <a:lnTo>
                    <a:pt x="67811" y="40296"/>
                  </a:lnTo>
                  <a:lnTo>
                    <a:pt x="87034" y="36343"/>
                  </a:lnTo>
                  <a:lnTo>
                    <a:pt x="420042" y="36343"/>
                  </a:lnTo>
                  <a:lnTo>
                    <a:pt x="412656" y="25411"/>
                  </a:lnTo>
                  <a:lnTo>
                    <a:pt x="384996" y="6819"/>
                  </a:lnTo>
                  <a:lnTo>
                    <a:pt x="351071" y="0"/>
                  </a:lnTo>
                  <a:close/>
                </a:path>
                <a:path w="523875" h="631825">
                  <a:moveTo>
                    <a:pt x="486296" y="421244"/>
                  </a:moveTo>
                  <a:lnTo>
                    <a:pt x="399773" y="421244"/>
                  </a:lnTo>
                  <a:lnTo>
                    <a:pt x="433742" y="427998"/>
                  </a:lnTo>
                  <a:lnTo>
                    <a:pt x="461397" y="446446"/>
                  </a:lnTo>
                  <a:lnTo>
                    <a:pt x="479999" y="473868"/>
                  </a:lnTo>
                  <a:lnTo>
                    <a:pt x="486808" y="507545"/>
                  </a:lnTo>
                  <a:lnTo>
                    <a:pt x="479999" y="541370"/>
                  </a:lnTo>
                  <a:lnTo>
                    <a:pt x="461397" y="569117"/>
                  </a:lnTo>
                  <a:lnTo>
                    <a:pt x="433742" y="587889"/>
                  </a:lnTo>
                  <a:lnTo>
                    <a:pt x="399773" y="594790"/>
                  </a:lnTo>
                  <a:lnTo>
                    <a:pt x="487810" y="594790"/>
                  </a:lnTo>
                  <a:lnTo>
                    <a:pt x="513874" y="555967"/>
                  </a:lnTo>
                  <a:lnTo>
                    <a:pt x="523570" y="507545"/>
                  </a:lnTo>
                  <a:lnTo>
                    <a:pt x="517139" y="468253"/>
                  </a:lnTo>
                  <a:lnTo>
                    <a:pt x="499298" y="434126"/>
                  </a:lnTo>
                  <a:lnTo>
                    <a:pt x="486296" y="421244"/>
                  </a:lnTo>
                  <a:close/>
                </a:path>
                <a:path w="523875" h="631825">
                  <a:moveTo>
                    <a:pt x="420042" y="36343"/>
                  </a:moveTo>
                  <a:lnTo>
                    <a:pt x="351071" y="36343"/>
                  </a:lnTo>
                  <a:lnTo>
                    <a:pt x="370377" y="40296"/>
                  </a:lnTo>
                  <a:lnTo>
                    <a:pt x="386197" y="51084"/>
                  </a:lnTo>
                  <a:lnTo>
                    <a:pt x="396891" y="67095"/>
                  </a:lnTo>
                  <a:lnTo>
                    <a:pt x="400820" y="86720"/>
                  </a:lnTo>
                  <a:lnTo>
                    <a:pt x="400820" y="383434"/>
                  </a:lnTo>
                  <a:lnTo>
                    <a:pt x="399773" y="383434"/>
                  </a:lnTo>
                  <a:lnTo>
                    <a:pt x="351968" y="393298"/>
                  </a:lnTo>
                  <a:lnTo>
                    <a:pt x="312764" y="420079"/>
                  </a:lnTo>
                  <a:lnTo>
                    <a:pt x="286247" y="459565"/>
                  </a:lnTo>
                  <a:lnTo>
                    <a:pt x="276500" y="507545"/>
                  </a:lnTo>
                  <a:lnTo>
                    <a:pt x="276500" y="509535"/>
                  </a:lnTo>
                  <a:lnTo>
                    <a:pt x="314181" y="509535"/>
                  </a:lnTo>
                  <a:lnTo>
                    <a:pt x="313786" y="507545"/>
                  </a:lnTo>
                  <a:lnTo>
                    <a:pt x="320505" y="473868"/>
                  </a:lnTo>
                  <a:lnTo>
                    <a:pt x="338870" y="446446"/>
                  </a:lnTo>
                  <a:lnTo>
                    <a:pt x="366189" y="427998"/>
                  </a:lnTo>
                  <a:lnTo>
                    <a:pt x="399773" y="421244"/>
                  </a:lnTo>
                  <a:lnTo>
                    <a:pt x="486296" y="421244"/>
                  </a:lnTo>
                  <a:lnTo>
                    <a:pt x="472227" y="407304"/>
                  </a:lnTo>
                  <a:lnTo>
                    <a:pt x="438106" y="389928"/>
                  </a:lnTo>
                  <a:lnTo>
                    <a:pt x="438106" y="86720"/>
                  </a:lnTo>
                  <a:lnTo>
                    <a:pt x="431282" y="52977"/>
                  </a:lnTo>
                  <a:lnTo>
                    <a:pt x="420042" y="36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0928" y="4907124"/>
              <a:ext cx="120183" cy="94497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3391413" y="4517023"/>
              <a:ext cx="285115" cy="401955"/>
            </a:xfrm>
            <a:custGeom>
              <a:avLst/>
              <a:gdLst/>
              <a:ahLst/>
              <a:cxnLst/>
              <a:rect l="l" t="t" r="r" b="b"/>
              <a:pathLst>
                <a:path w="285115" h="401954">
                  <a:moveTo>
                    <a:pt x="96253" y="383120"/>
                  </a:moveTo>
                  <a:lnTo>
                    <a:pt x="94869" y="375742"/>
                  </a:lnTo>
                  <a:lnTo>
                    <a:pt x="91033" y="369824"/>
                  </a:lnTo>
                  <a:lnTo>
                    <a:pt x="85255" y="365899"/>
                  </a:lnTo>
                  <a:lnTo>
                    <a:pt x="78028" y="364477"/>
                  </a:lnTo>
                  <a:lnTo>
                    <a:pt x="18224" y="364477"/>
                  </a:lnTo>
                  <a:lnTo>
                    <a:pt x="11226" y="365899"/>
                  </a:lnTo>
                  <a:lnTo>
                    <a:pt x="5422" y="369824"/>
                  </a:lnTo>
                  <a:lnTo>
                    <a:pt x="1460" y="375742"/>
                  </a:lnTo>
                  <a:lnTo>
                    <a:pt x="0" y="383120"/>
                  </a:lnTo>
                  <a:lnTo>
                    <a:pt x="1460" y="390258"/>
                  </a:lnTo>
                  <a:lnTo>
                    <a:pt x="5422" y="396151"/>
                  </a:lnTo>
                  <a:lnTo>
                    <a:pt x="11226" y="400177"/>
                  </a:lnTo>
                  <a:lnTo>
                    <a:pt x="18224" y="401650"/>
                  </a:lnTo>
                  <a:lnTo>
                    <a:pt x="78028" y="401650"/>
                  </a:lnTo>
                  <a:lnTo>
                    <a:pt x="85255" y="400177"/>
                  </a:lnTo>
                  <a:lnTo>
                    <a:pt x="91033" y="396151"/>
                  </a:lnTo>
                  <a:lnTo>
                    <a:pt x="94869" y="390258"/>
                  </a:lnTo>
                  <a:lnTo>
                    <a:pt x="96253" y="383120"/>
                  </a:lnTo>
                  <a:close/>
                </a:path>
                <a:path w="285115" h="401954">
                  <a:moveTo>
                    <a:pt x="249580" y="82105"/>
                  </a:moveTo>
                  <a:lnTo>
                    <a:pt x="248183" y="74968"/>
                  </a:lnTo>
                  <a:lnTo>
                    <a:pt x="244297" y="69253"/>
                  </a:lnTo>
                  <a:lnTo>
                    <a:pt x="238455" y="65468"/>
                  </a:lnTo>
                  <a:lnTo>
                    <a:pt x="231152" y="64096"/>
                  </a:lnTo>
                  <a:lnTo>
                    <a:pt x="18440" y="64096"/>
                  </a:lnTo>
                  <a:lnTo>
                    <a:pt x="11353" y="65468"/>
                  </a:lnTo>
                  <a:lnTo>
                    <a:pt x="5486" y="69253"/>
                  </a:lnTo>
                  <a:lnTo>
                    <a:pt x="1485" y="74968"/>
                  </a:lnTo>
                  <a:lnTo>
                    <a:pt x="0" y="82105"/>
                  </a:lnTo>
                  <a:lnTo>
                    <a:pt x="1485" y="89192"/>
                  </a:lnTo>
                  <a:lnTo>
                    <a:pt x="5486" y="94869"/>
                  </a:lnTo>
                  <a:lnTo>
                    <a:pt x="11353" y="98653"/>
                  </a:lnTo>
                  <a:lnTo>
                    <a:pt x="18440" y="100012"/>
                  </a:lnTo>
                  <a:lnTo>
                    <a:pt x="231152" y="100012"/>
                  </a:lnTo>
                  <a:lnTo>
                    <a:pt x="238455" y="98653"/>
                  </a:lnTo>
                  <a:lnTo>
                    <a:pt x="244297" y="94869"/>
                  </a:lnTo>
                  <a:lnTo>
                    <a:pt x="248183" y="89192"/>
                  </a:lnTo>
                  <a:lnTo>
                    <a:pt x="249580" y="82105"/>
                  </a:lnTo>
                  <a:close/>
                </a:path>
                <a:path w="285115" h="401954">
                  <a:moveTo>
                    <a:pt x="284772" y="145580"/>
                  </a:moveTo>
                  <a:lnTo>
                    <a:pt x="283375" y="138417"/>
                  </a:lnTo>
                  <a:lnTo>
                    <a:pt x="279488" y="132486"/>
                  </a:lnTo>
                  <a:lnTo>
                    <a:pt x="273646" y="128435"/>
                  </a:lnTo>
                  <a:lnTo>
                    <a:pt x="266344" y="126936"/>
                  </a:lnTo>
                  <a:lnTo>
                    <a:pt x="18440" y="126936"/>
                  </a:lnTo>
                  <a:lnTo>
                    <a:pt x="11353" y="128435"/>
                  </a:lnTo>
                  <a:lnTo>
                    <a:pt x="5486" y="132486"/>
                  </a:lnTo>
                  <a:lnTo>
                    <a:pt x="1485" y="138417"/>
                  </a:lnTo>
                  <a:lnTo>
                    <a:pt x="0" y="145580"/>
                  </a:lnTo>
                  <a:lnTo>
                    <a:pt x="1485" y="152895"/>
                  </a:lnTo>
                  <a:lnTo>
                    <a:pt x="5486" y="158775"/>
                  </a:lnTo>
                  <a:lnTo>
                    <a:pt x="11353" y="162687"/>
                  </a:lnTo>
                  <a:lnTo>
                    <a:pt x="18440" y="164109"/>
                  </a:lnTo>
                  <a:lnTo>
                    <a:pt x="266344" y="164109"/>
                  </a:lnTo>
                  <a:lnTo>
                    <a:pt x="273646" y="162687"/>
                  </a:lnTo>
                  <a:lnTo>
                    <a:pt x="279488" y="158775"/>
                  </a:lnTo>
                  <a:lnTo>
                    <a:pt x="283375" y="152895"/>
                  </a:lnTo>
                  <a:lnTo>
                    <a:pt x="284772" y="145580"/>
                  </a:lnTo>
                  <a:close/>
                </a:path>
                <a:path w="285115" h="401954">
                  <a:moveTo>
                    <a:pt x="284772" y="18643"/>
                  </a:moveTo>
                  <a:lnTo>
                    <a:pt x="283375" y="11264"/>
                  </a:lnTo>
                  <a:lnTo>
                    <a:pt x="279501" y="5346"/>
                  </a:lnTo>
                  <a:lnTo>
                    <a:pt x="273685" y="1422"/>
                  </a:lnTo>
                  <a:lnTo>
                    <a:pt x="266446" y="0"/>
                  </a:lnTo>
                  <a:lnTo>
                    <a:pt x="18326" y="0"/>
                  </a:lnTo>
                  <a:lnTo>
                    <a:pt x="11315" y="1422"/>
                  </a:lnTo>
                  <a:lnTo>
                    <a:pt x="5473" y="5346"/>
                  </a:lnTo>
                  <a:lnTo>
                    <a:pt x="1485" y="11264"/>
                  </a:lnTo>
                  <a:lnTo>
                    <a:pt x="0" y="18643"/>
                  </a:lnTo>
                  <a:lnTo>
                    <a:pt x="1485" y="25958"/>
                  </a:lnTo>
                  <a:lnTo>
                    <a:pt x="5473" y="31838"/>
                  </a:lnTo>
                  <a:lnTo>
                    <a:pt x="11315" y="35750"/>
                  </a:lnTo>
                  <a:lnTo>
                    <a:pt x="18326" y="37172"/>
                  </a:lnTo>
                  <a:lnTo>
                    <a:pt x="266446" y="37172"/>
                  </a:lnTo>
                  <a:lnTo>
                    <a:pt x="273685" y="35750"/>
                  </a:lnTo>
                  <a:lnTo>
                    <a:pt x="279501" y="31838"/>
                  </a:lnTo>
                  <a:lnTo>
                    <a:pt x="283375" y="25958"/>
                  </a:lnTo>
                  <a:lnTo>
                    <a:pt x="284772" y="18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3444208" y="5350284"/>
              <a:ext cx="191135" cy="165100"/>
            </a:xfrm>
            <a:custGeom>
              <a:avLst/>
              <a:gdLst/>
              <a:ahLst/>
              <a:cxnLst/>
              <a:rect l="l" t="t" r="r" b="b"/>
              <a:pathLst>
                <a:path w="191134" h="165100">
                  <a:moveTo>
                    <a:pt x="191036" y="0"/>
                  </a:moveTo>
                  <a:lnTo>
                    <a:pt x="0" y="0"/>
                  </a:lnTo>
                  <a:lnTo>
                    <a:pt x="95518" y="164643"/>
                  </a:lnTo>
                  <a:lnTo>
                    <a:pt x="191036" y="0"/>
                  </a:lnTo>
                  <a:close/>
                </a:path>
              </a:pathLst>
            </a:custGeom>
            <a:solidFill>
              <a:srgbClr val="AE36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4248232" y="4253472"/>
            <a:ext cx="4057650" cy="930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Gaussian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Mixture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Model </a:t>
            </a: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based</a:t>
            </a:r>
            <a:r>
              <a:rPr dirty="0" sz="2950" spc="5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clustering</a:t>
            </a:r>
            <a:endParaRPr sz="295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9851" y="4783536"/>
            <a:ext cx="10433050" cy="12820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250" b="1">
                <a:solidFill>
                  <a:srgbClr val="FFFFFF"/>
                </a:solidFill>
                <a:latin typeface="Ebrima"/>
                <a:cs typeface="Ebrima"/>
              </a:rPr>
              <a:t>STEPS</a:t>
            </a:r>
            <a:r>
              <a:rPr dirty="0" sz="8250" spc="-220" b="1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dirty="0" sz="8250" b="1">
                <a:solidFill>
                  <a:srgbClr val="FFFFFF"/>
                </a:solidFill>
                <a:latin typeface="Ebrima"/>
                <a:cs typeface="Ebrima"/>
              </a:rPr>
              <a:t>AND</a:t>
            </a:r>
            <a:r>
              <a:rPr dirty="0" sz="8250" spc="-225" b="1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dirty="0" sz="8250" spc="-10" b="1">
                <a:solidFill>
                  <a:srgbClr val="FFFFFF"/>
                </a:solidFill>
                <a:latin typeface="Ebrima"/>
                <a:cs typeface="Ebrima"/>
              </a:rPr>
              <a:t>PROCESS</a:t>
            </a:r>
            <a:endParaRPr sz="825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452066"/>
            <a:ext cx="4195445" cy="6409055"/>
          </a:xfrm>
          <a:custGeom>
            <a:avLst/>
            <a:gdLst/>
            <a:ahLst/>
            <a:cxnLst/>
            <a:rect l="l" t="t" r="r" b="b"/>
            <a:pathLst>
              <a:path w="4195445" h="6409055">
                <a:moveTo>
                  <a:pt x="4195254" y="3199752"/>
                </a:moveTo>
                <a:lnTo>
                  <a:pt x="2346274" y="0"/>
                </a:lnTo>
                <a:lnTo>
                  <a:pt x="6083" y="0"/>
                </a:lnTo>
                <a:lnTo>
                  <a:pt x="5715" y="574357"/>
                </a:lnTo>
                <a:lnTo>
                  <a:pt x="0" y="574357"/>
                </a:lnTo>
                <a:lnTo>
                  <a:pt x="0" y="5733605"/>
                </a:lnTo>
                <a:lnTo>
                  <a:pt x="2527" y="5733605"/>
                </a:lnTo>
                <a:lnTo>
                  <a:pt x="0" y="6408521"/>
                </a:lnTo>
                <a:lnTo>
                  <a:pt x="815187" y="6408674"/>
                </a:lnTo>
                <a:lnTo>
                  <a:pt x="1990356" y="6406629"/>
                </a:lnTo>
                <a:lnTo>
                  <a:pt x="2346274" y="6407264"/>
                </a:lnTo>
                <a:lnTo>
                  <a:pt x="4195254" y="3199752"/>
                </a:lnTo>
                <a:close/>
              </a:path>
            </a:pathLst>
          </a:custGeom>
          <a:solidFill>
            <a:srgbClr val="D21F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8042" y="4720757"/>
            <a:ext cx="2544445" cy="16852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95"/>
              </a:spcBef>
            </a:pPr>
            <a:r>
              <a:rPr dirty="0" sz="5450" spc="-10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dirty="0" sz="5450" spc="-3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endParaRPr sz="5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64362" y="3074260"/>
            <a:ext cx="12245975" cy="12592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Data pre-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processing</a:t>
            </a:r>
            <a:endParaRPr sz="295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Data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preprocessing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can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refer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manipulation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or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dropping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data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before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it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used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in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order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ensure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or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enhance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performance,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an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important step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in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data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mining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 process.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47176" y="3217460"/>
            <a:ext cx="1165225" cy="1165225"/>
          </a:xfrm>
          <a:custGeom>
            <a:avLst/>
            <a:gdLst/>
            <a:ahLst/>
            <a:cxnLst/>
            <a:rect l="l" t="t" r="r" b="b"/>
            <a:pathLst>
              <a:path w="1165225" h="1165225">
                <a:moveTo>
                  <a:pt x="582536" y="0"/>
                </a:moveTo>
                <a:lnTo>
                  <a:pt x="534756" y="1930"/>
                </a:lnTo>
                <a:lnTo>
                  <a:pt x="488040" y="7623"/>
                </a:lnTo>
                <a:lnTo>
                  <a:pt x="442539" y="16928"/>
                </a:lnTo>
                <a:lnTo>
                  <a:pt x="398402" y="29696"/>
                </a:lnTo>
                <a:lnTo>
                  <a:pt x="355778" y="45775"/>
                </a:lnTo>
                <a:lnTo>
                  <a:pt x="314818" y="65017"/>
                </a:lnTo>
                <a:lnTo>
                  <a:pt x="275672" y="87272"/>
                </a:lnTo>
                <a:lnTo>
                  <a:pt x="238489" y="112389"/>
                </a:lnTo>
                <a:lnTo>
                  <a:pt x="203419" y="140220"/>
                </a:lnTo>
                <a:lnTo>
                  <a:pt x="170613" y="170613"/>
                </a:lnTo>
                <a:lnTo>
                  <a:pt x="140220" y="203419"/>
                </a:lnTo>
                <a:lnTo>
                  <a:pt x="112389" y="238489"/>
                </a:lnTo>
                <a:lnTo>
                  <a:pt x="87272" y="275672"/>
                </a:lnTo>
                <a:lnTo>
                  <a:pt x="65017" y="314818"/>
                </a:lnTo>
                <a:lnTo>
                  <a:pt x="45775" y="355778"/>
                </a:lnTo>
                <a:lnTo>
                  <a:pt x="29696" y="398402"/>
                </a:lnTo>
                <a:lnTo>
                  <a:pt x="16928" y="442539"/>
                </a:lnTo>
                <a:lnTo>
                  <a:pt x="7623" y="488040"/>
                </a:lnTo>
                <a:lnTo>
                  <a:pt x="1930" y="534756"/>
                </a:lnTo>
                <a:lnTo>
                  <a:pt x="0" y="582536"/>
                </a:lnTo>
                <a:lnTo>
                  <a:pt x="1930" y="630316"/>
                </a:lnTo>
                <a:lnTo>
                  <a:pt x="7623" y="677031"/>
                </a:lnTo>
                <a:lnTo>
                  <a:pt x="16928" y="722533"/>
                </a:lnTo>
                <a:lnTo>
                  <a:pt x="29696" y="766670"/>
                </a:lnTo>
                <a:lnTo>
                  <a:pt x="45775" y="809294"/>
                </a:lnTo>
                <a:lnTo>
                  <a:pt x="65017" y="850254"/>
                </a:lnTo>
                <a:lnTo>
                  <a:pt x="87272" y="889400"/>
                </a:lnTo>
                <a:lnTo>
                  <a:pt x="112389" y="926583"/>
                </a:lnTo>
                <a:lnTo>
                  <a:pt x="140220" y="961652"/>
                </a:lnTo>
                <a:lnTo>
                  <a:pt x="170613" y="994459"/>
                </a:lnTo>
                <a:lnTo>
                  <a:pt x="203419" y="1024852"/>
                </a:lnTo>
                <a:lnTo>
                  <a:pt x="238489" y="1052682"/>
                </a:lnTo>
                <a:lnTo>
                  <a:pt x="275672" y="1077800"/>
                </a:lnTo>
                <a:lnTo>
                  <a:pt x="314818" y="1100054"/>
                </a:lnTo>
                <a:lnTo>
                  <a:pt x="355778" y="1119296"/>
                </a:lnTo>
                <a:lnTo>
                  <a:pt x="398402" y="1135376"/>
                </a:lnTo>
                <a:lnTo>
                  <a:pt x="442539" y="1148143"/>
                </a:lnTo>
                <a:lnTo>
                  <a:pt x="488040" y="1157448"/>
                </a:lnTo>
                <a:lnTo>
                  <a:pt x="534756" y="1163141"/>
                </a:lnTo>
                <a:lnTo>
                  <a:pt x="582536" y="1165072"/>
                </a:lnTo>
                <a:lnTo>
                  <a:pt x="630316" y="1163141"/>
                </a:lnTo>
                <a:lnTo>
                  <a:pt x="677031" y="1157448"/>
                </a:lnTo>
                <a:lnTo>
                  <a:pt x="722533" y="1148143"/>
                </a:lnTo>
                <a:lnTo>
                  <a:pt x="766670" y="1135376"/>
                </a:lnTo>
                <a:lnTo>
                  <a:pt x="809294" y="1119296"/>
                </a:lnTo>
                <a:lnTo>
                  <a:pt x="850254" y="1100054"/>
                </a:lnTo>
                <a:lnTo>
                  <a:pt x="889400" y="1077800"/>
                </a:lnTo>
                <a:lnTo>
                  <a:pt x="926583" y="1052682"/>
                </a:lnTo>
                <a:lnTo>
                  <a:pt x="961652" y="1024852"/>
                </a:lnTo>
                <a:lnTo>
                  <a:pt x="994459" y="994459"/>
                </a:lnTo>
                <a:lnTo>
                  <a:pt x="1024852" y="961652"/>
                </a:lnTo>
                <a:lnTo>
                  <a:pt x="1052682" y="926583"/>
                </a:lnTo>
                <a:lnTo>
                  <a:pt x="1077800" y="889400"/>
                </a:lnTo>
                <a:lnTo>
                  <a:pt x="1100054" y="850254"/>
                </a:lnTo>
                <a:lnTo>
                  <a:pt x="1119296" y="809294"/>
                </a:lnTo>
                <a:lnTo>
                  <a:pt x="1135376" y="766670"/>
                </a:lnTo>
                <a:lnTo>
                  <a:pt x="1148143" y="722533"/>
                </a:lnTo>
                <a:lnTo>
                  <a:pt x="1157448" y="677031"/>
                </a:lnTo>
                <a:lnTo>
                  <a:pt x="1163141" y="630316"/>
                </a:lnTo>
                <a:lnTo>
                  <a:pt x="1165072" y="582536"/>
                </a:lnTo>
                <a:lnTo>
                  <a:pt x="1163141" y="534756"/>
                </a:lnTo>
                <a:lnTo>
                  <a:pt x="1157448" y="488040"/>
                </a:lnTo>
                <a:lnTo>
                  <a:pt x="1148143" y="442539"/>
                </a:lnTo>
                <a:lnTo>
                  <a:pt x="1135376" y="398402"/>
                </a:lnTo>
                <a:lnTo>
                  <a:pt x="1119296" y="355778"/>
                </a:lnTo>
                <a:lnTo>
                  <a:pt x="1100054" y="314818"/>
                </a:lnTo>
                <a:lnTo>
                  <a:pt x="1077800" y="275672"/>
                </a:lnTo>
                <a:lnTo>
                  <a:pt x="1052682" y="238489"/>
                </a:lnTo>
                <a:lnTo>
                  <a:pt x="1024852" y="203419"/>
                </a:lnTo>
                <a:lnTo>
                  <a:pt x="994459" y="170613"/>
                </a:lnTo>
                <a:lnTo>
                  <a:pt x="961652" y="140220"/>
                </a:lnTo>
                <a:lnTo>
                  <a:pt x="926583" y="112389"/>
                </a:lnTo>
                <a:lnTo>
                  <a:pt x="889400" y="87272"/>
                </a:lnTo>
                <a:lnTo>
                  <a:pt x="850254" y="65017"/>
                </a:lnTo>
                <a:lnTo>
                  <a:pt x="809294" y="45775"/>
                </a:lnTo>
                <a:lnTo>
                  <a:pt x="766670" y="29696"/>
                </a:lnTo>
                <a:lnTo>
                  <a:pt x="722533" y="16928"/>
                </a:lnTo>
                <a:lnTo>
                  <a:pt x="677031" y="7623"/>
                </a:lnTo>
                <a:lnTo>
                  <a:pt x="630316" y="1930"/>
                </a:lnTo>
                <a:lnTo>
                  <a:pt x="582536" y="0"/>
                </a:lnTo>
                <a:close/>
              </a:path>
            </a:pathLst>
          </a:custGeom>
          <a:solidFill>
            <a:srgbClr val="AE3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002746" y="3516242"/>
            <a:ext cx="25781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659462" y="3664888"/>
            <a:ext cx="251460" cy="270510"/>
          </a:xfrm>
          <a:custGeom>
            <a:avLst/>
            <a:gdLst/>
            <a:ahLst/>
            <a:cxnLst/>
            <a:rect l="l" t="t" r="r" b="b"/>
            <a:pathLst>
              <a:path w="251460" h="270510">
                <a:moveTo>
                  <a:pt x="0" y="0"/>
                </a:moveTo>
                <a:lnTo>
                  <a:pt x="0" y="270216"/>
                </a:lnTo>
                <a:lnTo>
                  <a:pt x="251364" y="135108"/>
                </a:lnTo>
                <a:lnTo>
                  <a:pt x="0" y="0"/>
                </a:lnTo>
                <a:close/>
              </a:path>
            </a:pathLst>
          </a:custGeom>
          <a:solidFill>
            <a:srgbClr val="AE3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584880" y="5105204"/>
            <a:ext cx="1163955" cy="1163955"/>
          </a:xfrm>
          <a:custGeom>
            <a:avLst/>
            <a:gdLst/>
            <a:ahLst/>
            <a:cxnLst/>
            <a:rect l="l" t="t" r="r" b="b"/>
            <a:pathLst>
              <a:path w="1163954" h="1163954">
                <a:moveTo>
                  <a:pt x="581907" y="0"/>
                </a:moveTo>
                <a:lnTo>
                  <a:pt x="534189" y="1928"/>
                </a:lnTo>
                <a:lnTo>
                  <a:pt x="487531" y="7614"/>
                </a:lnTo>
                <a:lnTo>
                  <a:pt x="442085" y="16908"/>
                </a:lnTo>
                <a:lnTo>
                  <a:pt x="397999" y="29660"/>
                </a:lnTo>
                <a:lnTo>
                  <a:pt x="355424" y="45721"/>
                </a:lnTo>
                <a:lnTo>
                  <a:pt x="314510" y="64941"/>
                </a:lnTo>
                <a:lnTo>
                  <a:pt x="275406" y="87170"/>
                </a:lnTo>
                <a:lnTo>
                  <a:pt x="238262" y="112259"/>
                </a:lnTo>
                <a:lnTo>
                  <a:pt x="203229" y="140057"/>
                </a:lnTo>
                <a:lnTo>
                  <a:pt x="170456" y="170416"/>
                </a:lnTo>
                <a:lnTo>
                  <a:pt x="140092" y="203186"/>
                </a:lnTo>
                <a:lnTo>
                  <a:pt x="112289" y="238217"/>
                </a:lnTo>
                <a:lnTo>
                  <a:pt x="87195" y="275360"/>
                </a:lnTo>
                <a:lnTo>
                  <a:pt x="64961" y="314464"/>
                </a:lnTo>
                <a:lnTo>
                  <a:pt x="45736" y="355380"/>
                </a:lnTo>
                <a:lnTo>
                  <a:pt x="29671" y="397959"/>
                </a:lnTo>
                <a:lnTo>
                  <a:pt x="16914" y="442051"/>
                </a:lnTo>
                <a:lnTo>
                  <a:pt x="7617" y="487506"/>
                </a:lnTo>
                <a:lnTo>
                  <a:pt x="1929" y="534175"/>
                </a:lnTo>
                <a:lnTo>
                  <a:pt x="0" y="581907"/>
                </a:lnTo>
                <a:lnTo>
                  <a:pt x="1929" y="629626"/>
                </a:lnTo>
                <a:lnTo>
                  <a:pt x="7617" y="676283"/>
                </a:lnTo>
                <a:lnTo>
                  <a:pt x="16914" y="721730"/>
                </a:lnTo>
                <a:lnTo>
                  <a:pt x="29671" y="765815"/>
                </a:lnTo>
                <a:lnTo>
                  <a:pt x="45736" y="808390"/>
                </a:lnTo>
                <a:lnTo>
                  <a:pt x="64961" y="849305"/>
                </a:lnTo>
                <a:lnTo>
                  <a:pt x="87195" y="888409"/>
                </a:lnTo>
                <a:lnTo>
                  <a:pt x="112289" y="925552"/>
                </a:lnTo>
                <a:lnTo>
                  <a:pt x="140092" y="960586"/>
                </a:lnTo>
                <a:lnTo>
                  <a:pt x="170456" y="993359"/>
                </a:lnTo>
                <a:lnTo>
                  <a:pt x="203229" y="1023722"/>
                </a:lnTo>
                <a:lnTo>
                  <a:pt x="238262" y="1051526"/>
                </a:lnTo>
                <a:lnTo>
                  <a:pt x="275406" y="1076620"/>
                </a:lnTo>
                <a:lnTo>
                  <a:pt x="314510" y="1098854"/>
                </a:lnTo>
                <a:lnTo>
                  <a:pt x="355424" y="1118079"/>
                </a:lnTo>
                <a:lnTo>
                  <a:pt x="397999" y="1134144"/>
                </a:lnTo>
                <a:lnTo>
                  <a:pt x="442085" y="1146900"/>
                </a:lnTo>
                <a:lnTo>
                  <a:pt x="487531" y="1156198"/>
                </a:lnTo>
                <a:lnTo>
                  <a:pt x="534189" y="1161886"/>
                </a:lnTo>
                <a:lnTo>
                  <a:pt x="581907" y="1163815"/>
                </a:lnTo>
                <a:lnTo>
                  <a:pt x="629626" y="1161886"/>
                </a:lnTo>
                <a:lnTo>
                  <a:pt x="676283" y="1156198"/>
                </a:lnTo>
                <a:lnTo>
                  <a:pt x="721730" y="1146900"/>
                </a:lnTo>
                <a:lnTo>
                  <a:pt x="765815" y="1134144"/>
                </a:lnTo>
                <a:lnTo>
                  <a:pt x="808390" y="1118079"/>
                </a:lnTo>
                <a:lnTo>
                  <a:pt x="849305" y="1098854"/>
                </a:lnTo>
                <a:lnTo>
                  <a:pt x="888409" y="1076620"/>
                </a:lnTo>
                <a:lnTo>
                  <a:pt x="925552" y="1051526"/>
                </a:lnTo>
                <a:lnTo>
                  <a:pt x="960586" y="1023722"/>
                </a:lnTo>
                <a:lnTo>
                  <a:pt x="993359" y="993359"/>
                </a:lnTo>
                <a:lnTo>
                  <a:pt x="1023722" y="960586"/>
                </a:lnTo>
                <a:lnTo>
                  <a:pt x="1051526" y="925552"/>
                </a:lnTo>
                <a:lnTo>
                  <a:pt x="1076620" y="888409"/>
                </a:lnTo>
                <a:lnTo>
                  <a:pt x="1098854" y="849305"/>
                </a:lnTo>
                <a:lnTo>
                  <a:pt x="1118079" y="808390"/>
                </a:lnTo>
                <a:lnTo>
                  <a:pt x="1134144" y="765815"/>
                </a:lnTo>
                <a:lnTo>
                  <a:pt x="1146900" y="721730"/>
                </a:lnTo>
                <a:lnTo>
                  <a:pt x="1156198" y="676283"/>
                </a:lnTo>
                <a:lnTo>
                  <a:pt x="1161886" y="629626"/>
                </a:lnTo>
                <a:lnTo>
                  <a:pt x="1163815" y="581907"/>
                </a:lnTo>
                <a:lnTo>
                  <a:pt x="1161886" y="534175"/>
                </a:lnTo>
                <a:lnTo>
                  <a:pt x="1156198" y="487506"/>
                </a:lnTo>
                <a:lnTo>
                  <a:pt x="1146900" y="442051"/>
                </a:lnTo>
                <a:lnTo>
                  <a:pt x="1134144" y="397959"/>
                </a:lnTo>
                <a:lnTo>
                  <a:pt x="1118079" y="355380"/>
                </a:lnTo>
                <a:lnTo>
                  <a:pt x="1098854" y="314464"/>
                </a:lnTo>
                <a:lnTo>
                  <a:pt x="1076620" y="275360"/>
                </a:lnTo>
                <a:lnTo>
                  <a:pt x="1051526" y="238217"/>
                </a:lnTo>
                <a:lnTo>
                  <a:pt x="1023722" y="203186"/>
                </a:lnTo>
                <a:lnTo>
                  <a:pt x="993359" y="170416"/>
                </a:lnTo>
                <a:lnTo>
                  <a:pt x="960586" y="140057"/>
                </a:lnTo>
                <a:lnTo>
                  <a:pt x="925552" y="112259"/>
                </a:lnTo>
                <a:lnTo>
                  <a:pt x="888409" y="87170"/>
                </a:lnTo>
                <a:lnTo>
                  <a:pt x="849305" y="64941"/>
                </a:lnTo>
                <a:lnTo>
                  <a:pt x="808390" y="45721"/>
                </a:lnTo>
                <a:lnTo>
                  <a:pt x="765815" y="29660"/>
                </a:lnTo>
                <a:lnTo>
                  <a:pt x="721730" y="16908"/>
                </a:lnTo>
                <a:lnTo>
                  <a:pt x="676283" y="7614"/>
                </a:lnTo>
                <a:lnTo>
                  <a:pt x="629626" y="1928"/>
                </a:lnTo>
                <a:lnTo>
                  <a:pt x="581907" y="0"/>
                </a:lnTo>
                <a:close/>
              </a:path>
            </a:pathLst>
          </a:custGeom>
          <a:solidFill>
            <a:srgbClr val="D21F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040241" y="5403211"/>
            <a:ext cx="25781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97166" y="5552632"/>
            <a:ext cx="251460" cy="269240"/>
          </a:xfrm>
          <a:custGeom>
            <a:avLst/>
            <a:gdLst/>
            <a:ahLst/>
            <a:cxnLst/>
            <a:rect l="l" t="t" r="r" b="b"/>
            <a:pathLst>
              <a:path w="251460" h="269239">
                <a:moveTo>
                  <a:pt x="0" y="0"/>
                </a:moveTo>
                <a:lnTo>
                  <a:pt x="0" y="268959"/>
                </a:lnTo>
                <a:lnTo>
                  <a:pt x="251364" y="134479"/>
                </a:lnTo>
                <a:lnTo>
                  <a:pt x="0" y="0"/>
                </a:lnTo>
                <a:close/>
              </a:path>
            </a:pathLst>
          </a:custGeom>
          <a:solidFill>
            <a:srgbClr val="D21F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178397" y="4898744"/>
            <a:ext cx="12916535" cy="12592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Exploratory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Data</a:t>
            </a:r>
            <a:r>
              <a:rPr dirty="0" sz="2950" spc="5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analysis</a:t>
            </a:r>
            <a:endParaRPr sz="295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Exploratory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data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analysis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an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approach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2300" spc="-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analyzing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data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sets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summarize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their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main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characteristics,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often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using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statistical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graphics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other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data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visualization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methods.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584880" y="6982894"/>
            <a:ext cx="1163955" cy="1163955"/>
          </a:xfrm>
          <a:custGeom>
            <a:avLst/>
            <a:gdLst/>
            <a:ahLst/>
            <a:cxnLst/>
            <a:rect l="l" t="t" r="r" b="b"/>
            <a:pathLst>
              <a:path w="1163954" h="1163954">
                <a:moveTo>
                  <a:pt x="581907" y="0"/>
                </a:moveTo>
                <a:lnTo>
                  <a:pt x="534189" y="1929"/>
                </a:lnTo>
                <a:lnTo>
                  <a:pt x="487531" y="7617"/>
                </a:lnTo>
                <a:lnTo>
                  <a:pt x="442085" y="16914"/>
                </a:lnTo>
                <a:lnTo>
                  <a:pt x="397999" y="29671"/>
                </a:lnTo>
                <a:lnTo>
                  <a:pt x="355424" y="45736"/>
                </a:lnTo>
                <a:lnTo>
                  <a:pt x="314510" y="64961"/>
                </a:lnTo>
                <a:lnTo>
                  <a:pt x="275406" y="87195"/>
                </a:lnTo>
                <a:lnTo>
                  <a:pt x="238262" y="112289"/>
                </a:lnTo>
                <a:lnTo>
                  <a:pt x="203229" y="140092"/>
                </a:lnTo>
                <a:lnTo>
                  <a:pt x="170456" y="170456"/>
                </a:lnTo>
                <a:lnTo>
                  <a:pt x="140092" y="203229"/>
                </a:lnTo>
                <a:lnTo>
                  <a:pt x="112289" y="238262"/>
                </a:lnTo>
                <a:lnTo>
                  <a:pt x="87195" y="275406"/>
                </a:lnTo>
                <a:lnTo>
                  <a:pt x="64961" y="314510"/>
                </a:lnTo>
                <a:lnTo>
                  <a:pt x="45736" y="355424"/>
                </a:lnTo>
                <a:lnTo>
                  <a:pt x="29671" y="397999"/>
                </a:lnTo>
                <a:lnTo>
                  <a:pt x="16914" y="442085"/>
                </a:lnTo>
                <a:lnTo>
                  <a:pt x="7617" y="487531"/>
                </a:lnTo>
                <a:lnTo>
                  <a:pt x="1929" y="534189"/>
                </a:lnTo>
                <a:lnTo>
                  <a:pt x="0" y="581907"/>
                </a:lnTo>
                <a:lnTo>
                  <a:pt x="1929" y="629626"/>
                </a:lnTo>
                <a:lnTo>
                  <a:pt x="7617" y="676283"/>
                </a:lnTo>
                <a:lnTo>
                  <a:pt x="16914" y="721730"/>
                </a:lnTo>
                <a:lnTo>
                  <a:pt x="29671" y="765815"/>
                </a:lnTo>
                <a:lnTo>
                  <a:pt x="45736" y="808390"/>
                </a:lnTo>
                <a:lnTo>
                  <a:pt x="64961" y="849305"/>
                </a:lnTo>
                <a:lnTo>
                  <a:pt x="87195" y="888409"/>
                </a:lnTo>
                <a:lnTo>
                  <a:pt x="112289" y="925552"/>
                </a:lnTo>
                <a:lnTo>
                  <a:pt x="140092" y="960586"/>
                </a:lnTo>
                <a:lnTo>
                  <a:pt x="170456" y="993359"/>
                </a:lnTo>
                <a:lnTo>
                  <a:pt x="203229" y="1023722"/>
                </a:lnTo>
                <a:lnTo>
                  <a:pt x="238262" y="1051526"/>
                </a:lnTo>
                <a:lnTo>
                  <a:pt x="275406" y="1076620"/>
                </a:lnTo>
                <a:lnTo>
                  <a:pt x="314510" y="1098854"/>
                </a:lnTo>
                <a:lnTo>
                  <a:pt x="355424" y="1118079"/>
                </a:lnTo>
                <a:lnTo>
                  <a:pt x="397999" y="1134144"/>
                </a:lnTo>
                <a:lnTo>
                  <a:pt x="442085" y="1146900"/>
                </a:lnTo>
                <a:lnTo>
                  <a:pt x="487531" y="1156198"/>
                </a:lnTo>
                <a:lnTo>
                  <a:pt x="534189" y="1161886"/>
                </a:lnTo>
                <a:lnTo>
                  <a:pt x="581907" y="1163815"/>
                </a:lnTo>
                <a:lnTo>
                  <a:pt x="629626" y="1161886"/>
                </a:lnTo>
                <a:lnTo>
                  <a:pt x="676283" y="1156198"/>
                </a:lnTo>
                <a:lnTo>
                  <a:pt x="721730" y="1146900"/>
                </a:lnTo>
                <a:lnTo>
                  <a:pt x="765815" y="1134144"/>
                </a:lnTo>
                <a:lnTo>
                  <a:pt x="808390" y="1118079"/>
                </a:lnTo>
                <a:lnTo>
                  <a:pt x="849305" y="1098854"/>
                </a:lnTo>
                <a:lnTo>
                  <a:pt x="888409" y="1076620"/>
                </a:lnTo>
                <a:lnTo>
                  <a:pt x="925552" y="1051526"/>
                </a:lnTo>
                <a:lnTo>
                  <a:pt x="960586" y="1023722"/>
                </a:lnTo>
                <a:lnTo>
                  <a:pt x="993359" y="993359"/>
                </a:lnTo>
                <a:lnTo>
                  <a:pt x="1023722" y="960586"/>
                </a:lnTo>
                <a:lnTo>
                  <a:pt x="1051526" y="925552"/>
                </a:lnTo>
                <a:lnTo>
                  <a:pt x="1076620" y="888409"/>
                </a:lnTo>
                <a:lnTo>
                  <a:pt x="1098854" y="849305"/>
                </a:lnTo>
                <a:lnTo>
                  <a:pt x="1118079" y="808390"/>
                </a:lnTo>
                <a:lnTo>
                  <a:pt x="1134144" y="765815"/>
                </a:lnTo>
                <a:lnTo>
                  <a:pt x="1146900" y="721730"/>
                </a:lnTo>
                <a:lnTo>
                  <a:pt x="1156198" y="676283"/>
                </a:lnTo>
                <a:lnTo>
                  <a:pt x="1161886" y="629626"/>
                </a:lnTo>
                <a:lnTo>
                  <a:pt x="1163815" y="581907"/>
                </a:lnTo>
                <a:lnTo>
                  <a:pt x="1161886" y="534189"/>
                </a:lnTo>
                <a:lnTo>
                  <a:pt x="1156198" y="487531"/>
                </a:lnTo>
                <a:lnTo>
                  <a:pt x="1146900" y="442085"/>
                </a:lnTo>
                <a:lnTo>
                  <a:pt x="1134144" y="397999"/>
                </a:lnTo>
                <a:lnTo>
                  <a:pt x="1118079" y="355424"/>
                </a:lnTo>
                <a:lnTo>
                  <a:pt x="1098854" y="314510"/>
                </a:lnTo>
                <a:lnTo>
                  <a:pt x="1076620" y="275406"/>
                </a:lnTo>
                <a:lnTo>
                  <a:pt x="1051526" y="238262"/>
                </a:lnTo>
                <a:lnTo>
                  <a:pt x="1023722" y="203229"/>
                </a:lnTo>
                <a:lnTo>
                  <a:pt x="993359" y="170456"/>
                </a:lnTo>
                <a:lnTo>
                  <a:pt x="960586" y="140092"/>
                </a:lnTo>
                <a:lnTo>
                  <a:pt x="925552" y="112289"/>
                </a:lnTo>
                <a:lnTo>
                  <a:pt x="888409" y="87195"/>
                </a:lnTo>
                <a:lnTo>
                  <a:pt x="849305" y="64961"/>
                </a:lnTo>
                <a:lnTo>
                  <a:pt x="808390" y="45736"/>
                </a:lnTo>
                <a:lnTo>
                  <a:pt x="765815" y="29671"/>
                </a:lnTo>
                <a:lnTo>
                  <a:pt x="721730" y="16914"/>
                </a:lnTo>
                <a:lnTo>
                  <a:pt x="676283" y="7617"/>
                </a:lnTo>
                <a:lnTo>
                  <a:pt x="629626" y="1929"/>
                </a:lnTo>
                <a:lnTo>
                  <a:pt x="5819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040241" y="7281676"/>
            <a:ext cx="25781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697166" y="7430322"/>
            <a:ext cx="251460" cy="269240"/>
          </a:xfrm>
          <a:custGeom>
            <a:avLst/>
            <a:gdLst/>
            <a:ahLst/>
            <a:cxnLst/>
            <a:rect l="l" t="t" r="r" b="b"/>
            <a:pathLst>
              <a:path w="251460" h="269240">
                <a:moveTo>
                  <a:pt x="0" y="0"/>
                </a:moveTo>
                <a:lnTo>
                  <a:pt x="0" y="268959"/>
                </a:lnTo>
                <a:lnTo>
                  <a:pt x="251364" y="134479"/>
                </a:lnTo>
                <a:lnTo>
                  <a:pt x="0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178397" y="6776392"/>
            <a:ext cx="12454890" cy="12598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Model</a:t>
            </a:r>
            <a:r>
              <a:rPr dirty="0" sz="2950" spc="5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Building</a:t>
            </a:r>
            <a:endParaRPr sz="295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Model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building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process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where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different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machine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learning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algorithms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are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used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make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different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machine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learning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models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various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applications.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64362" y="1170491"/>
            <a:ext cx="13040360" cy="12592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Research</a:t>
            </a:r>
            <a:r>
              <a:rPr dirty="0" sz="2950" spc="-15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and business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understanding</a:t>
            </a:r>
            <a:endParaRPr sz="295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first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thing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you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have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do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before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you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solve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problem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define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exactly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what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it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is.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You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need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be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able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to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translate</a:t>
            </a:r>
            <a:r>
              <a:rPr dirty="0" sz="2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data</a:t>
            </a:r>
            <a:r>
              <a:rPr dirty="0" sz="2300" spc="-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questions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into</a:t>
            </a:r>
            <a:r>
              <a:rPr dirty="0" sz="2300" spc="-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something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actionable.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547176" y="1314634"/>
            <a:ext cx="1165225" cy="1163955"/>
          </a:xfrm>
          <a:custGeom>
            <a:avLst/>
            <a:gdLst/>
            <a:ahLst/>
            <a:cxnLst/>
            <a:rect l="l" t="t" r="r" b="b"/>
            <a:pathLst>
              <a:path w="1165225" h="1163955">
                <a:moveTo>
                  <a:pt x="582536" y="0"/>
                </a:moveTo>
                <a:lnTo>
                  <a:pt x="534756" y="1929"/>
                </a:lnTo>
                <a:lnTo>
                  <a:pt x="488040" y="7617"/>
                </a:lnTo>
                <a:lnTo>
                  <a:pt x="442539" y="16914"/>
                </a:lnTo>
                <a:lnTo>
                  <a:pt x="398402" y="29671"/>
                </a:lnTo>
                <a:lnTo>
                  <a:pt x="355778" y="45736"/>
                </a:lnTo>
                <a:lnTo>
                  <a:pt x="314818" y="64961"/>
                </a:lnTo>
                <a:lnTo>
                  <a:pt x="275672" y="87195"/>
                </a:lnTo>
                <a:lnTo>
                  <a:pt x="238489" y="112289"/>
                </a:lnTo>
                <a:lnTo>
                  <a:pt x="203419" y="140092"/>
                </a:lnTo>
                <a:lnTo>
                  <a:pt x="170613" y="170456"/>
                </a:lnTo>
                <a:lnTo>
                  <a:pt x="140220" y="203229"/>
                </a:lnTo>
                <a:lnTo>
                  <a:pt x="112389" y="238262"/>
                </a:lnTo>
                <a:lnTo>
                  <a:pt x="87272" y="275406"/>
                </a:lnTo>
                <a:lnTo>
                  <a:pt x="65017" y="314510"/>
                </a:lnTo>
                <a:lnTo>
                  <a:pt x="45775" y="355424"/>
                </a:lnTo>
                <a:lnTo>
                  <a:pt x="29696" y="397999"/>
                </a:lnTo>
                <a:lnTo>
                  <a:pt x="16928" y="442085"/>
                </a:lnTo>
                <a:lnTo>
                  <a:pt x="7623" y="487531"/>
                </a:lnTo>
                <a:lnTo>
                  <a:pt x="1930" y="534189"/>
                </a:lnTo>
                <a:lnTo>
                  <a:pt x="0" y="581907"/>
                </a:lnTo>
                <a:lnTo>
                  <a:pt x="1930" y="629626"/>
                </a:lnTo>
                <a:lnTo>
                  <a:pt x="7623" y="676283"/>
                </a:lnTo>
                <a:lnTo>
                  <a:pt x="16928" y="721730"/>
                </a:lnTo>
                <a:lnTo>
                  <a:pt x="29696" y="765815"/>
                </a:lnTo>
                <a:lnTo>
                  <a:pt x="45775" y="808390"/>
                </a:lnTo>
                <a:lnTo>
                  <a:pt x="65017" y="849305"/>
                </a:lnTo>
                <a:lnTo>
                  <a:pt x="87272" y="888409"/>
                </a:lnTo>
                <a:lnTo>
                  <a:pt x="112389" y="925552"/>
                </a:lnTo>
                <a:lnTo>
                  <a:pt x="140220" y="960586"/>
                </a:lnTo>
                <a:lnTo>
                  <a:pt x="170613" y="993359"/>
                </a:lnTo>
                <a:lnTo>
                  <a:pt x="203419" y="1023722"/>
                </a:lnTo>
                <a:lnTo>
                  <a:pt x="238489" y="1051526"/>
                </a:lnTo>
                <a:lnTo>
                  <a:pt x="275672" y="1076620"/>
                </a:lnTo>
                <a:lnTo>
                  <a:pt x="314818" y="1098854"/>
                </a:lnTo>
                <a:lnTo>
                  <a:pt x="355778" y="1118079"/>
                </a:lnTo>
                <a:lnTo>
                  <a:pt x="398402" y="1134144"/>
                </a:lnTo>
                <a:lnTo>
                  <a:pt x="442539" y="1146900"/>
                </a:lnTo>
                <a:lnTo>
                  <a:pt x="488040" y="1156198"/>
                </a:lnTo>
                <a:lnTo>
                  <a:pt x="534756" y="1161886"/>
                </a:lnTo>
                <a:lnTo>
                  <a:pt x="582536" y="1163815"/>
                </a:lnTo>
                <a:lnTo>
                  <a:pt x="630316" y="1161886"/>
                </a:lnTo>
                <a:lnTo>
                  <a:pt x="677031" y="1156198"/>
                </a:lnTo>
                <a:lnTo>
                  <a:pt x="722533" y="1146900"/>
                </a:lnTo>
                <a:lnTo>
                  <a:pt x="766670" y="1134144"/>
                </a:lnTo>
                <a:lnTo>
                  <a:pt x="809294" y="1118079"/>
                </a:lnTo>
                <a:lnTo>
                  <a:pt x="850254" y="1098854"/>
                </a:lnTo>
                <a:lnTo>
                  <a:pt x="889400" y="1076620"/>
                </a:lnTo>
                <a:lnTo>
                  <a:pt x="926583" y="1051526"/>
                </a:lnTo>
                <a:lnTo>
                  <a:pt x="961652" y="1023722"/>
                </a:lnTo>
                <a:lnTo>
                  <a:pt x="994459" y="993359"/>
                </a:lnTo>
                <a:lnTo>
                  <a:pt x="1024852" y="960586"/>
                </a:lnTo>
                <a:lnTo>
                  <a:pt x="1052682" y="925552"/>
                </a:lnTo>
                <a:lnTo>
                  <a:pt x="1077800" y="888409"/>
                </a:lnTo>
                <a:lnTo>
                  <a:pt x="1100054" y="849305"/>
                </a:lnTo>
                <a:lnTo>
                  <a:pt x="1119296" y="808390"/>
                </a:lnTo>
                <a:lnTo>
                  <a:pt x="1135376" y="765815"/>
                </a:lnTo>
                <a:lnTo>
                  <a:pt x="1148143" y="721730"/>
                </a:lnTo>
                <a:lnTo>
                  <a:pt x="1157448" y="676283"/>
                </a:lnTo>
                <a:lnTo>
                  <a:pt x="1163141" y="629626"/>
                </a:lnTo>
                <a:lnTo>
                  <a:pt x="1165072" y="581907"/>
                </a:lnTo>
                <a:lnTo>
                  <a:pt x="1163141" y="534189"/>
                </a:lnTo>
                <a:lnTo>
                  <a:pt x="1157448" y="487531"/>
                </a:lnTo>
                <a:lnTo>
                  <a:pt x="1148143" y="442085"/>
                </a:lnTo>
                <a:lnTo>
                  <a:pt x="1135376" y="397999"/>
                </a:lnTo>
                <a:lnTo>
                  <a:pt x="1119296" y="355424"/>
                </a:lnTo>
                <a:lnTo>
                  <a:pt x="1100054" y="314510"/>
                </a:lnTo>
                <a:lnTo>
                  <a:pt x="1077800" y="275406"/>
                </a:lnTo>
                <a:lnTo>
                  <a:pt x="1052682" y="238262"/>
                </a:lnTo>
                <a:lnTo>
                  <a:pt x="1024852" y="203229"/>
                </a:lnTo>
                <a:lnTo>
                  <a:pt x="994459" y="170456"/>
                </a:lnTo>
                <a:lnTo>
                  <a:pt x="961652" y="140092"/>
                </a:lnTo>
                <a:lnTo>
                  <a:pt x="926583" y="112289"/>
                </a:lnTo>
                <a:lnTo>
                  <a:pt x="889400" y="87195"/>
                </a:lnTo>
                <a:lnTo>
                  <a:pt x="850254" y="64961"/>
                </a:lnTo>
                <a:lnTo>
                  <a:pt x="809294" y="45736"/>
                </a:lnTo>
                <a:lnTo>
                  <a:pt x="766670" y="29671"/>
                </a:lnTo>
                <a:lnTo>
                  <a:pt x="722533" y="16914"/>
                </a:lnTo>
                <a:lnTo>
                  <a:pt x="677031" y="7617"/>
                </a:lnTo>
                <a:lnTo>
                  <a:pt x="630316" y="1929"/>
                </a:lnTo>
                <a:lnTo>
                  <a:pt x="582536" y="0"/>
                </a:lnTo>
                <a:close/>
              </a:path>
            </a:pathLst>
          </a:custGeom>
          <a:solidFill>
            <a:srgbClr val="FF9A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002746" y="1612368"/>
            <a:ext cx="25781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3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659462" y="1760805"/>
            <a:ext cx="251460" cy="270510"/>
          </a:xfrm>
          <a:custGeom>
            <a:avLst/>
            <a:gdLst/>
            <a:ahLst/>
            <a:cxnLst/>
            <a:rect l="l" t="t" r="r" b="b"/>
            <a:pathLst>
              <a:path w="251460" h="270510">
                <a:moveTo>
                  <a:pt x="0" y="0"/>
                </a:moveTo>
                <a:lnTo>
                  <a:pt x="0" y="270216"/>
                </a:lnTo>
                <a:lnTo>
                  <a:pt x="251364" y="135108"/>
                </a:lnTo>
                <a:lnTo>
                  <a:pt x="0" y="0"/>
                </a:lnTo>
                <a:close/>
              </a:path>
            </a:pathLst>
          </a:custGeom>
          <a:solidFill>
            <a:srgbClr val="FF9A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584880" y="8821622"/>
            <a:ext cx="1163955" cy="1165225"/>
          </a:xfrm>
          <a:custGeom>
            <a:avLst/>
            <a:gdLst/>
            <a:ahLst/>
            <a:cxnLst/>
            <a:rect l="l" t="t" r="r" b="b"/>
            <a:pathLst>
              <a:path w="1163954" h="1165225">
                <a:moveTo>
                  <a:pt x="581907" y="0"/>
                </a:moveTo>
                <a:lnTo>
                  <a:pt x="534189" y="1930"/>
                </a:lnTo>
                <a:lnTo>
                  <a:pt x="487531" y="7623"/>
                </a:lnTo>
                <a:lnTo>
                  <a:pt x="442085" y="16928"/>
                </a:lnTo>
                <a:lnTo>
                  <a:pt x="397999" y="29696"/>
                </a:lnTo>
                <a:lnTo>
                  <a:pt x="355424" y="45775"/>
                </a:lnTo>
                <a:lnTo>
                  <a:pt x="314510" y="65017"/>
                </a:lnTo>
                <a:lnTo>
                  <a:pt x="275406" y="87272"/>
                </a:lnTo>
                <a:lnTo>
                  <a:pt x="238262" y="112389"/>
                </a:lnTo>
                <a:lnTo>
                  <a:pt x="203229" y="140220"/>
                </a:lnTo>
                <a:lnTo>
                  <a:pt x="170456" y="170613"/>
                </a:lnTo>
                <a:lnTo>
                  <a:pt x="140092" y="203419"/>
                </a:lnTo>
                <a:lnTo>
                  <a:pt x="112289" y="238489"/>
                </a:lnTo>
                <a:lnTo>
                  <a:pt x="87195" y="275672"/>
                </a:lnTo>
                <a:lnTo>
                  <a:pt x="64961" y="314818"/>
                </a:lnTo>
                <a:lnTo>
                  <a:pt x="45736" y="355778"/>
                </a:lnTo>
                <a:lnTo>
                  <a:pt x="29671" y="398402"/>
                </a:lnTo>
                <a:lnTo>
                  <a:pt x="16914" y="442539"/>
                </a:lnTo>
                <a:lnTo>
                  <a:pt x="7617" y="488040"/>
                </a:lnTo>
                <a:lnTo>
                  <a:pt x="1929" y="534756"/>
                </a:lnTo>
                <a:lnTo>
                  <a:pt x="0" y="582536"/>
                </a:lnTo>
                <a:lnTo>
                  <a:pt x="1929" y="630316"/>
                </a:lnTo>
                <a:lnTo>
                  <a:pt x="7617" y="677031"/>
                </a:lnTo>
                <a:lnTo>
                  <a:pt x="16914" y="722533"/>
                </a:lnTo>
                <a:lnTo>
                  <a:pt x="29671" y="766670"/>
                </a:lnTo>
                <a:lnTo>
                  <a:pt x="45736" y="809294"/>
                </a:lnTo>
                <a:lnTo>
                  <a:pt x="64961" y="850254"/>
                </a:lnTo>
                <a:lnTo>
                  <a:pt x="87195" y="889400"/>
                </a:lnTo>
                <a:lnTo>
                  <a:pt x="112289" y="926583"/>
                </a:lnTo>
                <a:lnTo>
                  <a:pt x="140092" y="961652"/>
                </a:lnTo>
                <a:lnTo>
                  <a:pt x="170456" y="994459"/>
                </a:lnTo>
                <a:lnTo>
                  <a:pt x="203229" y="1024852"/>
                </a:lnTo>
                <a:lnTo>
                  <a:pt x="238262" y="1052682"/>
                </a:lnTo>
                <a:lnTo>
                  <a:pt x="275406" y="1077800"/>
                </a:lnTo>
                <a:lnTo>
                  <a:pt x="314510" y="1100054"/>
                </a:lnTo>
                <a:lnTo>
                  <a:pt x="355424" y="1119296"/>
                </a:lnTo>
                <a:lnTo>
                  <a:pt x="397999" y="1135376"/>
                </a:lnTo>
                <a:lnTo>
                  <a:pt x="442085" y="1148143"/>
                </a:lnTo>
                <a:lnTo>
                  <a:pt x="487531" y="1157448"/>
                </a:lnTo>
                <a:lnTo>
                  <a:pt x="534189" y="1163141"/>
                </a:lnTo>
                <a:lnTo>
                  <a:pt x="581907" y="1165072"/>
                </a:lnTo>
                <a:lnTo>
                  <a:pt x="629626" y="1163141"/>
                </a:lnTo>
                <a:lnTo>
                  <a:pt x="676283" y="1157448"/>
                </a:lnTo>
                <a:lnTo>
                  <a:pt x="721730" y="1148143"/>
                </a:lnTo>
                <a:lnTo>
                  <a:pt x="765815" y="1135376"/>
                </a:lnTo>
                <a:lnTo>
                  <a:pt x="808390" y="1119296"/>
                </a:lnTo>
                <a:lnTo>
                  <a:pt x="849305" y="1100054"/>
                </a:lnTo>
                <a:lnTo>
                  <a:pt x="888409" y="1077800"/>
                </a:lnTo>
                <a:lnTo>
                  <a:pt x="925552" y="1052682"/>
                </a:lnTo>
                <a:lnTo>
                  <a:pt x="960586" y="1024852"/>
                </a:lnTo>
                <a:lnTo>
                  <a:pt x="993359" y="994459"/>
                </a:lnTo>
                <a:lnTo>
                  <a:pt x="1023722" y="961652"/>
                </a:lnTo>
                <a:lnTo>
                  <a:pt x="1051526" y="926583"/>
                </a:lnTo>
                <a:lnTo>
                  <a:pt x="1076620" y="889400"/>
                </a:lnTo>
                <a:lnTo>
                  <a:pt x="1098854" y="850254"/>
                </a:lnTo>
                <a:lnTo>
                  <a:pt x="1118079" y="809294"/>
                </a:lnTo>
                <a:lnTo>
                  <a:pt x="1134144" y="766670"/>
                </a:lnTo>
                <a:lnTo>
                  <a:pt x="1146900" y="722533"/>
                </a:lnTo>
                <a:lnTo>
                  <a:pt x="1156198" y="677031"/>
                </a:lnTo>
                <a:lnTo>
                  <a:pt x="1161886" y="630316"/>
                </a:lnTo>
                <a:lnTo>
                  <a:pt x="1163815" y="582536"/>
                </a:lnTo>
                <a:lnTo>
                  <a:pt x="1161886" y="534756"/>
                </a:lnTo>
                <a:lnTo>
                  <a:pt x="1156198" y="488040"/>
                </a:lnTo>
                <a:lnTo>
                  <a:pt x="1146900" y="442539"/>
                </a:lnTo>
                <a:lnTo>
                  <a:pt x="1134144" y="398402"/>
                </a:lnTo>
                <a:lnTo>
                  <a:pt x="1118079" y="355778"/>
                </a:lnTo>
                <a:lnTo>
                  <a:pt x="1098854" y="314818"/>
                </a:lnTo>
                <a:lnTo>
                  <a:pt x="1076620" y="275672"/>
                </a:lnTo>
                <a:lnTo>
                  <a:pt x="1051526" y="238489"/>
                </a:lnTo>
                <a:lnTo>
                  <a:pt x="1023722" y="203419"/>
                </a:lnTo>
                <a:lnTo>
                  <a:pt x="993359" y="170613"/>
                </a:lnTo>
                <a:lnTo>
                  <a:pt x="960586" y="140220"/>
                </a:lnTo>
                <a:lnTo>
                  <a:pt x="925552" y="112389"/>
                </a:lnTo>
                <a:lnTo>
                  <a:pt x="888409" y="87272"/>
                </a:lnTo>
                <a:lnTo>
                  <a:pt x="849305" y="65017"/>
                </a:lnTo>
                <a:lnTo>
                  <a:pt x="808390" y="45775"/>
                </a:lnTo>
                <a:lnTo>
                  <a:pt x="765815" y="29696"/>
                </a:lnTo>
                <a:lnTo>
                  <a:pt x="721730" y="16928"/>
                </a:lnTo>
                <a:lnTo>
                  <a:pt x="676283" y="7623"/>
                </a:lnTo>
                <a:lnTo>
                  <a:pt x="629626" y="1930"/>
                </a:lnTo>
                <a:lnTo>
                  <a:pt x="58190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5040241" y="9121347"/>
            <a:ext cx="257810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3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697166" y="9269050"/>
            <a:ext cx="251460" cy="270510"/>
          </a:xfrm>
          <a:custGeom>
            <a:avLst/>
            <a:gdLst/>
            <a:ahLst/>
            <a:cxnLst/>
            <a:rect l="l" t="t" r="r" b="b"/>
            <a:pathLst>
              <a:path w="251460" h="270509">
                <a:moveTo>
                  <a:pt x="0" y="0"/>
                </a:moveTo>
                <a:lnTo>
                  <a:pt x="0" y="270216"/>
                </a:lnTo>
                <a:lnTo>
                  <a:pt x="251364" y="135108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178397" y="8616419"/>
            <a:ext cx="12821285" cy="1259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Model</a:t>
            </a:r>
            <a:r>
              <a:rPr dirty="0" sz="2950" spc="15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Deployment</a:t>
            </a:r>
            <a:endParaRPr sz="2950">
              <a:latin typeface="Ebrima"/>
              <a:cs typeface="Ebri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Model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Deployment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process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where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various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ML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algorithms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are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deployed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on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various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platforms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like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flask,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streamlit,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various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open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source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platforms,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etc.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Here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we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have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used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Streamlit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deploy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our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ML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project.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154" y="4910014"/>
            <a:ext cx="11189970" cy="12820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250" b="1">
                <a:solidFill>
                  <a:srgbClr val="FFFFFF"/>
                </a:solidFill>
                <a:latin typeface="Ebrima"/>
                <a:cs typeface="Ebrima"/>
              </a:rPr>
              <a:t>INSIGHTS</a:t>
            </a:r>
            <a:r>
              <a:rPr dirty="0" sz="8250" spc="-385" b="1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dirty="0" sz="8250" spc="-10" b="1">
                <a:solidFill>
                  <a:srgbClr val="FFFFFF"/>
                </a:solidFill>
                <a:latin typeface="Ebrima"/>
                <a:cs typeface="Ebrima"/>
              </a:rPr>
              <a:t>GENERATED</a:t>
            </a:r>
            <a:endParaRPr sz="825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95"/>
              </a:spcBef>
            </a:pPr>
            <a:r>
              <a:rPr dirty="0"/>
              <a:t>OUTPUT</a:t>
            </a:r>
            <a:r>
              <a:rPr dirty="0" spc="-185"/>
              <a:t> </a:t>
            </a:r>
            <a:r>
              <a:rPr dirty="0" spc="-10"/>
              <a:t>SCREEN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1855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6583" y="2538777"/>
            <a:ext cx="14267425" cy="8026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INPUTS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1855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55641" y="2562734"/>
            <a:ext cx="7848600" cy="4852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Balance</a:t>
            </a:r>
            <a:r>
              <a:rPr dirty="0" sz="395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–</a:t>
            </a:r>
            <a:r>
              <a:rPr dirty="0" sz="3950" spc="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 spc="-10">
                <a:solidFill>
                  <a:srgbClr val="999999"/>
                </a:solidFill>
                <a:latin typeface="Calibri"/>
                <a:cs typeface="Calibri"/>
              </a:rPr>
              <a:t>40.900749</a:t>
            </a:r>
            <a:endParaRPr sz="3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Balance</a:t>
            </a:r>
            <a:r>
              <a:rPr dirty="0" sz="3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–</a:t>
            </a:r>
            <a:r>
              <a:rPr dirty="0" sz="3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 spc="-10">
                <a:solidFill>
                  <a:srgbClr val="999999"/>
                </a:solidFill>
                <a:latin typeface="Calibri"/>
                <a:cs typeface="Calibri"/>
              </a:rPr>
              <a:t>0.818182</a:t>
            </a:r>
            <a:endParaRPr sz="3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95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–</a:t>
            </a:r>
            <a:r>
              <a:rPr dirty="0" sz="3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 spc="-10">
                <a:solidFill>
                  <a:srgbClr val="999999"/>
                </a:solidFill>
                <a:latin typeface="Calibri"/>
                <a:cs typeface="Calibri"/>
              </a:rPr>
              <a:t>95.40</a:t>
            </a:r>
            <a:endParaRPr sz="3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3950" spc="-10">
                <a:solidFill>
                  <a:srgbClr val="999999"/>
                </a:solidFill>
                <a:latin typeface="Calibri"/>
                <a:cs typeface="Calibri"/>
              </a:rPr>
              <a:t>One-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off</a:t>
            </a:r>
            <a:r>
              <a:rPr dirty="0" sz="3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95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–</a:t>
            </a:r>
            <a:r>
              <a:rPr dirty="0" sz="395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 spc="-20">
                <a:solidFill>
                  <a:srgbClr val="999999"/>
                </a:solidFill>
                <a:latin typeface="Calibri"/>
                <a:cs typeface="Calibri"/>
              </a:rPr>
              <a:t>0.00</a:t>
            </a:r>
            <a:endParaRPr sz="3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Installment</a:t>
            </a:r>
            <a:r>
              <a:rPr dirty="0" sz="395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95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–</a:t>
            </a:r>
            <a:r>
              <a:rPr dirty="0" sz="3950" spc="-6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 spc="-10">
                <a:solidFill>
                  <a:srgbClr val="999999"/>
                </a:solidFill>
                <a:latin typeface="Calibri"/>
                <a:cs typeface="Calibri"/>
              </a:rPr>
              <a:t>95.40</a:t>
            </a:r>
            <a:endParaRPr sz="3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Cash</a:t>
            </a:r>
            <a:r>
              <a:rPr dirty="0" sz="3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Advance</a:t>
            </a:r>
            <a:r>
              <a:rPr dirty="0" sz="395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–</a:t>
            </a:r>
            <a:r>
              <a:rPr dirty="0" sz="3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 spc="-10">
                <a:solidFill>
                  <a:srgbClr val="999999"/>
                </a:solidFill>
                <a:latin typeface="Calibri"/>
                <a:cs typeface="Calibri"/>
              </a:rPr>
              <a:t>0.000</a:t>
            </a:r>
            <a:endParaRPr sz="3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950" spc="-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–</a:t>
            </a:r>
            <a:r>
              <a:rPr dirty="0" sz="3950" spc="-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 spc="-10">
                <a:solidFill>
                  <a:srgbClr val="999999"/>
                </a:solidFill>
                <a:latin typeface="Calibri"/>
                <a:cs typeface="Calibri"/>
              </a:rPr>
              <a:t>0.166667</a:t>
            </a:r>
            <a:endParaRPr sz="3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3950" spc="-10">
                <a:solidFill>
                  <a:srgbClr val="999999"/>
                </a:solidFill>
                <a:latin typeface="Calibri"/>
                <a:cs typeface="Calibri"/>
              </a:rPr>
              <a:t>One-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off</a:t>
            </a:r>
            <a:r>
              <a:rPr dirty="0" sz="3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95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>
                <a:solidFill>
                  <a:srgbClr val="999999"/>
                </a:solidFill>
                <a:latin typeface="Calibri"/>
                <a:cs typeface="Calibri"/>
              </a:rPr>
              <a:t>–</a:t>
            </a:r>
            <a:r>
              <a:rPr dirty="0" sz="3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950" spc="-20">
                <a:solidFill>
                  <a:srgbClr val="999999"/>
                </a:solidFill>
                <a:latin typeface="Calibri"/>
                <a:cs typeface="Calibri"/>
              </a:rPr>
              <a:t>0.00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3870" marR="5080" indent="-471805">
              <a:lnSpc>
                <a:spcPct val="100200"/>
              </a:lnSpc>
              <a:spcBef>
                <a:spcPts val="10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/>
              <a:t>Purchases</a:t>
            </a:r>
            <a:r>
              <a:rPr dirty="0" spc="-105"/>
              <a:t> </a:t>
            </a:r>
            <a:r>
              <a:rPr dirty="0"/>
              <a:t>Installments</a:t>
            </a:r>
            <a:r>
              <a:rPr dirty="0" spc="-90"/>
              <a:t> </a:t>
            </a:r>
            <a:r>
              <a:rPr dirty="0"/>
              <a:t>Frequency</a:t>
            </a:r>
            <a:r>
              <a:rPr dirty="0" spc="-90"/>
              <a:t> </a:t>
            </a:r>
            <a:r>
              <a:rPr dirty="0" spc="-50"/>
              <a:t>– </a:t>
            </a:r>
            <a:r>
              <a:rPr dirty="0" spc="-10"/>
              <a:t>0.083333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/>
              <a:t>Cash</a:t>
            </a:r>
            <a:r>
              <a:rPr dirty="0" spc="-40"/>
              <a:t> </a:t>
            </a:r>
            <a:r>
              <a:rPr dirty="0"/>
              <a:t>advance</a:t>
            </a:r>
            <a:r>
              <a:rPr dirty="0" spc="-40"/>
              <a:t> </a:t>
            </a:r>
            <a:r>
              <a:rPr dirty="0"/>
              <a:t>frequency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 spc="-10"/>
              <a:t>0.000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/>
              <a:t>Cash</a:t>
            </a:r>
            <a:r>
              <a:rPr dirty="0" spc="-35"/>
              <a:t> </a:t>
            </a:r>
            <a:r>
              <a:rPr dirty="0"/>
              <a:t>Advance</a:t>
            </a:r>
            <a:r>
              <a:rPr dirty="0" spc="-20"/>
              <a:t> </a:t>
            </a:r>
            <a:r>
              <a:rPr dirty="0"/>
              <a:t>TRX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15"/>
              <a:t> </a:t>
            </a:r>
            <a:r>
              <a:rPr dirty="0" spc="-50"/>
              <a:t>0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/>
              <a:t>Purchases</a:t>
            </a:r>
            <a:r>
              <a:rPr dirty="0" spc="-30"/>
              <a:t> </a:t>
            </a:r>
            <a:r>
              <a:rPr dirty="0"/>
              <a:t>TRX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 spc="-50"/>
              <a:t>2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/>
              <a:t>Credit</a:t>
            </a:r>
            <a:r>
              <a:rPr dirty="0" spc="-20"/>
              <a:t> </a:t>
            </a:r>
            <a:r>
              <a:rPr dirty="0"/>
              <a:t>Limit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 spc="-20"/>
              <a:t>1000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/>
              <a:t>Payments</a:t>
            </a:r>
            <a:r>
              <a:rPr dirty="0" spc="-120"/>
              <a:t> </a:t>
            </a:r>
            <a:r>
              <a:rPr dirty="0"/>
              <a:t>–</a:t>
            </a:r>
            <a:r>
              <a:rPr dirty="0" spc="-110"/>
              <a:t> </a:t>
            </a:r>
            <a:r>
              <a:rPr dirty="0" spc="-10"/>
              <a:t>201.802084</a:t>
            </a:r>
          </a:p>
          <a:p>
            <a:pPr marL="483870" indent="-47180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/>
              <a:t>Minimum</a:t>
            </a:r>
            <a:r>
              <a:rPr dirty="0" spc="-70"/>
              <a:t> </a:t>
            </a:r>
            <a:r>
              <a:rPr dirty="0"/>
              <a:t>Payments</a:t>
            </a:r>
            <a:r>
              <a:rPr dirty="0" spc="-70"/>
              <a:t> </a:t>
            </a:r>
            <a:r>
              <a:rPr dirty="0"/>
              <a:t>–</a:t>
            </a:r>
            <a:r>
              <a:rPr dirty="0" spc="-60"/>
              <a:t> </a:t>
            </a:r>
            <a:r>
              <a:rPr dirty="0" spc="-10"/>
              <a:t>139.509787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/>
              <a:t>PRC</a:t>
            </a:r>
            <a:r>
              <a:rPr dirty="0" spc="-70"/>
              <a:t> </a:t>
            </a:r>
            <a:r>
              <a:rPr dirty="0"/>
              <a:t>Full</a:t>
            </a:r>
            <a:r>
              <a:rPr dirty="0" spc="-60"/>
              <a:t> </a:t>
            </a:r>
            <a:r>
              <a:rPr dirty="0"/>
              <a:t>Payments</a:t>
            </a:r>
            <a:r>
              <a:rPr dirty="0" spc="-65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 spc="-50"/>
              <a:t>0</a:t>
            </a:r>
          </a:p>
          <a:p>
            <a:pPr marL="483870" indent="-47180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pc="-40"/>
              <a:t>Tenure</a:t>
            </a:r>
            <a:r>
              <a:rPr dirty="0" spc="-80"/>
              <a:t> </a:t>
            </a:r>
            <a:r>
              <a:rPr dirty="0"/>
              <a:t>–</a:t>
            </a:r>
            <a:r>
              <a:rPr dirty="0" spc="-85"/>
              <a:t> </a:t>
            </a:r>
            <a:r>
              <a:rPr dirty="0" spc="-25"/>
              <a:t>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OVERALL</a:t>
            </a:r>
            <a:r>
              <a:rPr dirty="0" spc="-204"/>
              <a:t> </a:t>
            </a:r>
            <a:r>
              <a:rPr dirty="0" spc="-1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268952" y="4852724"/>
            <a:ext cx="7258684" cy="1534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overall</a:t>
            </a:r>
            <a:r>
              <a:rPr dirty="0" sz="3300" spc="-11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analysis</a:t>
            </a:r>
            <a:r>
              <a:rPr dirty="0" sz="3300" spc="-1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it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highest frequency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7000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lowest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1212120" y="2560103"/>
            <a:ext cx="5685155" cy="5691505"/>
            <a:chOff x="11212120" y="2560103"/>
            <a:chExt cx="5685155" cy="569150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12120" y="2560103"/>
              <a:ext cx="5684549" cy="56909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7832" y="2695879"/>
              <a:ext cx="5413125" cy="5419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02590">
              <a:lnSpc>
                <a:spcPct val="100000"/>
              </a:lnSpc>
              <a:spcBef>
                <a:spcPts val="95"/>
              </a:spcBef>
            </a:pPr>
            <a:r>
              <a:rPr dirty="0"/>
              <a:t>BALANCE</a:t>
            </a:r>
            <a:r>
              <a:rPr dirty="0" spc="-165"/>
              <a:t> </a:t>
            </a:r>
            <a:r>
              <a:rPr dirty="0"/>
              <a:t>&amp;</a:t>
            </a:r>
            <a:r>
              <a:rPr dirty="0" spc="-185"/>
              <a:t> </a:t>
            </a:r>
            <a:r>
              <a:rPr dirty="0"/>
              <a:t>BALANCE</a:t>
            </a:r>
            <a:r>
              <a:rPr dirty="0" spc="-165"/>
              <a:t> </a:t>
            </a:r>
            <a:r>
              <a:rPr dirty="0" spc="-10"/>
              <a:t>FREQUENCY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661604" y="9057563"/>
            <a:ext cx="7454900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it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50">
                <a:solidFill>
                  <a:srgbClr val="999999"/>
                </a:solidFill>
                <a:latin typeface="Calibri"/>
                <a:cs typeface="Calibri"/>
              </a:rPr>
              <a:t>2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balance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2000.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716378" y="2614176"/>
            <a:ext cx="5668645" cy="5676265"/>
            <a:chOff x="3716378" y="2614176"/>
            <a:chExt cx="5668645" cy="567626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6378" y="2614176"/>
              <a:ext cx="5668339" cy="567582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154" y="2749922"/>
              <a:ext cx="5396786" cy="540432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1659182" y="9013260"/>
            <a:ext cx="7008495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Balance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which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1.00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and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lowest</a:t>
            </a:r>
            <a:r>
              <a:rPr dirty="0" sz="3300" spc="-1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3300" spc="-1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0">
                <a:solidFill>
                  <a:srgbClr val="999999"/>
                </a:solidFill>
                <a:latin typeface="Calibri"/>
                <a:cs typeface="Calibri"/>
              </a:rPr>
              <a:t>0.75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995089" y="2614176"/>
            <a:ext cx="5699760" cy="5676265"/>
            <a:chOff x="11995089" y="2614176"/>
            <a:chExt cx="5699760" cy="567626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5089" y="2614176"/>
              <a:ext cx="5699690" cy="567582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30831" y="2749922"/>
              <a:ext cx="5428207" cy="5404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/>
              <a:t>PURCHASES</a:t>
            </a:r>
            <a:r>
              <a:rPr dirty="0" spc="-135"/>
              <a:t> </a:t>
            </a:r>
            <a:r>
              <a:rPr dirty="0"/>
              <a:t>&amp;</a:t>
            </a:r>
            <a:r>
              <a:rPr dirty="0" spc="-135"/>
              <a:t> </a:t>
            </a:r>
            <a:r>
              <a:rPr dirty="0" spc="-40"/>
              <a:t>ONE-</a:t>
            </a:r>
            <a:r>
              <a:rPr dirty="0"/>
              <a:t>OFF</a:t>
            </a:r>
            <a:r>
              <a:rPr dirty="0" spc="-135"/>
              <a:t> </a:t>
            </a:r>
            <a:r>
              <a:rPr dirty="0" spc="-10"/>
              <a:t>PURCHASES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019903" y="9328513"/>
            <a:ext cx="7670800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it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to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3000.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873909" y="3295423"/>
            <a:ext cx="5676265" cy="5621020"/>
            <a:chOff x="1873909" y="3295423"/>
            <a:chExt cx="5676265" cy="562102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3909" y="3295423"/>
              <a:ext cx="5675820" cy="562042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9655" y="3431119"/>
              <a:ext cx="5404327" cy="534902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1115397" y="9334064"/>
            <a:ext cx="6741795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One-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off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Purchases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which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3000.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546429" y="3247584"/>
            <a:ext cx="5683885" cy="5668645"/>
            <a:chOff x="11546429" y="3247584"/>
            <a:chExt cx="5683885" cy="566864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46429" y="3247584"/>
              <a:ext cx="5683302" cy="566833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2146" y="3383360"/>
              <a:ext cx="5411868" cy="53967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INSTALLMENTS</a:t>
            </a:r>
            <a:r>
              <a:rPr dirty="0" spc="-200"/>
              <a:t> </a:t>
            </a:r>
            <a:r>
              <a:rPr dirty="0"/>
              <a:t>PURCHASES</a:t>
            </a:r>
            <a:r>
              <a:rPr dirty="0" spc="-190"/>
              <a:t> </a:t>
            </a:r>
            <a:r>
              <a:rPr dirty="0"/>
              <a:t>&amp;</a:t>
            </a:r>
            <a:r>
              <a:rPr dirty="0" spc="-190"/>
              <a:t> </a:t>
            </a:r>
            <a:r>
              <a:rPr dirty="0"/>
              <a:t>CASH</a:t>
            </a:r>
            <a:r>
              <a:rPr dirty="0" spc="-185"/>
              <a:t> </a:t>
            </a:r>
            <a:r>
              <a:rPr dirty="0" spc="-10"/>
              <a:t>ADVANCE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15406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42397" y="9202516"/>
            <a:ext cx="767080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it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to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3000.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801043" y="3026442"/>
            <a:ext cx="5661025" cy="5661025"/>
            <a:chOff x="1801043" y="3026442"/>
            <a:chExt cx="5661025" cy="56610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043" y="3026442"/>
              <a:ext cx="5660679" cy="566068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760" y="3162160"/>
              <a:ext cx="5389246" cy="538924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1216990" y="9202516"/>
            <a:ext cx="6775450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Cash</a:t>
            </a:r>
            <a:r>
              <a:rPr dirty="0" sz="3300" spc="-11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Advance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0">
                <a:solidFill>
                  <a:srgbClr val="999999"/>
                </a:solidFill>
                <a:latin typeface="Calibri"/>
                <a:cs typeface="Calibri"/>
              </a:rPr>
              <a:t>that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highest frequency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2500.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654490" y="2948471"/>
            <a:ext cx="5699760" cy="5739130"/>
            <a:chOff x="11654490" y="2948471"/>
            <a:chExt cx="5699760" cy="573913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4490" y="2948471"/>
              <a:ext cx="5699690" cy="573870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0232" y="3084237"/>
              <a:ext cx="5428207" cy="5467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282" y="4783536"/>
            <a:ext cx="8298180" cy="12820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250" b="1">
                <a:solidFill>
                  <a:srgbClr val="FFFFFF"/>
                </a:solidFill>
                <a:latin typeface="Ebrima"/>
                <a:cs typeface="Ebrima"/>
              </a:rPr>
              <a:t>ABOUT</a:t>
            </a:r>
            <a:r>
              <a:rPr dirty="0" sz="8250" spc="-280" b="1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dirty="0" sz="8250" spc="-10" b="1">
                <a:solidFill>
                  <a:srgbClr val="FFFFFF"/>
                </a:solidFill>
                <a:latin typeface="Ebrima"/>
                <a:cs typeface="Ebrima"/>
              </a:rPr>
              <a:t>PROJECT</a:t>
            </a:r>
            <a:endParaRPr sz="825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/>
              <a:t>PURCHASES</a:t>
            </a:r>
            <a:r>
              <a:rPr dirty="0" spc="-185"/>
              <a:t> </a:t>
            </a:r>
            <a:r>
              <a:rPr dirty="0"/>
              <a:t>FREQUENCY</a:t>
            </a:r>
            <a:r>
              <a:rPr dirty="0" spc="-190"/>
              <a:t> </a:t>
            </a:r>
            <a:r>
              <a:rPr dirty="0"/>
              <a:t>&amp;</a:t>
            </a:r>
            <a:r>
              <a:rPr dirty="0" spc="-180"/>
              <a:t> </a:t>
            </a:r>
            <a:r>
              <a:rPr dirty="0" spc="-40"/>
              <a:t>ONE-</a:t>
            </a:r>
            <a:r>
              <a:rPr dirty="0"/>
              <a:t>OFF</a:t>
            </a:r>
            <a:r>
              <a:rPr dirty="0" spc="-180"/>
              <a:t> </a:t>
            </a:r>
            <a:r>
              <a:rPr dirty="0"/>
              <a:t>PURCHASES</a:t>
            </a:r>
            <a:r>
              <a:rPr dirty="0" spc="-185"/>
              <a:t> </a:t>
            </a:r>
            <a:r>
              <a:rPr dirty="0" spc="-10"/>
              <a:t>FREQUENCY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53320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87441" y="9072121"/>
            <a:ext cx="7670165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3300" spc="-1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it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highest frequency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2000.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330135" y="2821522"/>
            <a:ext cx="5698490" cy="5668645"/>
            <a:chOff x="2330135" y="2821522"/>
            <a:chExt cx="5698490" cy="566864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135" y="2821522"/>
              <a:ext cx="5698443" cy="56683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881" y="2957298"/>
              <a:ext cx="5426950" cy="539678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825386" y="9072121"/>
            <a:ext cx="7168515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One-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off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Purchase Frequency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which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11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of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3000.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395591" y="2821566"/>
            <a:ext cx="5723890" cy="5589270"/>
            <a:chOff x="11395591" y="2821566"/>
            <a:chExt cx="5723890" cy="558927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5591" y="2821566"/>
              <a:ext cx="5723560" cy="558907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1327" y="2957298"/>
              <a:ext cx="5452087" cy="5317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448" y="1068689"/>
            <a:ext cx="16911320" cy="15341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PURCHASES</a:t>
            </a:r>
            <a:r>
              <a:rPr dirty="0" spc="-204"/>
              <a:t> </a:t>
            </a:r>
            <a:r>
              <a:rPr dirty="0" spc="-10"/>
              <a:t>INSTALLMENTS</a:t>
            </a:r>
            <a:r>
              <a:rPr dirty="0" spc="-215"/>
              <a:t> </a:t>
            </a:r>
            <a:r>
              <a:rPr dirty="0"/>
              <a:t>FREQUENCY</a:t>
            </a:r>
            <a:r>
              <a:rPr dirty="0" spc="-200"/>
              <a:t> </a:t>
            </a:r>
            <a:r>
              <a:rPr dirty="0"/>
              <a:t>&amp;</a:t>
            </a:r>
            <a:r>
              <a:rPr dirty="0" spc="-215"/>
              <a:t> </a:t>
            </a:r>
            <a:r>
              <a:rPr dirty="0"/>
              <a:t>CASH</a:t>
            </a:r>
            <a:r>
              <a:rPr dirty="0" spc="-200"/>
              <a:t> </a:t>
            </a:r>
            <a:r>
              <a:rPr dirty="0" spc="-10"/>
              <a:t>ADVANCE FREQUENCY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58661" y="656975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75750" y="8859677"/>
            <a:ext cx="7118350" cy="1534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300" spc="-11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Installments Frequency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it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and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3000.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346498" y="3266476"/>
            <a:ext cx="5636895" cy="5180965"/>
            <a:chOff x="2346498" y="3266476"/>
            <a:chExt cx="5636895" cy="518096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498" y="3266476"/>
              <a:ext cx="5636809" cy="518061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2220" y="3402212"/>
              <a:ext cx="5365366" cy="490914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838897" y="8892606"/>
            <a:ext cx="7311390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Cash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Advance Frequency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which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which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2500.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434572" y="3057884"/>
            <a:ext cx="5661025" cy="5598160"/>
            <a:chOff x="11434572" y="3057884"/>
            <a:chExt cx="5661025" cy="559816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4572" y="3057884"/>
              <a:ext cx="5660679" cy="559779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0289" y="3193580"/>
              <a:ext cx="5389246" cy="53264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/>
              <a:t>CASH</a:t>
            </a:r>
            <a:r>
              <a:rPr dirty="0" spc="-160"/>
              <a:t> </a:t>
            </a:r>
            <a:r>
              <a:rPr dirty="0"/>
              <a:t>ADVANCE</a:t>
            </a:r>
            <a:r>
              <a:rPr dirty="0" spc="-175"/>
              <a:t> </a:t>
            </a:r>
            <a:r>
              <a:rPr dirty="0"/>
              <a:t>TRX</a:t>
            </a:r>
            <a:r>
              <a:rPr dirty="0" spc="-175"/>
              <a:t> </a:t>
            </a:r>
            <a:r>
              <a:rPr dirty="0"/>
              <a:t>&amp;</a:t>
            </a:r>
            <a:r>
              <a:rPr dirty="0" spc="-165"/>
              <a:t> </a:t>
            </a:r>
            <a:r>
              <a:rPr dirty="0"/>
              <a:t>PURCHASES</a:t>
            </a:r>
            <a:r>
              <a:rPr dirty="0" spc="-160"/>
              <a:t> </a:t>
            </a:r>
            <a:r>
              <a:rPr dirty="0" spc="-25"/>
              <a:t>TRX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50448" y="8840134"/>
            <a:ext cx="7186295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Cash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Advance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TRX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it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highest frequency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2500.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284929" y="3015132"/>
            <a:ext cx="5731510" cy="5683885"/>
            <a:chOff x="2284929" y="3015132"/>
            <a:chExt cx="5731510" cy="568388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4929" y="3015132"/>
              <a:ext cx="5731041" cy="568330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0636" y="3150848"/>
              <a:ext cx="5459628" cy="541186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941223" y="8928530"/>
            <a:ext cx="7188834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TRX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which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3000.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607983" y="2991257"/>
            <a:ext cx="5676265" cy="5685155"/>
            <a:chOff x="11607983" y="2991257"/>
            <a:chExt cx="5676265" cy="568515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07983" y="2991257"/>
              <a:ext cx="5675820" cy="56845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43730" y="3126969"/>
              <a:ext cx="5404327" cy="5413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/>
              <a:t>CREDIT</a:t>
            </a:r>
            <a:r>
              <a:rPr dirty="0" spc="-125"/>
              <a:t> </a:t>
            </a:r>
            <a:r>
              <a:rPr dirty="0"/>
              <a:t>LIMIT</a:t>
            </a:r>
            <a:r>
              <a:rPr dirty="0" spc="-130"/>
              <a:t> </a:t>
            </a:r>
            <a:r>
              <a:rPr dirty="0"/>
              <a:t>&amp;</a:t>
            </a:r>
            <a:r>
              <a:rPr dirty="0" spc="-135"/>
              <a:t> </a:t>
            </a:r>
            <a:r>
              <a:rPr dirty="0" spc="-10"/>
              <a:t>PAYMENTS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50448" y="8840134"/>
            <a:ext cx="7475855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Credit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Limit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it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belongs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of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1500.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41223" y="8928530"/>
            <a:ext cx="7452995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1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Payments</a:t>
            </a:r>
            <a:r>
              <a:rPr dirty="0" sz="3300" spc="-1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50">
                <a:solidFill>
                  <a:srgbClr val="999999"/>
                </a:solidFill>
                <a:latin typeface="Calibri"/>
                <a:cs typeface="Calibri"/>
              </a:rPr>
              <a:t>2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which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3000.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954360" y="2891968"/>
            <a:ext cx="5770245" cy="5707380"/>
            <a:chOff x="1954360" y="2891968"/>
            <a:chExt cx="5770245" cy="570738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4360" y="2891968"/>
              <a:ext cx="5770052" cy="57071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0092" y="3027679"/>
              <a:ext cx="5498589" cy="5435749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11837957" y="2914591"/>
            <a:ext cx="5692775" cy="5685155"/>
            <a:chOff x="11837957" y="2914591"/>
            <a:chExt cx="5692775" cy="568515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37957" y="2914591"/>
              <a:ext cx="5692209" cy="56845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73728" y="3050303"/>
              <a:ext cx="5420666" cy="5413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/>
              <a:t>MINIMUM</a:t>
            </a:r>
            <a:r>
              <a:rPr dirty="0" spc="-150"/>
              <a:t> </a:t>
            </a:r>
            <a:r>
              <a:rPr dirty="0"/>
              <a:t>PAYMENTS</a:t>
            </a:r>
            <a:r>
              <a:rPr dirty="0" spc="-155"/>
              <a:t> </a:t>
            </a:r>
            <a:r>
              <a:rPr dirty="0"/>
              <a:t>&amp;</a:t>
            </a:r>
            <a:r>
              <a:rPr dirty="0" spc="-150"/>
              <a:t> </a:t>
            </a:r>
            <a:r>
              <a:rPr dirty="0"/>
              <a:t>PRC</a:t>
            </a:r>
            <a:r>
              <a:rPr dirty="0" spc="-170"/>
              <a:t> </a:t>
            </a:r>
            <a:r>
              <a:rPr dirty="0"/>
              <a:t>FULL</a:t>
            </a:r>
            <a:r>
              <a:rPr dirty="0" spc="-145"/>
              <a:t> </a:t>
            </a:r>
            <a:r>
              <a:rPr dirty="0" spc="-10"/>
              <a:t>PAYMENT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11321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50448" y="8840134"/>
            <a:ext cx="7496809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Minimum</a:t>
            </a:r>
            <a:r>
              <a:rPr dirty="0" sz="3300" spc="-11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0">
                <a:solidFill>
                  <a:srgbClr val="999999"/>
                </a:solidFill>
                <a:latin typeface="Calibri"/>
                <a:cs typeface="Calibri"/>
              </a:rPr>
              <a:t>Payments</a:t>
            </a:r>
            <a:r>
              <a:rPr dirty="0" sz="3300" spc="-1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that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25">
                <a:solidFill>
                  <a:srgbClr val="999999"/>
                </a:solidFill>
                <a:latin typeface="Calibri"/>
                <a:cs typeface="Calibri"/>
              </a:rPr>
              <a:t>it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2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highest frequency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4000.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41223" y="8928530"/>
            <a:ext cx="6576059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PRC</a:t>
            </a:r>
            <a:r>
              <a:rPr dirty="0" sz="3300" spc="-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Full</a:t>
            </a:r>
            <a:r>
              <a:rPr dirty="0" sz="330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Payment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which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3000.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506055" y="2907015"/>
            <a:ext cx="5667375" cy="5676265"/>
            <a:chOff x="2506055" y="2907015"/>
            <a:chExt cx="5667375" cy="567626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6055" y="2907015"/>
              <a:ext cx="5667092" cy="567582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1836" y="3042762"/>
              <a:ext cx="5395530" cy="5404327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11409411" y="2907025"/>
            <a:ext cx="5699760" cy="5655945"/>
            <a:chOff x="11409411" y="2907025"/>
            <a:chExt cx="5699760" cy="565594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9411" y="2907025"/>
              <a:ext cx="5699690" cy="565569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45152" y="3042762"/>
              <a:ext cx="5428207" cy="5384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TENURE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44450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r>
              <a:rPr dirty="0" sz="1950" spc="4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INS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5">
                <a:solidFill>
                  <a:srgbClr val="999999"/>
                </a:solidFill>
                <a:latin typeface="Calibri"/>
                <a:cs typeface="Calibri"/>
              </a:rPr>
              <a:t>IGH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95">
                <a:solidFill>
                  <a:srgbClr val="999999"/>
                </a:solidFill>
                <a:latin typeface="Calibri"/>
                <a:cs typeface="Calibri"/>
              </a:rPr>
              <a:t>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0501336" y="5275267"/>
            <a:ext cx="6918959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0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visual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shows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330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60">
                <a:solidFill>
                  <a:srgbClr val="999999"/>
                </a:solidFill>
                <a:latin typeface="Calibri"/>
                <a:cs typeface="Calibri"/>
              </a:rPr>
              <a:t>Tenure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330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50">
                <a:solidFill>
                  <a:srgbClr val="999999"/>
                </a:solidFill>
                <a:latin typeface="Calibri"/>
                <a:cs typeface="Calibri"/>
              </a:rPr>
              <a:t>2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which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has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highest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r>
              <a:rPr dirty="0" sz="3300" spc="-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3300" spc="-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999999"/>
                </a:solidFill>
                <a:latin typeface="Calibri"/>
                <a:cs typeface="Calibri"/>
              </a:rPr>
              <a:t>3000.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449567" y="3379609"/>
            <a:ext cx="5685155" cy="5661025"/>
            <a:chOff x="2449567" y="3379609"/>
            <a:chExt cx="5685155" cy="56610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9567" y="3379609"/>
              <a:ext cx="5684549" cy="566067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5279" y="3515326"/>
              <a:ext cx="5413125" cy="53892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DEPLOYMENT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315214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811155" y="4354017"/>
            <a:ext cx="16666844" cy="2514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90"/>
              </a:spcBef>
              <a:tabLst>
                <a:tab pos="11900535" algn="l"/>
              </a:tabLst>
            </a:pP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We</a:t>
            </a:r>
            <a:r>
              <a:rPr dirty="0" sz="5450" spc="-2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have</a:t>
            </a:r>
            <a:r>
              <a:rPr dirty="0" sz="5450" spc="-2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created</a:t>
            </a:r>
            <a:r>
              <a:rPr dirty="0" sz="5450" spc="-20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5450" spc="-2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Streamlit</a:t>
            </a:r>
            <a:r>
              <a:rPr dirty="0" sz="5450" spc="-20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Application</a:t>
            </a:r>
            <a:r>
              <a:rPr dirty="0" sz="5450" spc="-2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based</a:t>
            </a:r>
            <a:r>
              <a:rPr dirty="0" sz="5450" spc="-20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on</a:t>
            </a:r>
            <a:r>
              <a:rPr dirty="0" sz="5450" spc="-20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0">
                <a:solidFill>
                  <a:srgbClr val="999999"/>
                </a:solidFill>
                <a:latin typeface="Calibri"/>
                <a:cs typeface="Calibri"/>
              </a:rPr>
              <a:t>this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clustering</a:t>
            </a:r>
            <a:r>
              <a:rPr dirty="0" sz="5450" spc="-2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technique,</a:t>
            </a:r>
            <a:r>
              <a:rPr dirty="0" sz="5450" spc="-1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where</a:t>
            </a:r>
            <a:r>
              <a:rPr dirty="0" sz="5450" spc="-2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we</a:t>
            </a:r>
            <a:r>
              <a:rPr dirty="0" sz="5450" spc="-1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are</a:t>
            </a:r>
            <a:r>
              <a:rPr dirty="0" sz="5450" spc="-1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taking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	the</a:t>
            </a:r>
            <a:r>
              <a:rPr dirty="0" sz="5450" spc="-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customer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details</a:t>
            </a:r>
            <a:r>
              <a:rPr dirty="0" sz="5450" spc="-1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&amp;</a:t>
            </a:r>
            <a:r>
              <a:rPr dirty="0" sz="5450" spc="-1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identifying</a:t>
            </a:r>
            <a:r>
              <a:rPr dirty="0" sz="5450" spc="-19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which</a:t>
            </a:r>
            <a:r>
              <a:rPr dirty="0" sz="5450" spc="-2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r>
              <a:rPr dirty="0" sz="5450" spc="-1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54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customer</a:t>
            </a:r>
            <a:r>
              <a:rPr dirty="0" sz="5450" spc="-1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belongs</a:t>
            </a:r>
            <a:r>
              <a:rPr dirty="0" sz="5450" spc="-1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5">
                <a:solidFill>
                  <a:srgbClr val="999999"/>
                </a:solidFill>
                <a:latin typeface="Calibri"/>
                <a:cs typeface="Calibri"/>
              </a:rPr>
              <a:t>to.</a:t>
            </a:r>
            <a:endParaRPr sz="5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60716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-1" y="5977437"/>
            <a:ext cx="20104100" cy="5334000"/>
            <a:chOff x="-1" y="5977437"/>
            <a:chExt cx="20104100" cy="5334000"/>
          </a:xfrm>
        </p:grpSpPr>
        <p:sp>
          <p:nvSpPr>
            <p:cNvPr id="4" name="object 4" descr=""/>
            <p:cNvSpPr/>
            <p:nvPr/>
          </p:nvSpPr>
          <p:spPr>
            <a:xfrm>
              <a:off x="0" y="6718961"/>
              <a:ext cx="20104100" cy="4592955"/>
            </a:xfrm>
            <a:custGeom>
              <a:avLst/>
              <a:gdLst/>
              <a:ahLst/>
              <a:cxnLst/>
              <a:rect l="l" t="t" r="r" b="b"/>
              <a:pathLst>
                <a:path w="20104100" h="4592955">
                  <a:moveTo>
                    <a:pt x="0" y="4592416"/>
                  </a:moveTo>
                  <a:lnTo>
                    <a:pt x="20104097" y="4592416"/>
                  </a:lnTo>
                  <a:lnTo>
                    <a:pt x="20104097" y="0"/>
                  </a:lnTo>
                  <a:lnTo>
                    <a:pt x="0" y="0"/>
                  </a:lnTo>
                  <a:lnTo>
                    <a:pt x="0" y="4592416"/>
                  </a:lnTo>
                  <a:close/>
                </a:path>
              </a:pathLst>
            </a:custGeom>
            <a:solidFill>
              <a:srgbClr val="363D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-1" y="5977437"/>
              <a:ext cx="20104100" cy="741680"/>
            </a:xfrm>
            <a:custGeom>
              <a:avLst/>
              <a:gdLst/>
              <a:ahLst/>
              <a:cxnLst/>
              <a:rect l="l" t="t" r="r" b="b"/>
              <a:pathLst>
                <a:path w="20104100" h="741679">
                  <a:moveTo>
                    <a:pt x="20104099" y="0"/>
                  </a:moveTo>
                  <a:lnTo>
                    <a:pt x="0" y="0"/>
                  </a:lnTo>
                  <a:lnTo>
                    <a:pt x="0" y="741524"/>
                  </a:lnTo>
                  <a:lnTo>
                    <a:pt x="20104099" y="741524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062090" y="9071388"/>
            <a:ext cx="515556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9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9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9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9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2090" y="9750280"/>
            <a:ext cx="339534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>
                <a:solidFill>
                  <a:srgbClr val="FFFFFF"/>
                </a:solidFill>
                <a:latin typeface="Calibri"/>
                <a:cs typeface="Calibri"/>
              </a:rPr>
              <a:t>segmentation</a:t>
            </a:r>
            <a:r>
              <a:rPr dirty="0" sz="295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Calibri"/>
                <a:cs typeface="Calibri"/>
              </a:rPr>
              <a:t>project.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544861" y="9845799"/>
            <a:ext cx="246189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8900" algn="l"/>
                <a:tab pos="1900555" algn="l"/>
              </a:tabLst>
            </a:pP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60">
                <a:solidFill>
                  <a:srgbClr val="FFFFFF"/>
                </a:solidFill>
                <a:latin typeface="Calibri"/>
                <a:cs typeface="Calibri"/>
              </a:rPr>
              <a:t>BY:</a:t>
            </a:r>
            <a:r>
              <a:rPr dirty="0" sz="23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300" spc="135">
                <a:solidFill>
                  <a:srgbClr val="FFFFFF"/>
                </a:solidFill>
                <a:latin typeface="Calibri"/>
                <a:cs typeface="Calibri"/>
              </a:rPr>
              <a:t>ABC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5056188"/>
            <a:ext cx="12680315" cy="2934970"/>
          </a:xfrm>
          <a:custGeom>
            <a:avLst/>
            <a:gdLst/>
            <a:ahLst/>
            <a:cxnLst/>
            <a:rect l="l" t="t" r="r" b="b"/>
            <a:pathLst>
              <a:path w="12680315" h="2934970">
                <a:moveTo>
                  <a:pt x="10689676" y="0"/>
                </a:moveTo>
                <a:lnTo>
                  <a:pt x="0" y="0"/>
                </a:lnTo>
                <a:lnTo>
                  <a:pt x="0" y="2934675"/>
                </a:lnTo>
                <a:lnTo>
                  <a:pt x="10689676" y="2934675"/>
                </a:lnTo>
                <a:lnTo>
                  <a:pt x="12680061" y="1467337"/>
                </a:lnTo>
                <a:lnTo>
                  <a:pt x="10689676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96269" y="5974541"/>
            <a:ext cx="1023493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b="1">
                <a:solidFill>
                  <a:srgbClr val="FFFFFF"/>
                </a:solidFill>
                <a:latin typeface="Ebrima"/>
                <a:cs typeface="Ebrima"/>
              </a:rPr>
              <a:t>MARKET</a:t>
            </a:r>
            <a:r>
              <a:rPr dirty="0" sz="6600" spc="-25" b="1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dirty="0" sz="6600" spc="-10" b="1">
                <a:solidFill>
                  <a:srgbClr val="FFFFFF"/>
                </a:solidFill>
                <a:latin typeface="Ebrima"/>
                <a:cs typeface="Ebrima"/>
              </a:rPr>
              <a:t>SEGMENTATION</a:t>
            </a:r>
            <a:endParaRPr sz="66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8005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dirty="0" spc="-135"/>
              <a:t> </a:t>
            </a:r>
            <a:r>
              <a:rPr dirty="0"/>
              <a:t>IS</a:t>
            </a:r>
            <a:r>
              <a:rPr dirty="0" spc="-135"/>
              <a:t> </a:t>
            </a:r>
            <a:r>
              <a:rPr dirty="0"/>
              <a:t>MARKET</a:t>
            </a:r>
            <a:r>
              <a:rPr dirty="0" spc="-125"/>
              <a:t> </a:t>
            </a:r>
            <a:r>
              <a:rPr dirty="0" spc="-10"/>
              <a:t>SEGMENTATION?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20732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B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OUT</a:t>
            </a:r>
            <a:r>
              <a:rPr dirty="0" sz="1950" spc="3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75">
                <a:solidFill>
                  <a:srgbClr val="999999"/>
                </a:solidFill>
                <a:latin typeface="Calibri"/>
                <a:cs typeface="Calibri"/>
              </a:rPr>
              <a:t>PROJ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20">
                <a:solidFill>
                  <a:srgbClr val="999999"/>
                </a:solidFill>
                <a:latin typeface="Calibri"/>
                <a:cs typeface="Calibri"/>
              </a:rPr>
              <a:t>EC</a:t>
            </a:r>
            <a:r>
              <a:rPr dirty="0" sz="1950" spc="-1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-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/>
              <a:t>Market</a:t>
            </a:r>
            <a:r>
              <a:rPr dirty="0" spc="15"/>
              <a:t> </a:t>
            </a:r>
            <a:r>
              <a:rPr dirty="0" spc="-10"/>
              <a:t>Segmentation</a:t>
            </a:r>
          </a:p>
          <a:p>
            <a:pPr marL="12700" marR="5080">
              <a:lnSpc>
                <a:spcPct val="100000"/>
              </a:lnSpc>
              <a:spcBef>
                <a:spcPts val="360"/>
              </a:spcBef>
              <a:tabLst>
                <a:tab pos="2953385" algn="l"/>
                <a:tab pos="5972810" algn="l"/>
                <a:tab pos="8364855" algn="l"/>
              </a:tabLst>
            </a:pP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In</a:t>
            </a:r>
            <a:r>
              <a:rPr dirty="0" sz="5450" spc="-16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0">
                <a:solidFill>
                  <a:srgbClr val="999999"/>
                </a:solidFill>
                <a:latin typeface="Calibri"/>
                <a:cs typeface="Calibri"/>
              </a:rPr>
              <a:t>marketing,</a:t>
            </a:r>
            <a:r>
              <a:rPr dirty="0" sz="5450" spc="-1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0">
                <a:solidFill>
                  <a:srgbClr val="999999"/>
                </a:solidFill>
                <a:latin typeface="Calibri"/>
                <a:cs typeface="Calibri"/>
              </a:rPr>
              <a:t>market</a:t>
            </a:r>
            <a:r>
              <a:rPr dirty="0" sz="5450" spc="-1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5">
                <a:solidFill>
                  <a:srgbClr val="999999"/>
                </a:solidFill>
                <a:latin typeface="Calibri"/>
                <a:cs typeface="Calibri"/>
              </a:rPr>
              <a:t>segmentation</a:t>
            </a:r>
            <a:r>
              <a:rPr dirty="0" sz="5450" spc="-16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5450" spc="-1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5450" spc="-1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process</a:t>
            </a:r>
            <a:r>
              <a:rPr dirty="0" sz="5450" spc="-1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5">
                <a:solidFill>
                  <a:srgbClr val="999999"/>
                </a:solidFill>
                <a:latin typeface="Calibri"/>
                <a:cs typeface="Calibri"/>
              </a:rPr>
              <a:t>of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dividing</a:t>
            </a:r>
            <a:r>
              <a:rPr dirty="0" sz="5450" spc="-2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54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broad</a:t>
            </a:r>
            <a:r>
              <a:rPr dirty="0" sz="5450" spc="-20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consumer</a:t>
            </a:r>
            <a:r>
              <a:rPr dirty="0" sz="54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5">
                <a:solidFill>
                  <a:srgbClr val="999999"/>
                </a:solidFill>
                <a:latin typeface="Calibri"/>
                <a:cs typeface="Calibri"/>
              </a:rPr>
              <a:t>or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	business</a:t>
            </a:r>
            <a:r>
              <a:rPr dirty="0" sz="5450" spc="-2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0">
                <a:solidFill>
                  <a:srgbClr val="999999"/>
                </a:solidFill>
                <a:latin typeface="Calibri"/>
                <a:cs typeface="Calibri"/>
              </a:rPr>
              <a:t>market,</a:t>
            </a:r>
            <a:r>
              <a:rPr dirty="0" sz="5450" spc="-2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normally consisting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	of</a:t>
            </a:r>
            <a:r>
              <a:rPr dirty="0" sz="5450" spc="-6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existing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	and</a:t>
            </a:r>
            <a:r>
              <a:rPr dirty="0" sz="5450" spc="-20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potential</a:t>
            </a:r>
            <a:r>
              <a:rPr dirty="0" sz="5450" spc="-2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5">
                <a:solidFill>
                  <a:srgbClr val="999999"/>
                </a:solidFill>
                <a:latin typeface="Calibri"/>
                <a:cs typeface="Calibri"/>
              </a:rPr>
              <a:t>customers,</a:t>
            </a:r>
            <a:r>
              <a:rPr dirty="0" sz="5450" spc="-2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into</a:t>
            </a:r>
            <a:r>
              <a:rPr dirty="0" sz="5450" spc="-2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0">
                <a:solidFill>
                  <a:srgbClr val="999999"/>
                </a:solidFill>
                <a:latin typeface="Calibri"/>
                <a:cs typeface="Calibri"/>
              </a:rPr>
              <a:t>sub-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groups</a:t>
            </a:r>
            <a:r>
              <a:rPr dirty="0" sz="5450" spc="-1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5450" spc="-1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0">
                <a:solidFill>
                  <a:srgbClr val="999999"/>
                </a:solidFill>
                <a:latin typeface="Calibri"/>
                <a:cs typeface="Calibri"/>
              </a:rPr>
              <a:t>consumers</a:t>
            </a:r>
            <a:r>
              <a:rPr dirty="0" sz="5450" spc="-1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based</a:t>
            </a:r>
            <a:r>
              <a:rPr dirty="0" sz="5450" spc="-1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on</a:t>
            </a:r>
            <a:r>
              <a:rPr dirty="0" sz="5450" spc="-1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some</a:t>
            </a:r>
            <a:r>
              <a:rPr dirty="0" sz="5450" spc="-1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type</a:t>
            </a:r>
            <a:r>
              <a:rPr dirty="0" sz="5450" spc="-1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5450" spc="-1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shared characteristics.</a:t>
            </a:r>
            <a:endParaRPr sz="5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OBJECTIVE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20732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B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OUT</a:t>
            </a:r>
            <a:r>
              <a:rPr dirty="0" sz="1950" spc="3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75">
                <a:solidFill>
                  <a:srgbClr val="999999"/>
                </a:solidFill>
                <a:latin typeface="Calibri"/>
                <a:cs typeface="Calibri"/>
              </a:rPr>
              <a:t>PROJ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20">
                <a:solidFill>
                  <a:srgbClr val="999999"/>
                </a:solidFill>
                <a:latin typeface="Calibri"/>
                <a:cs typeface="Calibri"/>
              </a:rPr>
              <a:t>EC</a:t>
            </a:r>
            <a:r>
              <a:rPr dirty="0" sz="1950" spc="-1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-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325195" y="4444718"/>
            <a:ext cx="15463519" cy="2513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568960" algn="l"/>
              </a:tabLst>
            </a:pPr>
            <a:r>
              <a:rPr dirty="0" sz="5450" spc="-5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	case</a:t>
            </a:r>
            <a:r>
              <a:rPr dirty="0" sz="5450" spc="-1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requires</a:t>
            </a:r>
            <a:r>
              <a:rPr dirty="0" sz="5450" spc="-20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5450" spc="-1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develop</a:t>
            </a:r>
            <a:r>
              <a:rPr dirty="0" sz="5450" spc="-20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54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customer</a:t>
            </a:r>
            <a:r>
              <a:rPr dirty="0" sz="5450" spc="-1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5">
                <a:solidFill>
                  <a:srgbClr val="999999"/>
                </a:solidFill>
                <a:latin typeface="Calibri"/>
                <a:cs typeface="Calibri"/>
              </a:rPr>
              <a:t>segmentation</a:t>
            </a:r>
            <a:r>
              <a:rPr dirty="0" sz="54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5">
                <a:solidFill>
                  <a:srgbClr val="999999"/>
                </a:solidFill>
                <a:latin typeface="Calibri"/>
                <a:cs typeface="Calibri"/>
              </a:rPr>
              <a:t>to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give</a:t>
            </a:r>
            <a:r>
              <a:rPr dirty="0" sz="54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30">
                <a:solidFill>
                  <a:srgbClr val="999999"/>
                </a:solidFill>
                <a:latin typeface="Calibri"/>
                <a:cs typeface="Calibri"/>
              </a:rPr>
              <a:t>recommendations</a:t>
            </a:r>
            <a:r>
              <a:rPr dirty="0" sz="5450" spc="-204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like</a:t>
            </a:r>
            <a:r>
              <a:rPr dirty="0" sz="54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saving</a:t>
            </a:r>
            <a:r>
              <a:rPr dirty="0" sz="54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plans,</a:t>
            </a:r>
            <a:r>
              <a:rPr dirty="0" sz="54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loans,</a:t>
            </a:r>
            <a:r>
              <a:rPr dirty="0" sz="54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wealth </a:t>
            </a:r>
            <a:r>
              <a:rPr dirty="0" sz="5450" spc="-20">
                <a:solidFill>
                  <a:srgbClr val="999999"/>
                </a:solidFill>
                <a:latin typeface="Calibri"/>
                <a:cs typeface="Calibri"/>
              </a:rPr>
              <a:t>management,</a:t>
            </a:r>
            <a:r>
              <a:rPr dirty="0" sz="5450" spc="-18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etc.</a:t>
            </a:r>
            <a:r>
              <a:rPr dirty="0" sz="54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>
                <a:solidFill>
                  <a:srgbClr val="999999"/>
                </a:solidFill>
                <a:latin typeface="Calibri"/>
                <a:cs typeface="Calibri"/>
              </a:rPr>
              <a:t>on</a:t>
            </a:r>
            <a:r>
              <a:rPr dirty="0" sz="5450" spc="-2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0">
                <a:solidFill>
                  <a:srgbClr val="999999"/>
                </a:solidFill>
                <a:latin typeface="Calibri"/>
                <a:cs typeface="Calibri"/>
              </a:rPr>
              <a:t>target</a:t>
            </a:r>
            <a:r>
              <a:rPr dirty="0" sz="54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25">
                <a:solidFill>
                  <a:srgbClr val="999999"/>
                </a:solidFill>
                <a:latin typeface="Calibri"/>
                <a:cs typeface="Calibri"/>
              </a:rPr>
              <a:t>customers</a:t>
            </a:r>
            <a:r>
              <a:rPr dirty="0" sz="54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5450" spc="-10">
                <a:solidFill>
                  <a:srgbClr val="999999"/>
                </a:solidFill>
                <a:latin typeface="Calibri"/>
                <a:cs typeface="Calibri"/>
              </a:rPr>
              <a:t>groups.</a:t>
            </a:r>
            <a:endParaRPr sz="5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800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OBJECTIVE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20732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B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70">
                <a:solidFill>
                  <a:srgbClr val="999999"/>
                </a:solidFill>
                <a:latin typeface="Calibri"/>
                <a:cs typeface="Calibri"/>
              </a:rPr>
              <a:t>OUT</a:t>
            </a:r>
            <a:r>
              <a:rPr dirty="0" sz="1950" spc="30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 spc="175">
                <a:solidFill>
                  <a:srgbClr val="999999"/>
                </a:solidFill>
                <a:latin typeface="Calibri"/>
                <a:cs typeface="Calibri"/>
              </a:rPr>
              <a:t>PROJ</a:t>
            </a:r>
            <a:r>
              <a:rPr dirty="0" sz="1950" spc="-18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20">
                <a:solidFill>
                  <a:srgbClr val="999999"/>
                </a:solidFill>
                <a:latin typeface="Calibri"/>
                <a:cs typeface="Calibri"/>
              </a:rPr>
              <a:t>EC</a:t>
            </a:r>
            <a:r>
              <a:rPr dirty="0" sz="1950" spc="-17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-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078" y="2598291"/>
            <a:ext cx="14745697" cy="66205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282" y="4783536"/>
            <a:ext cx="8503920" cy="12820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250" b="1">
                <a:solidFill>
                  <a:srgbClr val="FFFFFF"/>
                </a:solidFill>
                <a:latin typeface="Ebrima"/>
                <a:cs typeface="Ebrima"/>
              </a:rPr>
              <a:t>ABOUT</a:t>
            </a:r>
            <a:r>
              <a:rPr dirty="0" sz="8250" spc="-280" b="1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dirty="0" sz="8250" spc="-10" b="1">
                <a:solidFill>
                  <a:srgbClr val="FFFFFF"/>
                </a:solidFill>
                <a:latin typeface="Ebrima"/>
                <a:cs typeface="Ebrima"/>
              </a:rPr>
              <a:t>DATASET</a:t>
            </a:r>
            <a:endParaRPr sz="825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452066"/>
            <a:ext cx="4195445" cy="6409055"/>
          </a:xfrm>
          <a:custGeom>
            <a:avLst/>
            <a:gdLst/>
            <a:ahLst/>
            <a:cxnLst/>
            <a:rect l="l" t="t" r="r" b="b"/>
            <a:pathLst>
              <a:path w="4195445" h="6409055">
                <a:moveTo>
                  <a:pt x="4195254" y="3199752"/>
                </a:moveTo>
                <a:lnTo>
                  <a:pt x="2346274" y="0"/>
                </a:lnTo>
                <a:lnTo>
                  <a:pt x="6083" y="0"/>
                </a:lnTo>
                <a:lnTo>
                  <a:pt x="5715" y="574357"/>
                </a:lnTo>
                <a:lnTo>
                  <a:pt x="0" y="574357"/>
                </a:lnTo>
                <a:lnTo>
                  <a:pt x="0" y="5733605"/>
                </a:lnTo>
                <a:lnTo>
                  <a:pt x="2527" y="5733605"/>
                </a:lnTo>
                <a:lnTo>
                  <a:pt x="0" y="6408521"/>
                </a:lnTo>
                <a:lnTo>
                  <a:pt x="815187" y="6408674"/>
                </a:lnTo>
                <a:lnTo>
                  <a:pt x="1990356" y="6406629"/>
                </a:lnTo>
                <a:lnTo>
                  <a:pt x="2346274" y="6407264"/>
                </a:lnTo>
                <a:lnTo>
                  <a:pt x="4195254" y="3199752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0774" y="4720757"/>
            <a:ext cx="2459990" cy="16852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10820">
              <a:lnSpc>
                <a:spcPct val="100000"/>
              </a:lnSpc>
              <a:spcBef>
                <a:spcPts val="95"/>
              </a:spcBef>
            </a:pPr>
            <a:r>
              <a:rPr dirty="0" sz="5450" spc="-10">
                <a:solidFill>
                  <a:srgbClr val="FFFFFF"/>
                </a:solidFill>
                <a:latin typeface="Calibri"/>
                <a:cs typeface="Calibri"/>
              </a:rPr>
              <a:t>ABOUT </a:t>
            </a:r>
            <a:r>
              <a:rPr dirty="0" sz="5450" spc="-15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5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50703" y="984377"/>
            <a:ext cx="12880340" cy="298259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950" spc="-10" b="1">
                <a:solidFill>
                  <a:srgbClr val="363D47"/>
                </a:solidFill>
                <a:latin typeface="Ebrima"/>
                <a:cs typeface="Ebrima"/>
              </a:rPr>
              <a:t>Dataset</a:t>
            </a:r>
            <a:endParaRPr sz="2950">
              <a:latin typeface="Ebrima"/>
              <a:cs typeface="Ebrima"/>
            </a:endParaRPr>
          </a:p>
          <a:p>
            <a:pPr marL="12700" marR="5080">
              <a:lnSpc>
                <a:spcPts val="3379"/>
              </a:lnSpc>
              <a:spcBef>
                <a:spcPts val="630"/>
              </a:spcBef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95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sample</a:t>
            </a:r>
            <a:r>
              <a:rPr dirty="0" sz="295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Dataset</a:t>
            </a:r>
            <a:r>
              <a:rPr dirty="0" sz="295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summarizes</a:t>
            </a:r>
            <a:r>
              <a:rPr dirty="0" sz="2950" spc="-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usage</a:t>
            </a:r>
            <a:r>
              <a:rPr dirty="0" sz="295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behavior</a:t>
            </a:r>
            <a:r>
              <a:rPr dirty="0" sz="2950" spc="-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of</a:t>
            </a:r>
            <a:r>
              <a:rPr dirty="0" sz="295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about</a:t>
            </a:r>
            <a:r>
              <a:rPr dirty="0" sz="2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9000</a:t>
            </a:r>
            <a:r>
              <a:rPr dirty="0" sz="2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active</a:t>
            </a:r>
            <a:r>
              <a:rPr dirty="0" sz="295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credit</a:t>
            </a:r>
            <a:r>
              <a:rPr dirty="0" sz="2950" spc="-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20">
                <a:solidFill>
                  <a:srgbClr val="999999"/>
                </a:solidFill>
                <a:latin typeface="Calibri"/>
                <a:cs typeface="Calibri"/>
              </a:rPr>
              <a:t>card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holders</a:t>
            </a:r>
            <a:r>
              <a:rPr dirty="0" sz="2950" spc="-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during</a:t>
            </a:r>
            <a:r>
              <a:rPr dirty="0" sz="295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last</a:t>
            </a:r>
            <a:r>
              <a:rPr dirty="0" sz="295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6</a:t>
            </a:r>
            <a:r>
              <a:rPr dirty="0" sz="295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months.</a:t>
            </a:r>
            <a:r>
              <a:rPr dirty="0" sz="295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file</a:t>
            </a:r>
            <a:r>
              <a:rPr dirty="0" sz="295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95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at</a:t>
            </a:r>
            <a:r>
              <a:rPr dirty="0" sz="2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295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customer</a:t>
            </a:r>
            <a:r>
              <a:rPr dirty="0" sz="295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level</a:t>
            </a:r>
            <a:r>
              <a:rPr dirty="0" sz="295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with</a:t>
            </a:r>
            <a:r>
              <a:rPr dirty="0" sz="295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18</a:t>
            </a:r>
            <a:r>
              <a:rPr dirty="0" sz="295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behavioral variables.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Calibri"/>
              <a:cs typeface="Calibri"/>
            </a:endParaRPr>
          </a:p>
          <a:p>
            <a:pPr marL="3902710">
              <a:lnSpc>
                <a:spcPct val="100000"/>
              </a:lnSpc>
            </a:pPr>
            <a:r>
              <a:rPr dirty="0" sz="2950" b="1">
                <a:solidFill>
                  <a:srgbClr val="363D47"/>
                </a:solidFill>
                <a:latin typeface="Ebrima"/>
                <a:cs typeface="Ebrima"/>
              </a:rPr>
              <a:t>Variables of</a:t>
            </a:r>
            <a:r>
              <a:rPr dirty="0" sz="2950" spc="-30" b="1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 spc="-10" b="1">
                <a:solidFill>
                  <a:srgbClr val="363D47"/>
                </a:solidFill>
                <a:latin typeface="Ebrima"/>
                <a:cs typeface="Ebrima"/>
              </a:rPr>
              <a:t>Dataset</a:t>
            </a:r>
            <a:endParaRPr sz="2950">
              <a:latin typeface="Ebrima"/>
              <a:cs typeface="Ebri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50703" y="4238390"/>
            <a:ext cx="5674995" cy="613410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Balance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Balance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 Frequency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One-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off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 Purchases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Installment</a:t>
            </a:r>
            <a:r>
              <a:rPr dirty="0" sz="2950" spc="-1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Cash</a:t>
            </a:r>
            <a:r>
              <a:rPr dirty="0" sz="295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Advance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2950" spc="-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One-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off</a:t>
            </a:r>
            <a:r>
              <a:rPr dirty="0" sz="2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2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2950" spc="-1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Installments</a:t>
            </a:r>
            <a:r>
              <a:rPr dirty="0" sz="2950" spc="-10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704018" y="4238390"/>
            <a:ext cx="4300855" cy="613410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Cash</a:t>
            </a:r>
            <a:r>
              <a:rPr dirty="0" sz="295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Advance</a:t>
            </a:r>
            <a:r>
              <a:rPr dirty="0" sz="2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Frequency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Cash</a:t>
            </a:r>
            <a:r>
              <a:rPr dirty="0" sz="295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Advance</a:t>
            </a:r>
            <a:r>
              <a:rPr dirty="0" sz="295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25">
                <a:solidFill>
                  <a:srgbClr val="999999"/>
                </a:solidFill>
                <a:latin typeface="Calibri"/>
                <a:cs typeface="Calibri"/>
              </a:rPr>
              <a:t>TRX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Purchases</a:t>
            </a:r>
            <a:r>
              <a:rPr dirty="0" sz="2950" spc="-5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25">
                <a:solidFill>
                  <a:srgbClr val="999999"/>
                </a:solidFill>
                <a:latin typeface="Calibri"/>
                <a:cs typeface="Calibri"/>
              </a:rPr>
              <a:t>TRX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0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Credit</a:t>
            </a:r>
            <a:r>
              <a:rPr dirty="0" sz="2950" spc="-6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Limit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Payments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Minimum</a:t>
            </a:r>
            <a:r>
              <a:rPr dirty="0" sz="295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Payments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PRC</a:t>
            </a:r>
            <a:r>
              <a:rPr dirty="0" sz="295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>
                <a:solidFill>
                  <a:srgbClr val="999999"/>
                </a:solidFill>
                <a:latin typeface="Calibri"/>
                <a:cs typeface="Calibri"/>
              </a:rPr>
              <a:t>Full</a:t>
            </a:r>
            <a:r>
              <a:rPr dirty="0" sz="295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payment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Tenure</a:t>
            </a:r>
            <a:endParaRPr sz="2950">
              <a:latin typeface="Calibri"/>
              <a:cs typeface="Calibri"/>
            </a:endParaRPr>
          </a:p>
          <a:p>
            <a:pPr marL="483870" indent="-47180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483870" algn="l"/>
                <a:tab pos="484505" algn="l"/>
              </a:tabLst>
            </a:pPr>
            <a:r>
              <a:rPr dirty="0" sz="2950" spc="-10">
                <a:solidFill>
                  <a:srgbClr val="999999"/>
                </a:solidFill>
                <a:latin typeface="Calibri"/>
                <a:cs typeface="Calibri"/>
              </a:rPr>
              <a:t>Cluster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282" y="5217977"/>
            <a:ext cx="8487410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solidFill>
                  <a:srgbClr val="FFFFFF"/>
                </a:solidFill>
                <a:latin typeface="Ebrima"/>
                <a:cs typeface="Ebrima"/>
              </a:rPr>
              <a:t>TOOLKIT</a:t>
            </a:r>
            <a:r>
              <a:rPr dirty="0" spc="-175" b="1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dirty="0" b="1">
                <a:solidFill>
                  <a:srgbClr val="FFFFFF"/>
                </a:solidFill>
                <a:latin typeface="Ebrima"/>
                <a:cs typeface="Ebrima"/>
              </a:rPr>
              <a:t>AND</a:t>
            </a:r>
            <a:r>
              <a:rPr dirty="0" spc="-175" b="1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dirty="0" spc="-10" b="1">
                <a:solidFill>
                  <a:srgbClr val="FFFFFF"/>
                </a:solidFill>
                <a:latin typeface="Ebrima"/>
                <a:cs typeface="Ebrima"/>
              </a:rPr>
              <a:t>ALGORITHMS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8005">
              <a:lnSpc>
                <a:spcPct val="100000"/>
              </a:lnSpc>
              <a:spcBef>
                <a:spcPts val="95"/>
              </a:spcBef>
            </a:pPr>
            <a:r>
              <a:rPr dirty="0"/>
              <a:t>TECH</a:t>
            </a:r>
            <a:r>
              <a:rPr dirty="0" spc="-180"/>
              <a:t> </a:t>
            </a:r>
            <a:r>
              <a:rPr dirty="0"/>
              <a:t>TOOLKITS</a:t>
            </a:r>
            <a:r>
              <a:rPr dirty="0" spc="-200"/>
              <a:t> </a:t>
            </a:r>
            <a:r>
              <a:rPr dirty="0" spc="-20"/>
              <a:t>USED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7441" y="860266"/>
            <a:ext cx="315214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5">
                <a:solidFill>
                  <a:srgbClr val="999999"/>
                </a:solidFill>
                <a:latin typeface="Calibri"/>
                <a:cs typeface="Calibri"/>
              </a:rPr>
              <a:t>MA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R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30">
                <a:solidFill>
                  <a:srgbClr val="999999"/>
                </a:solidFill>
                <a:latin typeface="Calibri"/>
                <a:cs typeface="Calibri"/>
              </a:rPr>
              <a:t>KE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T</a:t>
            </a:r>
            <a:r>
              <a:rPr dirty="0" sz="1950" spc="35">
                <a:solidFill>
                  <a:srgbClr val="999999"/>
                </a:solidFill>
                <a:latin typeface="Calibri"/>
                <a:cs typeface="Calibri"/>
              </a:rPr>
              <a:t>  </a:t>
            </a:r>
            <a:r>
              <a:rPr dirty="0" sz="1950">
                <a:solidFill>
                  <a:srgbClr val="999999"/>
                </a:solidFill>
                <a:latin typeface="Calibri"/>
                <a:cs typeface="Calibri"/>
              </a:rPr>
              <a:t>S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85">
                <a:solidFill>
                  <a:srgbClr val="999999"/>
                </a:solidFill>
                <a:latin typeface="Calibri"/>
                <a:cs typeface="Calibri"/>
              </a:rPr>
              <a:t>EGME</a:t>
            </a:r>
            <a:r>
              <a:rPr dirty="0" sz="1950" spc="-19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950" spc="160">
                <a:solidFill>
                  <a:srgbClr val="999999"/>
                </a:solidFill>
                <a:latin typeface="Calibri"/>
                <a:cs typeface="Calibri"/>
              </a:rPr>
              <a:t>NTATION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427747"/>
            <a:ext cx="1193165" cy="451484"/>
          </a:xfrm>
          <a:custGeom>
            <a:avLst/>
            <a:gdLst/>
            <a:ahLst/>
            <a:cxnLst/>
            <a:rect l="l" t="t" r="r" b="b"/>
            <a:pathLst>
              <a:path w="1193165" h="451485">
                <a:moveTo>
                  <a:pt x="886707" y="0"/>
                </a:moveTo>
                <a:lnTo>
                  <a:pt x="0" y="0"/>
                </a:lnTo>
                <a:lnTo>
                  <a:pt x="0" y="451198"/>
                </a:lnTo>
                <a:lnTo>
                  <a:pt x="886707" y="451198"/>
                </a:lnTo>
                <a:lnTo>
                  <a:pt x="1192722" y="225599"/>
                </a:lnTo>
                <a:lnTo>
                  <a:pt x="886707" y="0"/>
                </a:lnTo>
                <a:close/>
              </a:path>
            </a:pathLst>
          </a:custGeom>
          <a:solidFill>
            <a:srgbClr val="18954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762092" y="4548433"/>
            <a:ext cx="10546080" cy="3947795"/>
            <a:chOff x="4762092" y="4548433"/>
            <a:chExt cx="10546080" cy="3947795"/>
          </a:xfrm>
        </p:grpSpPr>
        <p:sp>
          <p:nvSpPr>
            <p:cNvPr id="6" name="object 6" descr=""/>
            <p:cNvSpPr/>
            <p:nvPr/>
          </p:nvSpPr>
          <p:spPr>
            <a:xfrm>
              <a:off x="11370454" y="6526668"/>
              <a:ext cx="3937635" cy="1969770"/>
            </a:xfrm>
            <a:custGeom>
              <a:avLst/>
              <a:gdLst/>
              <a:ahLst/>
              <a:cxnLst/>
              <a:rect l="l" t="t" r="r" b="b"/>
              <a:pathLst>
                <a:path w="3937634" h="1969770">
                  <a:moveTo>
                    <a:pt x="3937618" y="0"/>
                  </a:moveTo>
                  <a:lnTo>
                    <a:pt x="3302609" y="0"/>
                  </a:lnTo>
                  <a:lnTo>
                    <a:pt x="3302609" y="471412"/>
                  </a:lnTo>
                  <a:lnTo>
                    <a:pt x="1971008" y="1242471"/>
                  </a:lnTo>
                  <a:lnTo>
                    <a:pt x="635008" y="471412"/>
                  </a:lnTo>
                  <a:lnTo>
                    <a:pt x="635008" y="0"/>
                  </a:lnTo>
                  <a:lnTo>
                    <a:pt x="0" y="0"/>
                  </a:lnTo>
                  <a:lnTo>
                    <a:pt x="0" y="841546"/>
                  </a:lnTo>
                  <a:lnTo>
                    <a:pt x="1971008" y="1969437"/>
                  </a:lnTo>
                  <a:lnTo>
                    <a:pt x="3937618" y="841546"/>
                  </a:lnTo>
                  <a:lnTo>
                    <a:pt x="3937618" y="0"/>
                  </a:lnTo>
                  <a:close/>
                </a:path>
              </a:pathLst>
            </a:custGeom>
            <a:solidFill>
              <a:srgbClr val="D21F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62092" y="6526668"/>
              <a:ext cx="3937635" cy="1969770"/>
            </a:xfrm>
            <a:custGeom>
              <a:avLst/>
              <a:gdLst/>
              <a:ahLst/>
              <a:cxnLst/>
              <a:rect l="l" t="t" r="r" b="b"/>
              <a:pathLst>
                <a:path w="3937634" h="1969770">
                  <a:moveTo>
                    <a:pt x="3937618" y="0"/>
                  </a:moveTo>
                  <a:lnTo>
                    <a:pt x="3302609" y="0"/>
                  </a:lnTo>
                  <a:lnTo>
                    <a:pt x="3302609" y="471412"/>
                  </a:lnTo>
                  <a:lnTo>
                    <a:pt x="1971008" y="1238072"/>
                  </a:lnTo>
                  <a:lnTo>
                    <a:pt x="630504" y="471412"/>
                  </a:lnTo>
                  <a:lnTo>
                    <a:pt x="630504" y="0"/>
                  </a:lnTo>
                  <a:lnTo>
                    <a:pt x="0" y="0"/>
                  </a:lnTo>
                  <a:lnTo>
                    <a:pt x="0" y="832748"/>
                  </a:lnTo>
                  <a:lnTo>
                    <a:pt x="1971008" y="1969437"/>
                  </a:lnTo>
                  <a:lnTo>
                    <a:pt x="3937618" y="832748"/>
                  </a:lnTo>
                  <a:lnTo>
                    <a:pt x="3937618" y="0"/>
                  </a:lnTo>
                  <a:close/>
                </a:path>
              </a:pathLst>
            </a:custGeom>
            <a:solidFill>
              <a:srgbClr val="1895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8787" y="4548433"/>
              <a:ext cx="3934460" cy="1973580"/>
            </a:xfrm>
            <a:custGeom>
              <a:avLst/>
              <a:gdLst/>
              <a:ahLst/>
              <a:cxnLst/>
              <a:rect l="l" t="t" r="r" b="b"/>
              <a:pathLst>
                <a:path w="3934459" h="1973579">
                  <a:moveTo>
                    <a:pt x="1966924" y="0"/>
                  </a:moveTo>
                  <a:lnTo>
                    <a:pt x="0" y="1136375"/>
                  </a:lnTo>
                  <a:lnTo>
                    <a:pt x="0" y="1973208"/>
                  </a:lnTo>
                  <a:lnTo>
                    <a:pt x="635008" y="1973208"/>
                  </a:lnTo>
                  <a:lnTo>
                    <a:pt x="635008" y="1501900"/>
                  </a:lnTo>
                  <a:lnTo>
                    <a:pt x="1966924" y="731155"/>
                  </a:lnTo>
                  <a:lnTo>
                    <a:pt x="3298734" y="1501900"/>
                  </a:lnTo>
                  <a:lnTo>
                    <a:pt x="3298734" y="1973208"/>
                  </a:lnTo>
                  <a:lnTo>
                    <a:pt x="3933848" y="1973208"/>
                  </a:lnTo>
                  <a:lnTo>
                    <a:pt x="3933848" y="1136375"/>
                  </a:lnTo>
                  <a:lnTo>
                    <a:pt x="1966924" y="0"/>
                  </a:lnTo>
                  <a:close/>
                </a:path>
              </a:pathLst>
            </a:custGeom>
            <a:solidFill>
              <a:srgbClr val="01A7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731560" y="7626386"/>
              <a:ext cx="608330" cy="370840"/>
            </a:xfrm>
            <a:custGeom>
              <a:avLst/>
              <a:gdLst/>
              <a:ahLst/>
              <a:cxnLst/>
              <a:rect l="l" t="t" r="r" b="b"/>
              <a:pathLst>
                <a:path w="608329" h="370840">
                  <a:moveTo>
                    <a:pt x="608301" y="0"/>
                  </a:moveTo>
                  <a:lnTo>
                    <a:pt x="304150" y="177002"/>
                  </a:lnTo>
                  <a:lnTo>
                    <a:pt x="0" y="0"/>
                  </a:lnTo>
                  <a:lnTo>
                    <a:pt x="0" y="193759"/>
                  </a:lnTo>
                  <a:lnTo>
                    <a:pt x="304150" y="370762"/>
                  </a:lnTo>
                  <a:lnTo>
                    <a:pt x="608301" y="193759"/>
                  </a:lnTo>
                  <a:lnTo>
                    <a:pt x="60830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3034485" y="5002145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305721" y="0"/>
                </a:moveTo>
                <a:lnTo>
                  <a:pt x="0" y="176688"/>
                </a:lnTo>
                <a:lnTo>
                  <a:pt x="0" y="368248"/>
                </a:lnTo>
                <a:lnTo>
                  <a:pt x="305721" y="191560"/>
                </a:lnTo>
                <a:lnTo>
                  <a:pt x="609557" y="368248"/>
                </a:lnTo>
                <a:lnTo>
                  <a:pt x="609557" y="176688"/>
                </a:lnTo>
                <a:lnTo>
                  <a:pt x="305721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426122" y="5002145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305721" y="0"/>
                </a:moveTo>
                <a:lnTo>
                  <a:pt x="0" y="176688"/>
                </a:lnTo>
                <a:lnTo>
                  <a:pt x="0" y="368248"/>
                </a:lnTo>
                <a:lnTo>
                  <a:pt x="305721" y="191560"/>
                </a:lnTo>
                <a:lnTo>
                  <a:pt x="609557" y="368248"/>
                </a:lnTo>
                <a:lnTo>
                  <a:pt x="609557" y="176688"/>
                </a:lnTo>
                <a:lnTo>
                  <a:pt x="305721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886625" y="7929596"/>
            <a:ext cx="4903470" cy="2066289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algn="ctr" marR="278765">
              <a:lnSpc>
                <a:spcPct val="100000"/>
              </a:lnSpc>
              <a:spcBef>
                <a:spcPts val="1610"/>
              </a:spcBef>
            </a:pPr>
            <a:r>
              <a:rPr dirty="0" sz="2950">
                <a:solidFill>
                  <a:srgbClr val="363D47"/>
                </a:solidFill>
                <a:latin typeface="Ebrima"/>
                <a:cs typeface="Ebrima"/>
              </a:rPr>
              <a:t>Jupyter</a:t>
            </a:r>
            <a:r>
              <a:rPr dirty="0" sz="2950" spc="5">
                <a:solidFill>
                  <a:srgbClr val="363D47"/>
                </a:solidFill>
                <a:latin typeface="Ebrima"/>
                <a:cs typeface="Ebrima"/>
              </a:rPr>
              <a:t> </a:t>
            </a: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Notebook</a:t>
            </a:r>
            <a:endParaRPr sz="2950">
              <a:latin typeface="Ebrima"/>
              <a:cs typeface="Ebrima"/>
            </a:endParaRPr>
          </a:p>
          <a:p>
            <a:pPr algn="ctr" marL="12700" marR="5080" indent="635">
              <a:lnSpc>
                <a:spcPct val="128400"/>
              </a:lnSpc>
              <a:spcBef>
                <a:spcPts val="380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Jupyter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notebook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 effective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IDE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used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coding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in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Python.</a:t>
            </a:r>
            <a:r>
              <a:rPr dirty="0" sz="2300" spc="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It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very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easy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use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and widely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used</a:t>
            </a:r>
            <a:r>
              <a:rPr dirty="0" sz="2300" spc="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over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industry.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645137" y="2233999"/>
            <a:ext cx="5389245" cy="2556510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algn="ctr" marR="51435">
              <a:lnSpc>
                <a:spcPct val="100000"/>
              </a:lnSpc>
              <a:spcBef>
                <a:spcPts val="1785"/>
              </a:spcBef>
            </a:pP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Streamlit</a:t>
            </a:r>
            <a:endParaRPr sz="2950">
              <a:latin typeface="Ebrima"/>
              <a:cs typeface="Ebrima"/>
            </a:endParaRPr>
          </a:p>
          <a:p>
            <a:pPr algn="ctr" marL="12065" marR="5080" indent="-1905">
              <a:lnSpc>
                <a:spcPct val="128499"/>
              </a:lnSpc>
              <a:spcBef>
                <a:spcPts val="515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Streamlit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an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open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source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framework</a:t>
            </a:r>
            <a:r>
              <a:rPr dirty="0" sz="2300" spc="-4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for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Machine learning and Data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Science. It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used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for</a:t>
            </a:r>
            <a:r>
              <a:rPr dirty="0" sz="2300" spc="-7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prototype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and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deployment</a:t>
            </a:r>
            <a:r>
              <a:rPr dirty="0" sz="2300" spc="-3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purpose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of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the</a:t>
            </a:r>
            <a:r>
              <a:rPr dirty="0" sz="2300" spc="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models.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76474" y="2414219"/>
            <a:ext cx="4184650" cy="24047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2950" spc="-10">
                <a:solidFill>
                  <a:srgbClr val="363D47"/>
                </a:solidFill>
                <a:latin typeface="Ebrima"/>
                <a:cs typeface="Ebrima"/>
              </a:rPr>
              <a:t>Python</a:t>
            </a:r>
            <a:endParaRPr sz="2950">
              <a:latin typeface="Ebrima"/>
              <a:cs typeface="Ebrima"/>
            </a:endParaRPr>
          </a:p>
          <a:p>
            <a:pPr algn="ctr" marL="12700" marR="5080" indent="-1905">
              <a:lnSpc>
                <a:spcPct val="128499"/>
              </a:lnSpc>
              <a:spcBef>
                <a:spcPts val="990"/>
              </a:spcBef>
            </a:pP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Python</a:t>
            </a:r>
            <a:r>
              <a:rPr dirty="0" sz="2300" spc="3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is the</a:t>
            </a:r>
            <a:r>
              <a:rPr dirty="0" sz="2300" spc="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programming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language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which is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used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to</a:t>
            </a:r>
            <a:r>
              <a:rPr dirty="0" sz="2300" spc="-1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code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the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project.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Various</a:t>
            </a:r>
            <a:r>
              <a:rPr dirty="0" sz="2300" spc="-5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algorithms</a:t>
            </a:r>
            <a:r>
              <a:rPr dirty="0" sz="2300" spc="-4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used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are</a:t>
            </a:r>
            <a:r>
              <a:rPr dirty="0" sz="2300" spc="-2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coded</a:t>
            </a:r>
            <a:r>
              <a:rPr dirty="0" sz="2300" spc="-5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999999"/>
                </a:solidFill>
                <a:latin typeface="Calibri"/>
                <a:cs typeface="Calibri"/>
              </a:rPr>
              <a:t>in</a:t>
            </a:r>
            <a:r>
              <a:rPr dirty="0" sz="2300" spc="-2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999999"/>
                </a:solidFill>
                <a:latin typeface="Calibri"/>
                <a:cs typeface="Calibri"/>
              </a:rPr>
              <a:t>Python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855526" y="5590337"/>
            <a:ext cx="8297545" cy="1783714"/>
            <a:chOff x="5855526" y="5590337"/>
            <a:chExt cx="8297545" cy="1783714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8996" y="5748696"/>
              <a:ext cx="1625068" cy="162506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5526" y="5721046"/>
              <a:ext cx="1625068" cy="162506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26729" y="5590337"/>
              <a:ext cx="1626325" cy="1626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</dc:creator>
  <dc:title>PowerPoint Presentation</dc:title>
  <dcterms:created xsi:type="dcterms:W3CDTF">2023-02-14T17:38:11Z</dcterms:created>
  <dcterms:modified xsi:type="dcterms:W3CDTF">2023-02-14T17:38:11Z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2023-02-14T00:00:00Z</vt:filetime>
  </property>
  <property fmtid="{D5CDD505-2E9C-101B-9397-08002B2CF9AE}" pid="5" name="Producer">
    <vt:lpwstr>Microsoft® PowerPoint® 2013</vt:lpwstr>
  </property>
</Properties>
</file>