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7"/>
  </p:notesMasterIdLst>
  <p:sldIdLst>
    <p:sldId id="367" r:id="rId5"/>
    <p:sldId id="356" r:id="rId6"/>
    <p:sldId id="351" r:id="rId7"/>
    <p:sldId id="357" r:id="rId8"/>
    <p:sldId id="358" r:id="rId9"/>
    <p:sldId id="359" r:id="rId10"/>
    <p:sldId id="360" r:id="rId11"/>
    <p:sldId id="364" r:id="rId12"/>
    <p:sldId id="361" r:id="rId13"/>
    <p:sldId id="362" r:id="rId14"/>
    <p:sldId id="365" r:id="rId15"/>
    <p:sldId id="3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5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34" autoAdjust="0"/>
  </p:normalViewPr>
  <p:slideViewPr>
    <p:cSldViewPr snapToGrid="0">
      <p:cViewPr varScale="1">
        <p:scale>
          <a:sx n="70" d="100"/>
          <a:sy n="70" d="100"/>
        </p:scale>
        <p:origin x="738" y="54"/>
      </p:cViewPr>
      <p:guideLst>
        <p:guide pos="3840"/>
        <p:guide orient="horz" pos="254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86365-1DE3-4206-8631-568DB8EFC2CA}"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57C-9E66-43F1-9F87-179A985BA47D}" type="slidenum">
              <a:rPr lang="en-US" smtClean="0"/>
              <a:t>‹#›</a:t>
            </a:fld>
            <a:endParaRPr lang="en-US" dirty="0"/>
          </a:p>
        </p:txBody>
      </p:sp>
    </p:spTree>
    <p:extLst>
      <p:ext uri="{BB962C8B-B14F-4D97-AF65-F5344CB8AC3E}">
        <p14:creationId xmlns:p14="http://schemas.microsoft.com/office/powerpoint/2010/main" val="1293213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endParaRPr lang="en-US" noProof="0" dirty="0"/>
          </a:p>
        </p:txBody>
      </p:sp>
    </p:spTree>
    <p:extLst>
      <p:ext uri="{BB962C8B-B14F-4D97-AF65-F5344CB8AC3E}">
        <p14:creationId xmlns:p14="http://schemas.microsoft.com/office/powerpoint/2010/main" val="1723584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a:xfrm>
            <a:off x="1097280" y="2343884"/>
            <a:ext cx="10058400" cy="376089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3432407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Vidow">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hasCustomPrompt="1"/>
          </p:nvPr>
        </p:nvSpPr>
        <p:spPr>
          <a:xfrm>
            <a:off x="1097280" y="2459736"/>
            <a:ext cx="9912096" cy="3760891"/>
          </a:xfrm>
          <a:solidFill>
            <a:schemeClr val="bg1"/>
          </a:solid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dirty="0"/>
              <a:t>Click to add video</a:t>
            </a:r>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128930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2664583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216333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1268337"/>
            <a:ext cx="10058400" cy="587584"/>
          </a:xfrm>
          <a:prstGeom prst="rect">
            <a:avLst/>
          </a:prstGeom>
        </p:spPr>
        <p:txBody>
          <a:bodyPr vert="horz" lIns="91440" tIns="45720" rIns="91440" bIns="45720" rtlCol="0" anchor="ctr">
            <a:normAutofit/>
          </a:bodyPr>
          <a:lstStyle>
            <a:lvl1pPr>
              <a:defRPr cap="all" baseline="0"/>
            </a:lvl1pPr>
          </a:lstStyle>
          <a:p>
            <a:r>
              <a:rPr lang="en-US" noProof="0" dirty="0"/>
              <a:t>CLICK TO EDIT MASTER TITLE STYLE</a:t>
            </a:r>
          </a:p>
        </p:txBody>
      </p:sp>
    </p:spTree>
    <p:extLst>
      <p:ext uri="{BB962C8B-B14F-4D97-AF65-F5344CB8AC3E}">
        <p14:creationId xmlns:p14="http://schemas.microsoft.com/office/powerpoint/2010/main" val="1418890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097280" y="942870"/>
            <a:ext cx="4157296" cy="1292750"/>
          </a:xfrm>
          <a:prstGeom prst="rect">
            <a:avLst/>
          </a:prstGeom>
        </p:spPr>
        <p:txBody>
          <a:bodyPr vert="horz" lIns="91440" tIns="45720" rIns="91440" bIns="45720" rtlCol="0" anchor="ctr">
            <a:normAutofit/>
          </a:bodyPr>
          <a:lstStyle>
            <a:lvl1pPr>
              <a:defRPr cap="all" baseline="0"/>
            </a:lvl1pPr>
          </a:lstStyle>
          <a:p>
            <a:r>
              <a:rPr lang="en-US" noProof="0" dirty="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097280"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7017141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dirty="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dirty="0"/>
              <a:t>Quote Goes Here</a:t>
            </a:r>
          </a:p>
        </p:txBody>
      </p:sp>
    </p:spTree>
    <p:extLst>
      <p:ext uri="{BB962C8B-B14F-4D97-AF65-F5344CB8AC3E}">
        <p14:creationId xmlns:p14="http://schemas.microsoft.com/office/powerpoint/2010/main" val="41849357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4/14/2024</a:t>
            </a:fld>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lnSpc>
                <a:spcPts val="2000"/>
              </a:lnSpc>
              <a:buClr>
                <a:schemeClr val="tx1"/>
              </a:buClr>
              <a:buFont typeface="+mj-lt"/>
              <a:buAutoNum type="arabicPeriod"/>
              <a:defRPr sz="1600">
                <a:solidFill>
                  <a:schemeClr val="tx1"/>
                </a:solidFill>
              </a:defRPr>
            </a:lvl1pPr>
            <a:lvl2pPr marL="544068" indent="-342900">
              <a:lnSpc>
                <a:spcPts val="2000"/>
              </a:lnSpc>
              <a:buClr>
                <a:schemeClr val="tx1"/>
              </a:buClr>
              <a:buFont typeface="+mj-lt"/>
              <a:buAutoNum type="arabicPeriod"/>
              <a:defRPr sz="1600">
                <a:solidFill>
                  <a:schemeClr val="tx1"/>
                </a:solidFill>
              </a:defRPr>
            </a:lvl2pPr>
            <a:lvl3pPr marL="612648" indent="-228600">
              <a:lnSpc>
                <a:spcPts val="2000"/>
              </a:lnSpc>
              <a:buClr>
                <a:schemeClr val="tx1"/>
              </a:buClr>
              <a:buFont typeface="+mj-lt"/>
              <a:buAutoNum type="arabicPeriod"/>
              <a:defRPr sz="1600">
                <a:solidFill>
                  <a:schemeClr val="tx1"/>
                </a:solidFill>
              </a:defRPr>
            </a:lvl3pPr>
            <a:lvl4pPr marL="795528" indent="-228600">
              <a:lnSpc>
                <a:spcPts val="2000"/>
              </a:lnSpc>
              <a:buClr>
                <a:schemeClr val="tx1"/>
              </a:buClr>
              <a:buFont typeface="+mj-lt"/>
              <a:buAutoNum type="arabicPeriod"/>
              <a:defRPr sz="1600">
                <a:solidFill>
                  <a:schemeClr val="tx1"/>
                </a:solidFill>
              </a:defRPr>
            </a:lvl4pPr>
            <a:lvl5pPr marL="978408" indent="-228600">
              <a:lnSpc>
                <a:spcPts val="2000"/>
              </a:lnSpc>
              <a:buClr>
                <a:schemeClr val="tx1"/>
              </a:buClr>
              <a:buFont typeface="+mj-lt"/>
              <a:buAutoNum type="arabicPeriod"/>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791853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1283833"/>
            <a:ext cx="5711810" cy="587584"/>
          </a:xfrm>
          <a:prstGeom prst="rect">
            <a:avLst/>
          </a:prstGeom>
        </p:spPr>
        <p:txBody>
          <a:bodyPr vert="horz" lIns="91440" tIns="45720" rIns="91440" bIns="45720" rtlCol="0" anchor="ctr">
            <a:normAutofit/>
          </a:bodyPr>
          <a:lstStyle/>
          <a:p>
            <a:r>
              <a:rPr lang="en-US" noProof="0" dirty="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2286000"/>
            <a:ext cx="5711810" cy="3630168"/>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30936"/>
            <a:ext cx="4589130" cy="5586984"/>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extLst>
    <p:ext uri="{DCECCB84-F9BA-43D5-87BE-67443E8EF086}">
      <p15:sldGuideLst xmlns:p15="http://schemas.microsoft.com/office/powerpoint/2012/main">
        <p15:guide id="1" orient="horz" pos="10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30936"/>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4046387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 name="chimes.wav"/>
          </p:stSnd>
        </p:sndAc>
      </p:transition>
    </mc:Choice>
    <mc:Fallback xmlns="">
      <p:transition spd="slow">
        <p:fade/>
        <p:sndAc>
          <p:stSnd>
            <p:snd r:embed="rId3"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audio" Target="../media/audio1.wav"/><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4/14/2024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93" r:id="rId3"/>
    <p:sldLayoutId id="2147483688" r:id="rId4"/>
    <p:sldLayoutId id="2147483692" r:id="rId5"/>
    <p:sldLayoutId id="2147483691" r:id="rId6"/>
    <p:sldLayoutId id="2147483690" r:id="rId7"/>
    <p:sldLayoutId id="2147483689" r:id="rId8"/>
    <p:sldLayoutId id="2147483683" r:id="rId9"/>
  </p:sldLayoutIdLst>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11" name="chimes.wav"/>
          </p:stSnd>
        </p:sndAc>
      </p:transition>
    </mc:Choice>
    <mc:Fallback xmlns="">
      <p:transition spd="slow">
        <p:fade/>
        <p:sndAc>
          <p:stSnd>
            <p:snd r:embed="rId12" name="chimes.wav"/>
          </p:stSnd>
        </p:sndAc>
      </p:transition>
    </mc:Fallback>
  </mc:AlternateConten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507F-B7A3-BF63-D7CB-893A26270A95}"/>
              </a:ext>
            </a:extLst>
          </p:cNvPr>
          <p:cNvSpPr>
            <a:spLocks noGrp="1"/>
          </p:cNvSpPr>
          <p:nvPr>
            <p:ph type="ctrTitle"/>
          </p:nvPr>
        </p:nvSpPr>
        <p:spPr/>
        <p:txBody>
          <a:bodyPr>
            <a:normAutofit/>
          </a:bodyPr>
          <a:lstStyle/>
          <a:p>
            <a:pPr algn="ctr"/>
            <a:endParaRPr lang="en-IN" sz="9600" b="1" dirty="0">
              <a:latin typeface="Algerian" panose="04020705040A02060702" pitchFamily="82" charset="0"/>
            </a:endParaRPr>
          </a:p>
        </p:txBody>
      </p:sp>
      <p:pic>
        <p:nvPicPr>
          <p:cNvPr id="5" name="Picture 4">
            <a:extLst>
              <a:ext uri="{FF2B5EF4-FFF2-40B4-BE49-F238E27FC236}">
                <a16:creationId xmlns:a16="http://schemas.microsoft.com/office/drawing/2014/main" id="{E015F666-A289-BCE1-345B-E20C712F8B3E}"/>
              </a:ext>
            </a:extLst>
          </p:cNvPr>
          <p:cNvPicPr>
            <a:picLocks noChangeAspect="1"/>
          </p:cNvPicPr>
          <p:nvPr/>
        </p:nvPicPr>
        <p:blipFill>
          <a:blip r:embed="rId3"/>
          <a:stretch>
            <a:fillRect/>
          </a:stretch>
        </p:blipFill>
        <p:spPr>
          <a:xfrm>
            <a:off x="0" y="0"/>
            <a:ext cx="11559654" cy="6223379"/>
          </a:xfrm>
          <a:prstGeom prst="rect">
            <a:avLst/>
          </a:prstGeom>
        </p:spPr>
      </p:pic>
      <p:sp>
        <p:nvSpPr>
          <p:cNvPr id="6" name="Rectangle 5">
            <a:extLst>
              <a:ext uri="{FF2B5EF4-FFF2-40B4-BE49-F238E27FC236}">
                <a16:creationId xmlns:a16="http://schemas.microsoft.com/office/drawing/2014/main" id="{6AA8E0C2-04EB-1F49-709A-A4E02B12D39C}"/>
              </a:ext>
            </a:extLst>
          </p:cNvPr>
          <p:cNvSpPr/>
          <p:nvPr/>
        </p:nvSpPr>
        <p:spPr>
          <a:xfrm>
            <a:off x="4326340" y="655093"/>
            <a:ext cx="4572000" cy="103722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rgbClr val="FFFF00"/>
                </a:solidFill>
                <a:highlight>
                  <a:srgbClr val="800000"/>
                </a:highlight>
                <a:latin typeface="Algerian" panose="04020705040A02060702" pitchFamily="82" charset="0"/>
              </a:rPr>
              <a:t>ppt</a:t>
            </a:r>
            <a:endParaRPr lang="en-IN" sz="9600" dirty="0">
              <a:solidFill>
                <a:srgbClr val="FFFF00"/>
              </a:solidFill>
              <a:highlight>
                <a:srgbClr val="800000"/>
              </a:highlight>
            </a:endParaRPr>
          </a:p>
        </p:txBody>
      </p:sp>
    </p:spTree>
    <p:extLst>
      <p:ext uri="{BB962C8B-B14F-4D97-AF65-F5344CB8AC3E}">
        <p14:creationId xmlns:p14="http://schemas.microsoft.com/office/powerpoint/2010/main" val="853983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chimes.wav"/>
          </p:stSnd>
        </p:sndAc>
      </p:transition>
    </mc:Choice>
    <mc:Fallback xmlns="">
      <p:transition spd="slow">
        <p:fade/>
        <p:sndAc>
          <p:stSnd>
            <p:snd r:embed="rId4" name="chimes.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0" i="0" dirty="0">
                <a:solidFill>
                  <a:schemeClr val="accent2">
                    <a:lumMod val="50000"/>
                  </a:schemeClr>
                </a:solidFill>
                <a:effectLst/>
                <a:highlight>
                  <a:srgbClr val="FFFF00"/>
                </a:highlight>
                <a:latin typeface="Roboto" panose="02000000000000000000" pitchFamily="2" charset="0"/>
              </a:rPr>
              <a:t>Data Model Challenges Throughout our analysis, we encountered various challenges in handling the data. Overcoming these challenges is crucial for accurate insights.</a:t>
            </a:r>
          </a:p>
          <a:p>
            <a:endParaRPr lang="en-US" sz="2400" b="0" i="0" dirty="0">
              <a:solidFill>
                <a:schemeClr val="accent2">
                  <a:lumMod val="50000"/>
                </a:schemeClr>
              </a:solidFill>
              <a:effectLst/>
              <a:highlight>
                <a:srgbClr val="FFFF00"/>
              </a:highlight>
              <a:latin typeface="Roboto" panose="02000000000000000000" pitchFamily="2" charset="0"/>
            </a:endParaRPr>
          </a:p>
          <a:p>
            <a:pPr marL="342900" indent="-342900">
              <a:buFont typeface="Arial" panose="020B0604020202020204" pitchFamily="34" charset="0"/>
              <a:buChar char="•"/>
            </a:pPr>
            <a:r>
              <a:rPr lang="en-US" sz="2400" b="0" i="0" dirty="0">
                <a:solidFill>
                  <a:schemeClr val="accent2">
                    <a:lumMod val="50000"/>
                  </a:schemeClr>
                </a:solidFill>
                <a:effectLst/>
                <a:highlight>
                  <a:srgbClr val="FFFF00"/>
                </a:highlight>
                <a:latin typeface="Roboto" panose="02000000000000000000" pitchFamily="2" charset="0"/>
              </a:rPr>
              <a:t>  Data Volume: Managing and processing large datasets efficiently. </a:t>
            </a:r>
          </a:p>
          <a:p>
            <a:r>
              <a:rPr lang="en-US" sz="2400" b="0" i="0" dirty="0">
                <a:solidFill>
                  <a:schemeClr val="accent2">
                    <a:lumMod val="50000"/>
                  </a:schemeClr>
                </a:solidFill>
                <a:effectLst/>
                <a:highlight>
                  <a:srgbClr val="FFFF00"/>
                </a:highlight>
                <a:latin typeface="Roboto" panose="02000000000000000000" pitchFamily="2" charset="0"/>
              </a:rPr>
              <a:t>• Data Quality: Ensuring accuracy and reliability of the data. </a:t>
            </a:r>
          </a:p>
          <a:p>
            <a:r>
              <a:rPr lang="en-US" sz="2400" b="0" i="0" dirty="0">
                <a:solidFill>
                  <a:schemeClr val="accent2">
                    <a:lumMod val="50000"/>
                  </a:schemeClr>
                </a:solidFill>
                <a:effectLst/>
                <a:highlight>
                  <a:srgbClr val="FFFF00"/>
                </a:highlight>
                <a:latin typeface="Roboto" panose="02000000000000000000" pitchFamily="2" charset="0"/>
              </a:rPr>
              <a:t>• Complex Relationships: Establishing connections between different data points.</a:t>
            </a:r>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1693889" y="749808"/>
            <a:ext cx="8559383"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DATA MODEL CHALLENGES</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1165519" y="4856147"/>
            <a:ext cx="12545569" cy="2633472"/>
          </a:xfrm>
          <a:prstGeom prst="rect">
            <a:avLst/>
          </a:prstGeom>
        </p:spPr>
      </p:pic>
    </p:spTree>
    <p:extLst>
      <p:ext uri="{BB962C8B-B14F-4D97-AF65-F5344CB8AC3E}">
        <p14:creationId xmlns:p14="http://schemas.microsoft.com/office/powerpoint/2010/main" val="12876979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7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Analyzing airline data is pivotal for driving strategic decision-making, enhancing operational efficiency, and ultimately, fostering the overall success and competitiveness of the airline industry. </a:t>
            </a:r>
          </a:p>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By harnessing data analytics techniques, airlines can extract valuable insights from diverse sources such as passenger bookings, flight performance metrics, and customer feedback. These insights inform decisions across various domains including route optimization, pricing strategies, fleet management</a:t>
            </a:r>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3108960" y="749808"/>
            <a:ext cx="51206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CONCLUSION</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2011680" y="4992624"/>
            <a:ext cx="12545569" cy="2633472"/>
          </a:xfrm>
          <a:prstGeom prst="rect">
            <a:avLst/>
          </a:prstGeom>
        </p:spPr>
      </p:pic>
    </p:spTree>
    <p:extLst>
      <p:ext uri="{BB962C8B-B14F-4D97-AF65-F5344CB8AC3E}">
        <p14:creationId xmlns:p14="http://schemas.microsoft.com/office/powerpoint/2010/main" val="357016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6D96F2C-EBC0-DDD1-7C4B-2D585C43810D}"/>
              </a:ext>
            </a:extLst>
          </p:cNvPr>
          <p:cNvPicPr>
            <a:picLocks noGrp="1" noChangeAspect="1"/>
          </p:cNvPicPr>
          <p:nvPr>
            <p:ph idx="1"/>
          </p:nvPr>
        </p:nvPicPr>
        <p:blipFill>
          <a:blip r:embed="rId2"/>
          <a:stretch>
            <a:fillRect/>
          </a:stretch>
        </p:blipFill>
        <p:spPr>
          <a:xfrm>
            <a:off x="1" y="-1628775"/>
            <a:ext cx="12192000" cy="8486775"/>
          </a:xfrm>
        </p:spPr>
      </p:pic>
      <p:sp>
        <p:nvSpPr>
          <p:cNvPr id="3" name="Title 2">
            <a:extLst>
              <a:ext uri="{FF2B5EF4-FFF2-40B4-BE49-F238E27FC236}">
                <a16:creationId xmlns:a16="http://schemas.microsoft.com/office/drawing/2014/main" id="{20823E3C-8A9F-76C8-96B5-8082C32F9063}"/>
              </a:ext>
            </a:extLst>
          </p:cNvPr>
          <p:cNvSpPr>
            <a:spLocks noGrp="1"/>
          </p:cNvSpPr>
          <p:nvPr>
            <p:ph type="title"/>
          </p:nvPr>
        </p:nvSpPr>
        <p:spPr/>
        <p:txBody>
          <a:bodyPr/>
          <a:lstStyle/>
          <a:p>
            <a:br>
              <a:rPr lang="en-IN" sz="2800" dirty="0">
                <a:solidFill>
                  <a:schemeClr val="accent2">
                    <a:lumMod val="50000"/>
                  </a:schemeClr>
                </a:solidFill>
                <a:latin typeface="Algerian" panose="04020705040A02060702" pitchFamily="82" charset="0"/>
              </a:rPr>
            </a:br>
            <a:endParaRPr lang="en-IN" dirty="0"/>
          </a:p>
        </p:txBody>
      </p:sp>
      <p:sp>
        <p:nvSpPr>
          <p:cNvPr id="8" name="Rectangle 7">
            <a:extLst>
              <a:ext uri="{FF2B5EF4-FFF2-40B4-BE49-F238E27FC236}">
                <a16:creationId xmlns:a16="http://schemas.microsoft.com/office/drawing/2014/main" id="{36530CDE-14E3-7D20-D5D0-009EB874D841}"/>
              </a:ext>
            </a:extLst>
          </p:cNvPr>
          <p:cNvSpPr/>
          <p:nvPr/>
        </p:nvSpPr>
        <p:spPr>
          <a:xfrm>
            <a:off x="0" y="-1600200"/>
            <a:ext cx="12363450" cy="8558213"/>
          </a:xfrm>
          <a:prstGeom prst="rect">
            <a:avLst/>
          </a:prstGeom>
          <a:solidFill>
            <a:srgbClr val="92D050">
              <a:alpha val="78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rgbClr val="FF0000"/>
                </a:solidFill>
                <a:highlight>
                  <a:srgbClr val="000000"/>
                </a:highlight>
                <a:latin typeface="Algerian" panose="04020705040A02060702" pitchFamily="82" charset="0"/>
              </a:rPr>
              <a:t>Thank you</a:t>
            </a:r>
            <a:endParaRPr lang="en-IN" sz="9600" dirty="0">
              <a:solidFill>
                <a:srgbClr val="FF0000"/>
              </a:solidFill>
              <a:highlight>
                <a:srgbClr val="000000"/>
              </a:highlight>
              <a:latin typeface="Algerian" panose="04020705040A02060702" pitchFamily="82" charset="0"/>
            </a:endParaRPr>
          </a:p>
        </p:txBody>
      </p:sp>
      <p:pic>
        <p:nvPicPr>
          <p:cNvPr id="14" name="Picture 13">
            <a:extLst>
              <a:ext uri="{FF2B5EF4-FFF2-40B4-BE49-F238E27FC236}">
                <a16:creationId xmlns:a16="http://schemas.microsoft.com/office/drawing/2014/main" id="{920EA16F-A562-A787-F9D5-0A85FD37B679}"/>
              </a:ext>
            </a:extLst>
          </p:cNvPr>
          <p:cNvPicPr>
            <a:picLocks noChangeAspect="1"/>
          </p:cNvPicPr>
          <p:nvPr/>
        </p:nvPicPr>
        <p:blipFill rotWithShape="1">
          <a:blip r:embed="rId3"/>
          <a:srcRect l="14432" t="4811" r="9443"/>
          <a:stretch/>
        </p:blipFill>
        <p:spPr>
          <a:xfrm>
            <a:off x="7891975" y="-618980"/>
            <a:ext cx="3742007" cy="6528069"/>
          </a:xfrm>
          <a:prstGeom prst="rect">
            <a:avLst/>
          </a:prstGeom>
        </p:spPr>
      </p:pic>
      <p:pic>
        <p:nvPicPr>
          <p:cNvPr id="16" name="Picture 15">
            <a:extLst>
              <a:ext uri="{FF2B5EF4-FFF2-40B4-BE49-F238E27FC236}">
                <a16:creationId xmlns:a16="http://schemas.microsoft.com/office/drawing/2014/main" id="{1A14C276-95D8-134D-79F8-34154788E1DC}"/>
              </a:ext>
            </a:extLst>
          </p:cNvPr>
          <p:cNvPicPr>
            <a:picLocks noChangeAspect="1"/>
          </p:cNvPicPr>
          <p:nvPr/>
        </p:nvPicPr>
        <p:blipFill rotWithShape="1">
          <a:blip r:embed="rId3"/>
          <a:srcRect l="14432" t="4811" r="9443"/>
          <a:stretch/>
        </p:blipFill>
        <p:spPr>
          <a:xfrm flipH="1">
            <a:off x="422031" y="-607257"/>
            <a:ext cx="4203895" cy="6528069"/>
          </a:xfrm>
          <a:prstGeom prst="rect">
            <a:avLst/>
          </a:prstGeom>
        </p:spPr>
      </p:pic>
      <p:pic>
        <p:nvPicPr>
          <p:cNvPr id="18" name="Picture 17">
            <a:extLst>
              <a:ext uri="{FF2B5EF4-FFF2-40B4-BE49-F238E27FC236}">
                <a16:creationId xmlns:a16="http://schemas.microsoft.com/office/drawing/2014/main" id="{6CE8EC1F-A23C-2511-E2DF-5DFFB1B9454F}"/>
              </a:ext>
            </a:extLst>
          </p:cNvPr>
          <p:cNvPicPr>
            <a:picLocks noChangeAspect="1"/>
          </p:cNvPicPr>
          <p:nvPr/>
        </p:nvPicPr>
        <p:blipFill rotWithShape="1">
          <a:blip r:embed="rId4"/>
          <a:srcRect l="15932" t="26442" r="15242" b="23637"/>
          <a:stretch/>
        </p:blipFill>
        <p:spPr>
          <a:xfrm>
            <a:off x="3882683" y="-576777"/>
            <a:ext cx="4684541" cy="2574389"/>
          </a:xfrm>
          <a:prstGeom prst="rect">
            <a:avLst/>
          </a:prstGeom>
        </p:spPr>
      </p:pic>
    </p:spTree>
    <p:extLst>
      <p:ext uri="{BB962C8B-B14F-4D97-AF65-F5344CB8AC3E}">
        <p14:creationId xmlns:p14="http://schemas.microsoft.com/office/powerpoint/2010/main" val="2259960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0" y="0"/>
            <a:ext cx="6276814" cy="4325112"/>
          </a:xfrm>
          <a:solidFill>
            <a:schemeClr val="accent5"/>
          </a:solidFill>
        </p:spPr>
        <p:txBody>
          <a:bodyPr anchor="b">
            <a:normAutofit/>
          </a:bodyPr>
          <a:lstStyle/>
          <a:p>
            <a:pPr algn="ctr"/>
            <a:r>
              <a:rPr lang="en-US" sz="6000" dirty="0" err="1">
                <a:solidFill>
                  <a:srgbClr val="FF0000"/>
                </a:solidFill>
              </a:rPr>
              <a:t>Highcloud</a:t>
            </a:r>
            <a:br>
              <a:rPr lang="en-US" sz="6000" dirty="0">
                <a:solidFill>
                  <a:srgbClr val="FF0000"/>
                </a:solidFill>
              </a:rPr>
            </a:br>
            <a:r>
              <a:rPr lang="en-US" sz="6000" dirty="0">
                <a:solidFill>
                  <a:srgbClr val="FF0000"/>
                </a:solidFill>
              </a:rPr>
              <a:t>airlines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0" y="4326340"/>
            <a:ext cx="12192000" cy="2531660"/>
          </a:xfrm>
          <a:solidFill>
            <a:schemeClr val="accent5"/>
          </a:solidFill>
        </p:spPr>
        <p:txBody>
          <a:bodyPr>
            <a:normAutofit/>
          </a:bodyPr>
          <a:lstStyle/>
          <a:p>
            <a:pPr algn="ctr"/>
            <a:endParaRPr lang="en-US" sz="1400" b="1" dirty="0">
              <a:solidFill>
                <a:srgbClr val="FF0000"/>
              </a:solidFill>
            </a:endParaRPr>
          </a:p>
        </p:txBody>
      </p:sp>
      <p:pic>
        <p:nvPicPr>
          <p:cNvPr id="3" name="Picture 2">
            <a:extLst>
              <a:ext uri="{FF2B5EF4-FFF2-40B4-BE49-F238E27FC236}">
                <a16:creationId xmlns:a16="http://schemas.microsoft.com/office/drawing/2014/main" id="{A04AB6D9-1278-BC26-6466-222ADB2580C1}"/>
              </a:ext>
            </a:extLst>
          </p:cNvPr>
          <p:cNvPicPr>
            <a:picLocks noChangeAspect="1"/>
          </p:cNvPicPr>
          <p:nvPr/>
        </p:nvPicPr>
        <p:blipFill>
          <a:blip r:embed="rId2"/>
          <a:stretch>
            <a:fillRect/>
          </a:stretch>
        </p:blipFill>
        <p:spPr>
          <a:xfrm>
            <a:off x="-191069" y="-874752"/>
            <a:ext cx="6352886" cy="3112986"/>
          </a:xfrm>
          <a:prstGeom prst="rect">
            <a:avLst/>
          </a:prstGeom>
        </p:spPr>
      </p:pic>
      <p:pic>
        <p:nvPicPr>
          <p:cNvPr id="8" name="Picture 7">
            <a:extLst>
              <a:ext uri="{FF2B5EF4-FFF2-40B4-BE49-F238E27FC236}">
                <a16:creationId xmlns:a16="http://schemas.microsoft.com/office/drawing/2014/main" id="{311BB301-7240-9F9A-DED0-A692F59A5425}"/>
              </a:ext>
            </a:extLst>
          </p:cNvPr>
          <p:cNvPicPr>
            <a:picLocks noChangeAspect="1"/>
          </p:cNvPicPr>
          <p:nvPr/>
        </p:nvPicPr>
        <p:blipFill>
          <a:blip r:embed="rId3"/>
          <a:stretch>
            <a:fillRect/>
          </a:stretch>
        </p:blipFill>
        <p:spPr>
          <a:xfrm>
            <a:off x="6293746" y="0"/>
            <a:ext cx="5898254" cy="4326340"/>
          </a:xfrm>
          <a:prstGeom prst="rect">
            <a:avLst/>
          </a:prstGeom>
        </p:spPr>
      </p:pic>
      <p:sp>
        <p:nvSpPr>
          <p:cNvPr id="11" name="Rectangle: Rounded Corners 10">
            <a:extLst>
              <a:ext uri="{FF2B5EF4-FFF2-40B4-BE49-F238E27FC236}">
                <a16:creationId xmlns:a16="http://schemas.microsoft.com/office/drawing/2014/main" id="{948CAD65-4FE4-CD44-BDFC-F8C2A1152DAB}"/>
              </a:ext>
            </a:extLst>
          </p:cNvPr>
          <p:cNvSpPr/>
          <p:nvPr/>
        </p:nvSpPr>
        <p:spPr>
          <a:xfrm>
            <a:off x="163774" y="4353635"/>
            <a:ext cx="3739485" cy="723331"/>
          </a:xfrm>
          <a:prstGeom prst="roundRect">
            <a:avLst/>
          </a:prstGeom>
          <a:solidFill>
            <a:schemeClr val="accent2">
              <a:lumMod val="9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1800" b="1" i="0" dirty="0">
                <a:solidFill>
                  <a:srgbClr val="FF0000"/>
                </a:solidFill>
                <a:effectLst/>
                <a:highlight>
                  <a:srgbClr val="FFFFFF"/>
                </a:highlight>
                <a:latin typeface="times new roman" panose="02020603050405020304" pitchFamily="18" charset="0"/>
              </a:rPr>
              <a:t>Mrs. Komal Pradeep Deshmukh</a:t>
            </a:r>
            <a:endParaRPr lang="en-IN" dirty="0"/>
          </a:p>
        </p:txBody>
      </p:sp>
      <p:sp>
        <p:nvSpPr>
          <p:cNvPr id="12" name="Rectangle: Rounded Corners 11">
            <a:extLst>
              <a:ext uri="{FF2B5EF4-FFF2-40B4-BE49-F238E27FC236}">
                <a16:creationId xmlns:a16="http://schemas.microsoft.com/office/drawing/2014/main" id="{ADF24DF2-7D54-D40A-9BCD-78F8AAA0BECA}"/>
              </a:ext>
            </a:extLst>
          </p:cNvPr>
          <p:cNvSpPr/>
          <p:nvPr/>
        </p:nvSpPr>
        <p:spPr>
          <a:xfrm>
            <a:off x="4380931" y="4380931"/>
            <a:ext cx="3921457" cy="709684"/>
          </a:xfrm>
          <a:prstGeom prst="roundRect">
            <a:avLst/>
          </a:prstGeom>
          <a:solidFill>
            <a:schemeClr val="accent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dirty="0">
                <a:solidFill>
                  <a:srgbClr val="FF0000"/>
                </a:solidFill>
                <a:effectLst/>
                <a:highlight>
                  <a:srgbClr val="FFFFFF"/>
                </a:highlight>
                <a:latin typeface="times new roman" panose="02020603050405020304" pitchFamily="18" charset="0"/>
              </a:rPr>
              <a:t>Mr . Rohit Pradip </a:t>
            </a:r>
            <a:r>
              <a:rPr lang="en-IN" sz="1800" b="1" i="0" dirty="0" err="1">
                <a:solidFill>
                  <a:srgbClr val="FF0000"/>
                </a:solidFill>
                <a:effectLst/>
                <a:highlight>
                  <a:srgbClr val="FFFFFF"/>
                </a:highlight>
                <a:latin typeface="times new roman" panose="02020603050405020304" pitchFamily="18" charset="0"/>
              </a:rPr>
              <a:t>Sapkale</a:t>
            </a:r>
            <a:endParaRPr lang="en-IN" sz="1800" b="1" i="0" dirty="0">
              <a:solidFill>
                <a:srgbClr val="FF0000"/>
              </a:solidFill>
              <a:effectLst/>
              <a:highlight>
                <a:srgbClr val="FFFFFF"/>
              </a:highlight>
              <a:latin typeface="times new roman" panose="02020603050405020304" pitchFamily="18" charset="0"/>
            </a:endParaRPr>
          </a:p>
        </p:txBody>
      </p:sp>
      <p:sp>
        <p:nvSpPr>
          <p:cNvPr id="13" name="Rectangle: Rounded Corners 12">
            <a:extLst>
              <a:ext uri="{FF2B5EF4-FFF2-40B4-BE49-F238E27FC236}">
                <a16:creationId xmlns:a16="http://schemas.microsoft.com/office/drawing/2014/main" id="{7EF88536-6E00-C390-616B-0C50A13CD85C}"/>
              </a:ext>
            </a:extLst>
          </p:cNvPr>
          <p:cNvSpPr/>
          <p:nvPr/>
        </p:nvSpPr>
        <p:spPr>
          <a:xfrm>
            <a:off x="8707273" y="4380931"/>
            <a:ext cx="3302758" cy="736980"/>
          </a:xfrm>
          <a:prstGeom prst="roundRect">
            <a:avLst/>
          </a:prstGeom>
          <a:solidFill>
            <a:schemeClr val="accent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a:solidFill>
                  <a:srgbClr val="FF0000"/>
                </a:solidFill>
                <a:effectLst/>
                <a:highlight>
                  <a:srgbClr val="FFFFFF"/>
                </a:highlight>
                <a:latin typeface="times new roman" panose="02020603050405020304" pitchFamily="18" charset="0"/>
              </a:rPr>
              <a:t>Mr. Mangesh Arun Mirge</a:t>
            </a:r>
            <a:endParaRPr lang="en-IN"/>
          </a:p>
        </p:txBody>
      </p:sp>
      <p:pic>
        <p:nvPicPr>
          <p:cNvPr id="21" name="Picture 20">
            <a:extLst>
              <a:ext uri="{FF2B5EF4-FFF2-40B4-BE49-F238E27FC236}">
                <a16:creationId xmlns:a16="http://schemas.microsoft.com/office/drawing/2014/main" id="{F0424624-9505-192F-7B57-69A808642342}"/>
              </a:ext>
            </a:extLst>
          </p:cNvPr>
          <p:cNvPicPr>
            <a:picLocks noChangeAspect="1"/>
          </p:cNvPicPr>
          <p:nvPr/>
        </p:nvPicPr>
        <p:blipFill>
          <a:blip r:embed="rId4"/>
          <a:stretch>
            <a:fillRect/>
          </a:stretch>
        </p:blipFill>
        <p:spPr>
          <a:xfrm>
            <a:off x="5404513" y="5158854"/>
            <a:ext cx="1934428" cy="1699146"/>
          </a:xfrm>
          <a:prstGeom prst="rect">
            <a:avLst/>
          </a:prstGeom>
        </p:spPr>
      </p:pic>
      <p:pic>
        <p:nvPicPr>
          <p:cNvPr id="23" name="Picture 22">
            <a:extLst>
              <a:ext uri="{FF2B5EF4-FFF2-40B4-BE49-F238E27FC236}">
                <a16:creationId xmlns:a16="http://schemas.microsoft.com/office/drawing/2014/main" id="{EE14BA96-B16C-5E1E-C832-EDC0DF47CC0B}"/>
              </a:ext>
            </a:extLst>
          </p:cNvPr>
          <p:cNvPicPr>
            <a:picLocks noChangeAspect="1"/>
          </p:cNvPicPr>
          <p:nvPr/>
        </p:nvPicPr>
        <p:blipFill>
          <a:blip r:embed="rId5"/>
          <a:stretch>
            <a:fillRect/>
          </a:stretch>
        </p:blipFill>
        <p:spPr>
          <a:xfrm flipV="1">
            <a:off x="1405720" y="5131557"/>
            <a:ext cx="4476465" cy="1508078"/>
          </a:xfrm>
          <a:prstGeom prst="rect">
            <a:avLst/>
          </a:prstGeom>
        </p:spPr>
      </p:pic>
      <p:pic>
        <p:nvPicPr>
          <p:cNvPr id="24" name="Picture 23">
            <a:extLst>
              <a:ext uri="{FF2B5EF4-FFF2-40B4-BE49-F238E27FC236}">
                <a16:creationId xmlns:a16="http://schemas.microsoft.com/office/drawing/2014/main" id="{380EFD01-7452-6EE3-B98A-E22283B6CA40}"/>
              </a:ext>
            </a:extLst>
          </p:cNvPr>
          <p:cNvPicPr>
            <a:picLocks noChangeAspect="1"/>
          </p:cNvPicPr>
          <p:nvPr/>
        </p:nvPicPr>
        <p:blipFill>
          <a:blip r:embed="rId5"/>
          <a:stretch>
            <a:fillRect/>
          </a:stretch>
        </p:blipFill>
        <p:spPr>
          <a:xfrm flipH="1" flipV="1">
            <a:off x="7153701" y="5188423"/>
            <a:ext cx="3300484" cy="1526276"/>
          </a:xfrm>
          <a:prstGeom prst="rect">
            <a:avLst/>
          </a:prstGeom>
        </p:spPr>
      </p:pic>
      <p:sp>
        <p:nvSpPr>
          <p:cNvPr id="2" name="Rectangle: Rounded Corners 1">
            <a:extLst>
              <a:ext uri="{FF2B5EF4-FFF2-40B4-BE49-F238E27FC236}">
                <a16:creationId xmlns:a16="http://schemas.microsoft.com/office/drawing/2014/main" id="{BC80B528-43C0-BC28-B56C-7843C87BDA54}"/>
              </a:ext>
            </a:extLst>
          </p:cNvPr>
          <p:cNvSpPr/>
          <p:nvPr/>
        </p:nvSpPr>
        <p:spPr>
          <a:xfrm>
            <a:off x="2361062" y="1883392"/>
            <a:ext cx="1405720" cy="62779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dirty="0">
                <a:solidFill>
                  <a:schemeClr val="accent2">
                    <a:lumMod val="50000"/>
                  </a:schemeClr>
                </a:solidFill>
                <a:effectLst/>
                <a:highlight>
                  <a:srgbClr val="000000"/>
                </a:highlight>
                <a:latin typeface="Arial" panose="020B0604020202020204" pitchFamily="34" charset="0"/>
              </a:rPr>
              <a:t>DA_P445 </a:t>
            </a:r>
            <a:endParaRPr lang="en-IN" b="1" dirty="0">
              <a:solidFill>
                <a:schemeClr val="accent2">
                  <a:lumMod val="50000"/>
                </a:schemeClr>
              </a:solidFill>
              <a:highlight>
                <a:srgbClr val="000000"/>
              </a:highlight>
            </a:endParaRPr>
          </a:p>
        </p:txBody>
      </p:sp>
    </p:spTree>
    <p:extLst>
      <p:ext uri="{BB962C8B-B14F-4D97-AF65-F5344CB8AC3E}">
        <p14:creationId xmlns:p14="http://schemas.microsoft.com/office/powerpoint/2010/main" val="3451096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6000">
        <p15:prstTrans prst="curtains"/>
      </p:transition>
    </mc:Choice>
    <mc:Fallback xmlns="">
      <p:transition spd="slow" advTm="6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a:t>
            </a:r>
            <a:r>
              <a:rPr lang="en-US" sz="2400" b="1" i="0" u="none" strike="noStrike" dirty="0" err="1">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HighCloud</a:t>
            </a:r>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a:t>
            </a:r>
            <a:r>
              <a:rPr lang="en-US" sz="2400" b="1" i="1"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Airlines</a:t>
            </a:r>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a leading player in the aviation sector, has been at the forefront of providing seamless air travel experiences. </a:t>
            </a:r>
          </a:p>
          <a:p>
            <a:endPar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endParaRPr>
          </a:p>
          <a:p>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Established with a commitment to excellence, </a:t>
            </a:r>
            <a:r>
              <a:rPr lang="en-US" sz="2400" b="1" i="0" u="none" strike="noStrike" dirty="0" err="1">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HighCloud</a:t>
            </a:r>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has consistently set industry standards in terms of reliability, safety, and customer satisfaction. </a:t>
            </a:r>
          </a:p>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Extensive network of routes spans across regions, connecting people and cultures, making </a:t>
            </a:r>
            <a:r>
              <a:rPr lang="en-US" sz="2400" b="1" i="0" u="none" strike="noStrike" dirty="0" err="1">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HighCloud</a:t>
            </a:r>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a preferred choice for millions of travelers globally.</a:t>
            </a:r>
          </a:p>
          <a:p>
            <a:endPar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endParaRPr>
          </a:p>
          <a:p>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a:t>
            </a:r>
            <a:r>
              <a:rPr lang="en-US" sz="2400" b="1" i="0" u="none" strike="noStrike" dirty="0" err="1">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HighCloud</a:t>
            </a:r>
            <a:r>
              <a:rPr lang="en-US" sz="2400" b="1" i="0" u="none" strike="noStrike"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embraces innovation and modern technology to enhance operational efficiency and stay at the forefront of the aviation landscape.</a:t>
            </a:r>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3108960" y="749808"/>
            <a:ext cx="51206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INTRODUCTION</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2011680" y="4992624"/>
            <a:ext cx="12545569" cy="2633472"/>
          </a:xfrm>
          <a:prstGeom prst="rect">
            <a:avLst/>
          </a:prstGeom>
        </p:spPr>
      </p:pic>
    </p:spTree>
    <p:extLst>
      <p:ext uri="{BB962C8B-B14F-4D97-AF65-F5344CB8AC3E}">
        <p14:creationId xmlns:p14="http://schemas.microsoft.com/office/powerpoint/2010/main" val="23237820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sndAc>
          <p:endSnd/>
        </p:sndAc>
      </p:transition>
    </mc:Choice>
    <mc:Fallback xmlns="">
      <p:transition spd="slow">
        <p:fade/>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a:t>
            </a:r>
          </a:p>
          <a:p>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To gain a comprehensive understanding of 'High Cloud Airlines' operations through data analysis. This will involve investigating load factor, identifying top carrier names based on passenger preference, analyzing popular routes, and exploring other key metrics. The ultimate goal is to provide actionable recommendations that can enhance operational efficiency and profitability.</a:t>
            </a:r>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3108960" y="749808"/>
            <a:ext cx="51206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OBJECTIVE</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2011680" y="4992624"/>
            <a:ext cx="12545569" cy="2633472"/>
          </a:xfrm>
          <a:prstGeom prst="rect">
            <a:avLst/>
          </a:prstGeom>
        </p:spPr>
      </p:pic>
    </p:spTree>
    <p:extLst>
      <p:ext uri="{BB962C8B-B14F-4D97-AF65-F5344CB8AC3E}">
        <p14:creationId xmlns:p14="http://schemas.microsoft.com/office/powerpoint/2010/main" val="1710528392"/>
      </p:ext>
    </p:extLst>
  </p:cSld>
  <p:clrMapOvr>
    <a:masterClrMapping/>
  </p:clrMapOvr>
  <mc:AlternateContent xmlns:mc="http://schemas.openxmlformats.org/markup-compatibility/2006" xmlns:p14="http://schemas.microsoft.com/office/powerpoint/2010/main">
    <mc:Choice Requires="p14">
      <p:transition spd="slow" p14:dur="25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 In today's competitive airline industry, data analysis plays a critical role in optimizing operations and maximizing profitability. By harnessing the power of data, High Cloud Airlines can gain valuable insights into various aspects of its business, allowing them to make data-driven decisions that can lead to .</a:t>
            </a:r>
          </a:p>
          <a:p>
            <a:endPar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Improved Load Factor </a:t>
            </a:r>
          </a:p>
          <a:p>
            <a:pPr marL="342900" indent="-342900">
              <a:buFont typeface="Arial" panose="020B0604020202020204" pitchFamily="34" charset="0"/>
              <a:buChar char="•"/>
            </a:pPr>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Enhanced Passenger Experience</a:t>
            </a:r>
          </a:p>
          <a:p>
            <a:pPr marL="342900" indent="-342900">
              <a:buFont typeface="Arial" panose="020B0604020202020204" pitchFamily="34" charset="0"/>
              <a:buChar char="•"/>
            </a:pPr>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Optimized Resource Allocation </a:t>
            </a:r>
          </a:p>
          <a:p>
            <a:pPr marL="342900" indent="-342900">
              <a:buFont typeface="Arial" panose="020B0604020202020204" pitchFamily="34" charset="0"/>
              <a:buChar char="•"/>
            </a:pPr>
            <a:r>
              <a:rPr lang="en-US" sz="2400" b="0" i="0" dirty="0">
                <a:solidFill>
                  <a:schemeClr val="accent2">
                    <a:lumMod val="50000"/>
                  </a:schemeClr>
                </a:solidFill>
                <a:effectLst/>
                <a:highlight>
                  <a:srgbClr val="FFFF00"/>
                </a:highlight>
                <a:latin typeface="Times New Roman" panose="02020603050405020304" pitchFamily="18" charset="0"/>
                <a:cs typeface="Times New Roman" panose="02020603050405020304" pitchFamily="18" charset="0"/>
              </a:rPr>
              <a:t>Data-Driven Decision Making</a:t>
            </a:r>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3108960" y="749808"/>
            <a:ext cx="51206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BUSINESS OVERVIEW</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1069985" y="4924385"/>
            <a:ext cx="12545569" cy="2633472"/>
          </a:xfrm>
          <a:prstGeom prst="rect">
            <a:avLst/>
          </a:prstGeom>
        </p:spPr>
      </p:pic>
    </p:spTree>
    <p:extLst>
      <p:ext uri="{BB962C8B-B14F-4D97-AF65-F5344CB8AC3E}">
        <p14:creationId xmlns:p14="http://schemas.microsoft.com/office/powerpoint/2010/main" val="235872971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endPar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1.Load factor percentages range from 53.54% to 55.41% over the six-year period.</a:t>
            </a:r>
          </a:p>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2. Highest load factor: 2013 (55.41%)</a:t>
            </a:r>
          </a:p>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3.Lowest load factor: 2008 (53.54%)</a:t>
            </a:r>
          </a:p>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4.Overall increasing trend in load factor from 2008 to 2013.</a:t>
            </a:r>
          </a:p>
          <a:p>
            <a:r>
              <a:rPr lang="en-US"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rPr>
              <a:t>5. Yearly load factor shows slight fluctuations but maintains an upward trajectory</a:t>
            </a:r>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3108960" y="749808"/>
            <a:ext cx="51206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YEARLY ANALYSIS</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2011680" y="4992624"/>
            <a:ext cx="12545569" cy="2633472"/>
          </a:xfrm>
          <a:prstGeom prst="rect">
            <a:avLst/>
          </a:prstGeom>
        </p:spPr>
      </p:pic>
      <p:pic>
        <p:nvPicPr>
          <p:cNvPr id="6" name="Picture 5">
            <a:extLst>
              <a:ext uri="{FF2B5EF4-FFF2-40B4-BE49-F238E27FC236}">
                <a16:creationId xmlns:a16="http://schemas.microsoft.com/office/drawing/2014/main" id="{B13202A6-DBBB-07AC-6A39-E203E28DB908}"/>
              </a:ext>
            </a:extLst>
          </p:cNvPr>
          <p:cNvPicPr>
            <a:picLocks noChangeAspect="1"/>
          </p:cNvPicPr>
          <p:nvPr/>
        </p:nvPicPr>
        <p:blipFill>
          <a:blip r:embed="rId4"/>
          <a:stretch>
            <a:fillRect/>
          </a:stretch>
        </p:blipFill>
        <p:spPr>
          <a:xfrm>
            <a:off x="899410" y="1334125"/>
            <a:ext cx="9788577" cy="2323475"/>
          </a:xfrm>
          <a:prstGeom prst="rect">
            <a:avLst/>
          </a:prstGeom>
        </p:spPr>
      </p:pic>
    </p:spTree>
    <p:extLst>
      <p:ext uri="{BB962C8B-B14F-4D97-AF65-F5344CB8AC3E}">
        <p14:creationId xmlns:p14="http://schemas.microsoft.com/office/powerpoint/2010/main" val="4147027088"/>
      </p:ext>
    </p:extLst>
  </p:cSld>
  <p:clrMapOvr>
    <a:masterClrMapping/>
  </p:clrMapOvr>
  <mc:AlternateContent xmlns:mc="http://schemas.openxmlformats.org/markup-compatibility/2006" xmlns:p14="http://schemas.microsoft.com/office/powerpoint/2010/main">
    <mc:Choice Requires="p14">
      <p:transition spd="slow" p14:dur="1500">
        <p:newsflash/>
      </p:transition>
    </mc:Choice>
    <mc:Fallback xmlns="">
      <p:transition spd="slow">
        <p:newsfla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0" i="0" dirty="0">
                <a:solidFill>
                  <a:schemeClr val="accent2">
                    <a:lumMod val="50000"/>
                  </a:schemeClr>
                </a:solidFill>
                <a:effectLst/>
                <a:highlight>
                  <a:srgbClr val="FFFF00"/>
                </a:highlight>
                <a:latin typeface="Roboto" panose="02000000000000000000" pitchFamily="2" charset="0"/>
              </a:rPr>
              <a:t>Southwest Airlines Co. emerges as the top </a:t>
            </a:r>
          </a:p>
          <a:p>
            <a:r>
              <a:rPr lang="en-US" sz="2000" b="0" i="0" dirty="0">
                <a:solidFill>
                  <a:schemeClr val="accent2">
                    <a:lumMod val="50000"/>
                  </a:schemeClr>
                </a:solidFill>
                <a:effectLst/>
                <a:highlight>
                  <a:srgbClr val="FFFF00"/>
                </a:highlight>
                <a:latin typeface="Roboto" panose="02000000000000000000" pitchFamily="2" charset="0"/>
              </a:rPr>
              <a:t>carrier based on passengers preference,</a:t>
            </a:r>
          </a:p>
          <a:p>
            <a:r>
              <a:rPr lang="en-US" sz="2000" b="0" i="0" dirty="0">
                <a:solidFill>
                  <a:schemeClr val="accent2">
                    <a:lumMod val="50000"/>
                  </a:schemeClr>
                </a:solidFill>
                <a:effectLst/>
                <a:highlight>
                  <a:srgbClr val="FFFF00"/>
                </a:highlight>
                <a:latin typeface="Roboto" panose="02000000000000000000" pitchFamily="2" charset="0"/>
              </a:rPr>
              <a:t> with the highest number of passengers transported.</a:t>
            </a:r>
          </a:p>
          <a:p>
            <a:r>
              <a:rPr lang="en-US" sz="2000" b="0" i="0" dirty="0">
                <a:solidFill>
                  <a:schemeClr val="accent2">
                    <a:lumMod val="50000"/>
                  </a:schemeClr>
                </a:solidFill>
                <a:effectLst/>
                <a:highlight>
                  <a:srgbClr val="FFFF00"/>
                </a:highlight>
                <a:latin typeface="Roboto" panose="02000000000000000000" pitchFamily="2" charset="0"/>
              </a:rPr>
              <a:t> </a:t>
            </a:r>
          </a:p>
          <a:p>
            <a:pPr marL="342900" indent="-342900">
              <a:buFont typeface="Arial" panose="020B0604020202020204" pitchFamily="34" charset="0"/>
              <a:buChar char="•"/>
            </a:pPr>
            <a:r>
              <a:rPr lang="en-US" sz="2000" b="0" i="0" dirty="0">
                <a:solidFill>
                  <a:schemeClr val="accent2">
                    <a:lumMod val="50000"/>
                  </a:schemeClr>
                </a:solidFill>
                <a:effectLst/>
                <a:highlight>
                  <a:srgbClr val="FFFF00"/>
                </a:highlight>
                <a:latin typeface="Roboto" panose="02000000000000000000" pitchFamily="2" charset="0"/>
              </a:rPr>
              <a:t>Delta Air Lines Inc. follows closely as the </a:t>
            </a:r>
          </a:p>
          <a:p>
            <a:r>
              <a:rPr lang="en-US" sz="2000" b="0" i="0" dirty="0">
                <a:solidFill>
                  <a:schemeClr val="accent2">
                    <a:lumMod val="50000"/>
                  </a:schemeClr>
                </a:solidFill>
                <a:effectLst/>
                <a:highlight>
                  <a:srgbClr val="FFFF00"/>
                </a:highlight>
                <a:latin typeface="Roboto" panose="02000000000000000000" pitchFamily="2" charset="0"/>
              </a:rPr>
              <a:t>second most preferred carrier. </a:t>
            </a:r>
          </a:p>
          <a:p>
            <a:r>
              <a:rPr lang="en-US" sz="2000" b="0" i="0" dirty="0">
                <a:solidFill>
                  <a:schemeClr val="accent2">
                    <a:lumMod val="50000"/>
                  </a:schemeClr>
                </a:solidFill>
                <a:effectLst/>
                <a:highlight>
                  <a:srgbClr val="FFFF00"/>
                </a:highlight>
                <a:latin typeface="Roboto" panose="02000000000000000000" pitchFamily="2" charset="0"/>
              </a:rPr>
              <a:t>16M US Airways Inc. 13M Continental Air Lines Inc. </a:t>
            </a:r>
          </a:p>
          <a:p>
            <a:endParaRPr lang="en-US" sz="2000" b="0" i="0" dirty="0">
              <a:solidFill>
                <a:schemeClr val="accent2">
                  <a:lumMod val="50000"/>
                </a:schemeClr>
              </a:solidFill>
              <a:effectLst/>
              <a:highlight>
                <a:srgbClr val="FFFF00"/>
              </a:highlight>
              <a:latin typeface="Roboto" panose="02000000000000000000" pitchFamily="2" charset="0"/>
            </a:endParaRPr>
          </a:p>
          <a:p>
            <a:pPr marL="342900" indent="-342900">
              <a:buFont typeface="Arial" panose="020B0604020202020204" pitchFamily="34" charset="0"/>
              <a:buChar char="•"/>
            </a:pPr>
            <a:r>
              <a:rPr lang="en-US" sz="2000" b="0" i="0" dirty="0">
                <a:solidFill>
                  <a:schemeClr val="accent2">
                    <a:lumMod val="50000"/>
                  </a:schemeClr>
                </a:solidFill>
                <a:effectLst/>
                <a:highlight>
                  <a:srgbClr val="FFFF00"/>
                </a:highlight>
                <a:latin typeface="Roboto" panose="02000000000000000000" pitchFamily="2" charset="0"/>
              </a:rPr>
              <a:t>Other carriers in the top 10 also demonstrate</a:t>
            </a:r>
          </a:p>
          <a:p>
            <a:r>
              <a:rPr lang="en-US" sz="2000" b="0" i="0" dirty="0">
                <a:solidFill>
                  <a:schemeClr val="accent2">
                    <a:lumMod val="50000"/>
                  </a:schemeClr>
                </a:solidFill>
                <a:effectLst/>
                <a:highlight>
                  <a:srgbClr val="FFFF00"/>
                </a:highlight>
                <a:latin typeface="Roboto" panose="02000000000000000000" pitchFamily="2" charset="0"/>
              </a:rPr>
              <a:t> significant passenger preference, </a:t>
            </a:r>
          </a:p>
          <a:p>
            <a:r>
              <a:rPr lang="en-US" sz="2000" b="0" i="0" dirty="0">
                <a:solidFill>
                  <a:schemeClr val="accent2">
                    <a:lumMod val="50000"/>
                  </a:schemeClr>
                </a:solidFill>
                <a:effectLst/>
                <a:highlight>
                  <a:srgbClr val="FFFF00"/>
                </a:highlight>
                <a:latin typeface="Roboto" panose="02000000000000000000" pitchFamily="2" charset="0"/>
              </a:rPr>
              <a:t>contributing to a competitive landscape in </a:t>
            </a:r>
          </a:p>
          <a:p>
            <a:r>
              <a:rPr lang="en-US" sz="2000" b="0" i="0" dirty="0">
                <a:solidFill>
                  <a:schemeClr val="accent2">
                    <a:lumMod val="50000"/>
                  </a:schemeClr>
                </a:solidFill>
                <a:effectLst/>
                <a:highlight>
                  <a:srgbClr val="FFFF00"/>
                </a:highlight>
                <a:latin typeface="Roboto" panose="02000000000000000000" pitchFamily="2" charset="0"/>
              </a:rPr>
              <a:t>the airline industry.</a:t>
            </a:r>
            <a:endParaRPr lang="en-IN" sz="20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509667" y="749808"/>
            <a:ext cx="1016333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CARRIER BASED ON PASSENGER PREFERENCE</a:t>
            </a:r>
            <a:endParaRPr lang="en-IN" sz="3600" b="1" dirty="0">
              <a:solidFill>
                <a:schemeClr val="accent2">
                  <a:lumMod val="50000"/>
                </a:schemeClr>
              </a:solidFill>
            </a:endParaRPr>
          </a:p>
        </p:txBody>
      </p:sp>
      <p:pic>
        <p:nvPicPr>
          <p:cNvPr id="16" name="Picture 15">
            <a:extLst>
              <a:ext uri="{FF2B5EF4-FFF2-40B4-BE49-F238E27FC236}">
                <a16:creationId xmlns:a16="http://schemas.microsoft.com/office/drawing/2014/main" id="{4E2551D8-C540-2551-0A4A-8937405B7D98}"/>
              </a:ext>
            </a:extLst>
          </p:cNvPr>
          <p:cNvPicPr>
            <a:picLocks noChangeAspect="1"/>
          </p:cNvPicPr>
          <p:nvPr/>
        </p:nvPicPr>
        <p:blipFill>
          <a:blip r:embed="rId3"/>
          <a:stretch>
            <a:fillRect/>
          </a:stretch>
        </p:blipFill>
        <p:spPr>
          <a:xfrm>
            <a:off x="941696" y="5074511"/>
            <a:ext cx="5536078" cy="2633472"/>
          </a:xfrm>
          <a:prstGeom prst="rect">
            <a:avLst/>
          </a:prstGeom>
        </p:spPr>
      </p:pic>
      <p:pic>
        <p:nvPicPr>
          <p:cNvPr id="9" name="Picture 8">
            <a:extLst>
              <a:ext uri="{FF2B5EF4-FFF2-40B4-BE49-F238E27FC236}">
                <a16:creationId xmlns:a16="http://schemas.microsoft.com/office/drawing/2014/main" id="{916EC916-5792-ED7F-66AB-95ECF83A5771}"/>
              </a:ext>
            </a:extLst>
          </p:cNvPr>
          <p:cNvPicPr>
            <a:picLocks noChangeAspect="1"/>
          </p:cNvPicPr>
          <p:nvPr/>
        </p:nvPicPr>
        <p:blipFill rotWithShape="1">
          <a:blip r:embed="rId4"/>
          <a:srcRect l="7831"/>
          <a:stretch/>
        </p:blipFill>
        <p:spPr>
          <a:xfrm>
            <a:off x="6073254" y="1349521"/>
            <a:ext cx="5404513" cy="5187758"/>
          </a:xfrm>
          <a:prstGeom prst="rect">
            <a:avLst/>
          </a:prstGeom>
        </p:spPr>
      </p:pic>
    </p:spTree>
    <p:extLst>
      <p:ext uri="{BB962C8B-B14F-4D97-AF65-F5344CB8AC3E}">
        <p14:creationId xmlns:p14="http://schemas.microsoft.com/office/powerpoint/2010/main" val="307717217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624665" y="309489"/>
            <a:ext cx="12192000"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286603" y="0"/>
            <a:ext cx="12478603"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109182" y="0"/>
            <a:ext cx="11791666" cy="9890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LOAD FACTOR CAPACITY BY WEEKDAYS AND WEEKENDS</a:t>
            </a:r>
            <a:endParaRPr lang="en-IN" sz="3600" b="1" dirty="0">
              <a:solidFill>
                <a:schemeClr val="accent2">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D9C01A5-1997-AAED-E8AF-A185F8D68D03}"/>
              </a:ext>
            </a:extLst>
          </p:cNvPr>
          <p:cNvPicPr>
            <a:picLocks noChangeAspect="1"/>
          </p:cNvPicPr>
          <p:nvPr/>
        </p:nvPicPr>
        <p:blipFill>
          <a:blip r:embed="rId3"/>
          <a:stretch>
            <a:fillRect/>
          </a:stretch>
        </p:blipFill>
        <p:spPr>
          <a:xfrm>
            <a:off x="2856188" y="1462549"/>
            <a:ext cx="6087564" cy="4362137"/>
          </a:xfrm>
          <a:prstGeom prst="rect">
            <a:avLst/>
          </a:prstGeom>
        </p:spPr>
      </p:pic>
      <p:sp>
        <p:nvSpPr>
          <p:cNvPr id="6" name="Rectangle 5">
            <a:extLst>
              <a:ext uri="{FF2B5EF4-FFF2-40B4-BE49-F238E27FC236}">
                <a16:creationId xmlns:a16="http://schemas.microsoft.com/office/drawing/2014/main" id="{2D4D72E7-BFEF-52D8-C03D-315BBEFD159E}"/>
              </a:ext>
            </a:extLst>
          </p:cNvPr>
          <p:cNvSpPr/>
          <p:nvPr/>
        </p:nvSpPr>
        <p:spPr>
          <a:xfrm>
            <a:off x="213889" y="1695456"/>
            <a:ext cx="2488367" cy="35826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latin typeface="Times New Roman" panose="02020603050405020304" pitchFamily="18" charset="0"/>
                <a:cs typeface="Times New Roman" panose="02020603050405020304" pitchFamily="18" charset="0"/>
              </a:rPr>
              <a:t>COMPARED TO WEEKDAYS, THE LOAD FACTOR CAPACITY IS LOWER ON WEEKENDS.</a:t>
            </a:r>
            <a:endParaRPr lang="en-IN"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B36A35B-CDD2-7BAA-39BC-3365D9FFB1D2}"/>
              </a:ext>
            </a:extLst>
          </p:cNvPr>
          <p:cNvSpPr/>
          <p:nvPr/>
        </p:nvSpPr>
        <p:spPr>
          <a:xfrm>
            <a:off x="9386340" y="1379095"/>
            <a:ext cx="2485870" cy="4452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2">
                    <a:lumMod val="50000"/>
                  </a:schemeClr>
                </a:solidFill>
              </a:rPr>
              <a:t>THIS DATA INDICATES </a:t>
            </a:r>
            <a:r>
              <a:rPr lang="en-US" b="1" dirty="0">
                <a:solidFill>
                  <a:schemeClr val="accent2">
                    <a:lumMod val="50000"/>
                  </a:schemeClr>
                </a:solidFill>
                <a:latin typeface="Times New Roman" panose="02020603050405020304" pitchFamily="18" charset="0"/>
                <a:cs typeface="Times New Roman" panose="02020603050405020304" pitchFamily="18" charset="0"/>
              </a:rPr>
              <a:t>THAT A HIGHER NUMBER OF PASSENGERS PREFER TRAVELING ON WEEKDAYS COMPARED TO WEEKENDS. THIS INSIGHT SUGGESTS </a:t>
            </a:r>
            <a:r>
              <a:rPr lang="en-US" dirty="0"/>
              <a:t>THAT INCREASING THE NUMBER OF FLIGHTS ON WEEKDAYS COULD IMPROVE business profitability.</a:t>
            </a:r>
            <a:endParaRPr lang="en-IN" dirty="0"/>
          </a:p>
        </p:txBody>
      </p:sp>
      <p:pic>
        <p:nvPicPr>
          <p:cNvPr id="8" name="Picture 7">
            <a:extLst>
              <a:ext uri="{FF2B5EF4-FFF2-40B4-BE49-F238E27FC236}">
                <a16:creationId xmlns:a16="http://schemas.microsoft.com/office/drawing/2014/main" id="{AC962E35-1173-448F-0289-9B9903A739DB}"/>
              </a:ext>
            </a:extLst>
          </p:cNvPr>
          <p:cNvPicPr>
            <a:picLocks noChangeAspect="1"/>
          </p:cNvPicPr>
          <p:nvPr/>
        </p:nvPicPr>
        <p:blipFill>
          <a:blip r:embed="rId4"/>
          <a:stretch>
            <a:fillRect/>
          </a:stretch>
        </p:blipFill>
        <p:spPr>
          <a:xfrm>
            <a:off x="782486" y="5290633"/>
            <a:ext cx="12545569" cy="2499460"/>
          </a:xfrm>
          <a:prstGeom prst="rect">
            <a:avLst/>
          </a:prstGeom>
        </p:spPr>
      </p:pic>
      <p:pic>
        <p:nvPicPr>
          <p:cNvPr id="16" name="Graphic 15" descr="Line arrow Straight">
            <a:extLst>
              <a:ext uri="{FF2B5EF4-FFF2-40B4-BE49-F238E27FC236}">
                <a16:creationId xmlns:a16="http://schemas.microsoft.com/office/drawing/2014/main" id="{8CD9EDD8-E75E-C462-C458-6DB1E327C1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2769" y="2848970"/>
            <a:ext cx="1362501" cy="1362501"/>
          </a:xfrm>
          <a:prstGeom prst="rect">
            <a:avLst/>
          </a:prstGeom>
        </p:spPr>
      </p:pic>
      <p:pic>
        <p:nvPicPr>
          <p:cNvPr id="17" name="Graphic 16" descr="Line arrow Straight">
            <a:extLst>
              <a:ext uri="{FF2B5EF4-FFF2-40B4-BE49-F238E27FC236}">
                <a16:creationId xmlns:a16="http://schemas.microsoft.com/office/drawing/2014/main" id="{735C0DFB-E22C-0392-D4C9-1CEFD92FC4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7358416" y="2796653"/>
            <a:ext cx="1908414" cy="1362501"/>
          </a:xfrm>
          <a:prstGeom prst="rect">
            <a:avLst/>
          </a:prstGeom>
        </p:spPr>
      </p:pic>
    </p:spTree>
    <p:extLst>
      <p:ext uri="{BB962C8B-B14F-4D97-AF65-F5344CB8AC3E}">
        <p14:creationId xmlns:p14="http://schemas.microsoft.com/office/powerpoint/2010/main" val="2547582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91F52C-47D7-432A-87D0-D88597D07D07}"/>
              </a:ext>
            </a:extLst>
          </p:cNvPr>
          <p:cNvSpPr>
            <a:spLocks noGrp="1"/>
          </p:cNvSpPr>
          <p:nvPr>
            <p:ph type="title"/>
          </p:nvPr>
        </p:nvSpPr>
        <p:spPr>
          <a:xfrm>
            <a:off x="1097280" y="942871"/>
            <a:ext cx="10058400" cy="1289304"/>
          </a:xfrm>
        </p:spPr>
        <p:txBody>
          <a:bodyPr/>
          <a:lstStyle/>
          <a:p>
            <a:r>
              <a:rPr lang="en-US" dirty="0"/>
              <a:t>Introduction</a:t>
            </a:r>
          </a:p>
        </p:txBody>
      </p:sp>
      <p:pic>
        <p:nvPicPr>
          <p:cNvPr id="5" name="Content Placeholder 4">
            <a:extLst>
              <a:ext uri="{FF2B5EF4-FFF2-40B4-BE49-F238E27FC236}">
                <a16:creationId xmlns:a16="http://schemas.microsoft.com/office/drawing/2014/main" id="{AB9659E9-D9CC-76D4-CE10-871477CD1BF5}"/>
              </a:ext>
            </a:extLst>
          </p:cNvPr>
          <p:cNvPicPr>
            <a:picLocks noGrp="1" noChangeAspect="1"/>
          </p:cNvPicPr>
          <p:nvPr>
            <p:ph idx="1"/>
          </p:nvPr>
        </p:nvPicPr>
        <p:blipFill>
          <a:blip r:embed="rId2"/>
          <a:stretch>
            <a:fillRect/>
          </a:stretch>
        </p:blipFill>
        <p:spPr>
          <a:xfrm>
            <a:off x="0" y="0"/>
            <a:ext cx="12192000" cy="6858000"/>
          </a:xfrm>
        </p:spPr>
      </p:pic>
      <p:sp>
        <p:nvSpPr>
          <p:cNvPr id="11" name="Rectangle 10">
            <a:extLst>
              <a:ext uri="{FF2B5EF4-FFF2-40B4-BE49-F238E27FC236}">
                <a16:creationId xmlns:a16="http://schemas.microsoft.com/office/drawing/2014/main" id="{C38B4EC5-67F9-383B-F167-3A492FD638C9}"/>
              </a:ext>
            </a:extLst>
          </p:cNvPr>
          <p:cNvSpPr/>
          <p:nvPr/>
        </p:nvSpPr>
        <p:spPr>
          <a:xfrm>
            <a:off x="0" y="309488"/>
            <a:ext cx="11760591" cy="6548511"/>
          </a:xfrm>
          <a:prstGeom prst="rect">
            <a:avLst/>
          </a:prstGeom>
          <a:solidFill>
            <a:schemeClr val="accent2">
              <a:lumMod val="90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400" b="1" dirty="0">
              <a:solidFill>
                <a:schemeClr val="accent2">
                  <a:lumMod val="50000"/>
                </a:schemeClr>
              </a:solidFill>
              <a:highlight>
                <a:srgbClr val="FFFF00"/>
              </a:highligh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2686ACC-49B5-127E-61B3-2ECD7BD6A4A4}"/>
              </a:ext>
            </a:extLst>
          </p:cNvPr>
          <p:cNvSpPr/>
          <p:nvPr/>
        </p:nvSpPr>
        <p:spPr>
          <a:xfrm>
            <a:off x="-1" y="0"/>
            <a:ext cx="12192001" cy="640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AAF8B048-E5E5-9AFC-6FC6-FFC426839C68}"/>
              </a:ext>
            </a:extLst>
          </p:cNvPr>
          <p:cNvSpPr/>
          <p:nvPr/>
        </p:nvSpPr>
        <p:spPr>
          <a:xfrm rot="5400000">
            <a:off x="8446007" y="3112011"/>
            <a:ext cx="6858001" cy="63398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595820FE-8983-BE9E-BA5D-32C3AF586068}"/>
              </a:ext>
            </a:extLst>
          </p:cNvPr>
          <p:cNvSpPr/>
          <p:nvPr/>
        </p:nvSpPr>
        <p:spPr>
          <a:xfrm>
            <a:off x="3019019" y="0"/>
            <a:ext cx="5120640" cy="457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accent2">
                    <a:lumMod val="50000"/>
                  </a:schemeClr>
                </a:solidFill>
                <a:effectLst>
                  <a:outerShdw blurRad="38100" dist="19050" dir="2700000" algn="tl" rotWithShape="0">
                    <a:schemeClr val="dk1">
                      <a:alpha val="40000"/>
                    </a:schemeClr>
                  </a:outerShdw>
                </a:effectLst>
              </a:rPr>
              <a:t>DASHBOARD</a:t>
            </a:r>
            <a:endParaRPr lang="en-IN" sz="3600" b="1" dirty="0">
              <a:solidFill>
                <a:schemeClr val="accent2">
                  <a:lumMod val="50000"/>
                </a:schemeClr>
              </a:solidFill>
            </a:endParaRPr>
          </a:p>
        </p:txBody>
      </p:sp>
      <p:pic>
        <p:nvPicPr>
          <p:cNvPr id="6" name="Picture 5">
            <a:extLst>
              <a:ext uri="{FF2B5EF4-FFF2-40B4-BE49-F238E27FC236}">
                <a16:creationId xmlns:a16="http://schemas.microsoft.com/office/drawing/2014/main" id="{A91F7D1E-2350-2D62-F548-7EA2A89E632E}"/>
              </a:ext>
            </a:extLst>
          </p:cNvPr>
          <p:cNvPicPr>
            <a:picLocks noChangeAspect="1"/>
          </p:cNvPicPr>
          <p:nvPr/>
        </p:nvPicPr>
        <p:blipFill>
          <a:blip r:embed="rId3"/>
          <a:stretch>
            <a:fillRect/>
          </a:stretch>
        </p:blipFill>
        <p:spPr>
          <a:xfrm>
            <a:off x="0" y="477672"/>
            <a:ext cx="12191999" cy="6380328"/>
          </a:xfrm>
          <a:prstGeom prst="rect">
            <a:avLst/>
          </a:prstGeom>
        </p:spPr>
      </p:pic>
    </p:spTree>
    <p:extLst>
      <p:ext uri="{BB962C8B-B14F-4D97-AF65-F5344CB8AC3E}">
        <p14:creationId xmlns:p14="http://schemas.microsoft.com/office/powerpoint/2010/main" val="3092900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owerpoint Party_Win32_JB_v2" id="{38882D8F-135B-4B53-8430-4B694BF79376}" vid="{B574F3CD-D47E-461D-A68F-3273AD4105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96C458A-6CC1-4FEE-AC7F-D0ABFD0DD393}">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C74EDC3-6C87-4699-93BC-02BA54C8E071}">
  <ds:schemaRefs>
    <ds:schemaRef ds:uri="http://schemas.microsoft.com/sharepoint/v3/contenttype/forms"/>
  </ds:schemaRefs>
</ds:datastoreItem>
</file>

<file path=customXml/itemProps2.xml><?xml version="1.0" encoding="utf-8"?>
<ds:datastoreItem xmlns:ds="http://schemas.openxmlformats.org/officeDocument/2006/customXml" ds:itemID="{147902AF-9AD5-48A3-AD68-95C39B09F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000AB2-1957-427C-B872-176ABC83E7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PowerPoint party</Template>
  <TotalTime>326</TotalTime>
  <Words>583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Century Gothic</vt:lpstr>
      <vt:lpstr>Roboto</vt:lpstr>
      <vt:lpstr>times new roman</vt:lpstr>
      <vt:lpstr>times new roman</vt:lpstr>
      <vt:lpstr>RetrospectVTI</vt:lpstr>
      <vt:lpstr>PowerPoint Presentation</vt:lpstr>
      <vt:lpstr>Highcloud airlines</vt:lpstr>
      <vt:lpstr>Introduction</vt:lpstr>
      <vt:lpstr>Introduction</vt:lpstr>
      <vt:lpstr>Introduction</vt:lpstr>
      <vt:lpstr>Introduction</vt:lpstr>
      <vt:lpstr>Introduction</vt:lpstr>
      <vt:lpstr>Introduction</vt:lpstr>
      <vt:lpstr>Introduction</vt:lpstr>
      <vt:lpstr>Introduction</vt:lpstr>
      <vt:lpstr>Introduction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Highcloud airlines</dc:title>
  <dc:creator>mangesh mirge</dc:creator>
  <cp:lastModifiedBy>mangesh mirge</cp:lastModifiedBy>
  <cp:revision>9</cp:revision>
  <dcterms:created xsi:type="dcterms:W3CDTF">2024-04-11T15:47:27Z</dcterms:created>
  <dcterms:modified xsi:type="dcterms:W3CDTF">2024-04-14T05:53:25Z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