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60" r:id="rId2"/>
    <p:sldId id="262" r:id="rId3"/>
    <p:sldId id="263" r:id="rId4"/>
    <p:sldId id="264" r:id="rId5"/>
    <p:sldId id="265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Source Sans Pro Light" panose="020B0403030403020204" pitchFamily="34" charset="0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10</a:t>
            </a:r>
            <a:r>
              <a:rPr lang="en-GB" b="1" baseline="0"/>
              <a:t> Most Popular Artists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Sheet1!$D$1:$D$10</c:f>
              <c:strCache>
                <c:ptCount val="10"/>
                <c:pt idx="0">
                  <c:v>Iron Maiden</c:v>
                </c:pt>
                <c:pt idx="1">
                  <c:v>U2</c:v>
                </c:pt>
                <c:pt idx="2">
                  <c:v>Metallica</c:v>
                </c:pt>
                <c:pt idx="3">
                  <c:v>Led Zeppelin</c:v>
                </c:pt>
                <c:pt idx="4">
                  <c:v>Os Paralamas Do Sucesso</c:v>
                </c:pt>
                <c:pt idx="5">
                  <c:v>Deep Purple</c:v>
                </c:pt>
                <c:pt idx="6">
                  <c:v>Faith No More</c:v>
                </c:pt>
                <c:pt idx="7">
                  <c:v>Lost</c:v>
                </c:pt>
                <c:pt idx="8">
                  <c:v>Eric Clapton</c:v>
                </c:pt>
                <c:pt idx="9">
                  <c:v>R.E.M.</c:v>
                </c:pt>
              </c:strCache>
            </c:strRef>
          </c:cat>
          <c:val>
            <c:numRef>
              <c:f>Sheet1!$E$1:$E$10</c:f>
              <c:numCache>
                <c:formatCode>General</c:formatCode>
                <c:ptCount val="10"/>
                <c:pt idx="0">
                  <c:v>140</c:v>
                </c:pt>
                <c:pt idx="1">
                  <c:v>107</c:v>
                </c:pt>
                <c:pt idx="2">
                  <c:v>91</c:v>
                </c:pt>
                <c:pt idx="3">
                  <c:v>87</c:v>
                </c:pt>
                <c:pt idx="4">
                  <c:v>45</c:v>
                </c:pt>
                <c:pt idx="5">
                  <c:v>44</c:v>
                </c:pt>
                <c:pt idx="6">
                  <c:v>42</c:v>
                </c:pt>
                <c:pt idx="7">
                  <c:v>41</c:v>
                </c:pt>
                <c:pt idx="8">
                  <c:v>40</c:v>
                </c:pt>
                <c:pt idx="9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24-49BA-A275-A04C07F0D4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629736"/>
        <c:axId val="539625472"/>
      </c:barChart>
      <c:catAx>
        <c:axId val="539629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Artist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625472"/>
        <c:crosses val="autoZero"/>
        <c:auto val="1"/>
        <c:lblAlgn val="ctr"/>
        <c:lblOffset val="100"/>
        <c:noMultiLvlLbl val="0"/>
      </c:catAx>
      <c:valAx>
        <c:axId val="53962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Number of Tracks Sold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62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i="0" baseline="0">
                <a:effectLst/>
              </a:rPr>
              <a:t>10 Most Popular Genres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866685890042293"/>
          <c:y val="0.12873963133640551"/>
          <c:w val="0.85203671664744329"/>
          <c:h val="0.5880640040962621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Sheet2!$D$1:$D$10</c:f>
              <c:strCache>
                <c:ptCount val="10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Blues</c:v>
                </c:pt>
                <c:pt idx="6">
                  <c:v>TV Shows</c:v>
                </c:pt>
                <c:pt idx="7">
                  <c:v>R&amp;B/Soul</c:v>
                </c:pt>
                <c:pt idx="8">
                  <c:v>Classical</c:v>
                </c:pt>
                <c:pt idx="9">
                  <c:v>Reggae</c:v>
                </c:pt>
              </c:strCache>
            </c:strRef>
          </c:cat>
          <c:val>
            <c:numRef>
              <c:f>Sheet2!$E$1:$E$10</c:f>
              <c:numCache>
                <c:formatCode>General</c:formatCode>
                <c:ptCount val="10"/>
                <c:pt idx="0">
                  <c:v>835</c:v>
                </c:pt>
                <c:pt idx="1">
                  <c:v>386</c:v>
                </c:pt>
                <c:pt idx="2">
                  <c:v>264</c:v>
                </c:pt>
                <c:pt idx="3">
                  <c:v>244</c:v>
                </c:pt>
                <c:pt idx="4">
                  <c:v>80</c:v>
                </c:pt>
                <c:pt idx="5">
                  <c:v>61</c:v>
                </c:pt>
                <c:pt idx="6">
                  <c:v>47</c:v>
                </c:pt>
                <c:pt idx="7">
                  <c:v>41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6C-4A71-BAB7-64FC591DF6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41826392"/>
        <c:axId val="741828032"/>
      </c:barChart>
      <c:catAx>
        <c:axId val="741826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828032"/>
        <c:crosses val="autoZero"/>
        <c:auto val="1"/>
        <c:lblAlgn val="ctr"/>
        <c:lblOffset val="100"/>
        <c:noMultiLvlLbl val="0"/>
      </c:catAx>
      <c:valAx>
        <c:axId val="74182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Number of Tracks Sold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826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Sales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60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Sheet4!$A$2:$A$6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Sheet4!$B$2:$B$6</c:f>
              <c:numCache>
                <c:formatCode>General</c:formatCode>
                <c:ptCount val="5"/>
                <c:pt idx="0">
                  <c:v>449</c:v>
                </c:pt>
                <c:pt idx="1">
                  <c:v>481</c:v>
                </c:pt>
                <c:pt idx="2">
                  <c:v>470</c:v>
                </c:pt>
                <c:pt idx="3">
                  <c:v>478</c:v>
                </c:pt>
                <c:pt idx="4">
                  <c:v>451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F6-4DCC-98F2-915F1B2690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6517376"/>
        <c:axId val="776518688"/>
      </c:lineChart>
      <c:catAx>
        <c:axId val="776517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518688"/>
        <c:crosses val="autoZero"/>
        <c:auto val="1"/>
        <c:lblAlgn val="ctr"/>
        <c:lblOffset val="100"/>
        <c:noMultiLvlLbl val="0"/>
      </c:catAx>
      <c:valAx>
        <c:axId val="77651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51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Sheet3!$A$1:$A$24</cx:f>
        <cx:lvl ptCount="24">
          <cx:pt idx="0">USA</cx:pt>
          <cx:pt idx="1">Canada</cx:pt>
          <cx:pt idx="2">France</cx:pt>
          <cx:pt idx="3">Brazil</cx:pt>
          <cx:pt idx="4">Germany</cx:pt>
          <cx:pt idx="5">United Kingdom</cx:pt>
          <cx:pt idx="6">Czech Republic</cx:pt>
          <cx:pt idx="7">Portugal</cx:pt>
          <cx:pt idx="8">India</cx:pt>
          <cx:pt idx="9">Chile</cx:pt>
          <cx:pt idx="10">Ireland</cx:pt>
          <cx:pt idx="11">Hungary</cx:pt>
          <cx:pt idx="12">Austria</cx:pt>
          <cx:pt idx="13">Finland</cx:pt>
          <cx:pt idx="14">Netherlands</cx:pt>
          <cx:pt idx="15">Norway</cx:pt>
          <cx:pt idx="16">Sweden</cx:pt>
          <cx:pt idx="17">Spain</cx:pt>
          <cx:pt idx="18">Poland</cx:pt>
          <cx:pt idx="19">Italy</cx:pt>
          <cx:pt idx="20">Denmark</cx:pt>
          <cx:pt idx="21">Belgium</cx:pt>
          <cx:pt idx="22">Australia</cx:pt>
          <cx:pt idx="23">Argentina</cx:pt>
        </cx:lvl>
      </cx:strDim>
      <cx:numDim type="size">
        <cx:f>Sheet3!$C$1:$C$24</cx:f>
        <cx:lvl ptCount="24" formatCode="General">
          <cx:pt idx="0">0.22417488212601799</cx:pt>
          <cx:pt idx="1">0.13030432918988427</cx:pt>
          <cx:pt idx="2">0.083583369052721818</cx:pt>
          <cx:pt idx="3">0.081440205743677663</cx:pt>
          <cx:pt idx="4">0.066866695242177449</cx:pt>
          <cx:pt idx="5">0.048435490784397774</cx:pt>
          <cx:pt idx="6">0.038576939562794683</cx:pt>
          <cx:pt idx="7">0.033004714959279896</cx:pt>
          <cx:pt idx="8">0.03214744963566224</cx:pt>
          <cx:pt idx="9">0.020145735105015002</cx:pt>
          <cx:pt idx="10">0.019717102443206173</cx:pt>
          <cx:pt idx="11">0.019717102443206173</cx:pt>
          <cx:pt idx="12">0.018431204457779682</cx:pt>
          <cx:pt idx="13">0.018002571795970854</cx:pt>
          <cx:pt idx="14">0.017573939134162022</cx:pt>
          <cx:pt idx="15">0.017145306472353194</cx:pt>
          <cx:pt idx="16">0.016716673810544362</cx:pt>
          <cx:pt idx="17">0.016288041148735534</cx:pt>
          <cx:pt idx="18">0.016288041148735534</cx:pt>
          <cx:pt idx="19">0.016288041148735534</cx:pt>
          <cx:pt idx="20">0.016288041148735534</cx:pt>
          <cx:pt idx="21">0.016288041148735534</cx:pt>
          <cx:pt idx="22">0.016288041148735534</cx:pt>
          <cx:pt idx="23">0.016288041148735534</cx:pt>
        </cx:lvl>
      </cx:numDim>
    </cx:data>
  </cx:chartData>
  <cx:chart>
    <cx:title pos="t" align="ctr" overlay="0">
      <cx:tx>
        <cx:txData>
          <cx:v>Percentage Sales by Country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4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kumimoji="0" lang="en-GB" sz="14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502020204030204"/>
            </a:rPr>
            <a:t>Percentage Sales by Country</a:t>
          </a:r>
        </a:p>
      </cx:txPr>
    </cx:title>
    <cx:plotArea>
      <cx:plotAreaRegion>
        <cx:series layoutId="treemap" uniqueId="{36C6A6C3-6868-49CC-9A13-C0E64B839706}">
          <cx:dataLabels>
            <cx:numFmt formatCode="0.00%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chemeClr val="bg1"/>
                    </a:solidFill>
                  </a:defRPr>
                </a:pPr>
                <a:endParaRPr lang="en-US" sz="900" b="0" i="0" u="none" strike="noStrike" kern="1200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1" value="1"/>
            <cx:separator>, </cx:separator>
          </cx:dataLabels>
          <cx:dataId val="0"/>
          <cx:layoutPr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736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94192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77851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06807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0085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53615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262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03152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064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7156"/>
            <a:ext cx="3875627" cy="24003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76231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6393" y="4677156"/>
            <a:ext cx="3827797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08826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15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8CDC-A9FD-450D-A540-1C9EDD60A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cap="none" dirty="0"/>
              <a:t>SQL Project</a:t>
            </a:r>
            <a:endParaRPr lang="en-GB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417F2-DFB4-4A9C-B7D0-4C8C7ACD5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6</a:t>
            </a:r>
            <a:r>
              <a:rPr lang="en-IN" baseline="30000" dirty="0"/>
              <a:t>th</a:t>
            </a:r>
            <a:r>
              <a:rPr lang="en-IN" dirty="0"/>
              <a:t> August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10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FEF6BD-495F-44D5-A147-154375CE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74" y="209169"/>
            <a:ext cx="8195452" cy="548069"/>
          </a:xfrm>
        </p:spPr>
        <p:txBody>
          <a:bodyPr>
            <a:normAutofit fontScale="90000"/>
          </a:bodyPr>
          <a:lstStyle/>
          <a:p>
            <a:r>
              <a:rPr lang="en-IN" cap="none" dirty="0"/>
              <a:t>Most Popular Artists</a:t>
            </a:r>
            <a:endParaRPr lang="en-GB" cap="none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42955026-8CC3-4B3D-8FFC-818FBACE255A}"/>
              </a:ext>
            </a:extLst>
          </p:cNvPr>
          <p:cNvSpPr txBox="1">
            <a:spLocks/>
          </p:cNvSpPr>
          <p:nvPr/>
        </p:nvSpPr>
        <p:spPr>
          <a:xfrm>
            <a:off x="5682408" y="885825"/>
            <a:ext cx="2987318" cy="41171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84647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323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013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2081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The most popular artists by tracks sold  are dominated by metal/rock bands.</a:t>
            </a:r>
          </a:p>
          <a:p>
            <a:pPr marL="0" indent="0">
              <a:buNone/>
            </a:pPr>
            <a:r>
              <a:rPr lang="en-IN" dirty="0"/>
              <a:t>From the original database we can observe that the number of tracks sold by artists has a long tail, </a:t>
            </a:r>
            <a:r>
              <a:rPr lang="en-IN" dirty="0" err="1"/>
              <a:t>ie</a:t>
            </a:r>
            <a:r>
              <a:rPr lang="en-IN" dirty="0"/>
              <a:t>., there are many artists who have sold only a few songs. </a:t>
            </a:r>
          </a:p>
          <a:p>
            <a:pPr marL="0" indent="0">
              <a:buNone/>
            </a:pPr>
            <a:r>
              <a:rPr lang="en-IN" dirty="0"/>
              <a:t>The top 4 artists contribute about 19% of the overall value of tracks sold.</a:t>
            </a:r>
            <a:endParaRPr lang="en-GB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20CEAB4-C2E1-4C46-A5C8-730174BF73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987566"/>
              </p:ext>
            </p:extLst>
          </p:nvPr>
        </p:nvGraphicFramePr>
        <p:xfrm>
          <a:off x="474274" y="991366"/>
          <a:ext cx="5208134" cy="39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65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42955026-8CC3-4B3D-8FFC-818FBACE255A}"/>
              </a:ext>
            </a:extLst>
          </p:cNvPr>
          <p:cNvSpPr txBox="1">
            <a:spLocks/>
          </p:cNvSpPr>
          <p:nvPr/>
        </p:nvSpPr>
        <p:spPr>
          <a:xfrm>
            <a:off x="5682408" y="885825"/>
            <a:ext cx="2987318" cy="41171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84647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323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013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2081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Rock music is by far the most popular genre of music. Rock music, along with Latin, Metal and Alternative music are the most popular genres.</a:t>
            </a:r>
          </a:p>
          <a:p>
            <a:pPr marL="0" indent="0">
              <a:buNone/>
            </a:pPr>
            <a:r>
              <a:rPr lang="en-GB" dirty="0"/>
              <a:t>Rock music alone constitutes 37% of track sales while Rock, Latin, Metal and Alternative constitute over 77% od all tracks sold.</a:t>
            </a:r>
          </a:p>
          <a:p>
            <a:pPr marL="0" indent="0">
              <a:buNone/>
            </a:pPr>
            <a:r>
              <a:rPr lang="en-GB" dirty="0"/>
              <a:t>Rock &amp; Roll and Science Fiction are the least popular genres.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0A3F328-0FBB-4D4B-A37B-BBFD85572B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715852"/>
              </p:ext>
            </p:extLst>
          </p:nvPr>
        </p:nvGraphicFramePr>
        <p:xfrm>
          <a:off x="480408" y="991416"/>
          <a:ext cx="5202000" cy="390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6">
            <a:extLst>
              <a:ext uri="{FF2B5EF4-FFF2-40B4-BE49-F238E27FC236}">
                <a16:creationId xmlns:a16="http://schemas.microsoft.com/office/drawing/2014/main" id="{1665A150-4DC6-4F14-9D31-4A2ECA7B3AD3}"/>
              </a:ext>
            </a:extLst>
          </p:cNvPr>
          <p:cNvSpPr txBox="1">
            <a:spLocks/>
          </p:cNvSpPr>
          <p:nvPr/>
        </p:nvSpPr>
        <p:spPr>
          <a:xfrm>
            <a:off x="474274" y="209169"/>
            <a:ext cx="8195452" cy="548069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75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 cap="all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cap="none" dirty="0"/>
              <a:t>Most Popular Genres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184798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42955026-8CC3-4B3D-8FFC-818FBACE255A}"/>
              </a:ext>
            </a:extLst>
          </p:cNvPr>
          <p:cNvSpPr txBox="1">
            <a:spLocks/>
          </p:cNvSpPr>
          <p:nvPr/>
        </p:nvSpPr>
        <p:spPr>
          <a:xfrm>
            <a:off x="5682408" y="885825"/>
            <a:ext cx="2987318" cy="41171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84647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323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013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2081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USA and Canada are the most popular countries in terms of track sales. North America alone constitutes about 35% of all sales.</a:t>
            </a:r>
          </a:p>
          <a:p>
            <a:pPr marL="0" indent="0">
              <a:buNone/>
            </a:pPr>
            <a:r>
              <a:rPr lang="en-IN" dirty="0"/>
              <a:t>The country with the highest sales in each continent are: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N.America</a:t>
            </a:r>
            <a:r>
              <a:rPr lang="en-IN" dirty="0"/>
              <a:t> – USA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S.America</a:t>
            </a:r>
            <a:r>
              <a:rPr lang="en-IN" dirty="0"/>
              <a:t> – Brazil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Europe – France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Asia – India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Oceania - Australia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665A150-4DC6-4F14-9D31-4A2ECA7B3AD3}"/>
              </a:ext>
            </a:extLst>
          </p:cNvPr>
          <p:cNvSpPr txBox="1">
            <a:spLocks/>
          </p:cNvSpPr>
          <p:nvPr/>
        </p:nvSpPr>
        <p:spPr>
          <a:xfrm>
            <a:off x="474274" y="209169"/>
            <a:ext cx="8195452" cy="548069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75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 cap="all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cap="none" dirty="0"/>
              <a:t>Percentage of Sales by Country</a:t>
            </a:r>
            <a:endParaRPr lang="en-GB" cap="none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7C273341-D0A5-4921-8734-89107BDA58B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63625815"/>
                  </p:ext>
                </p:extLst>
              </p:nvPr>
            </p:nvGraphicFramePr>
            <p:xfrm>
              <a:off x="474274" y="1000416"/>
              <a:ext cx="5220000" cy="388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7C273341-D0A5-4921-8734-89107BDA58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274" y="1000416"/>
                <a:ext cx="5220000" cy="38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367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42955026-8CC3-4B3D-8FFC-818FBACE255A}"/>
              </a:ext>
            </a:extLst>
          </p:cNvPr>
          <p:cNvSpPr txBox="1">
            <a:spLocks/>
          </p:cNvSpPr>
          <p:nvPr/>
        </p:nvSpPr>
        <p:spPr>
          <a:xfrm>
            <a:off x="5682408" y="885825"/>
            <a:ext cx="2987318" cy="41171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84647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323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013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2081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Sales over time have been mostly consistent but there is no clear trend.</a:t>
            </a:r>
          </a:p>
          <a:p>
            <a:pPr marL="0" indent="0">
              <a:buNone/>
            </a:pPr>
            <a:r>
              <a:rPr lang="en-IN" dirty="0"/>
              <a:t>The year with most sales was 2010 while the year with least sales was 2009.</a:t>
            </a:r>
          </a:p>
          <a:p>
            <a:pPr marL="0" indent="0">
              <a:buNone/>
            </a:pPr>
            <a:r>
              <a:rPr lang="en-IN" dirty="0"/>
              <a:t>Average sales are 466/year.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665A150-4DC6-4F14-9D31-4A2ECA7B3AD3}"/>
              </a:ext>
            </a:extLst>
          </p:cNvPr>
          <p:cNvSpPr txBox="1">
            <a:spLocks/>
          </p:cNvSpPr>
          <p:nvPr/>
        </p:nvSpPr>
        <p:spPr>
          <a:xfrm>
            <a:off x="474274" y="209169"/>
            <a:ext cx="8195452" cy="548069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75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 cap="all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cap="none"/>
              <a:t>Sales by </a:t>
            </a:r>
            <a:r>
              <a:rPr lang="en-IN" cap="none" dirty="0"/>
              <a:t>Year</a:t>
            </a:r>
            <a:endParaRPr lang="en-GB" cap="none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FD6D1D9-9F49-403F-93AE-E91EE1F599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845084"/>
              </p:ext>
            </p:extLst>
          </p:nvPr>
        </p:nvGraphicFramePr>
        <p:xfrm>
          <a:off x="474274" y="1000416"/>
          <a:ext cx="5184000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42606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Source Sans Pro Light"/>
        <a:ea typeface=""/>
        <a:cs typeface=""/>
      </a:majorFont>
      <a:minorFont>
        <a:latin typeface="Source Sans Pro Light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196</TotalTime>
  <Words>270</Words>
  <Application>Microsoft Office PowerPoint</Application>
  <PresentationFormat>On-screen Show (16:9)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Source Sans Pro Light</vt:lpstr>
      <vt:lpstr>Parcel</vt:lpstr>
      <vt:lpstr>SQL Project</vt:lpstr>
      <vt:lpstr>Most Popular Artists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</dc:title>
  <dc:creator>Rohit</dc:creator>
  <cp:lastModifiedBy>Rohit Sathish</cp:lastModifiedBy>
  <cp:revision>7</cp:revision>
  <dcterms:modified xsi:type="dcterms:W3CDTF">2020-12-04T12:12:25Z</dcterms:modified>
</cp:coreProperties>
</file>