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8" r:id="rId3"/>
    <p:sldId id="299" r:id="rId4"/>
    <p:sldId id="300" r:id="rId5"/>
    <p:sldId id="266" r:id="rId6"/>
    <p:sldId id="302" r:id="rId7"/>
    <p:sldId id="303" r:id="rId8"/>
    <p:sldId id="301" r:id="rId9"/>
    <p:sldId id="268" r:id="rId10"/>
    <p:sldId id="297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70" r:id="rId19"/>
    <p:sldId id="271" r:id="rId20"/>
    <p:sldId id="273" r:id="rId21"/>
    <p:sldId id="272" r:id="rId22"/>
    <p:sldId id="274" r:id="rId23"/>
    <p:sldId id="276" r:id="rId24"/>
    <p:sldId id="294" r:id="rId25"/>
    <p:sldId id="295" r:id="rId26"/>
    <p:sldId id="311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6" autoAdjust="0"/>
    <p:restoredTop sz="94615" autoAdjust="0"/>
  </p:normalViewPr>
  <p:slideViewPr>
    <p:cSldViewPr>
      <p:cViewPr varScale="1">
        <p:scale>
          <a:sx n="67" d="100"/>
          <a:sy n="67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81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E8118-EB06-4A49-A7F6-C1DA33139711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C4E83-73C3-4695-B8A0-D7D3BB515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40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30559-E26B-4C63-A85C-CDBAA49FA944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D206B-17DA-4361-81D2-2763B8536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9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D206B-17DA-4361-81D2-2763B85364D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D206B-17DA-4361-81D2-2763B85364D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D206B-17DA-4361-81D2-2763B85364D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D206B-17DA-4361-81D2-2763B85364D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D206B-17DA-4361-81D2-2763B85364D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D206B-17DA-4361-81D2-2763B85364D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D206B-17DA-4361-81D2-2763B85364D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D206B-17DA-4361-81D2-2763B85364D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D206B-17DA-4361-81D2-2763B85364D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D206B-17DA-4361-81D2-2763B85364D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D206B-17DA-4361-81D2-2763B85364D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D206B-17DA-4361-81D2-2763B85364D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D206B-17DA-4361-81D2-2763B85364D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DE66EF8-DAE8-4124-906F-77DF9F760320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8700E72-566B-4ED7-B332-C43D9A019B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EF8-DAE8-4124-906F-77DF9F760320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72-566B-4ED7-B332-C43D9A019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EF8-DAE8-4124-906F-77DF9F760320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72-566B-4ED7-B332-C43D9A019B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EF8-DAE8-4124-906F-77DF9F760320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72-566B-4ED7-B332-C43D9A019B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E66EF8-DAE8-4124-906F-77DF9F760320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8700E72-566B-4ED7-B332-C43D9A019B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EF8-DAE8-4124-906F-77DF9F760320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72-566B-4ED7-B332-C43D9A019B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EF8-DAE8-4124-906F-77DF9F760320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72-566B-4ED7-B332-C43D9A019B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EF8-DAE8-4124-906F-77DF9F760320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72-566B-4ED7-B332-C43D9A019B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EF8-DAE8-4124-906F-77DF9F760320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72-566B-4ED7-B332-C43D9A019B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EF8-DAE8-4124-906F-77DF9F760320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72-566B-4ED7-B332-C43D9A019B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EF8-DAE8-4124-906F-77DF9F760320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72-566B-4ED7-B332-C43D9A019B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E66EF8-DAE8-4124-906F-77DF9F760320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700E72-566B-4ED7-B332-C43D9A019B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Regression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- R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lm(formula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Infant.Mortality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~ Fertility + Education + Agriculture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data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swiss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Residuals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Min      1Q  Median      3Q     Max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-8.1086 -1.3820  0.1706  1.7167  5.8039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(Intercept) 10.14163    3.85882   2.628  0.01185 *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Fertility    0.14208    0.04176   3.403  0.00145 **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Education    0.06593    0.06602   0.999  0.32351  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Agriculture -0.01755    0.02234  -0.785  0.43662  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 codes:  0 ‘***’ 0.001 ‘**’ 0.01 ‘*’ 0.05 ‘.’ 0.1 ‘ ’ 1 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Residual standard error: 2.625 on 43 degrees of freedom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Multiple R-squared: 0.2405,	Adjusted R-squared: 0.1875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F-statistic:  4.54 on 3 and 43 DF,  p-value: 0.007508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– 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Note that this only gives part of the standard regression output. </a:t>
            </a:r>
            <a:r>
              <a:rPr lang="en-US" dirty="0" smtClean="0"/>
              <a:t> To </a:t>
            </a:r>
            <a:r>
              <a:rPr lang="en-US" dirty="0"/>
              <a:t>get </a:t>
            </a:r>
            <a:r>
              <a:rPr lang="en-US" dirty="0" smtClean="0"/>
              <a:t>the ANOVA </a:t>
            </a:r>
            <a:r>
              <a:rPr lang="en-US" dirty="0"/>
              <a:t>table, </a:t>
            </a:r>
            <a:r>
              <a:rPr lang="en-US" dirty="0" smtClean="0"/>
              <a:t>use: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(fert1)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Analysis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of Variance Table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Response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Infant.Mortality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Sum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Mean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 value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(&gt;F)  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Fertility    1  67.717  67.717  9.8244 0.00310 **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Education    1  21.902  21.902  3.1776 0.08172 .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Agriculture  1   4.250   4.250  0.6166 0.43662  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Residuals   43 296.386   6.893                  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 codes:  0 ‘***’ 0.001 ‘**’ 0.01 ‘*’ 0.05 ‘.’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0.1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2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factor?</a:t>
            </a:r>
          </a:p>
          <a:p>
            <a:pPr lvl="1"/>
            <a:r>
              <a:rPr lang="en-US" dirty="0"/>
              <a:t>It is the internal representation of a categorical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Character variables are </a:t>
            </a:r>
            <a:r>
              <a:rPr lang="en-US" dirty="0"/>
              <a:t>automatically treated this </a:t>
            </a:r>
            <a:r>
              <a:rPr lang="en-US" dirty="0" smtClean="0"/>
              <a:t>way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numeric </a:t>
            </a:r>
            <a:r>
              <a:rPr lang="en-US" dirty="0" smtClean="0"/>
              <a:t>variables could </a:t>
            </a:r>
            <a:r>
              <a:rPr lang="en-US" dirty="0"/>
              <a:t>either be quantitative or factor levels (or quantitative but you </a:t>
            </a:r>
            <a:r>
              <a:rPr lang="en-US" dirty="0" smtClean="0"/>
              <a:t>want to </a:t>
            </a:r>
            <a:r>
              <a:rPr lang="en-US" dirty="0"/>
              <a:t>treat them factor levels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swiss$cathcat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swiss$Catholic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60, c(1), c(0))</a:t>
            </a:r>
          </a:p>
          <a:p>
            <a:pPr marL="285750" indent="-28575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swiss$cathfact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swiss$Catholic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60, c("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PrimCath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"), c("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PrimOther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"))</a:t>
            </a:r>
          </a:p>
          <a:p>
            <a:pPr marL="0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4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Does the </a:t>
            </a:r>
            <a:r>
              <a:rPr lang="en-US" dirty="0" smtClean="0"/>
              <a:t>effect </a:t>
            </a:r>
            <a:r>
              <a:rPr lang="en-US" dirty="0"/>
              <a:t>of one predictor variable on the </a:t>
            </a:r>
            <a:r>
              <a:rPr lang="en-US" dirty="0" smtClean="0"/>
              <a:t>outcome depend </a:t>
            </a:r>
            <a:r>
              <a:rPr lang="en-US" dirty="0"/>
              <a:t>of the </a:t>
            </a:r>
            <a:r>
              <a:rPr lang="en-US" dirty="0" smtClean="0"/>
              <a:t>level of </a:t>
            </a:r>
            <a:r>
              <a:rPr lang="en-US" dirty="0"/>
              <a:t>other predictor </a:t>
            </a:r>
            <a:r>
              <a:rPr lang="en-US" dirty="0" smtClean="0"/>
              <a:t>variables?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8" b="2664"/>
          <a:stretch/>
        </p:blipFill>
        <p:spPr bwMode="auto">
          <a:xfrm>
            <a:off x="609600" y="2185987"/>
            <a:ext cx="8001000" cy="407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45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85750" indent="-28575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IMR_other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swiss$Infant.Mortality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swiss$cathcat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==0]</a:t>
            </a:r>
          </a:p>
          <a:p>
            <a:pPr marL="285750" indent="-28575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FR_other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swiss$Fertility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swiss$cathcat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==0]</a:t>
            </a:r>
          </a:p>
          <a:p>
            <a:pPr marL="285750" indent="-28575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IMR_cath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swiss$Infant.Mortality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swiss$cathcat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==1]</a:t>
            </a:r>
          </a:p>
          <a:p>
            <a:pPr marL="285750" indent="-28575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FR_cath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swiss$Fertility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swiss$cathcat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==1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285750" indent="-28575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plot(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IMR_other~FR_other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type="p",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=20, col="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darkred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=c(10,30),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xlim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=c(30,100),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="Infant Mortality Rate",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="Fertility Rate")</a:t>
            </a:r>
          </a:p>
          <a:p>
            <a:pPr marL="285750" indent="-28575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points(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FR_cath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IMR_cath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=22, col="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darkblue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285750" indent="-28575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(lm(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IMR_other~FR_other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), col="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darkred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285750" indent="-28575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(lm(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IMR_cath~FR_cath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), col="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darkblue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285750" indent="-28575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legend(30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30, c("Other", "Catholic"),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=c(20, 22),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cex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=.8, col=c("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darkred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darkblue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their were no interaction, we would want to </a:t>
            </a:r>
            <a:r>
              <a:rPr lang="en-US" dirty="0" smtClean="0"/>
              <a:t>fit </a:t>
            </a:r>
            <a:r>
              <a:rPr lang="en-US" dirty="0"/>
              <a:t>the additive </a:t>
            </a:r>
            <a:r>
              <a:rPr lang="en-US" dirty="0" smtClean="0"/>
              <a:t>model:</a:t>
            </a:r>
            <a:endParaRPr lang="en-US" dirty="0"/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Infant.Mortality~Fertility+Catholic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We can also try </a:t>
            </a:r>
            <a:r>
              <a:rPr lang="en-US" dirty="0"/>
              <a:t>the interaction </a:t>
            </a:r>
            <a:r>
              <a:rPr lang="en-US" dirty="0" smtClean="0"/>
              <a:t>model:</a:t>
            </a:r>
            <a:endParaRPr lang="en-US" dirty="0"/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Infant.Mortality~Fertility+Catholic+Fertility:Catholic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 R</a:t>
            </a:r>
            <a:r>
              <a:rPr lang="en-US" dirty="0"/>
              <a:t> </a:t>
            </a:r>
            <a:r>
              <a:rPr lang="en-US" dirty="0" smtClean="0"/>
              <a:t>“:” </a:t>
            </a:r>
            <a:r>
              <a:rPr lang="en-US" dirty="0"/>
              <a:t>is one way to indicate </a:t>
            </a:r>
            <a:r>
              <a:rPr lang="en-US" dirty="0" smtClean="0"/>
              <a:t>interactions</a:t>
            </a:r>
          </a:p>
          <a:p>
            <a:r>
              <a:rPr lang="en-US" dirty="0" smtClean="0"/>
              <a:t>Also </a:t>
            </a:r>
            <a:r>
              <a:rPr lang="en-US" dirty="0"/>
              <a:t>some </a:t>
            </a:r>
            <a:r>
              <a:rPr lang="en-US" dirty="0" err="1" smtClean="0"/>
              <a:t>shorthands</a:t>
            </a:r>
            <a:endParaRPr lang="en-US" dirty="0" smtClean="0"/>
          </a:p>
          <a:p>
            <a:pPr lvl="1"/>
            <a:r>
              <a:rPr lang="en-US" dirty="0" smtClean="0"/>
              <a:t>For example “*” </a:t>
            </a:r>
            <a:r>
              <a:rPr lang="en-US" dirty="0"/>
              <a:t>will give the highest order interaction, plus all main </a:t>
            </a:r>
            <a:r>
              <a:rPr lang="en-US" dirty="0" smtClean="0"/>
              <a:t>effects and lower </a:t>
            </a:r>
            <a:r>
              <a:rPr lang="en-US" dirty="0"/>
              <a:t>level </a:t>
            </a:r>
            <a:r>
              <a:rPr lang="en-US" dirty="0" smtClean="0"/>
              <a:t>interactions</a:t>
            </a:r>
            <a:r>
              <a:rPr lang="en-US" dirty="0"/>
              <a:t>:</a:t>
            </a:r>
            <a:endParaRPr lang="en-US" dirty="0"/>
          </a:p>
          <a:p>
            <a:pPr marL="0" indent="0" algn="ctr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Infant.Mortality~Fertility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*Catholic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7753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had three variables A, B, </a:t>
            </a:r>
            <a:r>
              <a:rPr lang="en-US" dirty="0" smtClean="0"/>
              <a:t>C</a:t>
            </a:r>
          </a:p>
          <a:p>
            <a:r>
              <a:rPr lang="en-US" dirty="0" smtClean="0"/>
              <a:t>The following model statements are equivalent:</a:t>
            </a:r>
            <a:endParaRPr lang="en-US" dirty="0"/>
          </a:p>
          <a:p>
            <a:pPr marL="68580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 ~ A*B*C</a:t>
            </a:r>
          </a:p>
          <a:p>
            <a:pPr marL="68580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 ~ A + B + C + A:B + A:C + B:C + A:B:C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that you only want up to the second </a:t>
            </a:r>
            <a:r>
              <a:rPr lang="en-US" dirty="0" smtClean="0"/>
              <a:t>order interactions</a:t>
            </a:r>
          </a:p>
          <a:p>
            <a:r>
              <a:rPr lang="en-US" dirty="0" smtClean="0"/>
              <a:t>This </a:t>
            </a:r>
            <a:r>
              <a:rPr lang="en-US" dirty="0"/>
              <a:t>could be done </a:t>
            </a:r>
            <a:r>
              <a:rPr lang="en-US" dirty="0" smtClean="0"/>
              <a:t>by:</a:t>
            </a:r>
            <a:endParaRPr lang="en-US" dirty="0"/>
          </a:p>
          <a:p>
            <a:pPr marL="628650" indent="0"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y ~ (A + B + C)^2</a:t>
            </a:r>
          </a:p>
          <a:p>
            <a:pPr marL="62865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 ~ A + B + C + A:B + A:C + B:C + A:B:C</a:t>
            </a:r>
          </a:p>
          <a:p>
            <a:r>
              <a:rPr lang="en-US" dirty="0"/>
              <a:t>This will omit terms like A:A (treats is as 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1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in Swiss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fert4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&lt;-lm(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Infant.Mortality~Fertility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cathcat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Fertility:cathcat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swiss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summary(fert4)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Estimate Std. Error t value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(Intercept)       12.82112    3.01737   4.249 0.000113 ***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Fertility          0.10331    0.04596   2.248 0.029779 *  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cathcat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-1.70755    7.56707  -0.226 0.822538    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Fertility:cathcat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0.01663    0.09728   0.171 0.865071   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 codes:  0 ‘***’ 0.001 ‘**’ 0.01 ‘*’ 0.05 ‘.’ 0.1 ‘ ’ 1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Residual standard error: 2.733 on 43 degrees of freedom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Multiple R-squared: 0.1772,	Adjusted R-squared: 0.1198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F-statistic: 3.087 on 3 and 43 DF,  p-value: 0.03704</a:t>
            </a:r>
          </a:p>
        </p:txBody>
      </p:sp>
    </p:spTree>
    <p:extLst>
      <p:ext uri="{BB962C8B-B14F-4D97-AF65-F5344CB8AC3E}">
        <p14:creationId xmlns:p14="http://schemas.microsoft.com/office/powerpoint/2010/main" val="548889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residuals for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Residual analysis is usually done graphically using:</a:t>
            </a:r>
          </a:p>
          <a:p>
            <a:pPr lvl="1"/>
            <a:r>
              <a:rPr lang="en-US" dirty="0" err="1" smtClean="0"/>
              <a:t>Quantile</a:t>
            </a:r>
            <a:r>
              <a:rPr lang="en-US" dirty="0" smtClean="0"/>
              <a:t> plots: to assess normality</a:t>
            </a:r>
          </a:p>
          <a:p>
            <a:pPr lvl="1"/>
            <a:r>
              <a:rPr lang="en-US" dirty="0" smtClean="0"/>
              <a:t>Histograms and </a:t>
            </a:r>
            <a:r>
              <a:rPr lang="en-US" dirty="0" err="1" smtClean="0"/>
              <a:t>boxplots</a:t>
            </a:r>
            <a:endParaRPr lang="en-US" dirty="0" smtClean="0"/>
          </a:p>
          <a:p>
            <a:pPr lvl="1"/>
            <a:r>
              <a:rPr lang="en-US" dirty="0" err="1" smtClean="0"/>
              <a:t>Scatterplots</a:t>
            </a:r>
            <a:r>
              <a:rPr lang="en-US" dirty="0" smtClean="0"/>
              <a:t>: to assess model assumptions, such as constant variance and linearity, and to identify potential outliers</a:t>
            </a:r>
          </a:p>
          <a:p>
            <a:pPr lvl="1"/>
            <a:r>
              <a:rPr lang="en-US" dirty="0" smtClean="0"/>
              <a:t>Cook’s D: to check for influential observations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the normality of the error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To check if the population mean of residuals=0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&gt; mean(fert5$residuals)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[1] -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3.002548e-17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histogram </a:t>
            </a:r>
            <a:r>
              <a:rPr lang="en-US" dirty="0" smtClean="0">
                <a:cs typeface="Courier New" pitchFamily="49" charset="0"/>
              </a:rPr>
              <a:t>of residuals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(fert5$residuals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="Residuals", main="Histogram of residuals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dirty="0" smtClean="0">
                <a:cs typeface="Courier New" pitchFamily="49" charset="0"/>
              </a:rPr>
              <a:t>normal probability plot, or QQ-plot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qqnorm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(fert5$residuals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main="Normal Probability Plot",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=19)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qqline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(fert5$residuals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framework </a:t>
            </a:r>
            <a:r>
              <a:rPr lang="en-US" dirty="0" smtClean="0"/>
              <a:t>includes:</a:t>
            </a:r>
            <a:endParaRPr lang="en-US" dirty="0"/>
          </a:p>
          <a:p>
            <a:pPr lvl="1"/>
            <a:r>
              <a:rPr lang="en-US" dirty="0" smtClean="0"/>
              <a:t>Linear </a:t>
            </a:r>
            <a:r>
              <a:rPr lang="en-US" dirty="0"/>
              <a:t>Regression</a:t>
            </a:r>
          </a:p>
          <a:p>
            <a:pPr lvl="1"/>
            <a:r>
              <a:rPr lang="en-US" dirty="0" smtClean="0"/>
              <a:t>Analysis </a:t>
            </a:r>
            <a:r>
              <a:rPr lang="en-US" dirty="0"/>
              <a:t>of Variance (ANOVA)</a:t>
            </a:r>
          </a:p>
          <a:p>
            <a:pPr lvl="1"/>
            <a:r>
              <a:rPr lang="en-US" dirty="0" smtClean="0"/>
              <a:t>Analysis </a:t>
            </a:r>
            <a:r>
              <a:rPr lang="en-US" dirty="0"/>
              <a:t>of Covariance (ANCOVA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These models can all be analyzed with the 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lm()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much of what I plan to discuss will also extend to </a:t>
            </a:r>
            <a:r>
              <a:rPr lang="en-US" dirty="0" smtClean="0"/>
              <a:t>Generalized Linear </a:t>
            </a:r>
            <a:r>
              <a:rPr lang="en-US" dirty="0"/>
              <a:t>Models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8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4"/>
          <a:stretch/>
        </p:blipFill>
        <p:spPr bwMode="auto">
          <a:xfrm>
            <a:off x="304800" y="1676400"/>
            <a:ext cx="4291013" cy="398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2"/>
          <a:stretch/>
        </p:blipFill>
        <p:spPr bwMode="auto">
          <a:xfrm>
            <a:off x="4572000" y="1775634"/>
            <a:ext cx="4195763" cy="373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Checking: </a:t>
            </a:r>
            <a:r>
              <a:rPr lang="en-US" dirty="0" smtClean="0">
                <a:latin typeface="+mn-lt"/>
                <a:cs typeface="Courier New" pitchFamily="49" charset="0"/>
              </a:rPr>
              <a:t>linear relationship, error has a constant variance, error terms are not independent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plot residuals against each predictor (</a:t>
            </a:r>
            <a:r>
              <a:rPr lang="en-US" dirty="0" smtClean="0">
                <a:cs typeface="Courier New" pitchFamily="49" charset="0"/>
              </a:rPr>
              <a:t>x=Fertility)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swiss$Fertility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fert5$residuals, main="Residuals vs. Predictor",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="Fertility Rate",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="Residuals",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=19)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(h=0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plot residuals against fitted values (Y-hat)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plot(fert5$fitted.values, fert5$residuals, main="Residuals vs. Fitted",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="Fitted values",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="Residuals",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=19)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(h=0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2575"/>
            <a:ext cx="45434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0"/>
          <a:stretch/>
        </p:blipFill>
        <p:spPr bwMode="auto">
          <a:xfrm>
            <a:off x="4524376" y="1552575"/>
            <a:ext cx="42862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Checking: serial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343400" cy="4937760"/>
          </a:xfrm>
        </p:spPr>
        <p:txBody>
          <a:bodyPr/>
          <a:lstStyle/>
          <a:p>
            <a:r>
              <a:rPr lang="en-US" dirty="0" smtClean="0"/>
              <a:t>Plot residuals by obs. Number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plot(fert5$residuals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main="Residuals",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="Residuals",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=19)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(h=0)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74132"/>
            <a:ext cx="4800600" cy="507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Checking: influential observations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Cook’s D measures the influence of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observation on all n fitted values</a:t>
            </a:r>
          </a:p>
          <a:p>
            <a:r>
              <a:rPr lang="en-US" dirty="0" smtClean="0"/>
              <a:t>The magnitude of D</a:t>
            </a:r>
            <a:r>
              <a:rPr lang="en-US" baseline="-25000" dirty="0" smtClean="0"/>
              <a:t>i</a:t>
            </a:r>
            <a:r>
              <a:rPr lang="en-US" dirty="0" smtClean="0"/>
              <a:t> is usually assessed as: </a:t>
            </a:r>
          </a:p>
          <a:p>
            <a:pPr lvl="1"/>
            <a:r>
              <a:rPr lang="en-US" dirty="0" smtClean="0"/>
              <a:t>if the percentile value is less than 10 or 20 % than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observation has little apparent influence on the fitted values</a:t>
            </a:r>
          </a:p>
          <a:p>
            <a:pPr lvl="1"/>
            <a:r>
              <a:rPr lang="en-US" dirty="0" smtClean="0"/>
              <a:t>if the percentile value is greater than 50%, we conclude that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observation has significant effect on the fitted values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3"/>
          <a:stretch/>
        </p:blipFill>
        <p:spPr bwMode="auto">
          <a:xfrm>
            <a:off x="4114800" y="1371600"/>
            <a:ext cx="4848225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Cook’s D in 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cooks.distance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(fert5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plot(cd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="Cook's Distance")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(h=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qf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(.2,.5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 2, 44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&lt;-par(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mfrow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=c(2,2))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plot(fert5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which=1:4)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2" r="2762" b="3041"/>
          <a:stretch/>
        </p:blipFill>
        <p:spPr bwMode="auto">
          <a:xfrm>
            <a:off x="1066800" y="1919979"/>
            <a:ext cx="7620000" cy="463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622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models with ANOVA</a:t>
            </a:r>
            <a:br>
              <a:rPr lang="en-US" dirty="0" smtClean="0"/>
            </a:br>
            <a:r>
              <a:rPr lang="en-US" dirty="0" smtClean="0"/>
              <a:t>(aka ANCOVA)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fert1&lt;-lm(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Infant.Mortality~Fertility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data=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swiss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 fert5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Infant.Mortality~Fertility+Education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swiss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(fert1,fert5)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Analysis of Variance Table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Model 1: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Infant.Mortality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~ Fertility + Education + Agriculture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Model 2: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Infant.Mortality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~ Fertility + Education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Res.Df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RSS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Sum of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F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(&gt;F)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1     43 296.39                           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2     44 300.64 -1     -4.25 0.6166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0.4366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Model infant mortality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Infant.Mortality</a:t>
            </a:r>
            <a:r>
              <a:rPr lang="en-US" dirty="0"/>
              <a:t>) in </a:t>
            </a:r>
            <a:r>
              <a:rPr lang="en-US" dirty="0" smtClean="0"/>
              <a:t>Switzerland using </a:t>
            </a:r>
            <a:r>
              <a:rPr lang="en-US" dirty="0"/>
              <a:t>the dataset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swiss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t="5284" r="2382" b="4599"/>
          <a:stretch/>
        </p:blipFill>
        <p:spPr bwMode="auto">
          <a:xfrm>
            <a:off x="533400" y="2166938"/>
            <a:ext cx="8272463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42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swiss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Fertility      Agriculture     Examination      Education 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Min.   :35.00   Min.   : 1.20   Min.   : 3.00   Min.   : 1.00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1st Qu.:64.70   1st Qu.:35.90   1st Qu.:12.00   1st Qu.: 6.00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Median :70.40   Median :54.10   Median :16.00   Median : 8.00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Mean   :70.14   Mean   :50.66   Mean   :16.49   Mean   :10.98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3rd Qu.:78.45   3rd Qu.:67.65   3rd Qu.:22.00   3rd Qu.:12.00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Max.   :92.50   Max.   :89.70   Max.   :37.00   Max.   :53.00  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Catholic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Infant.Mortality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Min.   :  2.150   Min.   :10.80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1st Qu.:  5.195   1st Qu.:18.15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Median : 15.140   Median :20.00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Mean   : 41.144   Mean   :19.94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3rd Qu.: 93.125   3rd Qu.:21.70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Max.   :100.000   Max.   :26.60 </a:t>
            </a:r>
          </a:p>
        </p:txBody>
      </p:sp>
    </p:spTree>
    <p:extLst>
      <p:ext uri="{BB962C8B-B14F-4D97-AF65-F5344CB8AC3E}">
        <p14:creationId xmlns:p14="http://schemas.microsoft.com/office/powerpoint/2010/main" val="236495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and </a:t>
            </a:r>
            <a:r>
              <a:rPr lang="en-US" dirty="0" err="1" smtClean="0"/>
              <a:t>QQPlot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6"/>
          <a:stretch/>
        </p:blipFill>
        <p:spPr bwMode="auto">
          <a:xfrm>
            <a:off x="4343400" y="1990725"/>
            <a:ext cx="45720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3"/>
          <a:stretch/>
        </p:blipFill>
        <p:spPr bwMode="auto">
          <a:xfrm>
            <a:off x="419100" y="2667000"/>
            <a:ext cx="438150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swiss$Infant.Mortality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qqnorm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swiss$Infant.Mortality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qqline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swiss$Infant.Mortality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285750" indent="-28575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plot(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swiss$Infant.Mortality~swiss$Fertility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main="IMR by Fertility in Switzerland",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="Fertility Rate",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="Infant Mortality Rate",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=c(10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30),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=c(30,100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285750" indent="-28575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swiss$Infant.Mortality~swiss$Fertility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lm&lt;-lm(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swiss$Infant.Mortality~swiss$Fertility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(lm)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0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3979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57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in 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basic approach of defining </a:t>
                </a:r>
                <a:r>
                  <a:rPr lang="en-US" dirty="0"/>
                  <a:t>a model is with the </a:t>
                </a:r>
                <a:r>
                  <a:rPr lang="en-US" dirty="0" smtClean="0"/>
                  <a:t>form:</a:t>
                </a:r>
                <a:endParaRPr lang="en-US" dirty="0"/>
              </a:p>
              <a:p>
                <a:pPr marL="274320" lvl="1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y ~ x1 + x2 + . . . + </a:t>
                </a:r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xk</a:t>
                </a:r>
                <a:endParaRPr lang="en-US" sz="2000" dirty="0" smtClean="0"/>
              </a:p>
              <a:p>
                <a:r>
                  <a:rPr lang="en-US" dirty="0" smtClean="0"/>
                  <a:t>where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xj</a:t>
                </a:r>
                <a:r>
                  <a:rPr lang="en-US" dirty="0"/>
                  <a:t> could be a quantitative variable, a qualitative factor, or </a:t>
                </a:r>
                <a:r>
                  <a:rPr lang="en-US" dirty="0" smtClean="0"/>
                  <a:t>a combination </a:t>
                </a:r>
                <a:r>
                  <a:rPr lang="en-US" dirty="0"/>
                  <a:t>of </a:t>
                </a:r>
                <a:r>
                  <a:rPr lang="en-US" dirty="0" smtClean="0"/>
                  <a:t>variables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example, in the Infant Mortality </a:t>
                </a:r>
                <a:r>
                  <a:rPr lang="en-US" dirty="0" smtClean="0"/>
                  <a:t>example:</a:t>
                </a:r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1800" dirty="0" err="1">
                    <a:latin typeface="Courier New" pitchFamily="49" charset="0"/>
                    <a:cs typeface="Courier New" pitchFamily="49" charset="0"/>
                  </a:rPr>
                  <a:t>Infant.Mortality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~ Education + Agriculture + Fertility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Describes </a:t>
                </a:r>
                <a:r>
                  <a:rPr lang="en-US" dirty="0"/>
                  <a:t>the </a:t>
                </a:r>
                <a:r>
                  <a:rPr lang="en-US" dirty="0" smtClean="0"/>
                  <a:t>model: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;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(0,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57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call for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fert1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&lt;-lm(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Infant.Mortality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~ Fertility + Education + Agriculture, data=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swiss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summary(fert1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Why do we need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fert1&lt;-</a:t>
            </a:r>
            <a:r>
              <a:rPr lang="en-US" sz="2400" dirty="0" smtClean="0">
                <a:cs typeface="Courier New" pitchFamily="49" charset="0"/>
              </a:rPr>
              <a:t>?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Why do we need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data=</a:t>
            </a:r>
            <a:r>
              <a:rPr lang="en-US" sz="2400" dirty="0" smtClean="0">
                <a:cs typeface="Courier New" pitchFamily="49" charset="0"/>
              </a:rPr>
              <a:t>?</a:t>
            </a:r>
          </a:p>
          <a:p>
            <a:r>
              <a:rPr lang="en-US" sz="2400" dirty="0" smtClean="0">
                <a:cs typeface="Courier New" pitchFamily="49" charset="0"/>
              </a:rPr>
              <a:t>Why do we need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summary()</a:t>
            </a:r>
            <a:r>
              <a:rPr lang="en-US" sz="2400" dirty="0" smtClean="0">
                <a:cs typeface="Courier New" pitchFamily="49" charset="0"/>
              </a:rPr>
              <a:t>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2601</TotalTime>
  <Words>1424</Words>
  <Application>Microsoft Office PowerPoint</Application>
  <PresentationFormat>On-screen Show (4:3)</PresentationFormat>
  <Paragraphs>219</Paragraphs>
  <Slides>27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Origin</vt:lpstr>
      <vt:lpstr>Multiple Regression Analysis</vt:lpstr>
      <vt:lpstr>General Linear Models</vt:lpstr>
      <vt:lpstr>OLS Regression</vt:lpstr>
      <vt:lpstr>The Data</vt:lpstr>
      <vt:lpstr>Histogram and QQPlot</vt:lpstr>
      <vt:lpstr>Scatter Plot</vt:lpstr>
      <vt:lpstr>Scatter Plot</vt:lpstr>
      <vt:lpstr>OLS in R</vt:lpstr>
      <vt:lpstr>The basic call for linear regression</vt:lpstr>
      <vt:lpstr>OLS - R output</vt:lpstr>
      <vt:lpstr>ANOVA – R output</vt:lpstr>
      <vt:lpstr>What about factors</vt:lpstr>
      <vt:lpstr>Interactions</vt:lpstr>
      <vt:lpstr>The code</vt:lpstr>
      <vt:lpstr>Interactions</vt:lpstr>
      <vt:lpstr>Interactions</vt:lpstr>
      <vt:lpstr>Interactions in Swiss dataset</vt:lpstr>
      <vt:lpstr>How to use residuals for diagnostics</vt:lpstr>
      <vt:lpstr>Checking the normality of the error terms</vt:lpstr>
      <vt:lpstr>Result</vt:lpstr>
      <vt:lpstr>Checking: linear relationship, error has a constant variance, error terms are not independent</vt:lpstr>
      <vt:lpstr>Result</vt:lpstr>
      <vt:lpstr>Checking: serial correlation</vt:lpstr>
      <vt:lpstr>Checking: influential observations</vt:lpstr>
      <vt:lpstr>Cook’s D in R</vt:lpstr>
      <vt:lpstr>Shortcut</vt:lpstr>
      <vt:lpstr>Comparing models with ANOVA (aka ANCOVA)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Analysis</dc:title>
  <dc:creator>Elisabeth Root</dc:creator>
  <cp:lastModifiedBy>eroot</cp:lastModifiedBy>
  <cp:revision>146</cp:revision>
  <dcterms:created xsi:type="dcterms:W3CDTF">2009-11-19T17:49:50Z</dcterms:created>
  <dcterms:modified xsi:type="dcterms:W3CDTF">2012-01-10T20:40:08Z</dcterms:modified>
</cp:coreProperties>
</file>