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4" r:id="rId7"/>
    <p:sldId id="263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EEC6-B544-4395-B37D-13CF8CBCF8E2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CC08-D3A0-46CC-A19C-4258D23DD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EEC6-B544-4395-B37D-13CF8CBCF8E2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CC08-D3A0-46CC-A19C-4258D23DD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EEC6-B544-4395-B37D-13CF8CBCF8E2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CC08-D3A0-46CC-A19C-4258D23DD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EEC6-B544-4395-B37D-13CF8CBCF8E2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CC08-D3A0-46CC-A19C-4258D23DD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EEC6-B544-4395-B37D-13CF8CBCF8E2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CC08-D3A0-46CC-A19C-4258D23DD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EEC6-B544-4395-B37D-13CF8CBCF8E2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CC08-D3A0-46CC-A19C-4258D23DD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EEC6-B544-4395-B37D-13CF8CBCF8E2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CC08-D3A0-46CC-A19C-4258D23DD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EEC6-B544-4395-B37D-13CF8CBCF8E2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CC08-D3A0-46CC-A19C-4258D23DD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EEC6-B544-4395-B37D-13CF8CBCF8E2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CC08-D3A0-46CC-A19C-4258D23DD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EEC6-B544-4395-B37D-13CF8CBCF8E2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CC08-D3A0-46CC-A19C-4258D23DD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EEC6-B544-4395-B37D-13CF8CBCF8E2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CC08-D3A0-46CC-A19C-4258D23DD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EEC6-B544-4395-B37D-13CF8CBCF8E2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CC08-D3A0-46CC-A19C-4258D23DD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pPr eaLnBrk="1" hangingPunct="1"/>
            <a:endParaRPr lang="en-US" altLang="ko-KR" sz="4000" u="sng" smtClean="0">
              <a:solidFill>
                <a:schemeClr val="accent2"/>
              </a:solidFill>
              <a:latin typeface="Comic Sans MS" pitchFamily="66" charset="0"/>
              <a:ea typeface="굴림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590800"/>
            <a:ext cx="7848600" cy="1524000"/>
          </a:xfrm>
        </p:spPr>
        <p:txBody>
          <a:bodyPr/>
          <a:lstStyle/>
          <a:p>
            <a:pPr eaLnBrk="1" hangingPunct="1"/>
            <a:r>
              <a:rPr lang="en-US" altLang="ko-KR" sz="5400" u="sng" smtClean="0">
                <a:solidFill>
                  <a:schemeClr val="accent2"/>
                </a:solidFill>
                <a:latin typeface="Comic Sans MS" pitchFamily="66" charset="0"/>
                <a:ea typeface="굴림" charset="-127"/>
              </a:rPr>
              <a:t>Insertion Sort</a:t>
            </a:r>
          </a:p>
        </p:txBody>
      </p:sp>
      <p:pic>
        <p:nvPicPr>
          <p:cNvPr id="10244" name="Picture 4" descr="D:\MCS\Courses\Data Structure\Data Structure - Dr Faisal\insertion so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0386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 descr="D:\MCS\Courses\Data Structure\Data Structure - Dr Faisal\insertion sort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267200"/>
            <a:ext cx="15335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latin typeface="+mn-lt"/>
              </a:rPr>
              <a:t>Insertion</a:t>
            </a:r>
            <a:r>
              <a:rPr lang="en-US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+mn-lt"/>
              </a:rPr>
              <a:t>Sort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ko-KR" sz="2800" smtClean="0">
                <a:ea typeface="굴림" charset="-127"/>
              </a:rPr>
              <a:t>In insertion sort, each successive element in the array to be sorted is inserted into its proper place with respect to the other, already sorted elements.</a:t>
            </a:r>
          </a:p>
          <a:p>
            <a:pPr algn="l" rtl="0" eaLnBrk="1" hangingPunct="1">
              <a:lnSpc>
                <a:spcPct val="90000"/>
              </a:lnSpc>
              <a:buClr>
                <a:schemeClr val="accent2"/>
              </a:buClr>
            </a:pPr>
            <a:endParaRPr lang="en-US" altLang="ko-KR" sz="2800" smtClean="0">
              <a:ea typeface="굴림" charset="-127"/>
            </a:endParaRPr>
          </a:p>
          <a:p>
            <a:pPr algn="l" rtl="0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ko-KR" sz="2800" smtClean="0">
                <a:ea typeface="굴림" charset="-127"/>
              </a:rPr>
              <a:t>We divide our array in a sorted and an unsorted array</a:t>
            </a:r>
          </a:p>
          <a:p>
            <a:pPr algn="l" rtl="0" eaLnBrk="1" hangingPunct="1">
              <a:lnSpc>
                <a:spcPct val="90000"/>
              </a:lnSpc>
              <a:buClr>
                <a:schemeClr val="accent2"/>
              </a:buClr>
            </a:pPr>
            <a:endParaRPr lang="en-US" altLang="ko-KR" sz="2800" smtClean="0">
              <a:ea typeface="굴림" charset="-127"/>
            </a:endParaRPr>
          </a:p>
          <a:p>
            <a:pPr algn="l" rtl="0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ko-KR" sz="2800" smtClean="0">
                <a:ea typeface="굴림" charset="-127"/>
              </a:rPr>
              <a:t> Initially the sorted portion contains only one element: the first element in the array.</a:t>
            </a:r>
          </a:p>
          <a:p>
            <a:pPr algn="l" rtl="0" eaLnBrk="1" hangingPunct="1">
              <a:lnSpc>
                <a:spcPct val="90000"/>
              </a:lnSpc>
              <a:buClr>
                <a:schemeClr val="accent2"/>
              </a:buClr>
            </a:pPr>
            <a:endParaRPr lang="en-US" altLang="ko-KR" sz="2800" smtClean="0">
              <a:ea typeface="굴림" charset="-127"/>
            </a:endParaRPr>
          </a:p>
          <a:p>
            <a:pPr algn="l" rtl="0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ko-KR" sz="2800" smtClean="0">
                <a:ea typeface="굴림" charset="-127"/>
              </a:rPr>
              <a:t> We take the second element in the array, and put it into its correct place</a:t>
            </a:r>
          </a:p>
          <a:p>
            <a:pPr algn="l" rtl="0" eaLnBrk="1" hangingPunct="1">
              <a:lnSpc>
                <a:spcPct val="90000"/>
              </a:lnSpc>
              <a:buClr>
                <a:srgbClr val="3333FF"/>
              </a:buClr>
            </a:pPr>
            <a:endParaRPr lang="en-US" altLang="ko-KR" sz="28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latin typeface="+mn-lt"/>
              </a:rPr>
              <a:t>Insertion 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438400"/>
          </a:xfrm>
        </p:spPr>
        <p:txBody>
          <a:bodyPr/>
          <a:lstStyle/>
          <a:p>
            <a:pPr algn="l" rtl="0" eaLnBrk="1" hangingPunct="1">
              <a:buClr>
                <a:schemeClr val="accent2"/>
              </a:buClr>
            </a:pPr>
            <a:r>
              <a:rPr lang="en-US" altLang="ko-KR" sz="2800" smtClean="0">
                <a:ea typeface="굴림" charset="-127"/>
              </a:rPr>
              <a:t> That is, array[0] and array[1] are in order with respect to each other.</a:t>
            </a:r>
          </a:p>
          <a:p>
            <a:pPr algn="l" rtl="0" eaLnBrk="1" hangingPunct="1">
              <a:buClr>
                <a:schemeClr val="accent2"/>
              </a:buClr>
            </a:pPr>
            <a:r>
              <a:rPr lang="en-US" altLang="ko-KR" sz="2800" smtClean="0">
                <a:ea typeface="굴림" charset="-127"/>
              </a:rPr>
              <a:t> Then the value in array[2] is put into its proper place, so array [0]…. array[2] is sorted and so on. 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-533400" y="2438400"/>
            <a:ext cx="8610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3200">
              <a:ea typeface="굴림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3200">
              <a:ea typeface="굴림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3200">
              <a:ea typeface="굴림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3200">
              <a:ea typeface="굴림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3200">
              <a:ea typeface="굴림" charset="-127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066800" y="4243388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36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066800" y="4548188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24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066800" y="4852988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066800" y="5157788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6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066800" y="5462588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12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438400" y="4243388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36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438400" y="4548188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24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2438400" y="4852988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438400" y="5157788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6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438400" y="5462588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12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5029200" y="4243388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5029200" y="4548188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24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5029200" y="4852988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36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5029200" y="5157788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6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5029200" y="5462588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12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6477000" y="4243388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6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6477000" y="4548188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6477000" y="4852988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24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477000" y="5157788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36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6477000" y="5462588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12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7924800" y="4243388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6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7924800" y="4548188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7924800" y="4852988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12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7924800" y="5157788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24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7924800" y="5462588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36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733800" y="4267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24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733800" y="4572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36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33800" y="4876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3733800" y="5181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6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3733800" y="5486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Insertion Sort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buClr>
                <a:schemeClr val="accent2"/>
              </a:buClr>
            </a:pPr>
            <a:r>
              <a:rPr lang="en-US" altLang="ko-KR" smtClean="0">
                <a:ea typeface="굴림" charset="-127"/>
              </a:rPr>
              <a:t> </a:t>
            </a:r>
            <a:r>
              <a:rPr lang="en-US" altLang="ko-KR" sz="2800" smtClean="0">
                <a:ea typeface="굴림" charset="-127"/>
              </a:rPr>
              <a:t>Our strategy is to search for insertion point from the beginning of the array and shift the element down to make room for new element</a:t>
            </a:r>
          </a:p>
          <a:p>
            <a:pPr algn="l" rtl="0" eaLnBrk="1" hangingPunct="1">
              <a:buClr>
                <a:schemeClr val="accent2"/>
              </a:buClr>
            </a:pPr>
            <a:r>
              <a:rPr lang="en-US" altLang="ko-KR" sz="2800" smtClean="0">
                <a:ea typeface="굴림" charset="-127"/>
              </a:rPr>
              <a:t>We compare the item at array[current] to one before it, and swap if it is less.</a:t>
            </a:r>
          </a:p>
          <a:p>
            <a:pPr algn="l" rtl="0" eaLnBrk="1" hangingPunct="1">
              <a:buClr>
                <a:schemeClr val="accent2"/>
              </a:buClr>
            </a:pPr>
            <a:r>
              <a:rPr lang="en-US" altLang="ko-KR" sz="2800" smtClean="0">
                <a:ea typeface="굴림" charset="-127"/>
              </a:rPr>
              <a:t> We then compare array[current-1] to one before it and swap if necessary.</a:t>
            </a:r>
          </a:p>
          <a:p>
            <a:pPr algn="l" rtl="0" eaLnBrk="1" hangingPunct="1">
              <a:buClr>
                <a:schemeClr val="accent2"/>
              </a:buClr>
            </a:pPr>
            <a:r>
              <a:rPr lang="en-US" altLang="ko-KR" smtClean="0">
                <a:ea typeface="굴림" charset="-127"/>
              </a:rPr>
              <a:t> </a:t>
            </a:r>
            <a:endParaRPr lang="en-US" altLang="ko-KR" sz="2800" smtClean="0">
              <a:ea typeface="굴림" charset="-127"/>
            </a:endParaRPr>
          </a:p>
          <a:p>
            <a:pPr algn="l" rtl="0" eaLnBrk="1" hangingPunct="1">
              <a:buClr>
                <a:schemeClr val="accent2"/>
              </a:buClr>
            </a:pPr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Example: Insertion Sort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5334000" y="2514600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SA" altLang="ko-KR"/>
          </a:p>
        </p:txBody>
      </p:sp>
      <p:pic>
        <p:nvPicPr>
          <p:cNvPr id="9" name="Content Placeholder 8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643050"/>
            <a:ext cx="8769617" cy="23439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Example: Insertion Sort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5334000" y="2514600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SA" altLang="ko-KR"/>
          </a:p>
        </p:txBody>
      </p:sp>
      <p:pic>
        <p:nvPicPr>
          <p:cNvPr id="6" name="Content Placeholder 5" descr="insertions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214422"/>
            <a:ext cx="7858180" cy="53007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Insertion Sort Algorithm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447800"/>
            <a:ext cx="8540750" cy="4498975"/>
          </a:xfrm>
          <a:noFill/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 </a:t>
            </a:r>
            <a:r>
              <a:rPr lang="en-US" sz="2000" b="1" dirty="0"/>
              <a:t>Algorithm 2.1: INSERTION-SORT(</a:t>
            </a:r>
            <a:r>
              <a:rPr lang="en-US" sz="2000" b="1" i="1" dirty="0"/>
              <a:t>A)</a:t>
            </a:r>
          </a:p>
          <a:p>
            <a:r>
              <a:rPr lang="en-US" sz="2000" dirty="0"/>
              <a:t>1 </a:t>
            </a:r>
            <a:r>
              <a:rPr lang="en-US" sz="2000" dirty="0" smtClean="0"/>
              <a:t>	</a:t>
            </a:r>
            <a:r>
              <a:rPr lang="en-US" sz="2000" b="1" dirty="0" smtClean="0"/>
              <a:t>for </a:t>
            </a:r>
            <a:r>
              <a:rPr lang="en-US" sz="2000" b="1" i="1" dirty="0"/>
              <a:t>j  2 to </a:t>
            </a:r>
            <a:r>
              <a:rPr lang="en-US" sz="2000" b="1" i="1" dirty="0" err="1"/>
              <a:t>A.size</a:t>
            </a:r>
            <a:r>
              <a:rPr lang="en-US" sz="2000" b="1" i="1" dirty="0"/>
              <a:t> do</a:t>
            </a:r>
          </a:p>
          <a:p>
            <a:r>
              <a:rPr lang="en-US" sz="2000" dirty="0"/>
              <a:t>2 </a:t>
            </a:r>
            <a:r>
              <a:rPr lang="en-US" sz="2000" dirty="0" smtClean="0"/>
              <a:t>		</a:t>
            </a:r>
            <a:r>
              <a:rPr lang="en-US" sz="2000" i="1" dirty="0" smtClean="0"/>
              <a:t>key= </a:t>
            </a:r>
            <a:r>
              <a:rPr lang="en-US" sz="2000" i="1" dirty="0"/>
              <a:t>A[ j</a:t>
            </a:r>
            <a:r>
              <a:rPr lang="en-US" sz="2000" i="1" dirty="0" smtClean="0"/>
              <a:t>]</a:t>
            </a:r>
          </a:p>
          <a:p>
            <a:r>
              <a:rPr lang="en-US" sz="2000" dirty="0" smtClean="0"/>
              <a:t>                        // </a:t>
            </a:r>
            <a:r>
              <a:rPr lang="en-US" sz="2000" dirty="0"/>
              <a:t>Insert </a:t>
            </a:r>
            <a:r>
              <a:rPr lang="en-US" sz="2000" i="1" dirty="0"/>
              <a:t>A[ j] into the sorted sequence A[1 . . j </a:t>
            </a:r>
            <a:r>
              <a:rPr lang="en-US" sz="2000" i="1" dirty="0" smtClean="0"/>
              <a:t>-1</a:t>
            </a:r>
            <a:r>
              <a:rPr lang="en-US" sz="2000" i="1" dirty="0"/>
              <a:t>]</a:t>
            </a:r>
          </a:p>
          <a:p>
            <a:r>
              <a:rPr lang="en-US" sz="2000" dirty="0" smtClean="0"/>
              <a:t>3                          </a:t>
            </a:r>
            <a:r>
              <a:rPr lang="en-US" sz="2000" i="1" dirty="0" err="1"/>
              <a:t>i</a:t>
            </a:r>
            <a:r>
              <a:rPr lang="en-US" sz="2000" i="1" dirty="0"/>
              <a:t>  </a:t>
            </a:r>
            <a:r>
              <a:rPr lang="en-US" sz="2000" i="1" dirty="0" smtClean="0"/>
              <a:t>= j -1</a:t>
            </a:r>
            <a:endParaRPr lang="en-US" sz="2000" i="1" dirty="0"/>
          </a:p>
          <a:p>
            <a:r>
              <a:rPr lang="en-US" sz="2000" dirty="0"/>
              <a:t>4 </a:t>
            </a:r>
            <a:r>
              <a:rPr lang="en-US" sz="2000" dirty="0" smtClean="0"/>
              <a:t>                       </a:t>
            </a:r>
            <a:r>
              <a:rPr lang="en-US" sz="2000" b="1" dirty="0" smtClean="0"/>
              <a:t>while </a:t>
            </a:r>
            <a:r>
              <a:rPr lang="en-US" sz="2000" b="1" i="1" dirty="0" err="1"/>
              <a:t>i</a:t>
            </a:r>
            <a:r>
              <a:rPr lang="en-US" sz="2000" b="1" i="1" dirty="0"/>
              <a:t> &gt; 0 and A[</a:t>
            </a:r>
            <a:r>
              <a:rPr lang="en-US" sz="2000" b="1" i="1" dirty="0" err="1"/>
              <a:t>i</a:t>
            </a:r>
            <a:r>
              <a:rPr lang="en-US" sz="2000" b="1" i="1" dirty="0"/>
              <a:t>] &gt; key do</a:t>
            </a:r>
          </a:p>
          <a:p>
            <a:r>
              <a:rPr lang="en-US" sz="2000" dirty="0"/>
              <a:t>5 </a:t>
            </a:r>
            <a:r>
              <a:rPr lang="en-US" sz="2000" dirty="0" smtClean="0"/>
              <a:t>                                   </a:t>
            </a:r>
            <a:r>
              <a:rPr lang="en-US" sz="2000" i="1" dirty="0" smtClean="0"/>
              <a:t>A[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i="1" dirty="0"/>
              <a:t>+1</a:t>
            </a:r>
            <a:r>
              <a:rPr lang="en-US" sz="2000" i="1" dirty="0" smtClean="0"/>
              <a:t>]= </a:t>
            </a:r>
            <a:r>
              <a:rPr lang="en-US" sz="2000" i="1" dirty="0"/>
              <a:t>A[</a:t>
            </a:r>
            <a:r>
              <a:rPr lang="en-US" sz="2000" i="1" dirty="0" err="1"/>
              <a:t>i</a:t>
            </a:r>
            <a:r>
              <a:rPr lang="en-US" sz="2000" i="1" dirty="0"/>
              <a:t>]</a:t>
            </a:r>
          </a:p>
          <a:p>
            <a:r>
              <a:rPr lang="en-US" sz="2000" dirty="0"/>
              <a:t>6 </a:t>
            </a:r>
            <a:r>
              <a:rPr lang="en-US" sz="2000" dirty="0" smtClean="0"/>
              <a:t>                                  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--; </a:t>
            </a:r>
          </a:p>
          <a:p>
            <a:r>
              <a:rPr lang="en-IN" sz="2000" i="1" dirty="0"/>
              <a:t> </a:t>
            </a:r>
            <a:r>
              <a:rPr lang="en-IN" sz="2000" i="1" dirty="0" smtClean="0"/>
              <a:t>7                       </a:t>
            </a:r>
            <a:r>
              <a:rPr lang="en-IN" sz="2000" b="1" i="1" dirty="0" err="1" smtClean="0"/>
              <a:t>endwhile</a:t>
            </a:r>
            <a:endParaRPr lang="en-US" sz="2000" b="1" i="1" dirty="0"/>
          </a:p>
          <a:p>
            <a:r>
              <a:rPr lang="en-US" sz="2000" dirty="0" smtClean="0"/>
              <a:t>8                      </a:t>
            </a:r>
            <a:r>
              <a:rPr lang="en-US" sz="2000" i="1" dirty="0" smtClean="0"/>
              <a:t>A[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i="1" dirty="0"/>
              <a:t>+1] </a:t>
            </a:r>
            <a:r>
              <a:rPr lang="en-US" sz="2000" i="1" dirty="0" smtClean="0"/>
              <a:t>key</a:t>
            </a:r>
          </a:p>
          <a:p>
            <a:r>
              <a:rPr lang="en-IN" altLang="ko-KR" sz="2000" dirty="0" smtClean="0">
                <a:ea typeface="굴림" charset="-127"/>
              </a:rPr>
              <a:t>9	</a:t>
            </a:r>
            <a:r>
              <a:rPr lang="en-IN" altLang="ko-KR" sz="2000" b="1" dirty="0" err="1" smtClean="0">
                <a:ea typeface="굴림" charset="-127"/>
              </a:rPr>
              <a:t>endfor</a:t>
            </a:r>
            <a:endParaRPr lang="en-US" altLang="ko-KR" sz="2000" b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Insertion Sort Algorithm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447800"/>
            <a:ext cx="8540750" cy="4498975"/>
          </a:xfrm>
          <a:noFill/>
        </p:spPr>
        <p:txBody>
          <a:bodyPr>
            <a:normAutofit fontScale="85000" lnSpcReduction="10000"/>
          </a:bodyPr>
          <a:lstStyle/>
          <a:p>
            <a:pPr algn="l" rtl="0" eaLnBrk="1" hangingPunct="1">
              <a:buFontTx/>
              <a:buNone/>
            </a:pP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void </a:t>
            </a:r>
            <a:r>
              <a:rPr lang="en-US" altLang="ko-KR" sz="2000" dirty="0" err="1" smtClean="0">
                <a:ea typeface="굴림" charset="-127"/>
              </a:rPr>
              <a:t>insertionSort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 err="1" smtClean="0">
                <a:ea typeface="굴림" charset="-127"/>
              </a:rPr>
              <a:t>int</a:t>
            </a:r>
            <a:r>
              <a:rPr lang="en-US" altLang="ko-KR" sz="2000" dirty="0" smtClean="0">
                <a:ea typeface="굴림" charset="-127"/>
              </a:rPr>
              <a:t> array[], </a:t>
            </a:r>
            <a:r>
              <a:rPr lang="en-US" altLang="ko-KR" sz="2000" dirty="0" err="1" smtClean="0">
                <a:ea typeface="굴림" charset="-127"/>
              </a:rPr>
              <a:t>int</a:t>
            </a:r>
            <a:r>
              <a:rPr lang="en-US" altLang="ko-KR" sz="2000" dirty="0" smtClean="0">
                <a:ea typeface="굴림" charset="-127"/>
              </a:rPr>
              <a:t> length) </a:t>
            </a:r>
          </a:p>
          <a:p>
            <a:pPr algn="l" rtl="0" eaLnBrk="1" hangingPunct="1">
              <a:buFontTx/>
              <a:buNone/>
            </a:pPr>
            <a:r>
              <a:rPr lang="en-US" altLang="ko-KR" sz="2000" dirty="0" smtClean="0">
                <a:ea typeface="굴림" charset="-127"/>
              </a:rPr>
              <a:t> {</a:t>
            </a:r>
          </a:p>
          <a:p>
            <a:pPr algn="l" rtl="0" eaLnBrk="1" hangingPunct="1"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</a:t>
            </a:r>
            <a:r>
              <a:rPr lang="en-US" altLang="ko-KR" sz="2000" dirty="0" err="1" smtClean="0">
                <a:ea typeface="굴림" charset="-127"/>
              </a:rPr>
              <a:t>int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 err="1" smtClean="0">
                <a:ea typeface="굴림" charset="-127"/>
              </a:rPr>
              <a:t>i</a:t>
            </a:r>
            <a:r>
              <a:rPr lang="en-US" altLang="ko-KR" sz="2000" dirty="0" smtClean="0">
                <a:ea typeface="굴림" charset="-127"/>
              </a:rPr>
              <a:t>, j, key;</a:t>
            </a:r>
          </a:p>
          <a:p>
            <a:pPr algn="l" rtl="0" eaLnBrk="1" hangingPunct="1"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for(j = 1; </a:t>
            </a:r>
            <a:r>
              <a:rPr lang="en-US" altLang="ko-KR" sz="2000" dirty="0" err="1" smtClean="0">
                <a:ea typeface="굴림" charset="-127"/>
              </a:rPr>
              <a:t>i</a:t>
            </a:r>
            <a:r>
              <a:rPr lang="en-US" altLang="ko-KR" sz="2000" dirty="0" smtClean="0">
                <a:ea typeface="굴림" charset="-127"/>
              </a:rPr>
              <a:t> &lt; length; j++) </a:t>
            </a:r>
          </a:p>
          <a:p>
            <a:pPr algn="l" rtl="0" eaLnBrk="1" hangingPunct="1">
              <a:buFontTx/>
              <a:buNone/>
            </a:pPr>
            <a:r>
              <a:rPr lang="en-US" altLang="ko-KR" sz="2000" dirty="0" smtClean="0">
                <a:ea typeface="굴림" charset="-127"/>
              </a:rPr>
              <a:t>	{</a:t>
            </a:r>
          </a:p>
          <a:p>
            <a:pPr algn="l" rtl="0" eaLnBrk="1" hangingPunct="1"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    key = a[</a:t>
            </a:r>
            <a:r>
              <a:rPr lang="en-US" altLang="ko-KR" sz="2000" dirty="0">
                <a:ea typeface="굴림" charset="-127"/>
              </a:rPr>
              <a:t>j</a:t>
            </a:r>
            <a:r>
              <a:rPr lang="en-US" altLang="ko-KR" sz="2000" dirty="0" smtClean="0">
                <a:ea typeface="굴림" charset="-127"/>
              </a:rPr>
              <a:t>];</a:t>
            </a:r>
          </a:p>
          <a:p>
            <a:pPr algn="l" rtl="0" eaLnBrk="1" hangingPunct="1">
              <a:buFontTx/>
              <a:buNone/>
            </a:pPr>
            <a:r>
              <a:rPr lang="en-IN" altLang="ko-KR" sz="2000" dirty="0">
                <a:ea typeface="굴림" charset="-127"/>
              </a:rPr>
              <a:t> </a:t>
            </a:r>
            <a:r>
              <a:rPr lang="en-IN" altLang="ko-KR" sz="2000" dirty="0" smtClean="0">
                <a:ea typeface="굴림" charset="-127"/>
              </a:rPr>
              <a:t>        </a:t>
            </a:r>
            <a:r>
              <a:rPr lang="en-IN" altLang="ko-KR" sz="2000" dirty="0" err="1" smtClean="0">
                <a:ea typeface="굴림" charset="-127"/>
              </a:rPr>
              <a:t>i</a:t>
            </a:r>
            <a:r>
              <a:rPr lang="en-IN" altLang="ko-KR" sz="2000" dirty="0" smtClean="0">
                <a:ea typeface="굴림" charset="-127"/>
              </a:rPr>
              <a:t>=j-1</a:t>
            </a:r>
            <a:endParaRPr lang="en-US" altLang="ko-KR" sz="2000" dirty="0" smtClean="0">
              <a:ea typeface="굴림" charset="-127"/>
            </a:endParaRPr>
          </a:p>
          <a:p>
            <a:pPr algn="l" rtl="0" eaLnBrk="1" hangingPunct="1"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    while( </a:t>
            </a:r>
            <a:r>
              <a:rPr lang="en-US" altLang="ko-KR" sz="2000" dirty="0" err="1" smtClean="0">
                <a:ea typeface="굴림" charset="-127"/>
              </a:rPr>
              <a:t>i</a:t>
            </a:r>
            <a:r>
              <a:rPr lang="en-US" altLang="ko-KR" sz="2000" dirty="0" smtClean="0">
                <a:ea typeface="굴림" charset="-127"/>
              </a:rPr>
              <a:t>&gt;=0 &amp;&amp; a[</a:t>
            </a:r>
            <a:r>
              <a:rPr lang="en-US" altLang="ko-KR" sz="2000" dirty="0" err="1" smtClean="0">
                <a:ea typeface="굴림" charset="-127"/>
              </a:rPr>
              <a:t>i</a:t>
            </a:r>
            <a:r>
              <a:rPr lang="en-US" altLang="ko-KR" sz="2000" dirty="0" smtClean="0">
                <a:ea typeface="굴림" charset="-127"/>
              </a:rPr>
              <a:t>] &gt; key)</a:t>
            </a:r>
          </a:p>
          <a:p>
            <a:pPr algn="l" rtl="0" eaLnBrk="1" hangingPunct="1">
              <a:buFontTx/>
              <a:buNone/>
            </a:pPr>
            <a:r>
              <a:rPr lang="en-US" altLang="ko-KR" sz="2000" dirty="0" smtClean="0">
                <a:ea typeface="굴림" charset="-127"/>
              </a:rPr>
              <a:t>	    {</a:t>
            </a:r>
          </a:p>
          <a:p>
            <a:pPr algn="l" rtl="0" eaLnBrk="1" hangingPunct="1"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        a[</a:t>
            </a:r>
            <a:r>
              <a:rPr lang="en-US" altLang="ko-KR" sz="2000" dirty="0" err="1" smtClean="0">
                <a:ea typeface="굴림" charset="-127"/>
              </a:rPr>
              <a:t>i</a:t>
            </a:r>
            <a:r>
              <a:rPr lang="en-US" altLang="ko-KR" sz="2000" dirty="0" smtClean="0">
                <a:ea typeface="굴림" charset="-127"/>
              </a:rPr>
              <a:t> + 1] = a[ </a:t>
            </a:r>
            <a:r>
              <a:rPr lang="en-US" altLang="ko-KR" sz="2000" dirty="0" err="1" smtClean="0">
                <a:ea typeface="굴림" charset="-127"/>
              </a:rPr>
              <a:t>i</a:t>
            </a:r>
            <a:r>
              <a:rPr lang="en-US" altLang="ko-KR" sz="2000" dirty="0" smtClean="0">
                <a:ea typeface="굴림" charset="-127"/>
              </a:rPr>
              <a:t> ];</a:t>
            </a:r>
          </a:p>
          <a:p>
            <a:pPr algn="l" rtl="0" eaLnBrk="1" hangingPunct="1">
              <a:buFontTx/>
              <a:buNone/>
            </a:pPr>
            <a:r>
              <a:rPr lang="en-IN" altLang="ko-KR" sz="2000" dirty="0">
                <a:ea typeface="굴림" charset="-127"/>
              </a:rPr>
              <a:t>	</a:t>
            </a:r>
            <a:r>
              <a:rPr lang="en-IN" altLang="ko-KR" sz="2000" dirty="0" smtClean="0">
                <a:ea typeface="굴림" charset="-127"/>
              </a:rPr>
              <a:t>       </a:t>
            </a:r>
            <a:r>
              <a:rPr lang="en-IN" altLang="ko-KR" sz="2000" dirty="0" err="1" smtClean="0">
                <a:ea typeface="굴림" charset="-127"/>
              </a:rPr>
              <a:t>i</a:t>
            </a:r>
            <a:r>
              <a:rPr lang="en-IN" altLang="ko-KR" sz="2000" dirty="0" smtClean="0">
                <a:ea typeface="굴림" charset="-127"/>
              </a:rPr>
              <a:t>--;</a:t>
            </a:r>
            <a:endParaRPr lang="en-US" altLang="ko-KR" sz="2000" dirty="0" smtClean="0">
              <a:ea typeface="굴림" charset="-127"/>
            </a:endParaRPr>
          </a:p>
          <a:p>
            <a:pPr algn="l" rtl="0" eaLnBrk="1" hangingPunct="1"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    }</a:t>
            </a:r>
          </a:p>
          <a:p>
            <a:pPr algn="l" rtl="0" eaLnBrk="1" hangingPunct="1"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    a[</a:t>
            </a:r>
            <a:r>
              <a:rPr lang="en-US" altLang="ko-KR" sz="2000" dirty="0" err="1" smtClean="0">
                <a:ea typeface="굴림" charset="-127"/>
              </a:rPr>
              <a:t>i</a:t>
            </a:r>
            <a:r>
              <a:rPr lang="en-US" altLang="ko-KR" sz="2000" dirty="0" smtClean="0">
                <a:ea typeface="굴림" charset="-127"/>
              </a:rPr>
              <a:t> + 1] = key;</a:t>
            </a:r>
          </a:p>
          <a:p>
            <a:pPr algn="l" rtl="0" eaLnBrk="1" hangingPunct="1"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}</a:t>
            </a:r>
          </a:p>
          <a:p>
            <a:pPr algn="l" rtl="0" eaLnBrk="1" hangingPunct="1">
              <a:buFontTx/>
              <a:buNone/>
            </a:pPr>
            <a:r>
              <a:rPr lang="en-US" altLang="ko-KR" sz="2000" dirty="0" smtClean="0">
                <a:ea typeface="굴림" charset="-127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590800"/>
            <a:ext cx="7848600" cy="1524000"/>
          </a:xfrm>
        </p:spPr>
        <p:txBody>
          <a:bodyPr/>
          <a:lstStyle/>
          <a:p>
            <a:pPr eaLnBrk="1" hangingPunct="1"/>
            <a:r>
              <a:rPr lang="en-US" altLang="ko-KR" sz="5400" u="sng" dirty="0" smtClean="0">
                <a:solidFill>
                  <a:schemeClr val="accent2"/>
                </a:solidFill>
                <a:latin typeface="Comic Sans MS" pitchFamily="66" charset="0"/>
                <a:ea typeface="굴림" charset="-127"/>
              </a:rPr>
              <a:t>Thanks</a:t>
            </a:r>
            <a:endParaRPr lang="en-US" altLang="ko-KR" sz="5400" u="sng" dirty="0" smtClean="0">
              <a:solidFill>
                <a:schemeClr val="accent2"/>
              </a:solidFill>
              <a:latin typeface="Comic Sans MS" pitchFamily="66" charset="0"/>
              <a:ea typeface="굴림" charset="-127"/>
            </a:endParaRPr>
          </a:p>
        </p:txBody>
      </p:sp>
      <p:pic>
        <p:nvPicPr>
          <p:cNvPr id="10244" name="Picture 4" descr="D:\MCS\Courses\Data Structure\Data Structure - Dr Faisal\insertion so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0386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 descr="D:\MCS\Courses\Data Structure\Data Structure - Dr Faisal\insertion sort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267200"/>
            <a:ext cx="15335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269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Insertion Sort</vt:lpstr>
      <vt:lpstr>Insertion Sort</vt:lpstr>
      <vt:lpstr>Insertion Sort</vt:lpstr>
      <vt:lpstr>Example: Insertion Sort</vt:lpstr>
      <vt:lpstr>Example: Insertion Sort</vt:lpstr>
      <vt:lpstr>Insertion Sort Algorithm</vt:lpstr>
      <vt:lpstr>Insertion Sort Algorithm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</cp:revision>
  <dcterms:created xsi:type="dcterms:W3CDTF">2020-04-03T09:50:20Z</dcterms:created>
  <dcterms:modified xsi:type="dcterms:W3CDTF">2020-04-04T10:17:41Z</dcterms:modified>
</cp:coreProperties>
</file>