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26"/>
  </p:notesMasterIdLst>
  <p:sldIdLst>
    <p:sldId id="256" r:id="rId2"/>
    <p:sldId id="259" r:id="rId3"/>
    <p:sldId id="260" r:id="rId4"/>
    <p:sldId id="261" r:id="rId5"/>
    <p:sldId id="267" r:id="rId6"/>
    <p:sldId id="270" r:id="rId7"/>
    <p:sldId id="286" r:id="rId8"/>
    <p:sldId id="271" r:id="rId9"/>
    <p:sldId id="264" r:id="rId10"/>
    <p:sldId id="265" r:id="rId11"/>
    <p:sldId id="272" r:id="rId12"/>
    <p:sldId id="273" r:id="rId13"/>
    <p:sldId id="275" r:id="rId14"/>
    <p:sldId id="280" r:id="rId15"/>
    <p:sldId id="274" r:id="rId16"/>
    <p:sldId id="281" r:id="rId17"/>
    <p:sldId id="284" r:id="rId18"/>
    <p:sldId id="285" r:id="rId19"/>
    <p:sldId id="282" r:id="rId20"/>
    <p:sldId id="276" r:id="rId21"/>
    <p:sldId id="277" r:id="rId22"/>
    <p:sldId id="278" r:id="rId23"/>
    <p:sldId id="283" r:id="rId24"/>
    <p:sldId id="279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90" d="100"/>
          <a:sy n="90" d="100"/>
        </p:scale>
        <p:origin x="-840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3564B-E3E7-43B1-9E8F-A7CD3E6CE8E3}" type="datetimeFigureOut">
              <a:rPr lang="en-IN" smtClean="0"/>
              <a:t>27-12-2021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5AF670-FD67-429C-8541-5565521CF5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2290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5AF670-FD67-429C-8541-5565521CF5FE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13724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0C941-0807-45F5-8B6F-FE4EE91452B6}" type="datetime1">
              <a:rPr lang="en-US" smtClean="0"/>
              <a:t>12/27/2021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Electronics and Telecommunication Engineering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93DA4-B502-453E-852B-0F64D80C6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948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445DB-E476-4C1A-B2FB-596A781DC64B}" type="datetime1">
              <a:rPr lang="en-US" smtClean="0"/>
              <a:t>12/27/2021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Electronics and Telecommunication Engineering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93DA4-B502-453E-852B-0F64D80C6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178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64171-775C-4D4D-BA43-860E20B75463}" type="datetime1">
              <a:rPr lang="en-US" smtClean="0"/>
              <a:t>12/27/2021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Electronics and Telecommunication Engineering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93DA4-B502-453E-852B-0F64D80C6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767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DD325-92BC-4476-8E09-312F4DAFD56B}" type="datetime1">
              <a:rPr lang="en-US" smtClean="0"/>
              <a:t>12/27/2021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Electronics and Telecommunication Engineering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93DA4-B502-453E-852B-0F64D80C6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903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C80BA-DA2B-4F8D-9950-3E37ACC39E52}" type="datetime1">
              <a:rPr lang="en-US" smtClean="0"/>
              <a:t>12/27/2021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Electronics and Telecommunication Engineering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93DA4-B502-453E-852B-0F64D80C6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494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76CF4-D3E8-41F2-ACB0-36CA5768C7E4}" type="datetime1">
              <a:rPr lang="en-US" smtClean="0"/>
              <a:t>12/27/2021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Electronics and Telecommunication Engineering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93DA4-B502-453E-852B-0F64D80C6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19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4FEB9-A81A-4668-960B-13E9C2134D8E}" type="datetime1">
              <a:rPr lang="en-US" smtClean="0"/>
              <a:t>12/27/2021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Electronics and Telecommunication Engineering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93DA4-B502-453E-852B-0F64D80C6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81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F98B-BC47-46C6-ACD9-5B9FD906F08F}" type="datetime1">
              <a:rPr lang="en-US" smtClean="0"/>
              <a:t>12/27/2021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Electronics and Telecommunication Engineering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93DA4-B502-453E-852B-0F64D80C6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473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6243D-10A2-4A51-9C58-54D6AD2CA520}" type="datetime1">
              <a:rPr lang="en-US" smtClean="0"/>
              <a:t>12/27/2021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Electronics and Telecommunication Engineering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93DA4-B502-453E-852B-0F64D80C6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163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8225E-09EC-4555-96F4-023958713AD4}" type="datetime1">
              <a:rPr lang="en-US" smtClean="0"/>
              <a:t>12/27/2021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Electronics and Telecommunication Engineering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93DA4-B502-453E-852B-0F64D80C6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463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4E2C7-3354-4DBD-871A-BFBE7E8780FA}" type="datetime1">
              <a:rPr lang="en-US" smtClean="0"/>
              <a:t>12/27/2021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Electronics and Telecommunication Engineering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93DA4-B502-453E-852B-0F64D80C6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211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72B70E-2E52-4401-A362-38C7A45FC799}" type="datetime1">
              <a:rPr lang="en-US" smtClean="0"/>
              <a:t>12/27/2021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Department of Electronics and Telecommunication Engineering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893DA4-B502-453E-852B-0F64D80C69AF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="" xmlns:a16="http://schemas.microsoft.com/office/drawing/2014/main" id="{C9DDECDA-AC01-47B8-B70B-458DA2478788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45" y="93609"/>
            <a:ext cx="2837329" cy="863652"/>
          </a:xfrm>
          <a:prstGeom prst="rect">
            <a:avLst/>
          </a:prstGeom>
        </p:spPr>
      </p:pic>
      <p:pic>
        <p:nvPicPr>
          <p:cNvPr id="8" name="Content Placeholder 6" descr="A close up of a sign&#10;&#10;Description automatically generated">
            <a:extLst>
              <a:ext uri="{FF2B5EF4-FFF2-40B4-BE49-F238E27FC236}">
                <a16:creationId xmlns="" xmlns:a16="http://schemas.microsoft.com/office/drawing/2014/main" id="{AFB8B780-B92F-4BF8-8EAF-809E1CF54073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8102" y="93609"/>
            <a:ext cx="985130" cy="72192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1547C2F5-D0C4-4329-8DC2-48B66EE4F515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 rot="5400000">
            <a:off x="4204042" y="1938902"/>
            <a:ext cx="702416" cy="917749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B15A553C-6E56-4E14-9B40-3D70033DB61F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 rot="5400000">
            <a:off x="5540361" y="2572804"/>
            <a:ext cx="207493" cy="6999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790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jettcs.org/Volume3Issue6/IJETTCS-2014-11-21-53.pdf" TargetMode="External"/><Relationship Id="rId2" Type="http://schemas.openxmlformats.org/officeDocument/2006/relationships/hyperlink" Target="https://www.ijrte.org/wp-content/uploads/papers/v8i2S6/B11740782S619.pdf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acadpubl.eu/jsi/2017-116-8/articles/8/51.pdf" TargetMode="External"/><Relationship Id="rId2" Type="http://schemas.openxmlformats.org/officeDocument/2006/relationships/hyperlink" Target="https://www.researchgate.net/publication/224771078_Security_Problems_in_Campus_Network_and_Its_Solutions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4437" y="1920853"/>
            <a:ext cx="7772400" cy="23876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33045" y="1187060"/>
            <a:ext cx="831166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Design and Implementation of End to End Secured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Campus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rea Network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60228" y="2256703"/>
            <a:ext cx="628356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By</a:t>
            </a:r>
          </a:p>
          <a:p>
            <a:pPr algn="ctr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Harsh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Panchal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– 1813033 </a:t>
            </a:r>
          </a:p>
          <a:p>
            <a:pPr algn="ctr"/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Kaushal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Patil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– 1813038 </a:t>
            </a:r>
          </a:p>
          <a:p>
            <a:pPr algn="ctr"/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Shubh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Dedhia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–1813040 </a:t>
            </a:r>
          </a:p>
          <a:p>
            <a:pPr algn="ctr"/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Rohit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Shah –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1813042</a:t>
            </a:r>
            <a:endParaRPr lang="en-US" sz="2400" b="1" dirty="0"/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652952" y="6157060"/>
            <a:ext cx="6271845" cy="365125"/>
          </a:xfrm>
        </p:spPr>
        <p:txBody>
          <a:bodyPr/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Department of Electronics and Telecommunication Engineering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77063" y="4432643"/>
            <a:ext cx="482990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Project Guide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2400" u="sng" dirty="0">
                <a:latin typeface="Times New Roman" pitchFamily="18" charset="0"/>
                <a:cs typeface="Times New Roman" pitchFamily="18" charset="0"/>
              </a:rPr>
              <a:t>Dr. </a:t>
            </a:r>
            <a:r>
              <a:rPr lang="en-US" sz="2400" u="sng" dirty="0" err="1">
                <a:latin typeface="Times New Roman" pitchFamily="18" charset="0"/>
                <a:cs typeface="Times New Roman" pitchFamily="18" charset="0"/>
              </a:rPr>
              <a:t>Kiran</a:t>
            </a:r>
            <a:r>
              <a:rPr lang="en-US" sz="2400" u="sng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u="sng" dirty="0" err="1">
                <a:latin typeface="Times New Roman" pitchFamily="18" charset="0"/>
                <a:cs typeface="Times New Roman" pitchFamily="18" charset="0"/>
              </a:rPr>
              <a:t>Ajetrao</a:t>
            </a:r>
            <a:endParaRPr lang="en-US" sz="2400" u="sng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726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250" y="969108"/>
            <a:ext cx="7886700" cy="670781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5950" y="1597025"/>
            <a:ext cx="7886700" cy="3801452"/>
          </a:xfrm>
        </p:spPr>
        <p:txBody>
          <a:bodyPr>
            <a:normAutofit/>
          </a:bodyPr>
          <a:lstStyle/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Design of Secured Robust Campus Area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Network.</a:t>
            </a: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Creation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of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VLANs, OSPFs, ACLs and implementing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firewall for internal and external security of network.</a:t>
            </a: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For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security of the network, we will identify the threats which can happen in a campus area network and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analyze them.</a:t>
            </a: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Validation of Small network using Hardware Setup.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500554" y="6203951"/>
            <a:ext cx="6271845" cy="365125"/>
          </a:xfrm>
        </p:spPr>
        <p:txBody>
          <a:bodyPr/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Department of Electronics and Telecommunication Engineering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1716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6060" y="1111828"/>
            <a:ext cx="7886700" cy="760020"/>
          </a:xfrm>
        </p:spPr>
        <p:txBody>
          <a:bodyPr>
            <a:normAutofit fontScale="90000"/>
          </a:bodyPr>
          <a:lstStyle/>
          <a:p>
            <a:r>
              <a:rPr lang="en-IN" sz="3100" b="1" dirty="0">
                <a:latin typeface="Times New Roman" pitchFamily="18" charset="0"/>
                <a:cs typeface="Times New Roman" pitchFamily="18" charset="0"/>
              </a:rPr>
              <a:t>Flowchart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dirty="0">
                <a:latin typeface="Times New Roman" pitchFamily="18" charset="0"/>
                <a:cs typeface="Times New Roman" pitchFamily="18" charset="0"/>
              </a:rPr>
            </a:b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500554" y="6203951"/>
            <a:ext cx="6271845" cy="365125"/>
          </a:xfrm>
        </p:spPr>
        <p:txBody>
          <a:bodyPr/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Department of Electronics and Telecommunication Engineering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805" y="1377538"/>
            <a:ext cx="8609611" cy="448887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3766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011" y="1128485"/>
            <a:ext cx="7886700" cy="878773"/>
          </a:xfrm>
        </p:spPr>
        <p:txBody>
          <a:bodyPr>
            <a:normAutofit fontScale="90000"/>
          </a:bodyPr>
          <a:lstStyle/>
          <a:p>
            <a:r>
              <a:rPr lang="en-US" sz="3100" b="1" dirty="0">
                <a:latin typeface="Times New Roman" pitchFamily="18" charset="0"/>
                <a:cs typeface="Times New Roman" pitchFamily="18" charset="0"/>
              </a:rPr>
              <a:t>Network Topology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500554" y="6203951"/>
            <a:ext cx="6271845" cy="365125"/>
          </a:xfrm>
        </p:spPr>
        <p:txBody>
          <a:bodyPr/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Department of Electronics and Telecommunication Engineering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552450" y="1590675"/>
            <a:ext cx="7613650" cy="3832226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16995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948" y="1010094"/>
            <a:ext cx="7886700" cy="499729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Methodology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500554" y="6203951"/>
            <a:ext cx="6271845" cy="365125"/>
          </a:xfrm>
        </p:spPr>
        <p:txBody>
          <a:bodyPr/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Department of Electronics and Telecommunication Engineering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533647" y="1659370"/>
            <a:ext cx="7886700" cy="3801452"/>
          </a:xfrm>
        </p:spPr>
        <p:txBody>
          <a:bodyPr>
            <a:normAutofit/>
          </a:bodyPr>
          <a:lstStyle/>
          <a:p>
            <a:pPr marL="457200" indent="-457200" algn="just">
              <a:buFont typeface="+mj-lt"/>
              <a:buAutoNum type="arabicParenR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Virtual LANs (VLANs)</a:t>
            </a: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Created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vlans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for Dept. Head, Professors, Students and lab for Each of the 5 Departments.</a:t>
            </a: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Created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vlans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for Boys Hostel (Hostel-A, Hostel-B) and Girls Hostel (Hostel-C, Hostel-D).</a:t>
            </a: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 Boys Hostel, anyone can communicate within Hostel-A,B</a:t>
            </a: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 Girls Hostel, anyone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can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communicate within Hostel-C,D</a:t>
            </a:r>
          </a:p>
          <a:p>
            <a:pPr algn="just"/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5495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500554" y="6203951"/>
            <a:ext cx="6271845" cy="365125"/>
          </a:xfrm>
        </p:spPr>
        <p:txBody>
          <a:bodyPr/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Department of Electronics and Telecommunication Engineering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27799" y="2301191"/>
            <a:ext cx="8109611" cy="3195842"/>
          </a:xfrm>
        </p:spPr>
        <p:txBody>
          <a:bodyPr>
            <a:normAutofit/>
          </a:bodyPr>
          <a:lstStyle/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Inter VLAN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routing is a process in which we make different virtual LANs communicate with each other irrespective of where the VLANs are present (on same switch or different switch).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Inter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Vlan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Routing can be achieved through a layer-3 device i.e. Router or layer-3 Switch. When the Inter VLAN Routing is done through Router it is known as Router on a stick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arenR" startAt="3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SSH Configuration on Network Admin’s Router and Switch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63526" y="1122916"/>
            <a:ext cx="8361916" cy="45262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just">
              <a:buFont typeface="+mj-lt"/>
              <a:buAutoNum type="arabicParenR" startAt="2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InterVLAN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Routing (Router on stick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method)</a:t>
            </a:r>
          </a:p>
          <a:p>
            <a:pPr marL="0" indent="0" algn="just">
              <a:buFont typeface="Arial" panose="020B0604020202020204" pitchFamily="34" charset="0"/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39255" y="986760"/>
            <a:ext cx="7886700" cy="499729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Methodology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2009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4602" y="1140031"/>
            <a:ext cx="7886700" cy="795647"/>
          </a:xfrm>
        </p:spPr>
        <p:txBody>
          <a:bodyPr>
            <a:normAutofit fontScale="90000"/>
          </a:bodyPr>
          <a:lstStyle/>
          <a:p>
            <a:r>
              <a:rPr lang="en-US" sz="3100" b="1" dirty="0" smtClean="0">
                <a:latin typeface="Times New Roman" pitchFamily="18" charset="0"/>
                <a:cs typeface="Times New Roman" pitchFamily="18" charset="0"/>
              </a:rPr>
              <a:t>Demonstration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500554" y="6203951"/>
            <a:ext cx="6271845" cy="365125"/>
          </a:xfrm>
        </p:spPr>
        <p:txBody>
          <a:bodyPr/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Department of Electronics and Telecommunication Engineering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6074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029" y="877727"/>
            <a:ext cx="7886700" cy="724395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Results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500554" y="6203951"/>
            <a:ext cx="6271845" cy="365125"/>
          </a:xfrm>
        </p:spPr>
        <p:txBody>
          <a:bodyPr/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Department of Electronics and Telecommunication Engineering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80010" y="1591294"/>
            <a:ext cx="8192738" cy="40219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5044" y="2191458"/>
            <a:ext cx="3895725" cy="37242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49288" y="1475122"/>
            <a:ext cx="84947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From Computer Department: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Dept. Head can communicate with professors, students, lab of Computer Department and can also communicate with other department’s Dept. head, professors, students and lab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288" y="2387422"/>
            <a:ext cx="4019550" cy="3048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80899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029" y="877727"/>
            <a:ext cx="7886700" cy="724395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Results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500554" y="6203951"/>
            <a:ext cx="6271845" cy="365125"/>
          </a:xfrm>
        </p:spPr>
        <p:txBody>
          <a:bodyPr/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Department of Electronics and Telecommunication Engineering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80010" y="1591294"/>
            <a:ext cx="8192738" cy="40219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2" name="Picture 11"/>
          <p:cNvPicPr/>
          <p:nvPr/>
        </p:nvPicPr>
        <p:blipFill rotWithShape="1">
          <a:blip r:embed="rId2"/>
          <a:srcRect t="43004"/>
          <a:stretch/>
        </p:blipFill>
        <p:spPr bwMode="auto">
          <a:xfrm>
            <a:off x="4720852" y="1662952"/>
            <a:ext cx="4086225" cy="3686175"/>
          </a:xfrm>
          <a:prstGeom prst="rect">
            <a:avLst/>
          </a:prstGeom>
          <a:ln w="190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3" name="Picture 12"/>
          <p:cNvPicPr/>
          <p:nvPr/>
        </p:nvPicPr>
        <p:blipFill>
          <a:blip r:embed="rId3"/>
          <a:stretch>
            <a:fillRect/>
          </a:stretch>
        </p:blipFill>
        <p:spPr>
          <a:xfrm>
            <a:off x="498103" y="1662952"/>
            <a:ext cx="4105275" cy="297180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68878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029" y="877727"/>
            <a:ext cx="7886700" cy="724395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Results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500554" y="6203951"/>
            <a:ext cx="6271845" cy="365125"/>
          </a:xfrm>
        </p:spPr>
        <p:txBody>
          <a:bodyPr/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Department of Electronics and Telecommunication Engineering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80010" y="1591294"/>
            <a:ext cx="8192738" cy="40219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4" name="Picture 13"/>
          <p:cNvPicPr/>
          <p:nvPr/>
        </p:nvPicPr>
        <p:blipFill rotWithShape="1">
          <a:blip r:embed="rId2"/>
          <a:srcRect b="37210"/>
          <a:stretch/>
        </p:blipFill>
        <p:spPr bwMode="auto">
          <a:xfrm>
            <a:off x="644525" y="1450975"/>
            <a:ext cx="4095750" cy="2981325"/>
          </a:xfrm>
          <a:prstGeom prst="rect">
            <a:avLst/>
          </a:prstGeom>
          <a:ln w="19050"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Picture 8"/>
          <p:cNvPicPr/>
          <p:nvPr/>
        </p:nvPicPr>
        <p:blipFill rotWithShape="1">
          <a:blip r:embed="rId2"/>
          <a:srcRect t="62790" b="4912"/>
          <a:stretch/>
        </p:blipFill>
        <p:spPr bwMode="auto">
          <a:xfrm>
            <a:off x="4892675" y="1450975"/>
            <a:ext cx="4095750" cy="1533525"/>
          </a:xfrm>
          <a:prstGeom prst="rect">
            <a:avLst/>
          </a:prstGeom>
          <a:ln w="19050"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654742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029" y="866899"/>
            <a:ext cx="7886700" cy="724395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Results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500554" y="6203951"/>
            <a:ext cx="6271845" cy="365125"/>
          </a:xfrm>
        </p:spPr>
        <p:txBody>
          <a:bodyPr/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Department of Electronics and Telecommunication Engineering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80010" y="1591294"/>
            <a:ext cx="8192738" cy="40219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79067" y="1571610"/>
            <a:ext cx="86242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From Hostel-A: Warden from Hostel-A can communicate with students of Hostel-A and also warden, students of Hostel-B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2" name="Picture 11"/>
          <p:cNvPicPr/>
          <p:nvPr/>
        </p:nvPicPr>
        <p:blipFill rotWithShape="1">
          <a:blip r:embed="rId2"/>
          <a:srcRect b="52409"/>
          <a:stretch/>
        </p:blipFill>
        <p:spPr>
          <a:xfrm>
            <a:off x="579067" y="2217941"/>
            <a:ext cx="4076700" cy="3077959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3" name="Picture 12"/>
          <p:cNvPicPr/>
          <p:nvPr/>
        </p:nvPicPr>
        <p:blipFill rotWithShape="1">
          <a:blip r:embed="rId2"/>
          <a:srcRect t="47858"/>
          <a:stretch/>
        </p:blipFill>
        <p:spPr>
          <a:xfrm>
            <a:off x="4764212" y="2217941"/>
            <a:ext cx="4076700" cy="3372273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80301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0711" y="984739"/>
            <a:ext cx="7886700" cy="726832"/>
          </a:xfrm>
        </p:spPr>
        <p:txBody>
          <a:bodyPr>
            <a:normAutofit/>
          </a:bodyPr>
          <a:lstStyle/>
          <a:p>
            <a:r>
              <a:rPr lang="en-IN" sz="2800" b="1" dirty="0">
                <a:latin typeface="Times New Roman" pitchFamily="18" charset="0"/>
                <a:cs typeface="Times New Roman" pitchFamily="18" charset="0"/>
              </a:rPr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9305" y="1625123"/>
            <a:ext cx="3348941" cy="3356701"/>
          </a:xfrm>
        </p:spPr>
        <p:txBody>
          <a:bodyPr>
            <a:noAutofit/>
          </a:bodyPr>
          <a:lstStyle/>
          <a:p>
            <a:pPr marL="546100" lvl="0" indent="-457200">
              <a:lnSpc>
                <a:spcPct val="150000"/>
              </a:lnSpc>
              <a:spcBef>
                <a:spcPts val="600"/>
              </a:spcBef>
              <a:buSzPts val="2200"/>
              <a:buFont typeface="+mj-lt"/>
              <a:buAutoNum type="arabicPeriod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Introduction</a:t>
            </a:r>
          </a:p>
          <a:p>
            <a:pPr marL="546100" lvl="0" indent="-457200">
              <a:lnSpc>
                <a:spcPct val="150000"/>
              </a:lnSpc>
              <a:spcBef>
                <a:spcPts val="0"/>
              </a:spcBef>
              <a:buSzPts val="2200"/>
              <a:buFont typeface="+mj-lt"/>
              <a:buAutoNum type="arabicPeriod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Motivation</a:t>
            </a:r>
          </a:p>
          <a:p>
            <a:pPr marL="546100" lvl="0" indent="-457200">
              <a:lnSpc>
                <a:spcPct val="150000"/>
              </a:lnSpc>
              <a:spcBef>
                <a:spcPts val="0"/>
              </a:spcBef>
              <a:buSzPts val="2200"/>
              <a:buFont typeface="+mj-lt"/>
              <a:buAutoNum type="arabicPeriod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Literature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Survey</a:t>
            </a:r>
          </a:p>
          <a:p>
            <a:pPr marL="546100" lvl="0" indent="-457200">
              <a:lnSpc>
                <a:spcPct val="150000"/>
              </a:lnSpc>
              <a:spcBef>
                <a:spcPts val="0"/>
              </a:spcBef>
              <a:buSzPts val="2200"/>
              <a:buFont typeface="+mj-lt"/>
              <a:buAutoNum type="arabicPeriod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Problem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statement</a:t>
            </a:r>
          </a:p>
          <a:p>
            <a:pPr marL="546100" lvl="0" indent="-457200">
              <a:lnSpc>
                <a:spcPct val="150000"/>
              </a:lnSpc>
              <a:spcBef>
                <a:spcPts val="0"/>
              </a:spcBef>
              <a:buSzPts val="2200"/>
              <a:buFont typeface="+mj-lt"/>
              <a:buAutoNum type="arabicPeriod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Objectives</a:t>
            </a:r>
          </a:p>
          <a:p>
            <a:pPr marL="546100" indent="-457200">
              <a:lnSpc>
                <a:spcPct val="150000"/>
              </a:lnSpc>
              <a:spcBef>
                <a:spcPts val="0"/>
              </a:spcBef>
              <a:buSzPts val="2200"/>
              <a:buFont typeface="+mj-lt"/>
              <a:buAutoNum type="arabicPeriod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Flowchart</a:t>
            </a:r>
          </a:p>
          <a:p>
            <a:pPr marL="546100" lvl="0" indent="-457200">
              <a:lnSpc>
                <a:spcPct val="150000"/>
              </a:lnSpc>
              <a:spcBef>
                <a:spcPts val="0"/>
              </a:spcBef>
              <a:buSzPts val="2200"/>
              <a:buFont typeface="+mj-lt"/>
              <a:buAutoNum type="arabicPeriod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Network Topology</a:t>
            </a:r>
          </a:p>
          <a:p>
            <a:pPr marL="546100" indent="-457200">
              <a:lnSpc>
                <a:spcPct val="150000"/>
              </a:lnSpc>
              <a:spcBef>
                <a:spcPts val="0"/>
              </a:spcBef>
              <a:buSzPts val="2200"/>
              <a:buFont typeface="+mj-lt"/>
              <a:buAutoNum type="arabicPeriod"/>
            </a:pP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pPr marL="457200" lvl="0" indent="-368300">
              <a:lnSpc>
                <a:spcPct val="150000"/>
              </a:lnSpc>
              <a:spcBef>
                <a:spcPts val="0"/>
              </a:spcBef>
              <a:buSzPts val="2200"/>
              <a:buChar char="●"/>
            </a:pP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IN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4443043" y="1631573"/>
            <a:ext cx="311834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46100" indent="-457200">
              <a:lnSpc>
                <a:spcPct val="150000"/>
              </a:lnSpc>
              <a:buSzPts val="2200"/>
              <a:buFont typeface="+mj-lt"/>
              <a:buAutoNum type="arabicPeriod" startAt="8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Methodology</a:t>
            </a:r>
          </a:p>
          <a:p>
            <a:pPr marL="546100" lvl="0" indent="-457200">
              <a:lnSpc>
                <a:spcPct val="150000"/>
              </a:lnSpc>
              <a:buClr>
                <a:srgbClr val="233A44"/>
              </a:buClr>
              <a:buSzPts val="2200"/>
              <a:buFont typeface="+mj-lt"/>
              <a:buAutoNum type="arabicPeriod" startAt="8"/>
            </a:pPr>
            <a:r>
              <a:rPr lang="en-IN" sz="2400" kern="0" dirty="0" smtClean="0"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Demonstration</a:t>
            </a:r>
          </a:p>
          <a:p>
            <a:pPr marL="546100" lvl="0" indent="-457200">
              <a:lnSpc>
                <a:spcPct val="150000"/>
              </a:lnSpc>
              <a:buClr>
                <a:srgbClr val="233A44"/>
              </a:buClr>
              <a:buSzPts val="2200"/>
              <a:buFont typeface="+mj-lt"/>
              <a:buAutoNum type="arabicPeriod" startAt="8"/>
            </a:pPr>
            <a:r>
              <a:rPr lang="en-IN" sz="2400" kern="0" dirty="0" smtClean="0"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Results</a:t>
            </a:r>
          </a:p>
          <a:p>
            <a:pPr marL="546100" lvl="0" indent="-457200">
              <a:lnSpc>
                <a:spcPct val="150000"/>
              </a:lnSpc>
              <a:buClr>
                <a:srgbClr val="233A44"/>
              </a:buClr>
              <a:buSzPts val="2200"/>
              <a:buFont typeface="+mj-lt"/>
              <a:buAutoNum type="arabicPeriod" startAt="8"/>
            </a:pPr>
            <a:r>
              <a:rPr lang="en-IN" sz="2400" kern="0" dirty="0" smtClean="0"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Conclusion</a:t>
            </a:r>
          </a:p>
          <a:p>
            <a:pPr marL="546100" lvl="0" indent="-457200">
              <a:lnSpc>
                <a:spcPct val="150000"/>
              </a:lnSpc>
              <a:buClr>
                <a:srgbClr val="233A44"/>
              </a:buClr>
              <a:buSzPts val="2200"/>
              <a:buFont typeface="+mj-lt"/>
              <a:buAutoNum type="arabicPeriod" startAt="8"/>
            </a:pPr>
            <a:r>
              <a:rPr lang="en-IN" sz="2400" kern="0" dirty="0" smtClean="0"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Future work</a:t>
            </a:r>
          </a:p>
          <a:p>
            <a:pPr marL="546100" lvl="0" indent="-457200">
              <a:lnSpc>
                <a:spcPct val="150000"/>
              </a:lnSpc>
              <a:buClr>
                <a:srgbClr val="233A44"/>
              </a:buClr>
              <a:buSzPts val="2200"/>
              <a:buFont typeface="+mj-lt"/>
              <a:buAutoNum type="arabicPeriod" startAt="8"/>
            </a:pPr>
            <a:r>
              <a:rPr lang="en-IN" sz="2400" kern="0" dirty="0" smtClean="0"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References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477108" y="6168780"/>
            <a:ext cx="6271845" cy="365125"/>
          </a:xfrm>
        </p:spPr>
        <p:txBody>
          <a:bodyPr/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Department of Electronics and Telecommunication Engineering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8235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2402" y="1140031"/>
            <a:ext cx="7886700" cy="795647"/>
          </a:xfrm>
        </p:spPr>
        <p:txBody>
          <a:bodyPr>
            <a:normAutofit fontScale="90000"/>
          </a:bodyPr>
          <a:lstStyle/>
          <a:p>
            <a:r>
              <a:rPr lang="en-US" sz="3100" b="1" dirty="0" smtClean="0">
                <a:latin typeface="Times New Roman" pitchFamily="18" charset="0"/>
                <a:cs typeface="Times New Roman" pitchFamily="18" charset="0"/>
              </a:rPr>
              <a:t>Conclusion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500554" y="6203951"/>
            <a:ext cx="6271845" cy="365125"/>
          </a:xfrm>
        </p:spPr>
        <p:txBody>
          <a:bodyPr/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Department of Electronics and Telecommunication Engineering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615950" y="1604942"/>
            <a:ext cx="7886700" cy="3801452"/>
          </a:xfrm>
        </p:spPr>
        <p:txBody>
          <a:bodyPr>
            <a:normAutofit/>
          </a:bodyPr>
          <a:lstStyle/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network is fully featured with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ISP, Data Center, Network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administration, interconnection of various departments,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Hostels and library.</a:t>
            </a: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Network architecture and its security are necessary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for any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organization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Maintenance of high efficiency of campus network is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main problem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that need to be resolved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3421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2402" y="1203532"/>
            <a:ext cx="7886700" cy="676894"/>
          </a:xfrm>
        </p:spPr>
        <p:txBody>
          <a:bodyPr>
            <a:normAutofit fontScale="90000"/>
          </a:bodyPr>
          <a:lstStyle/>
          <a:p>
            <a:r>
              <a:rPr lang="en-US" sz="3100" b="1" dirty="0" smtClean="0">
                <a:latin typeface="Times New Roman" pitchFamily="18" charset="0"/>
                <a:cs typeface="Times New Roman" pitchFamily="18" charset="0"/>
              </a:rPr>
              <a:t>Future Work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500554" y="6203951"/>
            <a:ext cx="6271845" cy="365125"/>
          </a:xfrm>
        </p:spPr>
        <p:txBody>
          <a:bodyPr/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Department of Electronics and Telecommunication Engineering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553275" y="1561070"/>
            <a:ext cx="7886700" cy="3801452"/>
          </a:xfrm>
        </p:spPr>
        <p:txBody>
          <a:bodyPr>
            <a:normAutofit/>
          </a:bodyPr>
          <a:lstStyle/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Creating OSPFs, ACLs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and implementing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ASA firewall </a:t>
            </a: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Limiting bandwidth and access to internet to specific users in the network</a:t>
            </a: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Conduct a survey at data center to learn about possible attacks and disaster recovery and thereby implementing it on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mininet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software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Identify and analyze threats and take preventive measures </a:t>
            </a: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Validation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of Small network using Hardware Setup.</a:t>
            </a: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9929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2402" y="1144154"/>
            <a:ext cx="7886700" cy="795647"/>
          </a:xfrm>
        </p:spPr>
        <p:txBody>
          <a:bodyPr>
            <a:normAutofit fontScale="90000"/>
          </a:bodyPr>
          <a:lstStyle/>
          <a:p>
            <a:r>
              <a:rPr lang="en-US" sz="3100" b="1" dirty="0" smtClean="0">
                <a:latin typeface="Times New Roman" pitchFamily="18" charset="0"/>
                <a:cs typeface="Times New Roman" pitchFamily="18" charset="0"/>
              </a:rPr>
              <a:t>References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500554" y="6203951"/>
            <a:ext cx="6271845" cy="365125"/>
          </a:xfrm>
        </p:spPr>
        <p:txBody>
          <a:bodyPr/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Department of Electronics and Telecommunication Engineering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667575" y="1522970"/>
            <a:ext cx="7886700" cy="4458730"/>
          </a:xfrm>
        </p:spPr>
        <p:txBody>
          <a:bodyPr>
            <a:normAutofit fontScale="62500" lnSpcReduction="20000"/>
          </a:bodyPr>
          <a:lstStyle/>
          <a:p>
            <a:r>
              <a:rPr lang="en-US" sz="3800" dirty="0" err="1">
                <a:latin typeface="Times New Roman" pitchFamily="18" charset="0"/>
                <a:cs typeface="Times New Roman" pitchFamily="18" charset="0"/>
              </a:rPr>
              <a:t>Mugdha</a:t>
            </a:r>
            <a:r>
              <a:rPr lang="en-US" sz="3800" dirty="0">
                <a:latin typeface="Times New Roman" pitchFamily="18" charset="0"/>
                <a:cs typeface="Times New Roman" pitchFamily="18" charset="0"/>
              </a:rPr>
              <a:t> Sharma, </a:t>
            </a:r>
            <a:r>
              <a:rPr lang="en-US" sz="3800" dirty="0" err="1">
                <a:latin typeface="Times New Roman" pitchFamily="18" charset="0"/>
                <a:cs typeface="Times New Roman" pitchFamily="18" charset="0"/>
              </a:rPr>
              <a:t>Chirag</a:t>
            </a:r>
            <a:r>
              <a:rPr lang="en-US" sz="3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800" dirty="0" err="1">
                <a:latin typeface="Times New Roman" pitchFamily="18" charset="0"/>
                <a:cs typeface="Times New Roman" pitchFamily="18" charset="0"/>
              </a:rPr>
              <a:t>Pupreja</a:t>
            </a:r>
            <a:r>
              <a:rPr lang="en-US" sz="38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800" dirty="0" err="1">
                <a:latin typeface="Times New Roman" pitchFamily="18" charset="0"/>
                <a:cs typeface="Times New Roman" pitchFamily="18" charset="0"/>
              </a:rPr>
              <a:t>Akash</a:t>
            </a:r>
            <a:r>
              <a:rPr lang="en-US" sz="3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800" dirty="0" err="1">
                <a:latin typeface="Times New Roman" pitchFamily="18" charset="0"/>
                <a:cs typeface="Times New Roman" pitchFamily="18" charset="0"/>
              </a:rPr>
              <a:t>Arora</a:t>
            </a:r>
            <a:r>
              <a:rPr lang="en-US" sz="3800" dirty="0">
                <a:latin typeface="Times New Roman" pitchFamily="18" charset="0"/>
                <a:cs typeface="Times New Roman" pitchFamily="18" charset="0"/>
              </a:rPr>
              <a:t> “Design and Implementation of University Network” July 2019 International Journal of Recent Technology and Engineering (</a:t>
            </a:r>
            <a:r>
              <a:rPr lang="en-US" sz="3800" dirty="0" smtClean="0">
                <a:latin typeface="Times New Roman" pitchFamily="18" charset="0"/>
                <a:cs typeface="Times New Roman" pitchFamily="18" charset="0"/>
              </a:rPr>
              <a:t>IJRTE)</a:t>
            </a:r>
          </a:p>
          <a:p>
            <a:pPr marL="0" indent="0">
              <a:buNone/>
            </a:pPr>
            <a:r>
              <a:rPr lang="en-US" sz="3800" dirty="0" smtClean="0">
                <a:latin typeface="Times New Roman" pitchFamily="18" charset="0"/>
                <a:cs typeface="Times New Roman" pitchFamily="18" charset="0"/>
              </a:rPr>
              <a:t>URL</a:t>
            </a:r>
            <a:r>
              <a:rPr lang="en-US" sz="3800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3800" u="sng" dirty="0">
                <a:latin typeface="Times New Roman" pitchFamily="18" charset="0"/>
                <a:cs typeface="Times New Roman" pitchFamily="18" charset="0"/>
                <a:hlinkClick r:id="rId2"/>
              </a:rPr>
              <a:t>https://</a:t>
            </a:r>
            <a:r>
              <a:rPr lang="en-US" sz="3800" u="sng" dirty="0" smtClean="0">
                <a:latin typeface="Times New Roman" pitchFamily="18" charset="0"/>
                <a:cs typeface="Times New Roman" pitchFamily="18" charset="0"/>
                <a:hlinkClick r:id="rId2"/>
              </a:rPr>
              <a:t>www.ijrte.org/wp-content/uploads/papers/v8i2S6/B11740782S619.pdf</a:t>
            </a:r>
            <a:endParaRPr lang="en-US" sz="3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3800" dirty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z="3800" dirty="0">
                <a:latin typeface="Times New Roman" pitchFamily="18" charset="0"/>
                <a:cs typeface="Times New Roman" pitchFamily="18" charset="0"/>
              </a:rPr>
              <a:t> S. </a:t>
            </a:r>
            <a:r>
              <a:rPr lang="en-US" sz="3800" dirty="0" err="1">
                <a:latin typeface="Times New Roman" pitchFamily="18" charset="0"/>
                <a:cs typeface="Times New Roman" pitchFamily="18" charset="0"/>
              </a:rPr>
              <a:t>Sudharsan</a:t>
            </a:r>
            <a:r>
              <a:rPr lang="en-US" sz="3800" dirty="0">
                <a:latin typeface="Times New Roman" pitchFamily="18" charset="0"/>
                <a:cs typeface="Times New Roman" pitchFamily="18" charset="0"/>
              </a:rPr>
              <a:t>, M. Naga </a:t>
            </a:r>
            <a:r>
              <a:rPr lang="en-US" sz="3800" dirty="0" err="1">
                <a:latin typeface="Times New Roman" pitchFamily="18" charset="0"/>
                <a:cs typeface="Times New Roman" pitchFamily="18" charset="0"/>
              </a:rPr>
              <a:t>Srinivas</a:t>
            </a:r>
            <a:r>
              <a:rPr lang="en-US" sz="3800" dirty="0">
                <a:latin typeface="Times New Roman" pitchFamily="18" charset="0"/>
                <a:cs typeface="Times New Roman" pitchFamily="18" charset="0"/>
              </a:rPr>
              <a:t>, G. </a:t>
            </a:r>
            <a:r>
              <a:rPr lang="en-US" sz="3800" dirty="0" err="1">
                <a:latin typeface="Times New Roman" pitchFamily="18" charset="0"/>
                <a:cs typeface="Times New Roman" pitchFamily="18" charset="0"/>
              </a:rPr>
              <a:t>Sai</a:t>
            </a:r>
            <a:r>
              <a:rPr lang="en-US" sz="3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800" dirty="0" err="1">
                <a:latin typeface="Times New Roman" pitchFamily="18" charset="0"/>
                <a:cs typeface="Times New Roman" pitchFamily="18" charset="0"/>
              </a:rPr>
              <a:t>Shabareesh</a:t>
            </a:r>
            <a:r>
              <a:rPr lang="en-US" sz="38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800" dirty="0" err="1">
                <a:latin typeface="Times New Roman" pitchFamily="18" charset="0"/>
                <a:cs typeface="Times New Roman" pitchFamily="18" charset="0"/>
              </a:rPr>
              <a:t>P.Kiran</a:t>
            </a:r>
            <a:r>
              <a:rPr lang="en-US" sz="3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800" dirty="0" err="1">
                <a:latin typeface="Times New Roman" pitchFamily="18" charset="0"/>
                <a:cs typeface="Times New Roman" pitchFamily="18" charset="0"/>
              </a:rPr>
              <a:t>Rao</a:t>
            </a:r>
            <a:r>
              <a:rPr lang="en-US" sz="3800" dirty="0">
                <a:latin typeface="Times New Roman" pitchFamily="18" charset="0"/>
                <a:cs typeface="Times New Roman" pitchFamily="18" charset="0"/>
              </a:rPr>
              <a:t> “CAMPUS NETWORK SECURITY AND MANAGEMENT” November-December 2014 International Journal of Emerging Trends &amp; Technology in Computer Science (</a:t>
            </a:r>
            <a:r>
              <a:rPr lang="en-US" sz="3800" dirty="0" smtClean="0">
                <a:latin typeface="Times New Roman" pitchFamily="18" charset="0"/>
                <a:cs typeface="Times New Roman" pitchFamily="18" charset="0"/>
              </a:rPr>
              <a:t>IJETTCS)</a:t>
            </a:r>
          </a:p>
          <a:p>
            <a:pPr marL="0" indent="0">
              <a:buNone/>
            </a:pPr>
            <a:r>
              <a:rPr lang="en-US" sz="3800" dirty="0" smtClean="0">
                <a:latin typeface="Times New Roman" pitchFamily="18" charset="0"/>
                <a:cs typeface="Times New Roman" pitchFamily="18" charset="0"/>
              </a:rPr>
              <a:t>URL</a:t>
            </a:r>
            <a:r>
              <a:rPr lang="en-US" sz="3800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3800" u="sng" dirty="0">
                <a:latin typeface="Times New Roman" pitchFamily="18" charset="0"/>
                <a:cs typeface="Times New Roman" pitchFamily="18" charset="0"/>
                <a:hlinkClick r:id="rId3"/>
              </a:rPr>
              <a:t>https://www.ijettcs.org/Volume3Issue6/IJETTCS-2014-11-21-53.pdf</a:t>
            </a:r>
            <a:endParaRPr lang="en-US" sz="3800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94507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2402" y="1144154"/>
            <a:ext cx="7886700" cy="795647"/>
          </a:xfrm>
        </p:spPr>
        <p:txBody>
          <a:bodyPr>
            <a:normAutofit fontScale="90000"/>
          </a:bodyPr>
          <a:lstStyle/>
          <a:p>
            <a:r>
              <a:rPr lang="en-US" sz="3100" b="1" dirty="0" smtClean="0">
                <a:latin typeface="Times New Roman" pitchFamily="18" charset="0"/>
                <a:cs typeface="Times New Roman" pitchFamily="18" charset="0"/>
              </a:rPr>
              <a:t>References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500554" y="6203951"/>
            <a:ext cx="6271845" cy="365125"/>
          </a:xfrm>
        </p:spPr>
        <p:txBody>
          <a:bodyPr/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Department of Electronics and Telecommunication Engineering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667575" y="1548370"/>
            <a:ext cx="7886700" cy="4458730"/>
          </a:xfrm>
        </p:spPr>
        <p:txBody>
          <a:bodyPr>
            <a:normAutofit/>
          </a:bodyPr>
          <a:lstStyle/>
          <a:p>
            <a:pPr lvl="0"/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Lalita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Kumari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Radhey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Shyam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Swapan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Debbarma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“Security Problems in Campus Problems and its solutions” January 2011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ResearchGate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  <a:hlinkClick r:id="rId2"/>
              </a:rPr>
              <a:t>URL:</a:t>
            </a:r>
            <a:r>
              <a:rPr lang="en-US" sz="2400" u="sng" dirty="0">
                <a:latin typeface="Times New Roman" pitchFamily="18" charset="0"/>
                <a:cs typeface="Times New Roman" pitchFamily="18" charset="0"/>
                <a:hlinkClick r:id="rId2"/>
              </a:rPr>
              <a:t>https://</a:t>
            </a:r>
            <a:r>
              <a:rPr lang="en-US" sz="2400" u="sng" dirty="0" smtClean="0">
                <a:latin typeface="Times New Roman" pitchFamily="18" charset="0"/>
                <a:cs typeface="Times New Roman" pitchFamily="18" charset="0"/>
                <a:hlinkClick r:id="rId2"/>
              </a:rPr>
              <a:t>www.researchgate.net/publication/224771078_Security_Problems_in_Campus_Network_and_Its_Solutions</a:t>
            </a:r>
            <a:endParaRPr lang="en-US" sz="2400" u="sng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G.Michael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“Design and Implementation of a Secure Campus Network” 2017 International Journal of Pure and Applied Mathematics(IJPAM)</a:t>
            </a: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URL: </a:t>
            </a:r>
            <a:r>
              <a:rPr lang="en-US" sz="2400" u="sng" dirty="0">
                <a:latin typeface="Times New Roman" pitchFamily="18" charset="0"/>
                <a:cs typeface="Times New Roman" pitchFamily="18" charset="0"/>
                <a:hlinkClick r:id="rId3"/>
              </a:rPr>
              <a:t>https://acadpubl.eu/jsi/2017-116-8/articles/8/51.pdf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6465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1376" y="1261258"/>
            <a:ext cx="7886700" cy="795647"/>
          </a:xfrm>
        </p:spPr>
        <p:txBody>
          <a:bodyPr>
            <a:normAutofit fontScale="90000"/>
          </a:bodyPr>
          <a:lstStyle/>
          <a:p>
            <a:r>
              <a:rPr lang="en-US" sz="3100" b="1" dirty="0" smtClean="0">
                <a:latin typeface="Times New Roman" pitchFamily="18" charset="0"/>
                <a:cs typeface="Times New Roman" pitchFamily="18" charset="0"/>
              </a:rPr>
              <a:t>THANK YOU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500554" y="6203951"/>
            <a:ext cx="6271845" cy="365125"/>
          </a:xfrm>
        </p:spPr>
        <p:txBody>
          <a:bodyPr/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Department of Electronics and Telecommunication Engineering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7391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5204" y="1043355"/>
            <a:ext cx="7886700" cy="527538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Introduction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758" y="1626332"/>
            <a:ext cx="7886700" cy="3801452"/>
          </a:xfrm>
        </p:spPr>
        <p:txBody>
          <a:bodyPr>
            <a:normAutofit/>
          </a:bodyPr>
          <a:lstStyle/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Campus Area Network (CAN) is a group of interconnected Local Area Networks (LAN) within a limited geographical area like school campus, university campus, military bases, or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organizational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campuses and corporate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buildings.</a:t>
            </a: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Example of CAN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 Let’s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think about a university where university networks interconnect academic building, admission building, library, account section, examination section, placement section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etc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of an institution when connected with each other combine to form Campus Area Network (CAN).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500554" y="6145335"/>
            <a:ext cx="6271845" cy="365125"/>
          </a:xfrm>
        </p:spPr>
        <p:txBody>
          <a:bodyPr/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Department of Electronics and Telecommunication Engineering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5461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948593"/>
            <a:ext cx="7886700" cy="527538"/>
          </a:xfrm>
        </p:spPr>
        <p:txBody>
          <a:bodyPr>
            <a:noAutofit/>
          </a:bodyPr>
          <a:lstStyle/>
          <a:p>
            <a:pPr marL="457200" lvl="0" indent="-368300">
              <a:lnSpc>
                <a:spcPct val="150000"/>
              </a:lnSpc>
              <a:spcBef>
                <a:spcPts val="0"/>
              </a:spcBef>
            </a:pPr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Motivation:</a:t>
            </a:r>
            <a:endParaRPr lang="en-IN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55993"/>
            <a:ext cx="7886700" cy="4375883"/>
          </a:xfrm>
        </p:spPr>
        <p:txBody>
          <a:bodyPr>
            <a:noAutofit/>
          </a:bodyPr>
          <a:lstStyle/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core motivation behind developing this project is to maximize security on campus in the era of ever increasing data and various threats and attacks associated to it.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As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college data is very crucial when it comes to any level of the campus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network so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to prevent any privacy breach of any entity a secured network is very much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necessary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With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Pandemic, Things going virtual and studying/working from home has become the new normal, the security aspect must go hand in hand to ensure smooth functioning of life on virtual campus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prevent malicious attacks which has potential to hamper the life of a student or faculty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500554" y="6121889"/>
            <a:ext cx="6271845" cy="365125"/>
          </a:xfrm>
        </p:spPr>
        <p:txBody>
          <a:bodyPr/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Department of Electronics and Telecommunication Engineering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7688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381" y="956408"/>
            <a:ext cx="7886700" cy="541827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Literature Survey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500554" y="6203951"/>
            <a:ext cx="6271845" cy="365125"/>
          </a:xfrm>
        </p:spPr>
        <p:txBody>
          <a:bodyPr/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Department of Electronics and Telecommunication Engineering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6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13109719"/>
              </p:ext>
            </p:extLst>
          </p:nvPr>
        </p:nvGraphicFramePr>
        <p:xfrm>
          <a:off x="304800" y="1562100"/>
          <a:ext cx="8648702" cy="42505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490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9542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2503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22274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51377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678414">
                  <a:extLst>
                    <a:ext uri="{9D8B030D-6E8A-4147-A177-3AD203B41FA5}">
                      <a16:colId xmlns="" xmlns:a16="http://schemas.microsoft.com/office/drawing/2014/main" val="4283492788"/>
                    </a:ext>
                  </a:extLst>
                </a:gridCol>
                <a:gridCol w="1678414">
                  <a:extLst>
                    <a:ext uri="{9D8B030D-6E8A-4147-A177-3AD203B41FA5}">
                      <a16:colId xmlns="" xmlns:a16="http://schemas.microsoft.com/office/drawing/2014/main" val="3671203997"/>
                    </a:ext>
                  </a:extLst>
                </a:gridCol>
              </a:tblGrid>
              <a:tr h="1079463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b="1" dirty="0">
                          <a:latin typeface="Times New Roman" pitchFamily="18" charset="0"/>
                          <a:cs typeface="Times New Roman" pitchFamily="18" charset="0"/>
                          <a:sym typeface="Calibri"/>
                        </a:rPr>
                        <a:t>Publisher</a:t>
                      </a:r>
                      <a:endParaRPr sz="1400" b="1" dirty="0">
                        <a:latin typeface="Times New Roman" pitchFamily="18" charset="0"/>
                        <a:ea typeface="Calibri"/>
                        <a:cs typeface="Times New Roman" pitchFamily="18" charset="0"/>
                        <a:sym typeface="Calibri"/>
                      </a:endParaRPr>
                    </a:p>
                  </a:txBody>
                  <a:tcPr marL="68575" marR="6857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b="1" dirty="0">
                          <a:latin typeface="Times New Roman" pitchFamily="18" charset="0"/>
                          <a:cs typeface="Times New Roman" pitchFamily="18" charset="0"/>
                          <a:sym typeface="Calibri"/>
                        </a:rPr>
                        <a:t>Year</a:t>
                      </a:r>
                      <a:endParaRPr sz="1400" b="1" dirty="0">
                        <a:latin typeface="Times New Roman" pitchFamily="18" charset="0"/>
                        <a:ea typeface="Calibri"/>
                        <a:cs typeface="Times New Roman" pitchFamily="18" charset="0"/>
                        <a:sym typeface="Calibri"/>
                      </a:endParaRPr>
                    </a:p>
                  </a:txBody>
                  <a:tcPr marL="68575" marR="6857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b="1" dirty="0">
                          <a:latin typeface="Times New Roman" pitchFamily="18" charset="0"/>
                          <a:cs typeface="Times New Roman" pitchFamily="18" charset="0"/>
                          <a:sym typeface="Calibri"/>
                        </a:rPr>
                        <a:t>Author</a:t>
                      </a:r>
                      <a:endParaRPr sz="1400" b="1" dirty="0">
                        <a:latin typeface="Times New Roman" pitchFamily="18" charset="0"/>
                        <a:ea typeface="Calibri"/>
                        <a:cs typeface="Times New Roman" pitchFamily="18" charset="0"/>
                        <a:sym typeface="Calibri"/>
                      </a:endParaRPr>
                    </a:p>
                  </a:txBody>
                  <a:tcPr marL="68575" marR="6857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b="1" dirty="0">
                          <a:latin typeface="Times New Roman" pitchFamily="18" charset="0"/>
                          <a:cs typeface="Times New Roman" pitchFamily="18" charset="0"/>
                          <a:sym typeface="Calibri"/>
                        </a:rPr>
                        <a:t>Title</a:t>
                      </a:r>
                      <a:endParaRPr sz="1400" b="1" dirty="0">
                        <a:latin typeface="Times New Roman" pitchFamily="18" charset="0"/>
                        <a:ea typeface="Calibri"/>
                        <a:cs typeface="Times New Roman" pitchFamily="18" charset="0"/>
                        <a:sym typeface="Calibri"/>
                      </a:endParaRPr>
                    </a:p>
                  </a:txBody>
                  <a:tcPr marL="68575" marR="6857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b="1" dirty="0">
                          <a:latin typeface="Times New Roman" pitchFamily="18" charset="0"/>
                          <a:cs typeface="Times New Roman" pitchFamily="18" charset="0"/>
                          <a:sym typeface="Calibri"/>
                        </a:rPr>
                        <a:t>Summary</a:t>
                      </a:r>
                      <a:endParaRPr sz="1400" b="1" dirty="0">
                        <a:latin typeface="Times New Roman" pitchFamily="18" charset="0"/>
                        <a:cs typeface="Times New Roman" pitchFamily="18" charset="0"/>
                        <a:sym typeface="Calibri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b="1" dirty="0">
                          <a:latin typeface="Times New Roman" pitchFamily="18" charset="0"/>
                          <a:cs typeface="Times New Roman" pitchFamily="18" charset="0"/>
                          <a:sym typeface="Calibri"/>
                        </a:rPr>
                        <a:t> </a:t>
                      </a:r>
                      <a:endParaRPr sz="1400" b="1" dirty="0">
                        <a:latin typeface="Times New Roman" pitchFamily="18" charset="0"/>
                        <a:ea typeface="Calibri"/>
                        <a:cs typeface="Times New Roman" pitchFamily="18" charset="0"/>
                        <a:sym typeface="Calibri"/>
                      </a:endParaRPr>
                    </a:p>
                  </a:txBody>
                  <a:tcPr marL="68575" marR="6857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b="1" dirty="0">
                          <a:latin typeface="Times New Roman" pitchFamily="18" charset="0"/>
                          <a:ea typeface="Calibri"/>
                          <a:cs typeface="Times New Roman" pitchFamily="18" charset="0"/>
                          <a:sym typeface="Calibri"/>
                        </a:rPr>
                        <a:t>Gaps Identified</a:t>
                      </a:r>
                      <a:endParaRPr sz="1400" b="1" dirty="0">
                        <a:latin typeface="Times New Roman" pitchFamily="18" charset="0"/>
                        <a:ea typeface="Calibri"/>
                        <a:cs typeface="Times New Roman" pitchFamily="18" charset="0"/>
                        <a:sym typeface="Calibri"/>
                      </a:endParaRPr>
                    </a:p>
                  </a:txBody>
                  <a:tcPr marL="68575" marR="6857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b="1" dirty="0">
                          <a:latin typeface="Times New Roman" pitchFamily="18" charset="0"/>
                          <a:ea typeface="Calibri"/>
                          <a:cs typeface="Times New Roman" pitchFamily="18" charset="0"/>
                          <a:sym typeface="Calibri"/>
                        </a:rPr>
                        <a:t>Problem Solved</a:t>
                      </a:r>
                      <a:endParaRPr sz="1400" b="1" dirty="0">
                        <a:latin typeface="Times New Roman" pitchFamily="18" charset="0"/>
                        <a:ea typeface="Calibri"/>
                        <a:cs typeface="Times New Roman" pitchFamily="18" charset="0"/>
                        <a:sym typeface="Calibri"/>
                      </a:endParaRPr>
                    </a:p>
                  </a:txBody>
                  <a:tcPr marL="68575" marR="6857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171130">
                <a:tc>
                  <a:txBody>
                    <a:bodyPr/>
                    <a:lstStyle/>
                    <a:p>
                      <a:r>
                        <a:rPr lang="en-US" sz="1400" b="0" i="0" u="none" strike="noStrike" kern="1200" baseline="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IJRTE</a:t>
                      </a:r>
                      <a:endParaRPr lang="en-US" sz="1400" b="0" dirty="0">
                        <a:latin typeface="Times New Roman" pitchFamily="18" charset="0"/>
                        <a:ea typeface="Calibri"/>
                        <a:cs typeface="Times New Roman" pitchFamily="18" charset="0"/>
                        <a:sym typeface="Calibri"/>
                      </a:endParaRPr>
                    </a:p>
                  </a:txBody>
                  <a:tcPr marL="68575" marR="6857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latin typeface="Times New Roman" pitchFamily="18" charset="0"/>
                          <a:cs typeface="Times New Roman" pitchFamily="18" charset="0"/>
                        </a:rPr>
                        <a:t>2019</a:t>
                      </a:r>
                    </a:p>
                  </a:txBody>
                  <a:tcPr marL="68575" marR="6857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kern="1200" baseline="0" dirty="0" err="1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Mugdha</a:t>
                      </a:r>
                      <a:r>
                        <a:rPr lang="en-US" sz="1400" b="0" i="0" u="none" strike="noStrike" kern="1200" baseline="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Sharma, </a:t>
                      </a:r>
                      <a:r>
                        <a:rPr lang="en-US" sz="1400" b="0" i="0" u="none" strike="noStrike" kern="1200" baseline="0" dirty="0" err="1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Chirag</a:t>
                      </a:r>
                      <a:r>
                        <a:rPr lang="en-US" sz="1400" b="0" i="0" u="none" strike="noStrike" kern="1200" baseline="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1400" b="0" i="0" u="none" strike="noStrike" kern="1200" baseline="0" dirty="0" err="1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Pupreja</a:t>
                      </a:r>
                      <a:r>
                        <a:rPr lang="en-US" sz="1400" b="0" i="0" u="none" strike="noStrike" kern="1200" baseline="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, </a:t>
                      </a:r>
                      <a:r>
                        <a:rPr lang="en-US" sz="1400" b="0" i="0" u="none" strike="noStrike" kern="1200" baseline="0" dirty="0" err="1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Akash</a:t>
                      </a:r>
                      <a:r>
                        <a:rPr lang="en-US" sz="1400" b="0" i="0" u="none" strike="noStrike" kern="1200" baseline="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1400" b="0" i="0" u="none" strike="noStrike" kern="1200" baseline="0" dirty="0" err="1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Arora</a:t>
                      </a:r>
                      <a:r>
                        <a:rPr lang="en-US" sz="1400" b="0" i="0" u="none" strike="noStrike" kern="1200" baseline="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endParaRPr lang="en-US" sz="14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75" marR="6857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kern="1200" baseline="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Design and Implementation of University </a:t>
                      </a:r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Network</a:t>
                      </a:r>
                      <a:endParaRPr sz="1400" b="0" dirty="0">
                        <a:solidFill>
                          <a:schemeClr val="tx1"/>
                        </a:solidFill>
                        <a:highlight>
                          <a:srgbClr val="FFFFFF"/>
                        </a:highlight>
                        <a:latin typeface="Times New Roman" pitchFamily="18" charset="0"/>
                        <a:ea typeface="Calibri"/>
                        <a:cs typeface="Times New Roman" pitchFamily="18" charset="0"/>
                        <a:sym typeface="Calibri"/>
                      </a:endParaRPr>
                    </a:p>
                  </a:txBody>
                  <a:tcPr marL="68575" marR="6857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latin typeface="Times New Roman" pitchFamily="18" charset="0"/>
                          <a:ea typeface="Calibri"/>
                          <a:cs typeface="Times New Roman" pitchFamily="18" charset="0"/>
                          <a:sym typeface="Calibri"/>
                        </a:rPr>
                        <a:t>This</a:t>
                      </a:r>
                      <a:r>
                        <a:rPr lang="en-US" sz="1400" baseline="0" dirty="0">
                          <a:latin typeface="Times New Roman" pitchFamily="18" charset="0"/>
                          <a:ea typeface="Calibri"/>
                          <a:cs typeface="Times New Roman" pitchFamily="18" charset="0"/>
                          <a:sym typeface="Calibri"/>
                        </a:rPr>
                        <a:t> paper presents the </a:t>
                      </a:r>
                      <a:r>
                        <a:rPr lang="en-US" sz="1400" dirty="0">
                          <a:latin typeface="Times New Roman" pitchFamily="18" charset="0"/>
                          <a:ea typeface="Calibri"/>
                          <a:cs typeface="Times New Roman" pitchFamily="18" charset="0"/>
                          <a:sym typeface="Calibri"/>
                        </a:rPr>
                        <a:t>design</a:t>
                      </a:r>
                      <a:r>
                        <a:rPr lang="en-US" sz="1400" baseline="0" dirty="0">
                          <a:latin typeface="Times New Roman" pitchFamily="18" charset="0"/>
                          <a:ea typeface="Calibri"/>
                          <a:cs typeface="Times New Roman" pitchFamily="18" charset="0"/>
                          <a:sym typeface="Calibri"/>
                        </a:rPr>
                        <a:t> of campus area </a:t>
                      </a:r>
                      <a:r>
                        <a:rPr lang="en-US" sz="1400" dirty="0">
                          <a:latin typeface="Times New Roman" pitchFamily="18" charset="0"/>
                          <a:ea typeface="Calibri"/>
                          <a:cs typeface="Times New Roman" pitchFamily="18" charset="0"/>
                          <a:sym typeface="Calibri"/>
                        </a:rPr>
                        <a:t> network using </a:t>
                      </a:r>
                      <a:r>
                        <a:rPr lang="en-US" sz="1400" baseline="0" dirty="0">
                          <a:latin typeface="Times New Roman" pitchFamily="18" charset="0"/>
                          <a:ea typeface="Calibri"/>
                          <a:cs typeface="Times New Roman" pitchFamily="18" charset="0"/>
                          <a:sym typeface="Calibri"/>
                        </a:rPr>
                        <a:t>Bus topology</a:t>
                      </a:r>
                      <a:endParaRPr sz="1400" dirty="0">
                        <a:latin typeface="Times New Roman" pitchFamily="18" charset="0"/>
                        <a:ea typeface="Calibri"/>
                        <a:cs typeface="Times New Roman" pitchFamily="18" charset="0"/>
                        <a:sym typeface="Calibri"/>
                      </a:endParaRPr>
                    </a:p>
                  </a:txBody>
                  <a:tcPr marL="68575" marR="6857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baseline="0" dirty="0" smtClean="0">
                          <a:latin typeface="Times New Roman" pitchFamily="18" charset="0"/>
                          <a:ea typeface="+mn-ea"/>
                          <a:cs typeface="Times New Roman" pitchFamily="18" charset="0"/>
                          <a:sym typeface="Calibri"/>
                        </a:rPr>
                        <a:t>T</a:t>
                      </a:r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  <a:sym typeface="Calibri"/>
                        </a:rPr>
                        <a:t>here </a:t>
                      </a:r>
                      <a:r>
                        <a:rPr lang="en-US" sz="1400" dirty="0">
                          <a:latin typeface="Times New Roman" pitchFamily="18" charset="0"/>
                          <a:cs typeface="Times New Roman" pitchFamily="18" charset="0"/>
                          <a:sym typeface="Calibri"/>
                        </a:rPr>
                        <a:t>are various topologies for designing a network which were quite expensive.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Times New Roman" pitchFamily="18" charset="0"/>
                          <a:cs typeface="Times New Roman" pitchFamily="18" charset="0"/>
                          <a:sym typeface="Calibri"/>
                        </a:rPr>
                        <a:t>                       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75" marR="6857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smtClean="0"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  <a:sym typeface="Calibri"/>
                        </a:rPr>
                        <a:t>In 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  <a:sym typeface="Calibri"/>
                        </a:rPr>
                        <a:t>the current network we have used bus topology as it is a cost effective </a:t>
                      </a:r>
                      <a:endParaRPr sz="1400" dirty="0">
                        <a:latin typeface="Times New Roman" pitchFamily="18" charset="0"/>
                        <a:ea typeface="Calibri"/>
                        <a:cs typeface="Times New Roman" pitchFamily="18" charset="0"/>
                        <a:sym typeface="Calibri"/>
                      </a:endParaRPr>
                    </a:p>
                  </a:txBody>
                  <a:tcPr marL="68575" marR="6857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7238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500554" y="6203951"/>
            <a:ext cx="6271845" cy="365125"/>
          </a:xfrm>
        </p:spPr>
        <p:txBody>
          <a:bodyPr/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Department of Electronics and Telecommunication Engineering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64094" y="937935"/>
            <a:ext cx="7886700" cy="670781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Literature Survey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9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46150543"/>
              </p:ext>
            </p:extLst>
          </p:nvPr>
        </p:nvGraphicFramePr>
        <p:xfrm>
          <a:off x="390236" y="1542387"/>
          <a:ext cx="8601364" cy="41980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452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7415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4629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07388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634037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669228">
                  <a:extLst>
                    <a:ext uri="{9D8B030D-6E8A-4147-A177-3AD203B41FA5}">
                      <a16:colId xmlns="" xmlns:a16="http://schemas.microsoft.com/office/drawing/2014/main" val="4214045242"/>
                    </a:ext>
                  </a:extLst>
                </a:gridCol>
                <a:gridCol w="1669228">
                  <a:extLst>
                    <a:ext uri="{9D8B030D-6E8A-4147-A177-3AD203B41FA5}">
                      <a16:colId xmlns="" xmlns:a16="http://schemas.microsoft.com/office/drawing/2014/main" val="2694572558"/>
                    </a:ext>
                  </a:extLst>
                </a:gridCol>
              </a:tblGrid>
              <a:tr h="841467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b="0" dirty="0">
                          <a:latin typeface="Times New Roman" pitchFamily="18" charset="0"/>
                          <a:cs typeface="Times New Roman" pitchFamily="18" charset="0"/>
                          <a:sym typeface="Calibri"/>
                        </a:rPr>
                        <a:t>Publisher</a:t>
                      </a:r>
                      <a:endParaRPr sz="1400" b="0" dirty="0">
                        <a:latin typeface="Times New Roman" pitchFamily="18" charset="0"/>
                        <a:ea typeface="Calibri"/>
                        <a:cs typeface="Times New Roman" pitchFamily="18" charset="0"/>
                        <a:sym typeface="Calibri"/>
                      </a:endParaRPr>
                    </a:p>
                  </a:txBody>
                  <a:tcPr marL="68575" marR="6857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b="0" dirty="0">
                          <a:latin typeface="Times New Roman" pitchFamily="18" charset="0"/>
                          <a:cs typeface="Times New Roman" pitchFamily="18" charset="0"/>
                          <a:sym typeface="Calibri"/>
                        </a:rPr>
                        <a:t>Year</a:t>
                      </a:r>
                      <a:endParaRPr sz="1400" b="0" dirty="0">
                        <a:latin typeface="Times New Roman" pitchFamily="18" charset="0"/>
                        <a:ea typeface="Calibri"/>
                        <a:cs typeface="Times New Roman" pitchFamily="18" charset="0"/>
                        <a:sym typeface="Calibri"/>
                      </a:endParaRPr>
                    </a:p>
                  </a:txBody>
                  <a:tcPr marL="68575" marR="6857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b="0" dirty="0">
                          <a:latin typeface="Times New Roman" pitchFamily="18" charset="0"/>
                          <a:cs typeface="Times New Roman" pitchFamily="18" charset="0"/>
                          <a:sym typeface="Calibri"/>
                        </a:rPr>
                        <a:t>Author</a:t>
                      </a:r>
                      <a:endParaRPr sz="1400" b="0" dirty="0">
                        <a:latin typeface="Times New Roman" pitchFamily="18" charset="0"/>
                        <a:ea typeface="Calibri"/>
                        <a:cs typeface="Times New Roman" pitchFamily="18" charset="0"/>
                        <a:sym typeface="Calibri"/>
                      </a:endParaRPr>
                    </a:p>
                  </a:txBody>
                  <a:tcPr marL="68575" marR="6857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b="0" dirty="0">
                          <a:latin typeface="Times New Roman" pitchFamily="18" charset="0"/>
                          <a:cs typeface="Times New Roman" pitchFamily="18" charset="0"/>
                          <a:sym typeface="Calibri"/>
                        </a:rPr>
                        <a:t>Title</a:t>
                      </a:r>
                      <a:endParaRPr sz="1400" b="0" dirty="0">
                        <a:latin typeface="Times New Roman" pitchFamily="18" charset="0"/>
                        <a:ea typeface="Calibri"/>
                        <a:cs typeface="Times New Roman" pitchFamily="18" charset="0"/>
                        <a:sym typeface="Calibri"/>
                      </a:endParaRPr>
                    </a:p>
                  </a:txBody>
                  <a:tcPr marL="68575" marR="6857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b="0" dirty="0">
                          <a:latin typeface="Times New Roman" pitchFamily="18" charset="0"/>
                          <a:cs typeface="Times New Roman" pitchFamily="18" charset="0"/>
                          <a:sym typeface="Calibri"/>
                        </a:rPr>
                        <a:t>Summary</a:t>
                      </a:r>
                      <a:endParaRPr sz="1400" b="0" dirty="0">
                        <a:latin typeface="Times New Roman" pitchFamily="18" charset="0"/>
                        <a:cs typeface="Times New Roman" pitchFamily="18" charset="0"/>
                        <a:sym typeface="Calibri"/>
                      </a:endParaRPr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b="0" dirty="0">
                          <a:latin typeface="Times New Roman" pitchFamily="18" charset="0"/>
                          <a:cs typeface="Times New Roman" pitchFamily="18" charset="0"/>
                          <a:sym typeface="Calibri"/>
                        </a:rPr>
                        <a:t> </a:t>
                      </a:r>
                      <a:endParaRPr sz="1400" b="0" dirty="0">
                        <a:latin typeface="Times New Roman" pitchFamily="18" charset="0"/>
                        <a:ea typeface="Calibri"/>
                        <a:cs typeface="Times New Roman" pitchFamily="18" charset="0"/>
                        <a:sym typeface="Calibri"/>
                      </a:endParaRPr>
                    </a:p>
                  </a:txBody>
                  <a:tcPr marL="68575" marR="6857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b="0" dirty="0">
                          <a:latin typeface="Times New Roman" pitchFamily="18" charset="0"/>
                          <a:ea typeface="Calibri"/>
                          <a:cs typeface="Times New Roman" pitchFamily="18" charset="0"/>
                          <a:sym typeface="Calibri"/>
                        </a:rPr>
                        <a:t>Gaps Identified</a:t>
                      </a:r>
                      <a:endParaRPr sz="1400" b="0" dirty="0">
                        <a:latin typeface="Times New Roman" pitchFamily="18" charset="0"/>
                        <a:ea typeface="Calibri"/>
                        <a:cs typeface="Times New Roman" pitchFamily="18" charset="0"/>
                        <a:sym typeface="Calibri"/>
                      </a:endParaRPr>
                    </a:p>
                  </a:txBody>
                  <a:tcPr marL="68575" marR="6857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b="0" dirty="0">
                          <a:latin typeface="Times New Roman" pitchFamily="18" charset="0"/>
                          <a:ea typeface="Calibri"/>
                          <a:cs typeface="Times New Roman" pitchFamily="18" charset="0"/>
                          <a:sym typeface="Calibri"/>
                        </a:rPr>
                        <a:t>Problems Solved</a:t>
                      </a:r>
                      <a:endParaRPr sz="1400" b="0" dirty="0">
                        <a:latin typeface="Times New Roman" pitchFamily="18" charset="0"/>
                        <a:ea typeface="Calibri"/>
                        <a:cs typeface="Times New Roman" pitchFamily="18" charset="0"/>
                        <a:sym typeface="Calibri"/>
                      </a:endParaRPr>
                    </a:p>
                  </a:txBody>
                  <a:tcPr marL="68575" marR="6857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356546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dirty="0">
                          <a:latin typeface="Times New Roman" pitchFamily="18" charset="0"/>
                          <a:ea typeface="Calibri"/>
                          <a:cs typeface="Times New Roman" pitchFamily="18" charset="0"/>
                          <a:sym typeface="Calibri"/>
                        </a:rPr>
                        <a:t>IJETTCS</a:t>
                      </a:r>
                    </a:p>
                  </a:txBody>
                  <a:tcPr marL="68575" marR="6857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>
                          <a:latin typeface="Times New Roman" pitchFamily="18" charset="0"/>
                          <a:cs typeface="Times New Roman" pitchFamily="18" charset="0"/>
                        </a:rPr>
                        <a:t>2014</a:t>
                      </a:r>
                    </a:p>
                  </a:txBody>
                  <a:tcPr marL="68575" marR="6857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>
                          <a:latin typeface="Times New Roman" pitchFamily="18" charset="0"/>
                          <a:cs typeface="Times New Roman" pitchFamily="18" charset="0"/>
                        </a:rPr>
                        <a:t>S. </a:t>
                      </a:r>
                      <a:r>
                        <a:rPr lang="en-US" sz="1400" b="0" dirty="0" err="1">
                          <a:latin typeface="Times New Roman" pitchFamily="18" charset="0"/>
                          <a:cs typeface="Times New Roman" pitchFamily="18" charset="0"/>
                        </a:rPr>
                        <a:t>Sudharsan</a:t>
                      </a:r>
                      <a:r>
                        <a:rPr lang="en-US" sz="1400" b="0" dirty="0">
                          <a:latin typeface="Times New Roman" pitchFamily="18" charset="0"/>
                          <a:cs typeface="Times New Roman" pitchFamily="18" charset="0"/>
                        </a:rPr>
                        <a:t>, M. Naga</a:t>
                      </a:r>
                      <a:r>
                        <a:rPr lang="en-US" sz="1400" b="0" baseline="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400" b="0" dirty="0">
                          <a:latin typeface="Times New Roman" pitchFamily="18" charset="0"/>
                          <a:cs typeface="Times New Roman" pitchFamily="18" charset="0"/>
                        </a:rPr>
                        <a:t>Srinivas, G. </a:t>
                      </a:r>
                      <a:r>
                        <a:rPr lang="en-US" sz="1400" b="0" dirty="0" err="1">
                          <a:latin typeface="Times New Roman" pitchFamily="18" charset="0"/>
                          <a:cs typeface="Times New Roman" pitchFamily="18" charset="0"/>
                        </a:rPr>
                        <a:t>Sai</a:t>
                      </a:r>
                      <a:r>
                        <a:rPr lang="en-US" sz="1400" b="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400" b="0" dirty="0" err="1">
                          <a:latin typeface="Times New Roman" pitchFamily="18" charset="0"/>
                          <a:cs typeface="Times New Roman" pitchFamily="18" charset="0"/>
                        </a:rPr>
                        <a:t>Shabareesh</a:t>
                      </a:r>
                      <a:r>
                        <a:rPr lang="en-US" sz="1400" b="0" dirty="0">
                          <a:latin typeface="Times New Roman" pitchFamily="18" charset="0"/>
                          <a:cs typeface="Times New Roman" pitchFamily="18" charset="0"/>
                        </a:rPr>
                        <a:t>, </a:t>
                      </a:r>
                      <a:r>
                        <a:rPr lang="en-US" sz="1400" b="0" dirty="0" err="1">
                          <a:latin typeface="Times New Roman" pitchFamily="18" charset="0"/>
                          <a:cs typeface="Times New Roman" pitchFamily="18" charset="0"/>
                        </a:rPr>
                        <a:t>P.Kiran</a:t>
                      </a:r>
                      <a:r>
                        <a:rPr lang="en-US" sz="1400" b="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400" b="0" dirty="0" err="1">
                          <a:latin typeface="Times New Roman" pitchFamily="18" charset="0"/>
                          <a:cs typeface="Times New Roman" pitchFamily="18" charset="0"/>
                        </a:rPr>
                        <a:t>Rao</a:t>
                      </a:r>
                      <a:endParaRPr lang="en-US" sz="14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75" marR="6857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i="0" u="none" strike="noStrike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Campus Network Security And</a:t>
                      </a:r>
                    </a:p>
                    <a:p>
                      <a:pPr algn="l"/>
                      <a:r>
                        <a:rPr lang="en-US" sz="1400" b="0" i="0" u="none" strike="noStrike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Management</a:t>
                      </a:r>
                    </a:p>
                    <a:p>
                      <a:pPr algn="l"/>
                      <a:endParaRPr lang="en-US" sz="1400" b="0" i="0" u="none" strike="noStrike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75" marR="6857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dirty="0">
                          <a:latin typeface="Times New Roman" pitchFamily="18" charset="0"/>
                          <a:ea typeface="Calibri"/>
                          <a:cs typeface="Times New Roman" pitchFamily="18" charset="0"/>
                          <a:sym typeface="Calibri"/>
                        </a:rPr>
                        <a:t>This paper presents the design of campus area  network using star</a:t>
                      </a:r>
                      <a:r>
                        <a:rPr lang="en-US" sz="1400" b="0" baseline="0" dirty="0">
                          <a:latin typeface="Times New Roman" pitchFamily="18" charset="0"/>
                          <a:ea typeface="Calibri"/>
                          <a:cs typeface="Times New Roman" pitchFamily="18" charset="0"/>
                          <a:sym typeface="Calibri"/>
                        </a:rPr>
                        <a:t> </a:t>
                      </a:r>
                      <a:r>
                        <a:rPr lang="en-US" sz="1400" b="0" dirty="0">
                          <a:latin typeface="Times New Roman" pitchFamily="18" charset="0"/>
                          <a:ea typeface="Calibri"/>
                          <a:cs typeface="Times New Roman" pitchFamily="18" charset="0"/>
                          <a:sym typeface="Calibri"/>
                        </a:rPr>
                        <a:t>topology</a:t>
                      </a: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endParaRPr sz="1400" b="0" dirty="0">
                        <a:latin typeface="Times New Roman" pitchFamily="18" charset="0"/>
                        <a:ea typeface="Calibri"/>
                        <a:cs typeface="Times New Roman" pitchFamily="18" charset="0"/>
                        <a:sym typeface="Calibri"/>
                      </a:endParaRPr>
                    </a:p>
                  </a:txBody>
                  <a:tcPr marL="68575" marR="6857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b="0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  <a:sym typeface="Calibri"/>
                        </a:rPr>
                        <a:t>Inter department Communication was not possible</a:t>
                      </a:r>
                      <a:r>
                        <a:rPr lang="en-IN" sz="1400" b="0" baseline="0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  <a:sym typeface="Calibri"/>
                        </a:rPr>
                        <a:t>.</a:t>
                      </a:r>
                      <a:endParaRPr lang="en-IN" sz="1400" b="0" dirty="0" smtClean="0">
                        <a:latin typeface="Times New Roman" pitchFamily="18" charset="0"/>
                        <a:ea typeface="Calibri"/>
                        <a:cs typeface="Times New Roman" pitchFamily="18" charset="0"/>
                        <a:sym typeface="Calibri"/>
                      </a:endParaRPr>
                    </a:p>
                  </a:txBody>
                  <a:tcPr marL="68575" marR="6857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 the</a:t>
                      </a:r>
                      <a:r>
                        <a:rPr lang="en-US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current network we have used VLANs for inter department communication using </a:t>
                      </a:r>
                      <a:r>
                        <a:rPr lang="en-US" sz="14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InterVLAN</a:t>
                      </a:r>
                      <a:r>
                        <a:rPr lang="en-US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Routinng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75" marR="6857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2612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500554" y="6203951"/>
            <a:ext cx="6271845" cy="365125"/>
          </a:xfrm>
        </p:spPr>
        <p:txBody>
          <a:bodyPr/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Department of Electronics and Telecommunication Engineering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64094" y="937935"/>
            <a:ext cx="7886700" cy="670781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Literature Survey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9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2002721"/>
              </p:ext>
            </p:extLst>
          </p:nvPr>
        </p:nvGraphicFramePr>
        <p:xfrm>
          <a:off x="402937" y="1555087"/>
          <a:ext cx="8575964" cy="41853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992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3162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28654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52487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664299">
                  <a:extLst>
                    <a:ext uri="{9D8B030D-6E8A-4147-A177-3AD203B41FA5}">
                      <a16:colId xmlns="" xmlns:a16="http://schemas.microsoft.com/office/drawing/2014/main" val="4214045242"/>
                    </a:ext>
                  </a:extLst>
                </a:gridCol>
                <a:gridCol w="1664299">
                  <a:extLst>
                    <a:ext uri="{9D8B030D-6E8A-4147-A177-3AD203B41FA5}">
                      <a16:colId xmlns="" xmlns:a16="http://schemas.microsoft.com/office/drawing/2014/main" val="2694572558"/>
                    </a:ext>
                  </a:extLst>
                </a:gridCol>
              </a:tblGrid>
              <a:tr h="838921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b="0" dirty="0">
                          <a:latin typeface="Times New Roman" pitchFamily="18" charset="0"/>
                          <a:cs typeface="Times New Roman" pitchFamily="18" charset="0"/>
                          <a:sym typeface="Calibri"/>
                        </a:rPr>
                        <a:t>Publisher</a:t>
                      </a:r>
                      <a:endParaRPr sz="1400" b="0" dirty="0">
                        <a:latin typeface="Times New Roman" pitchFamily="18" charset="0"/>
                        <a:ea typeface="Calibri"/>
                        <a:cs typeface="Times New Roman" pitchFamily="18" charset="0"/>
                        <a:sym typeface="Calibri"/>
                      </a:endParaRPr>
                    </a:p>
                  </a:txBody>
                  <a:tcPr marL="68575" marR="6857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b="0" dirty="0">
                          <a:latin typeface="Times New Roman" pitchFamily="18" charset="0"/>
                          <a:cs typeface="Times New Roman" pitchFamily="18" charset="0"/>
                          <a:sym typeface="Calibri"/>
                        </a:rPr>
                        <a:t>Year</a:t>
                      </a:r>
                      <a:endParaRPr sz="1400" b="0" dirty="0">
                        <a:latin typeface="Times New Roman" pitchFamily="18" charset="0"/>
                        <a:ea typeface="Calibri"/>
                        <a:cs typeface="Times New Roman" pitchFamily="18" charset="0"/>
                        <a:sym typeface="Calibri"/>
                      </a:endParaRPr>
                    </a:p>
                  </a:txBody>
                  <a:tcPr marL="68575" marR="6857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b="0" dirty="0">
                          <a:latin typeface="Times New Roman" pitchFamily="18" charset="0"/>
                          <a:cs typeface="Times New Roman" pitchFamily="18" charset="0"/>
                          <a:sym typeface="Calibri"/>
                        </a:rPr>
                        <a:t>Author</a:t>
                      </a:r>
                      <a:endParaRPr sz="1400" b="0" dirty="0">
                        <a:latin typeface="Times New Roman" pitchFamily="18" charset="0"/>
                        <a:ea typeface="Calibri"/>
                        <a:cs typeface="Times New Roman" pitchFamily="18" charset="0"/>
                        <a:sym typeface="Calibri"/>
                      </a:endParaRPr>
                    </a:p>
                  </a:txBody>
                  <a:tcPr marL="68575" marR="6857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b="0" dirty="0">
                          <a:latin typeface="Times New Roman" pitchFamily="18" charset="0"/>
                          <a:cs typeface="Times New Roman" pitchFamily="18" charset="0"/>
                          <a:sym typeface="Calibri"/>
                        </a:rPr>
                        <a:t>Title</a:t>
                      </a:r>
                      <a:endParaRPr sz="1400" b="0" dirty="0">
                        <a:latin typeface="Times New Roman" pitchFamily="18" charset="0"/>
                        <a:ea typeface="Calibri"/>
                        <a:cs typeface="Times New Roman" pitchFamily="18" charset="0"/>
                        <a:sym typeface="Calibri"/>
                      </a:endParaRPr>
                    </a:p>
                  </a:txBody>
                  <a:tcPr marL="68575" marR="6857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b="0" dirty="0">
                          <a:latin typeface="Times New Roman" pitchFamily="18" charset="0"/>
                          <a:cs typeface="Times New Roman" pitchFamily="18" charset="0"/>
                          <a:sym typeface="Calibri"/>
                        </a:rPr>
                        <a:t>Summary</a:t>
                      </a:r>
                      <a:endParaRPr sz="1400" b="0" dirty="0">
                        <a:latin typeface="Times New Roman" pitchFamily="18" charset="0"/>
                        <a:cs typeface="Times New Roman" pitchFamily="18" charset="0"/>
                        <a:sym typeface="Calibri"/>
                      </a:endParaRPr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b="0" dirty="0">
                          <a:latin typeface="Times New Roman" pitchFamily="18" charset="0"/>
                          <a:cs typeface="Times New Roman" pitchFamily="18" charset="0"/>
                          <a:sym typeface="Calibri"/>
                        </a:rPr>
                        <a:t> </a:t>
                      </a:r>
                      <a:endParaRPr sz="1400" b="0" dirty="0">
                        <a:latin typeface="Times New Roman" pitchFamily="18" charset="0"/>
                        <a:ea typeface="Calibri"/>
                        <a:cs typeface="Times New Roman" pitchFamily="18" charset="0"/>
                        <a:sym typeface="Calibri"/>
                      </a:endParaRPr>
                    </a:p>
                  </a:txBody>
                  <a:tcPr marL="68575" marR="6857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b="0" dirty="0">
                          <a:latin typeface="Times New Roman" pitchFamily="18" charset="0"/>
                          <a:ea typeface="Calibri"/>
                          <a:cs typeface="Times New Roman" pitchFamily="18" charset="0"/>
                          <a:sym typeface="Calibri"/>
                        </a:rPr>
                        <a:t>Gaps Identified</a:t>
                      </a:r>
                      <a:endParaRPr sz="1400" b="0" dirty="0">
                        <a:latin typeface="Times New Roman" pitchFamily="18" charset="0"/>
                        <a:ea typeface="Calibri"/>
                        <a:cs typeface="Times New Roman" pitchFamily="18" charset="0"/>
                        <a:sym typeface="Calibri"/>
                      </a:endParaRPr>
                    </a:p>
                  </a:txBody>
                  <a:tcPr marL="68575" marR="6857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b="0" dirty="0">
                          <a:latin typeface="Times New Roman" pitchFamily="18" charset="0"/>
                          <a:ea typeface="Calibri"/>
                          <a:cs typeface="Times New Roman" pitchFamily="18" charset="0"/>
                          <a:sym typeface="Calibri"/>
                        </a:rPr>
                        <a:t>Problems Solved</a:t>
                      </a:r>
                      <a:endParaRPr sz="1400" b="0" dirty="0">
                        <a:latin typeface="Times New Roman" pitchFamily="18" charset="0"/>
                        <a:ea typeface="Calibri"/>
                        <a:cs typeface="Times New Roman" pitchFamily="18" charset="0"/>
                        <a:sym typeface="Calibri"/>
                      </a:endParaRPr>
                    </a:p>
                  </a:txBody>
                  <a:tcPr marL="68575" marR="6857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34639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  <a:sym typeface="Calibri"/>
                        </a:rPr>
                        <a:t>IJPAM</a:t>
                      </a: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endParaRPr lang="en-US" sz="1400" b="0" dirty="0">
                        <a:latin typeface="Times New Roman" pitchFamily="18" charset="0"/>
                        <a:ea typeface="Calibri"/>
                        <a:cs typeface="Times New Roman" pitchFamily="18" charset="0"/>
                        <a:sym typeface="Calibri"/>
                      </a:endParaRPr>
                    </a:p>
                  </a:txBody>
                  <a:tcPr marL="68575" marR="6857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>
                          <a:latin typeface="Times New Roman" pitchFamily="18" charset="0"/>
                          <a:cs typeface="Times New Roman" pitchFamily="18" charset="0"/>
                        </a:rPr>
                        <a:t>2017</a:t>
                      </a:r>
                    </a:p>
                    <a:p>
                      <a:pPr algn="l"/>
                      <a:endParaRPr lang="en-US" sz="14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75" marR="6857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G.Michael</a:t>
                      </a:r>
                      <a:endParaRPr lang="en-US" sz="1400" b="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l"/>
                      <a:endParaRPr lang="en-US" sz="14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75" marR="6857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Design And Implementation Of A Secure Campus Network</a:t>
                      </a:r>
                      <a:endParaRPr lang="en-US" sz="1400" b="0" dirty="0" smtClean="0">
                        <a:solidFill>
                          <a:schemeClr val="tx1"/>
                        </a:solidFill>
                        <a:highlight>
                          <a:srgbClr val="FFFFFF"/>
                        </a:highlight>
                        <a:latin typeface="Times New Roman" pitchFamily="18" charset="0"/>
                        <a:ea typeface="Calibri"/>
                        <a:cs typeface="Times New Roman" pitchFamily="18" charset="0"/>
                        <a:sym typeface="Calibri"/>
                      </a:endParaRPr>
                    </a:p>
                    <a:p>
                      <a:pPr algn="l"/>
                      <a:endParaRPr lang="en-US" sz="1400" b="0" i="0" u="none" strike="noStrike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75" marR="6857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  <a:sym typeface="Calibri"/>
                        </a:rPr>
                        <a:t>This</a:t>
                      </a:r>
                      <a:r>
                        <a:rPr lang="en-US" sz="1400" baseline="0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  <a:sym typeface="Calibri"/>
                        </a:rPr>
                        <a:t> paper</a:t>
                      </a:r>
                      <a:r>
                        <a:rPr lang="en-US" sz="1400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  <a:sym typeface="Calibri"/>
                        </a:rPr>
                        <a:t> represented the current network security of</a:t>
                      </a:r>
                      <a:r>
                        <a:rPr lang="en-US" sz="1400" baseline="0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  <a:sym typeface="Calibri"/>
                        </a:rPr>
                        <a:t> </a:t>
                      </a:r>
                      <a:r>
                        <a:rPr lang="en-US" sz="1400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  <a:sym typeface="Calibri"/>
                        </a:rPr>
                        <a:t>the campus network, analyzes security threats to campus</a:t>
                      </a:r>
                      <a:r>
                        <a:rPr lang="en-US" sz="1400" baseline="0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  <a:sym typeface="Calibri"/>
                        </a:rPr>
                        <a:t> n</a:t>
                      </a:r>
                      <a:r>
                        <a:rPr lang="en-US" sz="1400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  <a:sym typeface="Calibri"/>
                        </a:rPr>
                        <a:t>etwork and represented the ways to</a:t>
                      </a:r>
                      <a:r>
                        <a:rPr lang="en-US" sz="1400" baseline="0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  <a:sym typeface="Calibri"/>
                        </a:rPr>
                        <a:t> solve it.</a:t>
                      </a:r>
                      <a:endParaRPr lang="en-US" sz="1400" dirty="0" smtClean="0">
                        <a:latin typeface="Times New Roman" pitchFamily="18" charset="0"/>
                        <a:ea typeface="Calibri"/>
                        <a:cs typeface="Times New Roman" pitchFamily="18" charset="0"/>
                        <a:sym typeface="Calibri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endParaRPr sz="1400" b="0" dirty="0">
                        <a:latin typeface="Times New Roman" pitchFamily="18" charset="0"/>
                        <a:ea typeface="Calibri"/>
                        <a:cs typeface="Times New Roman" pitchFamily="18" charset="0"/>
                        <a:sym typeface="Calibri"/>
                      </a:endParaRPr>
                    </a:p>
                  </a:txBody>
                  <a:tcPr marL="68575" marR="6857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b="0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  <a:sym typeface="Calibri"/>
                        </a:rPr>
                        <a:t>There were various network attacks due to which campus area was not secured.</a:t>
                      </a:r>
                    </a:p>
                  </a:txBody>
                  <a:tcPr marL="68575" marR="6857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By</a:t>
                      </a:r>
                      <a:r>
                        <a:rPr lang="en-US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making </a:t>
                      </a:r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hierarchical</a:t>
                      </a:r>
                    </a:p>
                    <a:p>
                      <a:pPr algn="l"/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network design, the network could resist most of network attacks and hence security was improved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75" marR="6857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0290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500554" y="6203951"/>
            <a:ext cx="6271845" cy="365125"/>
          </a:xfrm>
        </p:spPr>
        <p:txBody>
          <a:bodyPr/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Department of Electronics and Telecommunication Engineering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42768" y="980984"/>
            <a:ext cx="7886700" cy="670781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Literature Survey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1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39414310"/>
              </p:ext>
            </p:extLst>
          </p:nvPr>
        </p:nvGraphicFramePr>
        <p:xfrm>
          <a:off x="402937" y="1669387"/>
          <a:ext cx="8570943" cy="41908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878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422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6554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134381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49620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652488">
                  <a:extLst>
                    <a:ext uri="{9D8B030D-6E8A-4147-A177-3AD203B41FA5}">
                      <a16:colId xmlns="" xmlns:a16="http://schemas.microsoft.com/office/drawing/2014/main" val="4214045242"/>
                    </a:ext>
                  </a:extLst>
                </a:gridCol>
                <a:gridCol w="1841280">
                  <a:extLst>
                    <a:ext uri="{9D8B030D-6E8A-4147-A177-3AD203B41FA5}">
                      <a16:colId xmlns="" xmlns:a16="http://schemas.microsoft.com/office/drawing/2014/main" val="2694572558"/>
                    </a:ext>
                  </a:extLst>
                </a:gridCol>
              </a:tblGrid>
              <a:tr h="814351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0" dirty="0">
                          <a:latin typeface="Times New Roman" pitchFamily="18" charset="0"/>
                          <a:cs typeface="Times New Roman" pitchFamily="18" charset="0"/>
                          <a:sym typeface="Calibri"/>
                        </a:rPr>
                        <a:t>Publisher</a:t>
                      </a:r>
                      <a:endParaRPr sz="1600" b="0" dirty="0">
                        <a:latin typeface="Times New Roman" pitchFamily="18" charset="0"/>
                        <a:ea typeface="Calibri"/>
                        <a:cs typeface="Times New Roman" pitchFamily="18" charset="0"/>
                        <a:sym typeface="Calibri"/>
                      </a:endParaRPr>
                    </a:p>
                  </a:txBody>
                  <a:tcPr marL="68575" marR="6857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0" dirty="0">
                          <a:latin typeface="Times New Roman" pitchFamily="18" charset="0"/>
                          <a:cs typeface="Times New Roman" pitchFamily="18" charset="0"/>
                          <a:sym typeface="Calibri"/>
                        </a:rPr>
                        <a:t>Year</a:t>
                      </a:r>
                      <a:endParaRPr sz="1600" b="0" dirty="0">
                        <a:latin typeface="Times New Roman" pitchFamily="18" charset="0"/>
                        <a:ea typeface="Calibri"/>
                        <a:cs typeface="Times New Roman" pitchFamily="18" charset="0"/>
                        <a:sym typeface="Calibri"/>
                      </a:endParaRPr>
                    </a:p>
                  </a:txBody>
                  <a:tcPr marL="68575" marR="6857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0" dirty="0">
                          <a:latin typeface="Times New Roman" pitchFamily="18" charset="0"/>
                          <a:cs typeface="Times New Roman" pitchFamily="18" charset="0"/>
                          <a:sym typeface="Calibri"/>
                        </a:rPr>
                        <a:t>Author</a:t>
                      </a:r>
                      <a:endParaRPr sz="1600" b="0" dirty="0">
                        <a:latin typeface="Times New Roman" pitchFamily="18" charset="0"/>
                        <a:ea typeface="Calibri"/>
                        <a:cs typeface="Times New Roman" pitchFamily="18" charset="0"/>
                        <a:sym typeface="Calibri"/>
                      </a:endParaRPr>
                    </a:p>
                  </a:txBody>
                  <a:tcPr marL="68575" marR="6857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0" dirty="0">
                          <a:latin typeface="Times New Roman" pitchFamily="18" charset="0"/>
                          <a:cs typeface="Times New Roman" pitchFamily="18" charset="0"/>
                          <a:sym typeface="Calibri"/>
                        </a:rPr>
                        <a:t>Title</a:t>
                      </a:r>
                      <a:endParaRPr sz="1600" b="0" dirty="0">
                        <a:latin typeface="Times New Roman" pitchFamily="18" charset="0"/>
                        <a:ea typeface="Calibri"/>
                        <a:cs typeface="Times New Roman" pitchFamily="18" charset="0"/>
                        <a:sym typeface="Calibri"/>
                      </a:endParaRPr>
                    </a:p>
                  </a:txBody>
                  <a:tcPr marL="68575" marR="6857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0" dirty="0">
                          <a:latin typeface="Times New Roman" pitchFamily="18" charset="0"/>
                          <a:cs typeface="Times New Roman" pitchFamily="18" charset="0"/>
                          <a:sym typeface="Calibri"/>
                        </a:rPr>
                        <a:t>Summary</a:t>
                      </a:r>
                      <a:endParaRPr sz="1600" b="0" dirty="0">
                        <a:latin typeface="Times New Roman" pitchFamily="18" charset="0"/>
                        <a:cs typeface="Times New Roman" pitchFamily="18" charset="0"/>
                        <a:sym typeface="Calibri"/>
                      </a:endParaRPr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0" dirty="0">
                          <a:latin typeface="Times New Roman" pitchFamily="18" charset="0"/>
                          <a:cs typeface="Times New Roman" pitchFamily="18" charset="0"/>
                          <a:sym typeface="Calibri"/>
                        </a:rPr>
                        <a:t> </a:t>
                      </a:r>
                      <a:endParaRPr sz="1600" b="0" dirty="0">
                        <a:latin typeface="Times New Roman" pitchFamily="18" charset="0"/>
                        <a:ea typeface="Calibri"/>
                        <a:cs typeface="Times New Roman" pitchFamily="18" charset="0"/>
                        <a:sym typeface="Calibri"/>
                      </a:endParaRPr>
                    </a:p>
                  </a:txBody>
                  <a:tcPr marL="68575" marR="6857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0" dirty="0">
                          <a:latin typeface="Times New Roman" pitchFamily="18" charset="0"/>
                          <a:ea typeface="Calibri"/>
                          <a:cs typeface="Times New Roman" pitchFamily="18" charset="0"/>
                          <a:sym typeface="Calibri"/>
                        </a:rPr>
                        <a:t>Gaps Identified</a:t>
                      </a:r>
                      <a:endParaRPr sz="1600" b="0" dirty="0">
                        <a:latin typeface="Times New Roman" pitchFamily="18" charset="0"/>
                        <a:ea typeface="Calibri"/>
                        <a:cs typeface="Times New Roman" pitchFamily="18" charset="0"/>
                        <a:sym typeface="Calibri"/>
                      </a:endParaRPr>
                    </a:p>
                  </a:txBody>
                  <a:tcPr marL="68575" marR="6857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0" dirty="0">
                          <a:latin typeface="Times New Roman" pitchFamily="18" charset="0"/>
                          <a:ea typeface="Calibri"/>
                          <a:cs typeface="Times New Roman" pitchFamily="18" charset="0"/>
                          <a:sym typeface="Calibri"/>
                        </a:rPr>
                        <a:t>Problems Solved</a:t>
                      </a:r>
                      <a:endParaRPr sz="1600" b="0" dirty="0">
                        <a:latin typeface="Times New Roman" pitchFamily="18" charset="0"/>
                        <a:ea typeface="Calibri"/>
                        <a:cs typeface="Times New Roman" pitchFamily="18" charset="0"/>
                        <a:sym typeface="Calibri"/>
                      </a:endParaRPr>
                    </a:p>
                  </a:txBody>
                  <a:tcPr marL="68575" marR="6857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9476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 smtClean="0">
                          <a:latin typeface="Times New Roman" pitchFamily="18" charset="0"/>
                          <a:ea typeface="Calibri"/>
                          <a:cs typeface="Times New Roman" pitchFamily="18" charset="0"/>
                          <a:sym typeface="Calibri"/>
                        </a:rPr>
                        <a:t>Researchgate</a:t>
                      </a:r>
                      <a:endParaRPr lang="en-US" sz="1400" b="0" dirty="0" smtClean="0">
                        <a:latin typeface="Times New Roman" pitchFamily="18" charset="0"/>
                        <a:ea typeface="Calibri"/>
                        <a:cs typeface="Times New Roman" pitchFamily="18" charset="0"/>
                        <a:sym typeface="Calibri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endParaRPr lang="en-US" sz="1400" b="0" dirty="0">
                        <a:latin typeface="Times New Roman" pitchFamily="18" charset="0"/>
                        <a:ea typeface="Calibri"/>
                        <a:cs typeface="Times New Roman" pitchFamily="18" charset="0"/>
                        <a:sym typeface="Calibri"/>
                      </a:endParaRPr>
                    </a:p>
                  </a:txBody>
                  <a:tcPr marL="68575" marR="6857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2011 </a:t>
                      </a:r>
                      <a:endParaRPr lang="en-US" sz="14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l"/>
                      <a:endParaRPr lang="en-US" sz="14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75" marR="6857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Lalita</a:t>
                      </a:r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4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Kumari</a:t>
                      </a:r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, </a:t>
                      </a:r>
                      <a:r>
                        <a:rPr lang="en-US" sz="14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Swapan</a:t>
                      </a:r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4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Debbarma</a:t>
                      </a:r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, </a:t>
                      </a:r>
                      <a:r>
                        <a:rPr lang="en-US" sz="14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Radhey</a:t>
                      </a:r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4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Shyam</a:t>
                      </a:r>
                      <a:endParaRPr lang="en-US" sz="14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75" marR="6857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Security Problems in Campus Network and Its Solutions </a:t>
                      </a:r>
                      <a:endParaRPr lang="en-US" sz="1400" b="1" dirty="0" smtClean="0">
                        <a:solidFill>
                          <a:schemeClr val="tx1"/>
                        </a:solidFill>
                        <a:highlight>
                          <a:srgbClr val="FFFFFF"/>
                        </a:highlight>
                        <a:latin typeface="Times New Roman" pitchFamily="18" charset="0"/>
                        <a:ea typeface="Calibri"/>
                        <a:cs typeface="Times New Roman" pitchFamily="18" charset="0"/>
                        <a:sym typeface="Calibri"/>
                      </a:endParaRPr>
                    </a:p>
                    <a:p>
                      <a:pPr algn="l"/>
                      <a:endParaRPr lang="en-US" sz="1400" b="0" i="0" u="none" strike="noStrike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75" marR="6857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This paper represents the current security status of the campus network and to analyze security threats to campus network </a:t>
                      </a:r>
                      <a:endParaRPr lang="en-US" sz="1200" dirty="0" smtClean="0">
                        <a:latin typeface="Times New Roman" pitchFamily="18" charset="0"/>
                        <a:ea typeface="Calibri"/>
                        <a:cs typeface="Times New Roman" pitchFamily="18" charset="0"/>
                        <a:sym typeface="Calibri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endParaRPr sz="1400" b="0" dirty="0">
                        <a:latin typeface="Times New Roman" pitchFamily="18" charset="0"/>
                        <a:ea typeface="Calibri"/>
                        <a:cs typeface="Times New Roman" pitchFamily="18" charset="0"/>
                        <a:sym typeface="Calibri"/>
                      </a:endParaRPr>
                    </a:p>
                  </a:txBody>
                  <a:tcPr marL="68575" marR="6857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b="0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  <a:sym typeface="Calibri"/>
                        </a:rPr>
                        <a:t>As campus</a:t>
                      </a:r>
                      <a:r>
                        <a:rPr lang="en-IN" sz="1400" b="0" baseline="0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  <a:sym typeface="Calibri"/>
                        </a:rPr>
                        <a:t> area </a:t>
                      </a:r>
                      <a:r>
                        <a:rPr lang="en-IN" sz="1400" b="0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  <a:sym typeface="Calibri"/>
                        </a:rPr>
                        <a:t> network is vast and</a:t>
                      </a:r>
                      <a:r>
                        <a:rPr lang="en-IN" sz="1400" b="0" baseline="0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  <a:sym typeface="Calibri"/>
                        </a:rPr>
                        <a:t> due to its complex network there are many network </a:t>
                      </a:r>
                      <a:r>
                        <a:rPr lang="en-IN" sz="1400" b="0" baseline="0" smtClean="0">
                          <a:latin typeface="Times New Roman" pitchFamily="18" charset="0"/>
                          <a:ea typeface="Calibri"/>
                          <a:cs typeface="Times New Roman" pitchFamily="18" charset="0"/>
                          <a:sym typeface="Calibri"/>
                        </a:rPr>
                        <a:t>security issues </a:t>
                      </a:r>
                      <a:r>
                        <a:rPr lang="en-IN" sz="1400" b="0" baseline="0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  <a:sym typeface="Calibri"/>
                        </a:rPr>
                        <a:t>which needs to be resolved</a:t>
                      </a:r>
                    </a:p>
                  </a:txBody>
                  <a:tcPr marL="68575" marR="6857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Using Firewall technology, VLAN, encryption technology, </a:t>
                      </a:r>
                      <a:r>
                        <a:rPr lang="nb-NO" sz="14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VPN, multiple operating system at server side enchances network security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75" marR="6857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4148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981808"/>
            <a:ext cx="7886700" cy="670781"/>
          </a:xfrm>
        </p:spPr>
        <p:txBody>
          <a:bodyPr>
            <a:normAutofit/>
          </a:bodyPr>
          <a:lstStyle/>
          <a:p>
            <a:r>
              <a:rPr lang="en-IN" sz="2800" b="1" dirty="0">
                <a:latin typeface="Times New Roman" pitchFamily="18" charset="0"/>
                <a:cs typeface="Times New Roman" pitchFamily="18" charset="0"/>
              </a:rPr>
              <a:t>Problem Statement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0550" y="1673225"/>
            <a:ext cx="7886700" cy="3801452"/>
          </a:xfrm>
        </p:spPr>
        <p:txBody>
          <a:bodyPr>
            <a:normAutofit/>
          </a:bodyPr>
          <a:lstStyle/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Campus network faces the security challenges which are influenced by network infrastructure.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Secured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network will guard valuable data and information of an organization from security attacks associated with network.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maintain data privacy and campus integrity the campus network needs to have secure network design to protect from different types of threats and attacks.</a:t>
            </a:r>
          </a:p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500554" y="6203951"/>
            <a:ext cx="6271845" cy="365125"/>
          </a:xfrm>
        </p:spPr>
        <p:txBody>
          <a:bodyPr/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Department of Electronics and Telecommunication Engineering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1065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618</TotalTime>
  <Words>1278</Words>
  <Application>Microsoft Office PowerPoint</Application>
  <PresentationFormat>On-screen Show (4:3)</PresentationFormat>
  <Paragraphs>180</Paragraphs>
  <Slides>24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    </vt:lpstr>
      <vt:lpstr>Table of Contents</vt:lpstr>
      <vt:lpstr>Introduction</vt:lpstr>
      <vt:lpstr>Motivation:</vt:lpstr>
      <vt:lpstr>Literature Survey</vt:lpstr>
      <vt:lpstr>Literature Survey</vt:lpstr>
      <vt:lpstr>Literature Survey</vt:lpstr>
      <vt:lpstr>Literature Survey</vt:lpstr>
      <vt:lpstr>Problem Statement</vt:lpstr>
      <vt:lpstr>Objectives</vt:lpstr>
      <vt:lpstr>Flowchart </vt:lpstr>
      <vt:lpstr>Network Topology </vt:lpstr>
      <vt:lpstr>Methodology</vt:lpstr>
      <vt:lpstr>Methodology</vt:lpstr>
      <vt:lpstr>Demonstration </vt:lpstr>
      <vt:lpstr>Results</vt:lpstr>
      <vt:lpstr>Results</vt:lpstr>
      <vt:lpstr>Results</vt:lpstr>
      <vt:lpstr>Results</vt:lpstr>
      <vt:lpstr>Conclusion </vt:lpstr>
      <vt:lpstr>Future Work </vt:lpstr>
      <vt:lpstr>References </vt:lpstr>
      <vt:lpstr>References </vt:lpstr>
      <vt:lpstr>THANK YOU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RC</cp:lastModifiedBy>
  <cp:revision>122</cp:revision>
  <dcterms:created xsi:type="dcterms:W3CDTF">2020-08-02T13:20:06Z</dcterms:created>
  <dcterms:modified xsi:type="dcterms:W3CDTF">2021-12-26T18:33:31Z</dcterms:modified>
</cp:coreProperties>
</file>