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983" r:id="rId2"/>
    <p:sldId id="991" r:id="rId3"/>
    <p:sldId id="996" r:id="rId4"/>
    <p:sldId id="992" r:id="rId5"/>
    <p:sldId id="997" r:id="rId6"/>
    <p:sldId id="998" r:id="rId7"/>
    <p:sldId id="999" r:id="rId8"/>
    <p:sldId id="1002" r:id="rId9"/>
    <p:sldId id="1000" r:id="rId10"/>
    <p:sldId id="988" r:id="rId11"/>
    <p:sldId id="994" r:id="rId12"/>
    <p:sldId id="1001" r:id="rId13"/>
  </p:sldIdLst>
  <p:sldSz cx="9601200" cy="7315200"/>
  <p:notesSz cx="6858000" cy="9144000"/>
  <p:defaultTextStyle>
    <a:defPPr>
      <a:defRPr lang="en-US"/>
    </a:defPPr>
    <a:lvl1pPr algn="l" defTabSz="481599" rtl="0" fontAlgn="base">
      <a:spcBef>
        <a:spcPct val="0"/>
      </a:spcBef>
      <a:spcAft>
        <a:spcPct val="0"/>
      </a:spcAft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81599" indent="1678" algn="l" defTabSz="481599" rtl="0" fontAlgn="base">
      <a:spcBef>
        <a:spcPct val="0"/>
      </a:spcBef>
      <a:spcAft>
        <a:spcPct val="0"/>
      </a:spcAft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64877" indent="1678" algn="l" defTabSz="481599" rtl="0" fontAlgn="base">
      <a:spcBef>
        <a:spcPct val="0"/>
      </a:spcBef>
      <a:spcAft>
        <a:spcPct val="0"/>
      </a:spcAft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448155" indent="1678" algn="l" defTabSz="481599" rtl="0" fontAlgn="base">
      <a:spcBef>
        <a:spcPct val="0"/>
      </a:spcBef>
      <a:spcAft>
        <a:spcPct val="0"/>
      </a:spcAft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931433" indent="1678" algn="l" defTabSz="481599" rtl="0" fontAlgn="base">
      <a:spcBef>
        <a:spcPct val="0"/>
      </a:spcBef>
      <a:spcAft>
        <a:spcPct val="0"/>
      </a:spcAft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416387" algn="l" defTabSz="483277" rtl="0" eaLnBrk="1" latinLnBrk="0" hangingPunct="1"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899664" algn="l" defTabSz="483277" rtl="0" eaLnBrk="1" latinLnBrk="0" hangingPunct="1"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382942" algn="l" defTabSz="483277" rtl="0" eaLnBrk="1" latinLnBrk="0" hangingPunct="1"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866219" algn="l" defTabSz="483277" rtl="0" eaLnBrk="1" latinLnBrk="0" hangingPunct="1">
      <a:defRPr sz="2537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7B00C8"/>
    <a:srgbClr val="E65000"/>
    <a:srgbClr val="FF8000"/>
    <a:srgbClr val="800080"/>
    <a:srgbClr val="003366"/>
    <a:srgbClr val="660099"/>
    <a:srgbClr val="009966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 autoAdjust="0"/>
    <p:restoredTop sz="94681" autoAdjust="0"/>
  </p:normalViewPr>
  <p:slideViewPr>
    <p:cSldViewPr snapToObjects="1">
      <p:cViewPr varScale="1">
        <p:scale>
          <a:sx n="80" d="100"/>
          <a:sy n="80" d="100"/>
        </p:scale>
        <p:origin x="1565" y="67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06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06">
              <a:defRPr sz="1200"/>
            </a:lvl1pPr>
          </a:lstStyle>
          <a:p>
            <a:pPr>
              <a:defRPr/>
            </a:pPr>
            <a:fld id="{9770592A-D85C-FE4B-AA06-84A4BB5A25CF}" type="datetime1">
              <a:rPr lang="en-US" altLang="zh-CN"/>
              <a:pPr>
                <a:defRPr/>
              </a:pPr>
              <a:t>10/22/2022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06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06">
              <a:defRPr sz="1200"/>
            </a:lvl1pPr>
          </a:lstStyle>
          <a:p>
            <a:pPr>
              <a:defRPr/>
            </a:pPr>
            <a:fld id="{8B9126F0-01D5-974E-B988-3C4BD407A0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278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06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06">
              <a:defRPr sz="1200"/>
            </a:lvl1pPr>
          </a:lstStyle>
          <a:p>
            <a:pPr>
              <a:defRPr/>
            </a:pPr>
            <a:fld id="{41D1445D-CF75-6C43-A7A3-2E309855055E}" type="datetime1">
              <a:rPr lang="en-US" altLang="zh-CN"/>
              <a:pPr>
                <a:defRPr/>
              </a:pPr>
              <a:t>10/22/2022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85800"/>
            <a:ext cx="4502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06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06">
              <a:defRPr sz="1200"/>
            </a:lvl1pPr>
          </a:lstStyle>
          <a:p>
            <a:pPr>
              <a:defRPr/>
            </a:pPr>
            <a:fld id="{5AD95DFC-DCFA-7D44-9A2A-F91878C4BC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88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81599" rtl="0" eaLnBrk="0" fontAlgn="base" hangingPunct="0">
      <a:spcBef>
        <a:spcPct val="30000"/>
      </a:spcBef>
      <a:spcAft>
        <a:spcPct val="0"/>
      </a:spcAft>
      <a:defRPr sz="1268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81599" algn="l" defTabSz="481599" rtl="0" eaLnBrk="0" fontAlgn="base" hangingPunct="0">
      <a:spcBef>
        <a:spcPct val="30000"/>
      </a:spcBef>
      <a:spcAft>
        <a:spcPct val="0"/>
      </a:spcAft>
      <a:defRPr sz="1268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64877" algn="l" defTabSz="481599" rtl="0" eaLnBrk="0" fontAlgn="base" hangingPunct="0">
      <a:spcBef>
        <a:spcPct val="30000"/>
      </a:spcBef>
      <a:spcAft>
        <a:spcPct val="0"/>
      </a:spcAft>
      <a:defRPr sz="1268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448155" algn="l" defTabSz="481599" rtl="0" eaLnBrk="0" fontAlgn="base" hangingPunct="0">
      <a:spcBef>
        <a:spcPct val="30000"/>
      </a:spcBef>
      <a:spcAft>
        <a:spcPct val="0"/>
      </a:spcAft>
      <a:defRPr sz="1268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931433" algn="l" defTabSz="481599" rtl="0" eaLnBrk="0" fontAlgn="base" hangingPunct="0">
      <a:spcBef>
        <a:spcPct val="30000"/>
      </a:spcBef>
      <a:spcAft>
        <a:spcPct val="0"/>
      </a:spcAft>
      <a:defRPr sz="1268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415891" algn="l" defTabSz="483178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2899073" algn="l" defTabSz="483178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3382248" algn="l" defTabSz="483178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3865428" algn="l" defTabSz="483178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601200" cy="3840481"/>
          </a:xfrm>
        </p:spPr>
        <p:txBody>
          <a:bodyPr/>
          <a:lstStyle>
            <a:lvl1pPr>
              <a:defRPr sz="6300">
                <a:solidFill>
                  <a:srgbClr val="FF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5280"/>
            <a:ext cx="9601200" cy="186944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FF"/>
                </a:solidFill>
              </a:defRPr>
            </a:lvl1pPr>
            <a:lvl2pPr marL="35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F24887-8C18-3A52-CCEB-3677E760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945522"/>
            <a:ext cx="2240280" cy="3894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202C-4D97-6241-BA4D-BB65043338B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14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AC55-AECA-B047-B1CD-BB92D374FB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77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AC55-AECA-B047-B1CD-BB92D374FB9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8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113" y="9236"/>
            <a:ext cx="7550944" cy="7315200"/>
          </a:xfrm>
        </p:spPr>
        <p:txBody>
          <a:bodyPr/>
          <a:lstStyle>
            <a:lvl1pPr>
              <a:defRPr sz="756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 for key statement or key question</a:t>
            </a:r>
          </a:p>
        </p:txBody>
      </p:sp>
    </p:spTree>
    <p:extLst>
      <p:ext uri="{BB962C8B-B14F-4D97-AF65-F5344CB8AC3E}">
        <p14:creationId xmlns:p14="http://schemas.microsoft.com/office/powerpoint/2010/main" val="354874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6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81210" cy="7315200"/>
          </a:xfrm>
        </p:spPr>
        <p:txBody>
          <a:bodyPr/>
          <a:lstStyle>
            <a:lvl1pPr>
              <a:defRPr sz="905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subhead</a:t>
            </a:r>
          </a:p>
        </p:txBody>
      </p:sp>
    </p:spTree>
    <p:extLst>
      <p:ext uri="{BB962C8B-B14F-4D97-AF65-F5344CB8AC3E}">
        <p14:creationId xmlns:p14="http://schemas.microsoft.com/office/powerpoint/2010/main" val="368819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81210" cy="7315200"/>
          </a:xfrm>
        </p:spPr>
        <p:txBody>
          <a:bodyPr/>
          <a:lstStyle>
            <a:lvl1pPr>
              <a:defRPr sz="756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1330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81210" cy="7315200"/>
          </a:xfrm>
        </p:spPr>
        <p:txBody>
          <a:bodyPr/>
          <a:lstStyle>
            <a:lvl1pPr>
              <a:defRPr sz="756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minor subhead</a:t>
            </a:r>
          </a:p>
        </p:txBody>
      </p:sp>
    </p:spTree>
    <p:extLst>
      <p:ext uri="{BB962C8B-B14F-4D97-AF65-F5344CB8AC3E}">
        <p14:creationId xmlns:p14="http://schemas.microsoft.com/office/powerpoint/2010/main" val="134895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81210" cy="7315200"/>
          </a:xfrm>
        </p:spPr>
        <p:txBody>
          <a:bodyPr/>
          <a:lstStyle>
            <a:lvl1pPr>
              <a:defRPr sz="756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minor minor subhead</a:t>
            </a:r>
          </a:p>
        </p:txBody>
      </p:sp>
    </p:spTree>
    <p:extLst>
      <p:ext uri="{BB962C8B-B14F-4D97-AF65-F5344CB8AC3E}">
        <p14:creationId xmlns:p14="http://schemas.microsoft.com/office/powerpoint/2010/main" val="215639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8000"/>
              </a:buClr>
              <a:defRPr/>
            </a:lvl2pPr>
            <a:lvl3pPr>
              <a:buClr>
                <a:srgbClr val="FF00FF"/>
              </a:buClr>
              <a:defRPr/>
            </a:lvl3pPr>
            <a:lvl4pPr marL="1259004" indent="-178787">
              <a:buClr>
                <a:srgbClr val="7B00C8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06A2E-9257-F843-8A78-55404AEE84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8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8000"/>
              </a:buClr>
              <a:defRPr/>
            </a:lvl2pPr>
            <a:lvl3pPr>
              <a:buClr>
                <a:srgbClr val="FF00FF"/>
              </a:buClr>
              <a:defRPr/>
            </a:lvl3pPr>
            <a:lvl4pPr marL="1259004" indent="-178787">
              <a:buClr>
                <a:srgbClr val="7B00C8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EA8B18-3B48-1184-118A-C289640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945522"/>
            <a:ext cx="2240280" cy="3894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A99DB-8583-BC42-A3B6-418D389276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4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9AE6C6-3FAA-BE2F-6ED3-EA3EC8DC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945522"/>
            <a:ext cx="2240280" cy="3894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7F07A-AA76-164B-A4FA-AEEB390E170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7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62560"/>
            <a:ext cx="9601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1" tIns="45711" rIns="91421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381760"/>
            <a:ext cx="9441180" cy="531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1" tIns="45711" rIns="91421" bIns="45711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0920" y="6945522"/>
            <a:ext cx="2240280" cy="389467"/>
          </a:xfrm>
          <a:prstGeom prst="rect">
            <a:avLst/>
          </a:prstGeom>
        </p:spPr>
        <p:txBody>
          <a:bodyPr vert="horz" wrap="square" lIns="91421" tIns="45711" rIns="91421" bIns="45711" numCol="1" anchor="ctr" anchorCtr="0" compatLnSpc="1">
            <a:prstTxWarp prst="textNoShape">
              <a:avLst/>
            </a:prstTxWarp>
          </a:bodyPr>
          <a:lstStyle>
            <a:lvl1pPr algn="r" defTabSz="359998">
              <a:defRPr sz="630">
                <a:ln>
                  <a:solidFill>
                    <a:srgbClr val="3366FF"/>
                  </a:solidFill>
                </a:ln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fld id="{3F936350-68F9-B74C-9001-CA716C40247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69" r:id="rId2"/>
    <p:sldLayoutId id="2147483767" r:id="rId3"/>
    <p:sldLayoutId id="2147483768" r:id="rId4"/>
    <p:sldLayoutId id="2147483771" r:id="rId5"/>
    <p:sldLayoutId id="2147483772" r:id="rId6"/>
    <p:sldLayoutId id="2147483707" r:id="rId7"/>
    <p:sldLayoutId id="2147483766" r:id="rId8"/>
    <p:sldLayoutId id="2147483711" r:id="rId9"/>
    <p:sldLayoutId id="2147483770" r:id="rId10"/>
    <p:sldLayoutId id="2147483712" r:id="rId11"/>
    <p:sldLayoutId id="2147483773" r:id="rId12"/>
  </p:sldLayoutIdLst>
  <p:hf hdr="0" dt="0"/>
  <p:txStyles>
    <p:titleStyle>
      <a:lvl1pPr algn="ctr" defTabSz="358823" rtl="0" eaLnBrk="1" fontAlgn="base" hangingPunct="1">
        <a:spcBef>
          <a:spcPct val="0"/>
        </a:spcBef>
        <a:spcAft>
          <a:spcPct val="0"/>
        </a:spcAft>
        <a:defRPr sz="3465" kern="1200">
          <a:ln>
            <a:noFill/>
          </a:ln>
          <a:solidFill>
            <a:srgbClr val="000090"/>
          </a:solidFill>
          <a:effectLst/>
          <a:latin typeface="Arial"/>
          <a:ea typeface="MS PGothic" pitchFamily="34" charset="-128"/>
          <a:cs typeface="MS PGothic" charset="0"/>
        </a:defRPr>
      </a:lvl1pPr>
      <a:lvl2pPr algn="ctr" defTabSz="358823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358823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358823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358823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359998" algn="ctr" defTabSz="359998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19997" algn="ctr" defTabSz="359998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79997" algn="ctr" defTabSz="359998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39995" algn="ctr" defTabSz="359998" rtl="0" eaLnBrk="1" fontAlgn="base" hangingPunct="1">
        <a:spcBef>
          <a:spcPct val="0"/>
        </a:spcBef>
        <a:spcAft>
          <a:spcPct val="0"/>
        </a:spcAft>
        <a:defRPr sz="3465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68805" indent="-268805" algn="l" defTabSz="358823" rtl="0" eaLnBrk="1" fontAlgn="base" hangingPunct="1">
        <a:spcBef>
          <a:spcPct val="20000"/>
        </a:spcBef>
        <a:spcAft>
          <a:spcPct val="0"/>
        </a:spcAft>
        <a:buClr>
          <a:srgbClr val="FF3333"/>
        </a:buClr>
        <a:buFont typeface="Arial"/>
        <a:buChar char="•"/>
        <a:defRPr sz="2520" kern="1200">
          <a:solidFill>
            <a:schemeClr val="tx1"/>
          </a:solidFill>
          <a:effectLst/>
          <a:latin typeface="+mn-lt"/>
          <a:ea typeface="MS PGothic" pitchFamily="34" charset="-128"/>
          <a:cs typeface="MS PGothic" charset="0"/>
        </a:defRPr>
      </a:lvl1pPr>
      <a:lvl2pPr marL="583868" indent="-223796" algn="l" defTabSz="358823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Font typeface="Arial"/>
        <a:buChar char="•"/>
        <a:defRPr sz="2205" kern="1200">
          <a:solidFill>
            <a:schemeClr val="tx1"/>
          </a:solidFill>
          <a:effectLst/>
          <a:latin typeface="+mn-lt"/>
          <a:ea typeface="MS PGothic" pitchFamily="34" charset="-128"/>
          <a:cs typeface="MS PGothic" charset="0"/>
        </a:defRPr>
      </a:lvl2pPr>
      <a:lvl3pPr marL="898931" indent="-178787" algn="l" defTabSz="358823" rtl="0" eaLnBrk="1" fontAlgn="base" hangingPunct="1">
        <a:spcBef>
          <a:spcPct val="20000"/>
        </a:spcBef>
        <a:spcAft>
          <a:spcPct val="0"/>
        </a:spcAft>
        <a:buClr>
          <a:srgbClr val="FF00FF"/>
        </a:buClr>
        <a:buFont typeface="Arial" charset="0"/>
        <a:buChar char="•"/>
        <a:defRPr sz="1890" kern="1200">
          <a:solidFill>
            <a:schemeClr val="tx1"/>
          </a:solidFill>
          <a:effectLst/>
          <a:latin typeface="+mn-lt"/>
          <a:ea typeface="MS PGothic" pitchFamily="34" charset="-128"/>
          <a:cs typeface="MS PGothic" charset="0"/>
        </a:defRPr>
      </a:lvl3pPr>
      <a:lvl4pPr marL="1259004" indent="-178787" algn="l" defTabSz="35882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75" kern="1200">
          <a:solidFill>
            <a:schemeClr val="tx1"/>
          </a:solidFill>
          <a:effectLst/>
          <a:latin typeface="+mn-lt"/>
          <a:ea typeface="MS PGothic" pitchFamily="34" charset="-128"/>
          <a:cs typeface="MS PGothic" charset="0"/>
        </a:defRPr>
      </a:lvl4pPr>
      <a:lvl5pPr marL="1619076" indent="-178787" algn="l" defTabSz="35882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75" kern="1200">
          <a:solidFill>
            <a:schemeClr val="tx1"/>
          </a:solidFill>
          <a:effectLst/>
          <a:latin typeface="+mn-lt"/>
          <a:ea typeface="MS PGothic" pitchFamily="34" charset="-128"/>
          <a:cs typeface="MS PGothic" charset="0"/>
        </a:defRPr>
      </a:lvl5pPr>
      <a:lvl6pPr marL="1979994" indent="-179998" algn="l" defTabSz="359998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92" indent="-179998" algn="l" defTabSz="359998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9991" indent="-179998" algn="l" defTabSz="359998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9989" indent="-179998" algn="l" defTabSz="359998" rtl="0" eaLnBrk="1" latinLnBrk="0" hangingPunct="1">
        <a:spcBef>
          <a:spcPct val="20000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8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19997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79997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39995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799993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59994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19991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79990" algn="l" defTabSz="35999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0231" y="1407320"/>
            <a:ext cx="5600700" cy="2835355"/>
          </a:xfrm>
        </p:spPr>
        <p:txBody>
          <a:bodyPr/>
          <a:lstStyle/>
          <a:p>
            <a:r>
              <a:rPr lang="en-US" dirty="0"/>
              <a:t>GDNF </a:t>
            </a:r>
            <a:br>
              <a:rPr lang="en-US" dirty="0"/>
            </a:br>
            <a:r>
              <a:rPr lang="en-US" dirty="0"/>
              <a:t>Single Loop</a:t>
            </a:r>
            <a:br>
              <a:rPr lang="en-US" dirty="0"/>
            </a:br>
            <a:r>
              <a:rPr lang="en-US" dirty="0"/>
              <a:t>Alignment with Bicyclic CLIPS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00495"/>
            <a:ext cx="9601200" cy="1380173"/>
          </a:xfrm>
        </p:spPr>
        <p:txBody>
          <a:bodyPr/>
          <a:lstStyle/>
          <a:p>
            <a:r>
              <a:rPr lang="en-US"/>
              <a:t>Rohit Shankar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913-412E-F840-BE7B-5079E20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Length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3C6F-9CE2-B945-8C11-A0594BA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085010"/>
            <a:ext cx="2240280" cy="287536"/>
          </a:xfrm>
        </p:spPr>
        <p:txBody>
          <a:bodyPr/>
          <a:lstStyle/>
          <a:p>
            <a:pPr>
              <a:defRPr/>
            </a:pPr>
            <a:fld id="{A4AF728E-FE57-CD46-BF4D-A4AD3A91837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2BD97-A515-5B83-FAD3-D68827AA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138237"/>
            <a:ext cx="6581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DF5-DE47-9B90-8AAF-24C04470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Example length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C0CF-14DD-AF9A-3F74-171D531D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RMSD = 0.00725465</a:t>
            </a:r>
          </a:p>
          <a:p>
            <a:r>
              <a:rPr lang="en-US" dirty="0"/>
              <a:t>GDNF Residue Selection: 214 - 220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4971-EF78-D267-401A-9BF2D0E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541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913-412E-F840-BE7B-5079E20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Length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3C6F-9CE2-B945-8C11-A0594BA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085010"/>
            <a:ext cx="2240280" cy="287536"/>
          </a:xfrm>
        </p:spPr>
        <p:txBody>
          <a:bodyPr/>
          <a:lstStyle/>
          <a:p>
            <a:pPr>
              <a:defRPr/>
            </a:pPr>
            <a:fld id="{A4AF728E-FE57-CD46-BF4D-A4AD3A918373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9DF7-CF15-BA8F-446F-243E5ED3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66837"/>
            <a:ext cx="3926094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4EB-85FC-2D1C-2086-9ECD1C4FE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GDNF Alignment Procedure</a:t>
            </a:r>
          </a:p>
        </p:txBody>
      </p:sp>
    </p:spTree>
    <p:extLst>
      <p:ext uri="{BB962C8B-B14F-4D97-AF65-F5344CB8AC3E}">
        <p14:creationId xmlns:p14="http://schemas.microsoft.com/office/powerpoint/2010/main" val="417986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DF5-DE47-9B90-8AAF-24C04470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Commands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C0CF-14DD-AF9A-3F74-171D531D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r>
              <a:rPr lang="en-US" dirty="0"/>
              <a:t>Open bicyclic CLIPS file.</a:t>
            </a:r>
          </a:p>
          <a:p>
            <a:r>
              <a:rPr lang="en-US" dirty="0"/>
              <a:t>Select left ring of bicyclic (left ring is labeled second in file).</a:t>
            </a:r>
          </a:p>
          <a:p>
            <a:r>
              <a:rPr lang="en-US" dirty="0"/>
              <a:t>Open GDNF single loop file.</a:t>
            </a:r>
          </a:p>
          <a:p>
            <a:r>
              <a:rPr lang="en-US" dirty="0"/>
              <a:t>Align GDNF with selected left ring of bicyclic.</a:t>
            </a:r>
          </a:p>
          <a:p>
            <a:endParaRPr lang="en-US" dirty="0"/>
          </a:p>
          <a:p>
            <a:r>
              <a:rPr lang="en-US" dirty="0"/>
              <a:t>Commands:</a:t>
            </a:r>
          </a:p>
          <a:p>
            <a:r>
              <a:rPr lang="en-US" dirty="0"/>
              <a:t>Cmd.load(“Bicyclic”)</a:t>
            </a:r>
          </a:p>
          <a:p>
            <a:r>
              <a:rPr lang="en-US" dirty="0"/>
              <a:t>Cmd.Select(“Residue numbers”)</a:t>
            </a:r>
          </a:p>
          <a:p>
            <a:r>
              <a:rPr lang="en-US" dirty="0"/>
              <a:t>Cmd.load(“GDNF”)</a:t>
            </a:r>
          </a:p>
          <a:p>
            <a:r>
              <a:rPr lang="en-US" dirty="0"/>
              <a:t>Cmd.align(“GDNF </a:t>
            </a:r>
            <a:r>
              <a:rPr lang="en-US" dirty="0" err="1"/>
              <a:t>i</a:t>
            </a:r>
            <a:r>
              <a:rPr lang="en-US" dirty="0"/>
              <a:t>. residue numbers”, “Bicyclic”)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4971-EF78-D267-401A-9BF2D0E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7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C15-762E-CC9D-DBB2-EE4F0635F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GDNF Residues for Alignment</a:t>
            </a:r>
          </a:p>
        </p:txBody>
      </p:sp>
    </p:spTree>
    <p:extLst>
      <p:ext uri="{BB962C8B-B14F-4D97-AF65-F5344CB8AC3E}">
        <p14:creationId xmlns:p14="http://schemas.microsoft.com/office/powerpoint/2010/main" val="32934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DF5-DE47-9B90-8AAF-24C04470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GDNF Alignment 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C0CF-14DD-AF9A-3F74-171D531D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Residue available for mutation had to be upward facing for cysteine. Red portions of next picture.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Alignment started with cysteine and then went around loop via alanine chain lastly ending with middle cysteine of bicyclic.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4971-EF78-D267-401A-9BF2D0E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2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913-412E-F840-BE7B-5079E20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GDNF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3C6F-9CE2-B945-8C11-A0594BA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085010"/>
            <a:ext cx="2240280" cy="287536"/>
          </a:xfrm>
        </p:spPr>
        <p:txBody>
          <a:bodyPr/>
          <a:lstStyle/>
          <a:p>
            <a:pPr>
              <a:defRPr/>
            </a:pPr>
            <a:fld id="{A4AF728E-FE57-CD46-BF4D-A4AD3A91837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5DA5F-5549-C4E9-5219-C10DFBF2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5486400" cy="2417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CAE0E-35C1-5E47-C78A-14569F24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2" y="3466169"/>
            <a:ext cx="6172200" cy="29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A4EB-85FC-2D1C-2086-9ECD1C4FE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GDNF Alignment Results/Pictures</a:t>
            </a:r>
          </a:p>
        </p:txBody>
      </p:sp>
    </p:spTree>
    <p:extLst>
      <p:ext uri="{BB962C8B-B14F-4D97-AF65-F5344CB8AC3E}">
        <p14:creationId xmlns:p14="http://schemas.microsoft.com/office/powerpoint/2010/main" val="406371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913-412E-F840-BE7B-5079E20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Length 4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3C6F-9CE2-B945-8C11-A0594BAF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0920" y="6085010"/>
            <a:ext cx="2240280" cy="287536"/>
          </a:xfrm>
        </p:spPr>
        <p:txBody>
          <a:bodyPr/>
          <a:lstStyle/>
          <a:p>
            <a:pPr>
              <a:defRPr/>
            </a:pPr>
            <a:fld id="{A4AF728E-FE57-CD46-BF4D-A4AD3A91837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4DD8B-597B-A09F-D60E-EDB5B143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6698"/>
            <a:ext cx="6934200" cy="43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DF5-DE47-9B90-8AAF-24C04470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Alignment for Length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C0CF-14DD-AF9A-3F74-171D531D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RMSD = 0.011366539</a:t>
            </a:r>
          </a:p>
          <a:p>
            <a:r>
              <a:rPr lang="en-US" dirty="0"/>
              <a:t>GDNF Residue Selection: 216-221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4971-EF78-D267-401A-9BF2D0E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47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385B9BD0-273F-154F-8385-E550D710EC78}" vid="{17A7EAAD-2EAC-4342-A5D5-E282731813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GDNF One Loop Alignment</Template>
  <TotalTime>76</TotalTime>
  <Words>183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GDNF  Single Loop Alignment with Bicyclic CLIPS </vt:lpstr>
      <vt:lpstr>GDNF Alignment Procedure</vt:lpstr>
      <vt:lpstr>Python Commands for Alignment</vt:lpstr>
      <vt:lpstr>Selecting GDNF Residues for Alignment</vt:lpstr>
      <vt:lpstr>GDNF Alignment Residues</vt:lpstr>
      <vt:lpstr>GDNF Loop</vt:lpstr>
      <vt:lpstr>GDNF Alignment Results/Pictures</vt:lpstr>
      <vt:lpstr>Alignment Length 4 Example</vt:lpstr>
      <vt:lpstr>Best Alignment for Length 4</vt:lpstr>
      <vt:lpstr>Alignment Length 4</vt:lpstr>
      <vt:lpstr>Alignment Example length 5</vt:lpstr>
      <vt:lpstr>Alignment Length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GDNF  Single Loop Alignment </dc:title>
  <dc:creator>ro shan</dc:creator>
  <cp:lastModifiedBy>ro shan</cp:lastModifiedBy>
  <cp:revision>6</cp:revision>
  <cp:lastPrinted>2011-10-29T19:48:03Z</cp:lastPrinted>
  <dcterms:created xsi:type="dcterms:W3CDTF">2022-10-22T14:13:33Z</dcterms:created>
  <dcterms:modified xsi:type="dcterms:W3CDTF">2022-10-22T17:23:36Z</dcterms:modified>
</cp:coreProperties>
</file>