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2"/>
  </p:notesMasterIdLst>
  <p:sldIdLst>
    <p:sldId id="256" r:id="rId3"/>
    <p:sldId id="257" r:id="rId4"/>
    <p:sldId id="259" r:id="rId5"/>
    <p:sldId id="258" r:id="rId6"/>
    <p:sldId id="261" r:id="rId7"/>
    <p:sldId id="264" r:id="rId8"/>
    <p:sldId id="262" r:id="rId9"/>
    <p:sldId id="263" r:id="rId10"/>
    <p:sldId id="265" r:id="rId11"/>
    <p:sldId id="266" r:id="rId12"/>
    <p:sldId id="267" r:id="rId13"/>
    <p:sldId id="268" r:id="rId14"/>
    <p:sldId id="270" r:id="rId15"/>
    <p:sldId id="269" r:id="rId16"/>
    <p:sldId id="272" r:id="rId17"/>
    <p:sldId id="273" r:id="rId18"/>
    <p:sldId id="276" r:id="rId19"/>
    <p:sldId id="275" r:id="rId20"/>
    <p:sldId id="274" r:id="rId21"/>
    <p:sldId id="278" r:id="rId22"/>
    <p:sldId id="280" r:id="rId23"/>
    <p:sldId id="279" r:id="rId24"/>
    <p:sldId id="277" r:id="rId25"/>
    <p:sldId id="282" r:id="rId26"/>
    <p:sldId id="281" r:id="rId27"/>
    <p:sldId id="283" r:id="rId28"/>
    <p:sldId id="285" r:id="rId29"/>
    <p:sldId id="284" r:id="rId30"/>
    <p:sldId id="260" r:id="rId31"/>
    <p:sldId id="290" r:id="rId33"/>
    <p:sldId id="291" r:id="rId34"/>
    <p:sldId id="294" r:id="rId35"/>
    <p:sldId id="295" r:id="rId36"/>
    <p:sldId id="292" r:id="rId37"/>
    <p:sldId id="298" r:id="rId38"/>
    <p:sldId id="286"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000"/>
    <a:srgbClr val="FF4425"/>
    <a:srgbClr val="FF8225"/>
    <a:srgbClr val="003635"/>
    <a:srgbClr val="600000"/>
    <a:srgbClr val="719DFF"/>
    <a:srgbClr val="81BDFF"/>
    <a:srgbClr val="5DD5FF"/>
    <a:srgbClr val="FF9933"/>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14" y="-53"/>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695" y="2094270"/>
            <a:ext cx="8045242" cy="131997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545693" y="3491680"/>
            <a:ext cx="8052618" cy="678426"/>
          </a:xfrm>
        </p:spPr>
        <p:txBody>
          <a:bodyPr>
            <a:normAutofit/>
          </a:bodyPr>
          <a:lstStyle>
            <a:lvl1pPr marL="0" indent="0" algn="l">
              <a:buNone/>
              <a:defRPr sz="2800" b="0" i="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33921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501446" y="1467465"/>
            <a:ext cx="8229600" cy="3281516"/>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230" y="436033"/>
            <a:ext cx="6570751"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71948" y="1209366"/>
            <a:ext cx="6540911" cy="350862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0114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36879" y="1670247"/>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36879" y="2142644"/>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72000" y="1670247"/>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72000" y="2142644"/>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736" y="350912"/>
            <a:ext cx="5269896" cy="2414802"/>
          </a:xfrm>
        </p:spPr>
        <p:txBody>
          <a:bodyPr>
            <a:normAutofit/>
          </a:bodyPr>
          <a:lstStyle/>
          <a:p>
            <a:r>
              <a:rPr lang="en-US" dirty="0">
                <a:solidFill>
                  <a:schemeClr val="bg1">
                    <a:lumMod val="95000"/>
                  </a:schemeClr>
                </a:solidFill>
                <a:latin typeface="Algerian" panose="04020705040A02060702" pitchFamily="82" charset="0"/>
              </a:rPr>
              <a:t>GOLD</a:t>
            </a:r>
            <a:r>
              <a:rPr lang="en-US" dirty="0">
                <a:latin typeface="Algerian" panose="04020705040A02060702" pitchFamily="82" charset="0"/>
              </a:rPr>
              <a:t> PRICE FORECASTING</a:t>
            </a:r>
            <a:endParaRPr lang="en-US" dirty="0">
              <a:latin typeface="Algerian" panose="04020705040A02060702" pitchFamily="82" charset="0"/>
            </a:endParaRPr>
          </a:p>
        </p:txBody>
      </p:sp>
      <p:sp>
        <p:nvSpPr>
          <p:cNvPr id="3" name="Subtitle 2"/>
          <p:cNvSpPr>
            <a:spLocks noGrp="1"/>
          </p:cNvSpPr>
          <p:nvPr>
            <p:ph type="subTitle" idx="1"/>
          </p:nvPr>
        </p:nvSpPr>
        <p:spPr>
          <a:xfrm>
            <a:off x="-2437521" y="2341407"/>
            <a:ext cx="7875153" cy="730043"/>
          </a:xfrm>
        </p:spPr>
        <p:txBody>
          <a:bodyPr>
            <a:normAutofit fontScale="25000" lnSpcReduction="20000"/>
          </a:bodyPr>
          <a:lstStyle/>
          <a:p>
            <a:pPr algn="ctr"/>
            <a:r>
              <a:rPr lang="en-US" sz="8000" dirty="0">
                <a:latin typeface="Gabriola" panose="04040605051002020D02" charset="0"/>
              </a:rPr>
              <a:t>(Group 3)</a:t>
            </a:r>
            <a:endParaRPr lang="en-US" sz="8000" dirty="0">
              <a:latin typeface="Gabriola" panose="04040605051002020D02" charset="0"/>
            </a:endParaRPr>
          </a:p>
          <a:p>
            <a:pPr algn="ctr"/>
            <a:r>
              <a:rPr lang="en-US" sz="8000" dirty="0">
                <a:latin typeface="Gabriola" panose="04040605051002020D02" charset="0"/>
              </a:rPr>
              <a:t>Rohit Shewale</a:t>
            </a:r>
            <a:endParaRPr lang="en-US" sz="8000" dirty="0">
              <a:latin typeface="Gabriola" panose="04040605051002020D02" charset="0"/>
            </a:endParaRPr>
          </a:p>
          <a:p>
            <a:pPr algn="ctr"/>
            <a:r>
              <a:rPr lang="en-US" sz="8000" dirty="0">
                <a:latin typeface="Gabriola" panose="04040605051002020D02" charset="0"/>
              </a:rPr>
              <a:t>Shantanu Khamkar</a:t>
            </a:r>
            <a:endParaRPr lang="en-US" sz="8000" dirty="0">
              <a:latin typeface="Gabriola" panose="04040605051002020D02" charset="0"/>
            </a:endParaRPr>
          </a:p>
          <a:p>
            <a:pPr algn="ctr"/>
            <a:r>
              <a:rPr lang="en-US" sz="8000" dirty="0">
                <a:latin typeface="Gabriola" panose="04040605051002020D02" charset="0"/>
              </a:rPr>
              <a:t>Dhiraj Jogi</a:t>
            </a:r>
            <a:endParaRPr lang="en-US" sz="8000" dirty="0">
              <a:latin typeface="Gabriola" panose="04040605051002020D02" charset="0"/>
            </a:endParaRPr>
          </a:p>
          <a:p>
            <a:pPr algn="ctr"/>
            <a:r>
              <a:rPr lang="en-US" sz="8000" dirty="0">
                <a:latin typeface="Gabriola" panose="04040605051002020D02" charset="0"/>
              </a:rPr>
              <a:t>Maheshwari V</a:t>
            </a:r>
            <a:endParaRPr lang="en-US" sz="8000" dirty="0">
              <a:latin typeface="Gabriola" panose="04040605051002020D02" charset="0"/>
            </a:endParaRPr>
          </a:p>
          <a:p>
            <a:pPr algn="ctr"/>
            <a:r>
              <a:rPr lang="en-US" sz="8000" dirty="0">
                <a:latin typeface="Gabriola" panose="04040605051002020D02" charset="0"/>
              </a:rPr>
              <a:t>Pranjal Waghmare</a:t>
            </a:r>
            <a:endParaRPr lang="en-US" sz="8000" dirty="0">
              <a:latin typeface="Gabriola" panose="04040605051002020D02" charset="0"/>
            </a:endParaRPr>
          </a:p>
          <a:p>
            <a:endParaRPr lang="en-US" dirty="0"/>
          </a:p>
          <a:p>
            <a:endParaRPr lang="en-US" dirty="0"/>
          </a:p>
          <a:p>
            <a:endParaRPr lang="en-US" dirty="0"/>
          </a:p>
          <a:p>
            <a:endParaRPr lang="en-US" dirty="0"/>
          </a:p>
        </p:txBody>
      </p:sp>
      <p:sp>
        <p:nvSpPr>
          <p:cNvPr id="4" name="TextBox 3"/>
          <p:cNvSpPr txBox="1"/>
          <p:nvPr/>
        </p:nvSpPr>
        <p:spPr>
          <a:xfrm>
            <a:off x="99238" y="4650732"/>
            <a:ext cx="3700130" cy="338554"/>
          </a:xfrm>
          <a:prstGeom prst="rect">
            <a:avLst/>
          </a:prstGeom>
          <a:noFill/>
        </p:spPr>
        <p:txBody>
          <a:bodyPr wrap="square" rtlCol="0">
            <a:spAutoFit/>
          </a:bodyPr>
          <a:lstStyle/>
          <a:p>
            <a:r>
              <a:rPr lang="en-IN" sz="1600" dirty="0">
                <a:solidFill>
                  <a:schemeClr val="bg1"/>
                </a:solidFill>
              </a:rPr>
              <a:t>Mentor : Karthik &amp; Dhanyapriya</a:t>
            </a:r>
            <a:endParaRPr lang="en-IN"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168" y="157211"/>
            <a:ext cx="8229600" cy="857250"/>
          </a:xfrm>
        </p:spPr>
        <p:txBody>
          <a:bodyPr>
            <a:normAutofit/>
          </a:bodyPr>
          <a:lstStyle/>
          <a:p>
            <a:r>
              <a:rPr lang="en-IN" sz="2800" b="0" i="0" u="none" strike="noStrike" dirty="0">
                <a:solidFill>
                  <a:schemeClr val="bg1"/>
                </a:solidFill>
                <a:effectLst/>
                <a:latin typeface="Arial" panose="020B0604020202020204" pitchFamily="34" charset="0"/>
                <a:cs typeface="Arial" panose="020B0604020202020204" pitchFamily="34" charset="0"/>
              </a:rPr>
              <a:t>Time series decomposition</a:t>
            </a:r>
            <a:endParaRPr lang="en-IN"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134112" y="1612588"/>
            <a:ext cx="5559552" cy="3191060"/>
          </a:xfrm>
          <a:prstGeom prst="rect">
            <a:avLst/>
          </a:prstGeom>
        </p:spPr>
      </p:pic>
      <p:sp>
        <p:nvSpPr>
          <p:cNvPr id="5" name="TextBox 4"/>
          <p:cNvSpPr txBox="1"/>
          <p:nvPr/>
        </p:nvSpPr>
        <p:spPr>
          <a:xfrm>
            <a:off x="5888736" y="1869290"/>
            <a:ext cx="2499360" cy="304698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Trend - Slow moving changes in a time series, Responsible for making series gradually increase or decrease over time.</a:t>
            </a: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Seasonality - Seasonal Patterns in the series. The cycles occur repeatedly over a fixed period of time.</a:t>
            </a: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endParaRPr lang="en-US" sz="12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200" i="0" u="none" strike="noStrike" dirty="0">
                <a:solidFill>
                  <a:srgbClr val="000000"/>
                </a:solidFill>
                <a:effectLst/>
                <a:latin typeface="Alice" panose="02000503080000020004" pitchFamily="2" charset="0"/>
              </a:rPr>
              <a:t>Residuals - The behavior of the time series that cannot be explained by the trend and seasonality components. Also called random errors/white noise.</a:t>
            </a:r>
            <a:endParaRPr lang="en-US" sz="1200" i="0" u="none" strike="noStrike" dirty="0">
              <a:solidFill>
                <a:srgbClr val="000000"/>
              </a:solidFill>
              <a:effectLst/>
              <a:latin typeface="Alice" panose="02000503080000020004" pitchFamily="2" charset="0"/>
            </a:endParaRPr>
          </a:p>
          <a:p>
            <a:endParaRPr lang="en-IN" sz="1200" dirty="0">
              <a:latin typeface="Alice" panose="020005030800000200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288" y="291323"/>
            <a:ext cx="8229600" cy="857250"/>
          </a:xfrm>
        </p:spPr>
        <p:txBody>
          <a:bodyPr>
            <a:normAutofit/>
          </a:bodyPr>
          <a:lstStyle/>
          <a:p>
            <a:r>
              <a:rPr lang="en-US" sz="2000" b="0" i="0" u="none" strike="noStrike" dirty="0">
                <a:solidFill>
                  <a:schemeClr val="bg1"/>
                </a:solidFill>
                <a:effectLst/>
                <a:latin typeface="Arial" panose="020B0604020202020204" pitchFamily="34" charset="0"/>
                <a:cs typeface="Arial" panose="020B0604020202020204" pitchFamily="34" charset="0"/>
              </a:rPr>
              <a:t>Visualizing changes in mean over 365 days</a:t>
            </a:r>
            <a:endParaRPr lang="en-IN" sz="20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43072" y="1999488"/>
            <a:ext cx="5620512" cy="2971751"/>
          </a:xfrm>
          <a:prstGeom prst="rect">
            <a:avLst/>
          </a:prstGeom>
        </p:spPr>
      </p:pic>
      <p:sp>
        <p:nvSpPr>
          <p:cNvPr id="5" name="TextBox 4"/>
          <p:cNvSpPr txBox="1"/>
          <p:nvPr/>
        </p:nvSpPr>
        <p:spPr>
          <a:xfrm>
            <a:off x="170688" y="2571750"/>
            <a:ext cx="2816352" cy="1631216"/>
          </a:xfrm>
          <a:prstGeom prst="rect">
            <a:avLst/>
          </a:prstGeom>
          <a:noFill/>
        </p:spPr>
        <p:txBody>
          <a:bodyPr wrap="square" rtlCol="0">
            <a:spAutoFit/>
          </a:bodyPr>
          <a:lstStyle/>
          <a:p>
            <a:r>
              <a:rPr lang="en-US" sz="1400" i="0" u="none" strike="noStrike" dirty="0">
                <a:solidFill>
                  <a:srgbClr val="000000"/>
                </a:solidFill>
                <a:effectLst/>
                <a:latin typeface="Alice" panose="02000503080000020004" pitchFamily="2" charset="0"/>
              </a:rPr>
              <a:t>From the above plot, we can see that there is no constant direction of the mean (increase/decrease) which is </a:t>
            </a:r>
            <a:r>
              <a:rPr lang="en-US" sz="1600" i="0" u="none" strike="noStrike" dirty="0">
                <a:solidFill>
                  <a:srgbClr val="000000"/>
                </a:solidFill>
                <a:effectLst/>
                <a:latin typeface="Alice" panose="02000503080000020004" pitchFamily="2" charset="0"/>
              </a:rPr>
              <a:t>understandable</a:t>
            </a:r>
            <a:r>
              <a:rPr lang="en-US" sz="1400" i="0" u="none" strike="noStrike" dirty="0">
                <a:solidFill>
                  <a:srgbClr val="000000"/>
                </a:solidFill>
                <a:effectLst/>
                <a:latin typeface="Alice" panose="02000503080000020004" pitchFamily="2" charset="0"/>
              </a:rPr>
              <a:t> as there might be many external factors involved in price fluctuation.</a:t>
            </a:r>
            <a:endParaRPr lang="en-IN" sz="1400" dirty="0">
              <a:latin typeface="Alice" panose="0200050308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592" y="254747"/>
            <a:ext cx="8229600" cy="857250"/>
          </a:xfrm>
        </p:spPr>
        <p:txBody>
          <a:bodyPr>
            <a:normAutofit/>
          </a:bodyPr>
          <a:lstStyle/>
          <a:p>
            <a:r>
              <a:rPr lang="en-IN" sz="3600" b="0" i="0" u="none" strike="noStrike" dirty="0">
                <a:solidFill>
                  <a:schemeClr val="bg1"/>
                </a:solidFill>
                <a:effectLst/>
                <a:latin typeface="Alice" panose="02000503080000020004" pitchFamily="2" charset="0"/>
              </a:rPr>
              <a:t>Trend &amp; Seasonality</a:t>
            </a:r>
            <a:endParaRPr lang="en-IN" sz="3600" dirty="0">
              <a:solidFill>
                <a:schemeClr val="bg1"/>
              </a:solidFill>
            </a:endParaRPr>
          </a:p>
        </p:txBody>
      </p:sp>
      <p:pic>
        <p:nvPicPr>
          <p:cNvPr id="4" name="Picture 3"/>
          <p:cNvPicPr>
            <a:picLocks noChangeAspect="1"/>
          </p:cNvPicPr>
          <p:nvPr/>
        </p:nvPicPr>
        <p:blipFill>
          <a:blip r:embed="rId1"/>
          <a:stretch>
            <a:fillRect/>
          </a:stretch>
        </p:blipFill>
        <p:spPr>
          <a:xfrm>
            <a:off x="554736" y="1745700"/>
            <a:ext cx="7693152" cy="30277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24" y="242555"/>
            <a:ext cx="8229600" cy="857250"/>
          </a:xfrm>
        </p:spPr>
        <p:txBody>
          <a:bodyPr>
            <a:normAutofit/>
          </a:bodyPr>
          <a:lstStyle/>
          <a:p>
            <a:r>
              <a:rPr lang="en-IN" sz="3200" dirty="0">
                <a:solidFill>
                  <a:schemeClr val="bg1"/>
                </a:solidFill>
                <a:latin typeface="Arial" panose="020B0604020202020204" pitchFamily="34" charset="0"/>
                <a:cs typeface="Arial" panose="020B0604020202020204" pitchFamily="34" charset="0"/>
              </a:rPr>
              <a:t>Feature Engineering</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268224" y="1365504"/>
            <a:ext cx="4901184"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b="1" i="0" u="none" strike="noStrike" dirty="0">
                <a:solidFill>
                  <a:schemeClr val="tx2">
                    <a:lumMod val="50000"/>
                  </a:schemeClr>
                </a:solidFill>
                <a:effectLst/>
                <a:latin typeface="Alice" panose="02000503080000020004" pitchFamily="2" charset="0"/>
              </a:rPr>
              <a:t>Average price of gold for each year</a:t>
            </a:r>
            <a:endParaRPr lang="en-IN" dirty="0">
              <a:solidFill>
                <a:schemeClr val="tx2">
                  <a:lumMod val="50000"/>
                </a:schemeClr>
              </a:solidFill>
              <a:latin typeface="Alice" panose="02000503080000020004" pitchFamily="2"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9792" y="2106062"/>
            <a:ext cx="5172026" cy="2605205"/>
          </a:xfrm>
          <a:prstGeom prst="rect">
            <a:avLst/>
          </a:prstGeom>
        </p:spPr>
      </p:pic>
      <p:sp>
        <p:nvSpPr>
          <p:cNvPr id="6" name="TextBox 5"/>
          <p:cNvSpPr txBox="1"/>
          <p:nvPr/>
        </p:nvSpPr>
        <p:spPr>
          <a:xfrm>
            <a:off x="0" y="2376610"/>
            <a:ext cx="3669792" cy="1877437"/>
          </a:xfrm>
          <a:prstGeom prst="rect">
            <a:avLst/>
          </a:prstGeom>
          <a:noFill/>
        </p:spPr>
        <p:txBody>
          <a:bodyPr wrap="square" rtlCol="0">
            <a:spAutoFit/>
          </a:bodyPr>
          <a:lstStyle/>
          <a:p>
            <a:r>
              <a:rPr lang="en-US" sz="1400" b="0" dirty="0">
                <a:solidFill>
                  <a:schemeClr val="tx1"/>
                </a:solidFill>
                <a:effectLst/>
                <a:latin typeface="Alice" panose="02000503080000020004" pitchFamily="2" charset="0"/>
              </a:rPr>
              <a:t>Observation:</a:t>
            </a:r>
            <a:endParaRPr lang="en-US" sz="1400" b="0" dirty="0">
              <a:solidFill>
                <a:schemeClr val="tx1"/>
              </a:solidFill>
              <a:effectLst/>
              <a:latin typeface="Alice" panose="02000503080000020004" pitchFamily="2" charset="0"/>
            </a:endParaRPr>
          </a:p>
          <a:p>
            <a:br>
              <a:rPr lang="en-US" sz="1400" b="0" dirty="0">
                <a:solidFill>
                  <a:schemeClr val="tx1"/>
                </a:solidFill>
                <a:effectLst/>
                <a:latin typeface="Alice" panose="02000503080000020004" pitchFamily="2" charset="0"/>
              </a:rPr>
            </a:br>
            <a:r>
              <a:rPr lang="en-US" sz="1400" b="0" dirty="0">
                <a:solidFill>
                  <a:schemeClr val="tx1"/>
                </a:solidFill>
                <a:effectLst/>
                <a:latin typeface="Alice" panose="02000503080000020004" pitchFamily="2" charset="0"/>
              </a:rPr>
              <a:t>*   Highest prices of gold  are  in August to December and the decreased in January to March</a:t>
            </a:r>
            <a:endParaRPr lang="en-US" sz="1400" b="0" dirty="0">
              <a:solidFill>
                <a:schemeClr val="tx1"/>
              </a:solidFill>
              <a:effectLst/>
              <a:latin typeface="Alice" panose="02000503080000020004" pitchFamily="2" charset="0"/>
            </a:endParaRPr>
          </a:p>
          <a:p>
            <a:r>
              <a:rPr lang="en-US" sz="1400" b="0" dirty="0">
                <a:solidFill>
                  <a:schemeClr val="tx1"/>
                </a:solidFill>
                <a:effectLst/>
                <a:latin typeface="Alice" panose="02000503080000020004" pitchFamily="2" charset="0"/>
              </a:rPr>
              <a:t>*   Price are increasing gradually from 2019 to 2021</a:t>
            </a:r>
            <a:endParaRPr lang="en-US" sz="1400" b="0" dirty="0">
              <a:solidFill>
                <a:schemeClr val="tx1"/>
              </a:solidFill>
              <a:effectLst/>
              <a:latin typeface="Alice" panose="02000503080000020004" pitchFamily="2"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536" y="1524000"/>
            <a:ext cx="7668768"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b="1" i="0" dirty="0">
                <a:solidFill>
                  <a:schemeClr val="tx2">
                    <a:lumMod val="50000"/>
                  </a:schemeClr>
                </a:solidFill>
                <a:effectLst/>
                <a:latin typeface="Alice" panose="02000503080000020004" pitchFamily="2" charset="0"/>
              </a:rPr>
              <a:t>Charts for visualize the Month, Quarter and week wise prices of Gold</a:t>
            </a:r>
            <a:endParaRPr lang="en-IN" dirty="0">
              <a:solidFill>
                <a:schemeClr val="tx2">
                  <a:lumMod val="50000"/>
                </a:schemeClr>
              </a:solidFill>
            </a:endParaRPr>
          </a:p>
        </p:txBody>
      </p:sp>
      <p:pic>
        <p:nvPicPr>
          <p:cNvPr id="4" name="Content Placeholder 4"/>
          <p:cNvPicPr>
            <a:picLocks noGrp="1" noChangeAspect="1"/>
          </p:cNvPicPr>
          <p:nvPr/>
        </p:nvPicPr>
        <p:blipFill>
          <a:blip r:embed="rId1"/>
          <a:stretch>
            <a:fillRect/>
          </a:stretch>
        </p:blipFill>
        <p:spPr>
          <a:xfrm>
            <a:off x="1468945" y="2015252"/>
            <a:ext cx="5736527" cy="2946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1"/>
          <a:stretch>
            <a:fillRect/>
          </a:stretch>
        </p:blipFill>
        <p:spPr>
          <a:xfrm>
            <a:off x="215646" y="1377696"/>
            <a:ext cx="4685538" cy="3560063"/>
          </a:xfrm>
          <a:prstGeom prst="rect">
            <a:avLst/>
          </a:prstGeom>
        </p:spPr>
      </p:pic>
      <p:sp>
        <p:nvSpPr>
          <p:cNvPr id="3" name="TextBox 2"/>
          <p:cNvSpPr txBox="1"/>
          <p:nvPr/>
        </p:nvSpPr>
        <p:spPr>
          <a:xfrm>
            <a:off x="5108448" y="1624440"/>
            <a:ext cx="3401568" cy="3323987"/>
          </a:xfrm>
          <a:prstGeom prst="rect">
            <a:avLst/>
          </a:prstGeom>
          <a:noFill/>
        </p:spPr>
        <p:txBody>
          <a:bodyPr wrap="square" rtlCol="0">
            <a:spAutoFit/>
          </a:bodyPr>
          <a:lstStyle/>
          <a:p>
            <a:pPr algn="l"/>
            <a:r>
              <a:rPr lang="en-US" sz="1400" b="1" i="0" dirty="0">
                <a:solidFill>
                  <a:srgbClr val="000000"/>
                </a:solidFill>
                <a:effectLst/>
                <a:latin typeface="Arial" panose="020B0604020202020204" pitchFamily="34" charset="0"/>
                <a:cs typeface="Arial" panose="020B0604020202020204" pitchFamily="34" charset="0"/>
              </a:rPr>
              <a:t>Observation:</a:t>
            </a:r>
            <a:endParaRPr lang="en-US" sz="1400" b="1"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As we saw in the above chart there is an upward trend in price of Gold over the time. Although there are ups and downs at every point in time, generally we can observe that the trend increases. Also we can notice how the ups and downs seem to be a bit regular, it means we might be observing a seasonal pattern here too. Let’s take a closer look by observing some year’s data:</a:t>
            </a:r>
            <a:endParaRPr lang="en-US" sz="14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Highest price average price is on Tuesday.</a:t>
            </a:r>
            <a:endParaRPr lang="en-US" sz="14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August Month has the Highest price.</a:t>
            </a:r>
            <a:endParaRPr lang="en-US" sz="1400" b="0" i="0" dirty="0">
              <a:solidFill>
                <a:srgbClr val="000000"/>
              </a:solidFill>
              <a:effectLst/>
              <a:latin typeface="Arial" panose="020B0604020202020204" pitchFamily="34" charset="0"/>
              <a:cs typeface="Arial" panose="020B0604020202020204" pitchFamily="34" charset="0"/>
            </a:endParaRPr>
          </a:p>
          <a:p>
            <a:endParaRPr lang="en-I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384" y="534662"/>
            <a:ext cx="4590288" cy="461665"/>
          </a:xfrm>
          <a:prstGeom prst="rect">
            <a:avLst/>
          </a:prstGeom>
          <a:noFill/>
        </p:spPr>
        <p:txBody>
          <a:bodyPr wrap="square">
            <a:spAutoFit/>
          </a:bodyPr>
          <a:lstStyle/>
          <a:p>
            <a:r>
              <a:rPr lang="en-US" sz="2400" b="1" i="0" dirty="0">
                <a:solidFill>
                  <a:schemeClr val="bg1"/>
                </a:solidFill>
                <a:effectLst/>
                <a:latin typeface="Arial" panose="020B0604020202020204" pitchFamily="34" charset="0"/>
                <a:cs typeface="Arial" panose="020B0604020202020204" pitchFamily="34" charset="0"/>
              </a:rPr>
              <a:t>1. Hodrick-Prescott filter</a:t>
            </a:r>
            <a:endParaRPr lang="en-IN" sz="24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0" y="1575268"/>
            <a:ext cx="8019288" cy="830997"/>
          </a:xfrm>
          <a:prstGeom prst="rect">
            <a:avLst/>
          </a:prstGeom>
          <a:noFill/>
        </p:spPr>
        <p:txBody>
          <a:bodyPr wrap="square">
            <a:spAutoFit/>
          </a:bodyPr>
          <a:lstStyle/>
          <a:p>
            <a:r>
              <a:rPr lang="en-US" sz="1600" dirty="0">
                <a:latin typeface="Alice" panose="02000503080000020004" pitchFamily="2" charset="0"/>
              </a:rPr>
              <a:t>The HP filter is commonly applied during analysis to remove short-term fluctuations associated with the business cycle. Removal of these short-term fluctuations reveals long-term trends.</a:t>
            </a:r>
            <a:endParaRPr lang="en-US" sz="1600" dirty="0">
              <a:latin typeface="Alice" panose="02000503080000020004" pitchFamily="2" charset="0"/>
            </a:endParaRPr>
          </a:p>
        </p:txBody>
      </p:sp>
      <p:pic>
        <p:nvPicPr>
          <p:cNvPr id="6" name="Picture 5"/>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408" y="2406265"/>
            <a:ext cx="3273565" cy="24670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492" y="2406264"/>
            <a:ext cx="3675100" cy="2467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6706" y="88875"/>
            <a:ext cx="6098910" cy="26771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86" y="2723102"/>
            <a:ext cx="6220830" cy="2420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32739"/>
            <a:ext cx="5800344" cy="830997"/>
          </a:xfrm>
          <a:prstGeom prst="rect">
            <a:avLst/>
          </a:prstGeom>
          <a:noFill/>
        </p:spPr>
        <p:txBody>
          <a:bodyPr wrap="square">
            <a:spAutoFit/>
          </a:bodyPr>
          <a:lstStyle/>
          <a:p>
            <a:r>
              <a:rPr lang="en-IN" sz="2400" b="1" i="0" dirty="0">
                <a:solidFill>
                  <a:schemeClr val="bg1"/>
                </a:solidFill>
                <a:effectLst/>
                <a:latin typeface="Arial" panose="020B0604020202020204" pitchFamily="34" charset="0"/>
                <a:cs typeface="Arial" panose="020B0604020202020204" pitchFamily="34" charset="0"/>
              </a:rPr>
              <a:t>2. Augmented Dickey-Fuller test</a:t>
            </a:r>
            <a:br>
              <a:rPr lang="en-IN" sz="2400" b="1" i="0" dirty="0">
                <a:solidFill>
                  <a:schemeClr val="bg1"/>
                </a:solidFill>
                <a:effectLst/>
                <a:latin typeface="Arial" panose="020B0604020202020204" pitchFamily="34" charset="0"/>
                <a:cs typeface="Arial" panose="020B0604020202020204" pitchFamily="34" charset="0"/>
              </a:rPr>
            </a:br>
            <a:endParaRPr lang="en-IN" sz="24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134112" y="1638687"/>
            <a:ext cx="7555992" cy="523220"/>
          </a:xfrm>
          <a:prstGeom prst="rect">
            <a:avLst/>
          </a:prstGeom>
          <a:noFill/>
        </p:spPr>
        <p:txBody>
          <a:bodyPr wrap="square">
            <a:spAutoFit/>
          </a:bodyPr>
          <a:lstStyle/>
          <a:p>
            <a:pPr algn="l"/>
            <a:r>
              <a:rPr lang="en-US" sz="1400" b="1" i="0" dirty="0">
                <a:solidFill>
                  <a:srgbClr val="000000"/>
                </a:solidFill>
                <a:effectLst/>
                <a:latin typeface="Alice" panose="02000503080000020004" pitchFamily="2" charset="0"/>
              </a:rPr>
              <a:t>Augmented Dickey Fuller test (ADF Test) is a common statistical test used to test whether a given Time series is stationary or not.</a:t>
            </a:r>
            <a:endParaRPr lang="en-US" sz="1400" b="1" i="0" dirty="0">
              <a:solidFill>
                <a:srgbClr val="000000"/>
              </a:solidFill>
              <a:effectLst/>
              <a:latin typeface="Alice" panose="02000503080000020004" pitchFamily="2" charset="0"/>
            </a:endParaRPr>
          </a:p>
        </p:txBody>
      </p:sp>
      <p:sp>
        <p:nvSpPr>
          <p:cNvPr id="7" name="TextBox 6"/>
          <p:cNvSpPr txBox="1"/>
          <p:nvPr/>
        </p:nvSpPr>
        <p:spPr>
          <a:xfrm>
            <a:off x="536448" y="2375124"/>
            <a:ext cx="6449568" cy="1477328"/>
          </a:xfrm>
          <a:prstGeom prst="rect">
            <a:avLst/>
          </a:prstGeom>
          <a:noFill/>
        </p:spPr>
        <p:txBody>
          <a:bodyPr wrap="square">
            <a:spAutoFit/>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ADF Statistic: -21.665.</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p-value: 0.000 Critical values (1%): -3.433.</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Critical values (5% ): -2.863 Critical values (10%): -2.567.</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Dataset is stationary! stat: -21.66454.</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p-value: 0.00000 Probably Stationary.</a:t>
            </a:r>
            <a:endParaRPr lang="en-IN" dirty="0">
              <a:solidFill>
                <a:schemeClr val="tx1"/>
              </a:solidFill>
              <a:latin typeface="Arial" panose="020B0604020202020204" pitchFamily="34" charset="0"/>
              <a:cs typeface="Arial" panose="020B0604020202020204" pitchFamily="34" charset="0"/>
            </a:endParaRPr>
          </a:p>
        </p:txBody>
      </p:sp>
      <p:sp>
        <p:nvSpPr>
          <p:cNvPr id="9" name="TextBox 8"/>
          <p:cNvSpPr txBox="1"/>
          <p:nvPr/>
        </p:nvSpPr>
        <p:spPr>
          <a:xfrm>
            <a:off x="536448" y="3781681"/>
            <a:ext cx="4590288" cy="369332"/>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Arial" panose="020B0604020202020204" pitchFamily="34" charset="0"/>
                <a:cs typeface="Arial" panose="020B0604020202020204" pitchFamily="34" charset="0"/>
              </a:rPr>
              <a:t>The given Time series is stationary.</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 y="579043"/>
            <a:ext cx="5154168" cy="707886"/>
          </a:xfrm>
          <a:prstGeom prst="rect">
            <a:avLst/>
          </a:prstGeom>
          <a:noFill/>
        </p:spPr>
        <p:txBody>
          <a:bodyPr wrap="square">
            <a:spAutoFit/>
          </a:bodyPr>
          <a:lstStyle/>
          <a:p>
            <a:r>
              <a:rPr lang="en-IN" sz="2000" b="1" i="0" dirty="0">
                <a:solidFill>
                  <a:schemeClr val="bg1"/>
                </a:solidFill>
                <a:effectLst/>
                <a:latin typeface="Arial" panose="020B0604020202020204" pitchFamily="34" charset="0"/>
                <a:cs typeface="Arial" panose="020B0604020202020204" pitchFamily="34" charset="0"/>
              </a:rPr>
              <a:t>3. Kwiatkowski-Phillips-Schmidt-Shin</a:t>
            </a:r>
            <a:br>
              <a:rPr lang="en-IN" sz="2000" b="1" i="0" dirty="0">
                <a:solidFill>
                  <a:schemeClr val="bg1"/>
                </a:solidFill>
                <a:effectLst/>
                <a:latin typeface="Arial" panose="020B0604020202020204" pitchFamily="34" charset="0"/>
                <a:cs typeface="Arial" panose="020B0604020202020204" pitchFamily="34" charset="0"/>
              </a:rPr>
            </a:br>
            <a:endParaRPr lang="en-IN" sz="20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73152" y="1549045"/>
            <a:ext cx="8153400" cy="1200329"/>
          </a:xfrm>
          <a:prstGeom prst="rect">
            <a:avLst/>
          </a:prstGeom>
          <a:noFill/>
        </p:spPr>
        <p:txBody>
          <a:bodyPr wrap="square">
            <a:spAutoFit/>
          </a:bodyPr>
          <a:lstStyle/>
          <a:p>
            <a:pPr marL="285750" indent="-285750">
              <a:buFont typeface="Arial" panose="020B0604020202020204" pitchFamily="34" charset="0"/>
              <a:buChar char="•"/>
            </a:pPr>
            <a:r>
              <a:rPr lang="en-US" sz="1800" i="0" dirty="0">
                <a:solidFill>
                  <a:srgbClr val="000000"/>
                </a:solidFill>
                <a:effectLst/>
                <a:latin typeface="Arial" panose="020B0604020202020204" pitchFamily="34" charset="0"/>
                <a:cs typeface="Arial" panose="020B0604020202020204" pitchFamily="34" charset="0"/>
              </a:rPr>
              <a:t>KPSS test figures out if a time series is stationary around a mean or linear trend, or is non-stationary due to a unit root. A stationary time series is one where statistical properties — like the mean and variance — are constant over time.</a:t>
            </a:r>
            <a:endParaRPr lang="en-US" sz="1800" i="0" dirty="0">
              <a:solidFill>
                <a:srgbClr val="000000"/>
              </a:solidFill>
              <a:effectLst/>
              <a:latin typeface="Arial" panose="020B0604020202020204" pitchFamily="34" charset="0"/>
              <a:cs typeface="Arial" panose="020B0604020202020204" pitchFamily="34" charset="0"/>
            </a:endParaRPr>
          </a:p>
        </p:txBody>
      </p:sp>
      <p:sp>
        <p:nvSpPr>
          <p:cNvPr id="7" name="TextBox 6"/>
          <p:cNvSpPr txBox="1"/>
          <p:nvPr/>
        </p:nvSpPr>
        <p:spPr>
          <a:xfrm>
            <a:off x="73152" y="2882360"/>
            <a:ext cx="4590288" cy="1477328"/>
          </a:xfrm>
          <a:prstGeom prst="rect">
            <a:avLst/>
          </a:prstGeom>
          <a:noFill/>
        </p:spPr>
        <p:txBody>
          <a:bodyPr wrap="square">
            <a:spAutoFit/>
          </a:bodyPr>
          <a:lstStyle/>
          <a:p>
            <a:pPr marL="285750" indent="-285750">
              <a:buFont typeface="Arial" panose="020B0604020202020204" pitchFamily="34" charset="0"/>
              <a:buChar char="•"/>
            </a:pPr>
            <a:r>
              <a:rPr lang="en-IN" sz="1800" dirty="0"/>
              <a:t>stat: 0.01776 </a:t>
            </a: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p-value: 0.10000</a:t>
            </a: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Probably not stationary</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3" y="228599"/>
            <a:ext cx="8200107" cy="763526"/>
          </a:xfrm>
        </p:spPr>
        <p:txBody>
          <a:bodyPr>
            <a:normAutofit/>
          </a:bodyPr>
          <a:lstStyle/>
          <a:p>
            <a:r>
              <a:rPr lang="en-US" dirty="0"/>
              <a:t>Business </a:t>
            </a:r>
            <a:r>
              <a:rPr lang="en-US" dirty="0">
                <a:latin typeface="Arial" panose="020B0604020202020204" pitchFamily="34" charset="0"/>
                <a:cs typeface="Arial" panose="020B0604020202020204" pitchFamily="34" charset="0"/>
              </a:rPr>
              <a:t>Problem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0723" y="1467464"/>
            <a:ext cx="8642554" cy="3676036"/>
          </a:xfrm>
        </p:spPr>
        <p:txBody>
          <a:bodyPr>
            <a:normAutofit/>
          </a:bodyPr>
          <a:lstStyle/>
          <a:p>
            <a:pPr marL="6350" indent="-6350" algn="just">
              <a:lnSpc>
                <a:spcPct val="107000"/>
              </a:lnSpc>
              <a:spcAft>
                <a:spcPts val="250"/>
              </a:spcAft>
            </a:pPr>
            <a:r>
              <a:rPr lang="en-IN" sz="1600" b="1" dirty="0">
                <a:solidFill>
                  <a:srgbClr val="000000"/>
                </a:solidFill>
                <a:effectLst/>
                <a:latin typeface="Alice" panose="02000503080000020004" pitchFamily="2" charset="0"/>
                <a:ea typeface="Arial" panose="020B0604020202020204" pitchFamily="34" charset="0"/>
              </a:rPr>
              <a:t>Objective:</a:t>
            </a:r>
            <a:endParaRPr lang="en-IN" sz="1600" b="1" dirty="0">
              <a:solidFill>
                <a:srgbClr val="000000"/>
              </a:solidFill>
              <a:effectLst/>
              <a:latin typeface="Alice" panose="02000503080000020004" pitchFamily="2" charset="0"/>
              <a:ea typeface="Arial" panose="020B0604020202020204" pitchFamily="34" charset="0"/>
            </a:endParaRPr>
          </a:p>
          <a:p>
            <a:pPr marL="6350" indent="-6350" algn="just">
              <a:lnSpc>
                <a:spcPct val="107000"/>
              </a:lnSpc>
              <a:spcAft>
                <a:spcPts val="250"/>
              </a:spcAft>
            </a:pPr>
            <a:endParaRPr lang="en-IN" sz="1600" b="1" dirty="0">
              <a:solidFill>
                <a:srgbClr val="000000"/>
              </a:solidFill>
              <a:effectLst/>
              <a:latin typeface="Alice" panose="02000503080000020004" pitchFamily="2" charset="0"/>
              <a:ea typeface="Arial" panose="020B0604020202020204" pitchFamily="34" charset="0"/>
            </a:endParaRPr>
          </a:p>
          <a:p>
            <a:pPr marL="6350" indent="-6350" algn="just">
              <a:lnSpc>
                <a:spcPct val="107000"/>
              </a:lnSpc>
              <a:spcAft>
                <a:spcPts val="1885"/>
              </a:spcAft>
            </a:pPr>
            <a:r>
              <a:rPr lang="en-IN" sz="1600" b="1" dirty="0">
                <a:solidFill>
                  <a:srgbClr val="000000"/>
                </a:solidFill>
                <a:effectLst/>
                <a:latin typeface="Alice" panose="02000503080000020004" pitchFamily="2" charset="0"/>
                <a:ea typeface="Arial" panose="020B0604020202020204" pitchFamily="34" charset="0"/>
              </a:rPr>
              <a:t>Data provided is related to gold prices. The objective is to understand the underlying structure in your dataset and come up with a suitable forecasting model which can effectively forecast gold prices for next 30 days.</a:t>
            </a:r>
            <a:endParaRPr lang="en-IN" sz="1600" b="1" dirty="0">
              <a:solidFill>
                <a:srgbClr val="000000"/>
              </a:solidFill>
              <a:effectLst/>
              <a:latin typeface="Alice" panose="02000503080000020004" pitchFamily="2" charset="0"/>
              <a:ea typeface="Arial" panose="020B0604020202020204" pitchFamily="34" charset="0"/>
            </a:endParaRPr>
          </a:p>
          <a:p>
            <a:pPr marL="0" indent="0">
              <a:buNone/>
            </a:pP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464" y="505891"/>
            <a:ext cx="4590288" cy="830997"/>
          </a:xfrm>
          <a:prstGeom prst="rect">
            <a:avLst/>
          </a:prstGeom>
          <a:noFill/>
        </p:spPr>
        <p:txBody>
          <a:bodyPr wrap="square">
            <a:spAutoFit/>
          </a:bodyPr>
          <a:lstStyle/>
          <a:p>
            <a:r>
              <a:rPr lang="en-US" sz="2400" b="1" i="0" dirty="0">
                <a:solidFill>
                  <a:schemeClr val="bg1"/>
                </a:solidFill>
                <a:effectLst/>
                <a:latin typeface="Arial" panose="020B0604020202020204" pitchFamily="34" charset="0"/>
                <a:cs typeface="Arial" panose="020B0604020202020204" pitchFamily="34" charset="0"/>
              </a:rPr>
              <a:t>4. Order of differencing (d)</a:t>
            </a:r>
            <a:br>
              <a:rPr lang="en-US" sz="2400" b="1" i="0" dirty="0">
                <a:solidFill>
                  <a:schemeClr val="bg1"/>
                </a:solidFill>
                <a:effectLst/>
                <a:latin typeface="Arial" panose="020B0604020202020204" pitchFamily="34" charset="0"/>
                <a:cs typeface="Arial" panose="020B0604020202020204" pitchFamily="34" charset="0"/>
              </a:rPr>
            </a:br>
            <a:endParaRPr lang="en-IN" sz="2400" dirty="0">
              <a:solidFill>
                <a:schemeClr val="bg1"/>
              </a:solidFill>
              <a:latin typeface="Arial" panose="020B0604020202020204" pitchFamily="34" charset="0"/>
              <a:cs typeface="Arial" panose="020B0604020202020204" pitchFamily="34" charset="0"/>
            </a:endParaRPr>
          </a:p>
        </p:txBody>
      </p:sp>
      <p:pic>
        <p:nvPicPr>
          <p:cNvPr id="4" name="Picture 3"/>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928" y="1678653"/>
            <a:ext cx="5017674" cy="28885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77256" y="2338108"/>
            <a:ext cx="2980944" cy="1569660"/>
          </a:xfrm>
          <a:prstGeom prst="rect">
            <a:avLst/>
          </a:prstGeom>
          <a:noFill/>
        </p:spPr>
        <p:txBody>
          <a:bodyPr wrap="square">
            <a:spAutoFit/>
          </a:bodyPr>
          <a:lstStyle/>
          <a:p>
            <a:pPr algn="l"/>
            <a:r>
              <a:rPr lang="en-US" sz="1600" i="0" dirty="0">
                <a:solidFill>
                  <a:srgbClr val="000000"/>
                </a:solidFill>
                <a:effectLst/>
                <a:latin typeface="Alice" panose="02000503080000020004" pitchFamily="2" charset="0"/>
                <a:cs typeface="Arial" panose="020B0604020202020204" pitchFamily="34" charset="0"/>
              </a:rPr>
              <a:t>Lags in 2nd differencing fall into negative zone very quickly, indicating the series may have been over differenced. Thus, 1st differencing should be chosen.</a:t>
            </a:r>
            <a:endParaRPr lang="en-US" sz="1600" i="0" dirty="0">
              <a:solidFill>
                <a:srgbClr val="000000"/>
              </a:solidFill>
              <a:effectLst/>
              <a:latin typeface="Alice" panose="02000503080000020004" pitchFamily="2"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424" y="533692"/>
            <a:ext cx="4590288" cy="1569660"/>
          </a:xfrm>
          <a:prstGeom prst="rect">
            <a:avLst/>
          </a:prstGeom>
          <a:noFill/>
        </p:spPr>
        <p:txBody>
          <a:bodyPr wrap="square">
            <a:spAutoFit/>
          </a:bodyPr>
          <a:lstStyle/>
          <a:p>
            <a:r>
              <a:rPr lang="en-US" sz="2400" b="1" i="0" dirty="0">
                <a:solidFill>
                  <a:schemeClr val="bg1"/>
                </a:solidFill>
                <a:effectLst/>
                <a:latin typeface="Arial" panose="020B0604020202020204" pitchFamily="34" charset="0"/>
                <a:cs typeface="Arial" panose="020B0604020202020204" pitchFamily="34" charset="0"/>
              </a:rPr>
              <a:t>5. Order of AR term (p)</a:t>
            </a:r>
            <a:br>
              <a:rPr lang="en-US" sz="2400" b="1" i="0" dirty="0">
                <a:solidFill>
                  <a:schemeClr val="bg1"/>
                </a:solidFill>
                <a:effectLst/>
                <a:latin typeface="Arial" panose="020B0604020202020204" pitchFamily="34" charset="0"/>
                <a:cs typeface="Arial" panose="020B0604020202020204" pitchFamily="34" charset="0"/>
              </a:rPr>
            </a:br>
            <a:br>
              <a:rPr lang="en-US" sz="2400" b="1" i="0" dirty="0">
                <a:solidFill>
                  <a:schemeClr val="bg1"/>
                </a:solidFill>
                <a:effectLst/>
                <a:latin typeface="Arial" panose="020B0604020202020204" pitchFamily="34" charset="0"/>
                <a:cs typeface="Arial" panose="020B0604020202020204" pitchFamily="34" charset="0"/>
              </a:rPr>
            </a:br>
            <a:br>
              <a:rPr lang="en-US" sz="2400" b="1" i="0" dirty="0">
                <a:solidFill>
                  <a:schemeClr val="bg1"/>
                </a:solidFill>
                <a:effectLst/>
                <a:latin typeface="Arial" panose="020B0604020202020204" pitchFamily="34" charset="0"/>
                <a:cs typeface="Arial" panose="020B0604020202020204" pitchFamily="34" charset="0"/>
              </a:rPr>
            </a:br>
            <a:endParaRPr lang="en-IN" sz="24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528" y="1318522"/>
            <a:ext cx="8897112" cy="1077218"/>
          </a:xfrm>
          <a:prstGeom prst="rect">
            <a:avLst/>
          </a:prstGeom>
          <a:noFill/>
        </p:spPr>
        <p:txBody>
          <a:bodyPr wrap="square">
            <a:spAutoFit/>
          </a:bodyPr>
          <a:lstStyle/>
          <a:p>
            <a:r>
              <a:rPr lang="en-US" sz="1600" i="0" dirty="0">
                <a:solidFill>
                  <a:schemeClr val="tx1"/>
                </a:solidFill>
                <a:effectLst/>
                <a:latin typeface="Alice" panose="02000503080000020004" pitchFamily="2" charset="0"/>
              </a:rPr>
              <a:t>Method of finding p</a:t>
            </a:r>
            <a:br>
              <a:rPr lang="en-US" sz="1600" i="0" dirty="0">
                <a:solidFill>
                  <a:schemeClr val="tx2"/>
                </a:solidFill>
                <a:effectLst/>
                <a:latin typeface="Alice" panose="02000503080000020004" pitchFamily="2" charset="0"/>
              </a:rPr>
            </a:br>
            <a:br>
              <a:rPr lang="en-US" sz="1600" i="0" dirty="0">
                <a:solidFill>
                  <a:schemeClr val="tx2"/>
                </a:solidFill>
                <a:effectLst/>
                <a:latin typeface="Alice" panose="02000503080000020004" pitchFamily="2" charset="0"/>
              </a:rPr>
            </a:br>
            <a:r>
              <a:rPr lang="en-US" sz="1600" i="0" dirty="0">
                <a:solidFill>
                  <a:schemeClr val="tx1"/>
                </a:solidFill>
                <a:effectLst/>
                <a:latin typeface="Alice" panose="02000503080000020004" pitchFamily="2" charset="0"/>
              </a:rPr>
              <a:t>Partial Autocorrelation (PACF) plot correlation between the series and its lag excluding the contributions from the intermediate lags</a:t>
            </a:r>
            <a:endParaRPr lang="en-IN" sz="1600" dirty="0">
              <a:solidFill>
                <a:schemeClr val="tx1"/>
              </a:solidFill>
            </a:endParaRPr>
          </a:p>
        </p:txBody>
      </p:sp>
      <p:pic>
        <p:nvPicPr>
          <p:cNvPr id="6" name="Picture 5"/>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4211" y="2395740"/>
            <a:ext cx="7597725" cy="26297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12" y="505891"/>
            <a:ext cx="4590288" cy="954107"/>
          </a:xfrm>
          <a:prstGeom prst="rect">
            <a:avLst/>
          </a:prstGeom>
          <a:noFill/>
        </p:spPr>
        <p:txBody>
          <a:bodyPr wrap="square">
            <a:spAutoFit/>
          </a:bodyPr>
          <a:lstStyle/>
          <a:p>
            <a:r>
              <a:rPr lang="en-US" sz="2800" b="1" i="0" dirty="0">
                <a:solidFill>
                  <a:schemeClr val="bg1"/>
                </a:solidFill>
                <a:effectLst/>
                <a:latin typeface="Arial" panose="020B0604020202020204" pitchFamily="34" charset="0"/>
                <a:cs typeface="Arial" panose="020B0604020202020204" pitchFamily="34" charset="0"/>
              </a:rPr>
              <a:t>6. Order of MA term (q)</a:t>
            </a:r>
            <a:br>
              <a:rPr lang="en-US" sz="2800" b="1" i="0" dirty="0">
                <a:solidFill>
                  <a:schemeClr val="bg1"/>
                </a:solidFill>
                <a:effectLst/>
                <a:latin typeface="Arial" panose="020B0604020202020204" pitchFamily="34" charset="0"/>
                <a:cs typeface="Arial" panose="020B0604020202020204" pitchFamily="34" charset="0"/>
              </a:rPr>
            </a:br>
            <a:endParaRPr lang="en-IN" sz="28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210312" y="1402199"/>
            <a:ext cx="7665720" cy="1169551"/>
          </a:xfrm>
          <a:prstGeom prst="rect">
            <a:avLst/>
          </a:prstGeom>
          <a:noFill/>
        </p:spPr>
        <p:txBody>
          <a:bodyPr wrap="square">
            <a:spAutoFit/>
          </a:bodyPr>
          <a:lstStyle/>
          <a:p>
            <a:r>
              <a:rPr lang="en-US" sz="1400" i="0" dirty="0">
                <a:solidFill>
                  <a:srgbClr val="000000"/>
                </a:solidFill>
                <a:effectLst/>
                <a:latin typeface="Alice" panose="02000503080000020004" pitchFamily="2" charset="0"/>
              </a:rPr>
              <a:t>- Definition of MA term (q):</a:t>
            </a:r>
            <a:br>
              <a:rPr lang="en-US" sz="1400" i="0" dirty="0">
                <a:solidFill>
                  <a:srgbClr val="000000"/>
                </a:solidFill>
                <a:effectLst/>
                <a:latin typeface="Alice" panose="02000503080000020004" pitchFamily="2" charset="0"/>
              </a:rPr>
            </a:br>
            <a:r>
              <a:rPr lang="en-US" sz="1400" i="0" dirty="0">
                <a:solidFill>
                  <a:srgbClr val="000000"/>
                </a:solidFill>
                <a:effectLst/>
                <a:latin typeface="Alice" panose="02000503080000020004" pitchFamily="2" charset="0"/>
              </a:rPr>
              <a:t>- error of the lagged forecast</a:t>
            </a:r>
            <a:br>
              <a:rPr lang="en-US" sz="1400" i="0" dirty="0">
                <a:solidFill>
                  <a:srgbClr val="000000"/>
                </a:solidFill>
                <a:effectLst/>
                <a:latin typeface="Alice" panose="02000503080000020004" pitchFamily="2" charset="0"/>
              </a:rPr>
            </a:br>
            <a:r>
              <a:rPr lang="en-US" sz="1400" i="0" dirty="0">
                <a:solidFill>
                  <a:srgbClr val="000000"/>
                </a:solidFill>
                <a:effectLst/>
                <a:latin typeface="Alice" panose="02000503080000020004" pitchFamily="2" charset="0"/>
              </a:rPr>
              <a:t>- Method of finding q</a:t>
            </a:r>
            <a:br>
              <a:rPr lang="en-US" sz="1400" i="0" dirty="0">
                <a:solidFill>
                  <a:srgbClr val="000000"/>
                </a:solidFill>
                <a:effectLst/>
                <a:latin typeface="Alice" panose="02000503080000020004" pitchFamily="2" charset="0"/>
              </a:rPr>
            </a:br>
            <a:r>
              <a:rPr lang="en-US" sz="1400" i="0" dirty="0">
                <a:solidFill>
                  <a:srgbClr val="000000"/>
                </a:solidFill>
                <a:effectLst/>
                <a:latin typeface="Alice" panose="02000503080000020004" pitchFamily="2" charset="0"/>
              </a:rPr>
              <a:t>- ACF</a:t>
            </a:r>
            <a:br>
              <a:rPr lang="en-US" sz="1400" i="0" dirty="0">
                <a:solidFill>
                  <a:srgbClr val="000000"/>
                </a:solidFill>
                <a:effectLst/>
                <a:latin typeface="Alice" panose="02000503080000020004" pitchFamily="2" charset="0"/>
              </a:rPr>
            </a:br>
            <a:r>
              <a:rPr lang="en-US" sz="1400" i="0" dirty="0">
                <a:solidFill>
                  <a:srgbClr val="000000"/>
                </a:solidFill>
                <a:effectLst/>
                <a:latin typeface="Alice" panose="02000503080000020004" pitchFamily="2" charset="0"/>
              </a:rPr>
              <a:t>* show no of MA terms required to remove autocorrelation in a stationaries series</a:t>
            </a:r>
            <a:endParaRPr lang="en-IN" sz="1400" dirty="0">
              <a:latin typeface="Alice" panose="02000503080000020004" pitchFamily="2" charset="0"/>
            </a:endParaRPr>
          </a:p>
        </p:txBody>
      </p:sp>
      <p:pic>
        <p:nvPicPr>
          <p:cNvPr id="6" name="Picture 5"/>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255" y="2740637"/>
            <a:ext cx="8823489" cy="1896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032" y="2571750"/>
            <a:ext cx="8823489" cy="2226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6032" y="1501247"/>
            <a:ext cx="6629400" cy="923330"/>
          </a:xfrm>
          <a:prstGeom prst="rect">
            <a:avLst/>
          </a:prstGeom>
          <a:noFill/>
        </p:spPr>
        <p:txBody>
          <a:bodyPr wrap="square">
            <a:spAutoFit/>
          </a:bodyPr>
          <a:lstStyle/>
          <a:p>
            <a:pPr algn="l"/>
            <a:r>
              <a:rPr lang="en-US" i="0" dirty="0">
                <a:solidFill>
                  <a:srgbClr val="000000"/>
                </a:solidFill>
                <a:effectLst/>
                <a:latin typeface="Arial" panose="020B0604020202020204" pitchFamily="34" charset="0"/>
                <a:cs typeface="Arial" panose="020B0604020202020204" pitchFamily="34" charset="0"/>
              </a:rPr>
              <a:t>Similar with the result of AR, lag 1 is also far above the significance line than others.</a:t>
            </a:r>
            <a:endParaRPr lang="en-US" i="0" dirty="0">
              <a:solidFill>
                <a:srgbClr val="000000"/>
              </a:solidFill>
              <a:effectLst/>
              <a:latin typeface="Arial" panose="020B0604020202020204" pitchFamily="34" charset="0"/>
              <a:cs typeface="Arial" panose="020B0604020202020204" pitchFamily="34" charset="0"/>
            </a:endParaRPr>
          </a:p>
          <a:p>
            <a:pPr algn="l"/>
            <a:r>
              <a:rPr lang="en-US" i="0" dirty="0">
                <a:solidFill>
                  <a:srgbClr val="000000"/>
                </a:solidFill>
                <a:effectLst/>
                <a:latin typeface="Arial" panose="020B0604020202020204" pitchFamily="34" charset="0"/>
                <a:cs typeface="Arial" panose="020B0604020202020204" pitchFamily="34" charset="0"/>
              </a:rPr>
              <a:t>q=1</a:t>
            </a:r>
            <a:endParaRPr lang="en-US" i="0" dirty="0">
              <a:solidFill>
                <a:srgbClr val="000000"/>
              </a:solidFill>
              <a:effectLst/>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616" y="579043"/>
            <a:ext cx="4590288" cy="830997"/>
          </a:xfrm>
          <a:prstGeom prst="rect">
            <a:avLst/>
          </a:prstGeom>
          <a:noFill/>
        </p:spPr>
        <p:txBody>
          <a:bodyPr wrap="square">
            <a:spAutoFit/>
          </a:bodyPr>
          <a:lstStyle/>
          <a:p>
            <a:r>
              <a:rPr lang="en-IN" sz="2400" b="1" dirty="0">
                <a:solidFill>
                  <a:schemeClr val="bg1"/>
                </a:solidFill>
                <a:latin typeface="Arial" panose="020B0604020202020204" pitchFamily="34" charset="0"/>
                <a:cs typeface="Arial" panose="020B0604020202020204" pitchFamily="34" charset="0"/>
              </a:rPr>
              <a:t>7. Time Series Components</a:t>
            </a:r>
            <a:endParaRPr lang="en-IN" sz="2400" b="1" dirty="0">
              <a:solidFill>
                <a:schemeClr val="bg1"/>
              </a:solidFill>
              <a:latin typeface="Arial" panose="020B0604020202020204" pitchFamily="34" charset="0"/>
              <a:cs typeface="Arial" panose="020B0604020202020204" pitchFamily="34" charset="0"/>
            </a:endParaRPr>
          </a:p>
          <a:p>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0" y="1544152"/>
            <a:ext cx="9518904" cy="1815882"/>
          </a:xfrm>
          <a:prstGeom prst="rect">
            <a:avLst/>
          </a:prstGeom>
          <a:noFill/>
        </p:spPr>
        <p:txBody>
          <a:bodyPr wrap="square">
            <a:spAutoFit/>
          </a:bodyPr>
          <a:lstStyle/>
          <a:p>
            <a:r>
              <a:rPr lang="en-US" sz="1600" dirty="0">
                <a:solidFill>
                  <a:schemeClr val="tx1"/>
                </a:solidFill>
                <a:effectLst/>
                <a:latin typeface="Alice" panose="02000503080000020004" pitchFamily="2" charset="0"/>
                <a:cs typeface="Arial" panose="020B0604020202020204" pitchFamily="34" charset="0"/>
              </a:rPr>
              <a:t>systematic components: level, trend, seasonality non-systematic</a:t>
            </a:r>
            <a:endParaRPr lang="en-US" sz="1600" dirty="0">
              <a:solidFill>
                <a:schemeClr val="tx1"/>
              </a:solidFill>
              <a:effectLst/>
              <a:latin typeface="Alice" panose="02000503080000020004" pitchFamily="2" charset="0"/>
              <a:cs typeface="Arial" panose="020B0604020202020204" pitchFamily="34" charset="0"/>
            </a:endParaRPr>
          </a:p>
          <a:p>
            <a:r>
              <a:rPr lang="en-US" sz="1600" dirty="0">
                <a:solidFill>
                  <a:schemeClr val="tx1"/>
                </a:solidFill>
                <a:effectLst/>
                <a:latin typeface="Alice" panose="02000503080000020004" pitchFamily="2" charset="0"/>
                <a:cs typeface="Arial" panose="020B0604020202020204" pitchFamily="34" charset="0"/>
              </a:rPr>
              <a:t> component: noise</a:t>
            </a:r>
            <a:br>
              <a:rPr lang="en-US" sz="1600" dirty="0">
                <a:solidFill>
                  <a:schemeClr val="tx1"/>
                </a:solidFill>
                <a:effectLst/>
                <a:latin typeface="Alice" panose="02000503080000020004" pitchFamily="2" charset="0"/>
                <a:cs typeface="Arial" panose="020B0604020202020204" pitchFamily="34" charset="0"/>
              </a:rPr>
            </a:br>
            <a:r>
              <a:rPr lang="en-US" sz="1600" dirty="0">
                <a:solidFill>
                  <a:schemeClr val="tx1"/>
                </a:solidFill>
                <a:effectLst/>
                <a:latin typeface="Alice" panose="02000503080000020004" pitchFamily="2" charset="0"/>
                <a:cs typeface="Arial" panose="020B0604020202020204" pitchFamily="34" charset="0"/>
              </a:rPr>
              <a:t>- Level: average value</a:t>
            </a:r>
            <a:endParaRPr lang="en-US" sz="1600" dirty="0">
              <a:solidFill>
                <a:schemeClr val="tx1"/>
              </a:solidFill>
              <a:effectLst/>
              <a:latin typeface="Alice" panose="02000503080000020004" pitchFamily="2" charset="0"/>
              <a:cs typeface="Arial" panose="020B0604020202020204" pitchFamily="34" charset="0"/>
            </a:endParaRPr>
          </a:p>
          <a:p>
            <a:r>
              <a:rPr lang="en-US" sz="1600" dirty="0">
                <a:solidFill>
                  <a:schemeClr val="tx1"/>
                </a:solidFill>
                <a:effectLst/>
                <a:latin typeface="Alice" panose="02000503080000020004" pitchFamily="2" charset="0"/>
                <a:cs typeface="Arial" panose="020B0604020202020204" pitchFamily="34" charset="0"/>
              </a:rPr>
              <a:t>- Trend: increasing/ decreasing value</a:t>
            </a:r>
            <a:endParaRPr lang="en-US" sz="1600" dirty="0">
              <a:solidFill>
                <a:schemeClr val="tx1"/>
              </a:solidFill>
              <a:effectLst/>
              <a:latin typeface="Alice" panose="02000503080000020004" pitchFamily="2" charset="0"/>
              <a:cs typeface="Arial" panose="020B0604020202020204" pitchFamily="34" charset="0"/>
            </a:endParaRPr>
          </a:p>
          <a:p>
            <a:r>
              <a:rPr lang="en-US" sz="1600" dirty="0">
                <a:solidFill>
                  <a:schemeClr val="tx1"/>
                </a:solidFill>
                <a:effectLst/>
                <a:latin typeface="Alice" panose="02000503080000020004" pitchFamily="2" charset="0"/>
                <a:cs typeface="Arial" panose="020B0604020202020204" pitchFamily="34" charset="0"/>
              </a:rPr>
              <a:t>- Seasonality: repeating short-term cycle</a:t>
            </a:r>
            <a:endParaRPr lang="en-US" sz="1600" dirty="0">
              <a:solidFill>
                <a:schemeClr val="tx1"/>
              </a:solidFill>
              <a:effectLst/>
              <a:latin typeface="Alice" panose="02000503080000020004" pitchFamily="2" charset="0"/>
              <a:cs typeface="Arial" panose="020B0604020202020204" pitchFamily="34" charset="0"/>
            </a:endParaRPr>
          </a:p>
          <a:p>
            <a:r>
              <a:rPr lang="en-US" sz="1600" dirty="0">
                <a:solidFill>
                  <a:schemeClr val="tx1"/>
                </a:solidFill>
                <a:effectLst/>
                <a:latin typeface="Alice" panose="02000503080000020004" pitchFamily="2" charset="0"/>
                <a:cs typeface="Arial" panose="020B0604020202020204" pitchFamily="34" charset="0"/>
              </a:rPr>
              <a:t>- Noise: random variation</a:t>
            </a:r>
            <a:endParaRPr lang="en-US" sz="1600" dirty="0">
              <a:solidFill>
                <a:schemeClr val="tx1"/>
              </a:solidFill>
              <a:effectLst/>
              <a:latin typeface="Alice" panose="02000503080000020004" pitchFamily="2" charset="0"/>
              <a:cs typeface="Arial" panose="020B0604020202020204" pitchFamily="34" charset="0"/>
            </a:endParaRPr>
          </a:p>
          <a:p>
            <a:endParaRPr lang="en-IN" sz="1600" dirty="0">
              <a:latin typeface="Alice" panose="02000503080000020004" pitchFamily="2" charset="0"/>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77402" y="2212965"/>
            <a:ext cx="4778918" cy="2562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8869" y="177723"/>
            <a:ext cx="6408939" cy="2394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061" y="2749473"/>
            <a:ext cx="6588747" cy="2394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272" y="485894"/>
            <a:ext cx="4590288" cy="646331"/>
          </a:xfrm>
          <a:prstGeom prst="rect">
            <a:avLst/>
          </a:prstGeom>
          <a:noFill/>
        </p:spPr>
        <p:txBody>
          <a:bodyPr wrap="square">
            <a:spAutoFit/>
          </a:bodyPr>
          <a:lstStyle/>
          <a:p>
            <a:pPr algn="l"/>
            <a:r>
              <a:rPr lang="en-IN" sz="3600" b="1" i="0" dirty="0">
                <a:solidFill>
                  <a:schemeClr val="bg1"/>
                </a:solidFill>
                <a:effectLst/>
                <a:latin typeface="Arial" panose="020B0604020202020204" pitchFamily="34" charset="0"/>
                <a:cs typeface="Arial" panose="020B0604020202020204" pitchFamily="34" charset="0"/>
              </a:rPr>
              <a:t> ARIMA model</a:t>
            </a:r>
            <a:endParaRPr lang="en-IN" sz="3600" b="1" i="0" dirty="0">
              <a:solidFill>
                <a:schemeClr val="bg1"/>
              </a:solidFill>
              <a:effectLst/>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7753" y="1624580"/>
            <a:ext cx="6049368" cy="24146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33473" y="4288274"/>
            <a:ext cx="7946136" cy="738664"/>
          </a:xfrm>
          <a:prstGeom prst="rect">
            <a:avLst/>
          </a:prstGeom>
          <a:noFill/>
        </p:spPr>
        <p:txBody>
          <a:bodyPr wrap="square">
            <a:spAutoFit/>
          </a:bodyPr>
          <a:lstStyle/>
          <a:p>
            <a:pPr algn="l"/>
            <a:r>
              <a:rPr lang="en-US" sz="1400" i="0" dirty="0">
                <a:solidFill>
                  <a:srgbClr val="000000"/>
                </a:solidFill>
                <a:effectLst/>
                <a:latin typeface="Alice" panose="02000503080000020004" pitchFamily="2" charset="0"/>
                <a:cs typeface="Arial" panose="020B0604020202020204" pitchFamily="34" charset="0"/>
              </a:rPr>
              <a:t>Although residual errors not mainly around zero, but the variance is uniform.</a:t>
            </a:r>
            <a:endParaRPr lang="en-US" sz="1400" i="0" dirty="0">
              <a:solidFill>
                <a:srgbClr val="000000"/>
              </a:solidFill>
              <a:effectLst/>
              <a:latin typeface="Alice" panose="02000503080000020004" pitchFamily="2" charset="0"/>
              <a:cs typeface="Arial" panose="020B0604020202020204" pitchFamily="34" charset="0"/>
            </a:endParaRPr>
          </a:p>
          <a:p>
            <a:pPr algn="l"/>
            <a:endParaRPr lang="en-US" sz="1400" i="0" dirty="0">
              <a:solidFill>
                <a:srgbClr val="000000"/>
              </a:solidFill>
              <a:effectLst/>
              <a:latin typeface="Alice" panose="02000503080000020004" pitchFamily="2" charset="0"/>
              <a:cs typeface="Arial" panose="020B0604020202020204" pitchFamily="34" charset="0"/>
            </a:endParaRPr>
          </a:p>
          <a:p>
            <a:pPr algn="l"/>
            <a:r>
              <a:rPr lang="en-US" sz="1400" i="0" dirty="0">
                <a:solidFill>
                  <a:srgbClr val="000000"/>
                </a:solidFill>
                <a:effectLst/>
                <a:latin typeface="Alice" panose="02000503080000020004" pitchFamily="2" charset="0"/>
                <a:cs typeface="Arial" panose="020B0604020202020204" pitchFamily="34" charset="0"/>
              </a:rPr>
              <a:t>Note: dynamic=False --&gt; in-sample lagged values are used for prediction</a:t>
            </a:r>
            <a:endParaRPr lang="en-US" sz="1400" i="0" dirty="0">
              <a:solidFill>
                <a:srgbClr val="000000"/>
              </a:solidFill>
              <a:effectLst/>
              <a:latin typeface="Alice" panose="02000503080000020004" pitchFamily="2"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192" y="473702"/>
            <a:ext cx="4590288" cy="523220"/>
          </a:xfrm>
          <a:prstGeom prst="rect">
            <a:avLst/>
          </a:prstGeom>
          <a:no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ARIMA Predict</a:t>
            </a:r>
            <a:endParaRPr lang="en-IN" sz="2800"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192" y="1663183"/>
            <a:ext cx="6797183" cy="3310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696" y="522470"/>
            <a:ext cx="4590288" cy="523220"/>
          </a:xfrm>
          <a:prstGeom prst="rect">
            <a:avLst/>
          </a:prstGeom>
          <a:no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SARIMAX Predict</a:t>
            </a:r>
            <a:endParaRPr lang="en-IN"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 y="1606330"/>
            <a:ext cx="7458456" cy="3537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3192" y="546854"/>
            <a:ext cx="4590288" cy="523220"/>
          </a:xfrm>
          <a:prstGeom prst="rect">
            <a:avLst/>
          </a:prstGeom>
          <a:no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Holt- Winters</a:t>
            </a:r>
            <a:endParaRPr lang="en-IN" sz="28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716" y="1595358"/>
            <a:ext cx="4675764" cy="31595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93792" y="2571750"/>
            <a:ext cx="3758184" cy="1231106"/>
          </a:xfrm>
          <a:prstGeom prst="rect">
            <a:avLst/>
          </a:prstGeom>
          <a:noFill/>
        </p:spPr>
        <p:txBody>
          <a:bodyPr wrap="square">
            <a:spAutoFit/>
          </a:bodyPr>
          <a:lstStyle/>
          <a:p>
            <a:r>
              <a:rPr lang="en-US" sz="1400" i="0" dirty="0">
                <a:solidFill>
                  <a:srgbClr val="000000"/>
                </a:solidFill>
                <a:effectLst/>
                <a:latin typeface="Alice" panose="02000503080000020004" pitchFamily="2" charset="0"/>
                <a:cs typeface="Arial" panose="020B0604020202020204" pitchFamily="34" charset="0"/>
              </a:rPr>
              <a:t>Uses exponential smoothing to encode lots of values from the past by computing the combined effects of value, trend and seasonality</a:t>
            </a:r>
            <a:endParaRPr lang="en-US" sz="1400" i="0" dirty="0">
              <a:solidFill>
                <a:srgbClr val="000000"/>
              </a:solidFill>
              <a:effectLst/>
              <a:latin typeface="Alice" panose="02000503080000020004" pitchFamily="2" charset="0"/>
              <a:cs typeface="Arial" panose="020B060402020202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353" y="326305"/>
            <a:ext cx="6948506" cy="725349"/>
          </a:xfrm>
        </p:spPr>
        <p:txBody>
          <a:bodyPr>
            <a:normAutofit fontScale="90000"/>
          </a:bodyPr>
          <a:lstStyle/>
          <a:p>
            <a:r>
              <a:rPr lang="en-US" sz="3600" b="1"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rPr>
              <a:t>Project Architecture / Project Flow</a:t>
            </a:r>
            <a:br>
              <a:rPr lang="en-US" sz="1800" b="0"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lang="en-US" dirty="0"/>
          </a:p>
        </p:txBody>
      </p:sp>
      <p:pic>
        <p:nvPicPr>
          <p:cNvPr id="2" name="Content Placeholder 1"/>
          <p:cNvPicPr>
            <a:picLocks noGrp="1" noChangeAspect="1"/>
          </p:cNvPicPr>
          <p:nvPr>
            <p:ph idx="1"/>
          </p:nvPr>
        </p:nvPicPr>
        <p:blipFill>
          <a:blip r:embed="rId1"/>
          <a:stretch>
            <a:fillRect/>
          </a:stretch>
        </p:blipFill>
        <p:spPr>
          <a:xfrm>
            <a:off x="4038187" y="1382219"/>
            <a:ext cx="5724144" cy="467868"/>
          </a:xfrm>
          <a:prstGeom prst="rect">
            <a:avLst/>
          </a:prstGeom>
        </p:spPr>
      </p:pic>
      <p:graphicFrame>
        <p:nvGraphicFramePr>
          <p:cNvPr id="3" name="Table 2"/>
          <p:cNvGraphicFramePr>
            <a:graphicFrameLocks noGrp="1"/>
          </p:cNvGraphicFramePr>
          <p:nvPr/>
        </p:nvGraphicFramePr>
        <p:xfrm>
          <a:off x="307435" y="1393380"/>
          <a:ext cx="3311013" cy="3520347"/>
        </p:xfrm>
        <a:graphic>
          <a:graphicData uri="http://schemas.openxmlformats.org/drawingml/2006/table">
            <a:tbl>
              <a:tblPr bandRow="1"/>
              <a:tblGrid>
                <a:gridCol w="1849904"/>
                <a:gridCol w="1461109"/>
              </a:tblGrid>
              <a:tr h="347345">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Milestone</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3175"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Duration</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803944">
                <a:tc>
                  <a:txBody>
                    <a:bodyPr/>
                    <a:lstStyle/>
                    <a:p>
                      <a:pPr marL="6350" marR="21590" indent="-6350" algn="l">
                        <a:lnSpc>
                          <a:spcPct val="107000"/>
                        </a:lnSpc>
                        <a:spcAft>
                          <a:spcPts val="250"/>
                        </a:spcAft>
                      </a:pPr>
                      <a:r>
                        <a:rPr lang="en-IN" sz="1200" b="1" dirty="0">
                          <a:solidFill>
                            <a:srgbClr val="000000"/>
                          </a:solidFill>
                          <a:effectLst/>
                          <a:latin typeface="Arial" panose="020B0604020202020204" pitchFamily="34" charset="0"/>
                          <a:ea typeface="Arial" panose="020B0604020202020204" pitchFamily="34" charset="0"/>
                        </a:rPr>
                        <a:t>Kick off and Business Objective discussion</a:t>
                      </a:r>
                      <a:endParaRPr lang="en-IN" sz="1200" b="1"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3175" indent="-6350" algn="l">
                        <a:lnSpc>
                          <a:spcPct val="107000"/>
                        </a:lnSpc>
                        <a:spcAft>
                          <a:spcPts val="250"/>
                        </a:spcAft>
                      </a:pPr>
                      <a:r>
                        <a:rPr lang="en-IN" sz="1200" b="1" dirty="0">
                          <a:solidFill>
                            <a:srgbClr val="000000"/>
                          </a:solidFill>
                          <a:effectLst/>
                          <a:latin typeface="Arial" panose="020B0604020202020204" pitchFamily="34" charset="0"/>
                          <a:ea typeface="Arial" panose="020B0604020202020204" pitchFamily="34" charset="0"/>
                        </a:rPr>
                        <a:t>1 day</a:t>
                      </a:r>
                      <a:endParaRPr lang="en-IN" sz="1200" b="1" dirty="0">
                        <a:solidFill>
                          <a:srgbClr val="000000"/>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FFFFFF"/>
                      </a:solidFill>
                      <a:prstDash val="solid"/>
                      <a:round/>
                      <a:headEnd type="none" w="med" len="med"/>
                      <a:tailEnd type="none" w="med" len="med"/>
                    </a:lnL>
                    <a:lnR>
                      <a:no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32071">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Data set Details</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3175" indent="-6350" algn="l">
                        <a:lnSpc>
                          <a:spcPct val="107000"/>
                        </a:lnSpc>
                        <a:spcAft>
                          <a:spcPts val="250"/>
                        </a:spcAft>
                      </a:pPr>
                      <a:r>
                        <a:rPr lang="en-IN" sz="1200" b="1" dirty="0">
                          <a:solidFill>
                            <a:srgbClr val="000000"/>
                          </a:solidFill>
                          <a:effectLst/>
                          <a:latin typeface="Arial" panose="020B0604020202020204" pitchFamily="34" charset="0"/>
                          <a:ea typeface="Arial" panose="020B0604020202020204" pitchFamily="34" charset="0"/>
                        </a:rPr>
                        <a:t>1 week</a:t>
                      </a:r>
                      <a:endParaRPr lang="en-IN" sz="1200" b="1"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2071">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EDA</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3175" indent="-6350" algn="l">
                        <a:lnSpc>
                          <a:spcPct val="107000"/>
                        </a:lnSpc>
                        <a:spcAft>
                          <a:spcPts val="250"/>
                        </a:spcAft>
                      </a:pPr>
                      <a:r>
                        <a:rPr lang="en-IN" sz="1200" b="1" dirty="0">
                          <a:solidFill>
                            <a:srgbClr val="000000"/>
                          </a:solidFill>
                          <a:effectLst/>
                          <a:latin typeface="Arial" panose="020B0604020202020204" pitchFamily="34" charset="0"/>
                          <a:ea typeface="Arial" panose="020B0604020202020204" pitchFamily="34" charset="0"/>
                        </a:rPr>
                        <a:t>1 week</a:t>
                      </a:r>
                      <a:endParaRPr lang="en-IN" sz="1200" b="1" dirty="0">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30742">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Model Building</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3175"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1 Week</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94566">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Model Evaluation</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rowSpan="2">
                  <a:txBody>
                    <a:bodyPr/>
                    <a:lstStyle/>
                    <a:p>
                      <a:pPr marL="3175"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1 week</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332071">
                <a:tc>
                  <a:txBody>
                    <a:bodyPr/>
                    <a:lstStyle/>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Feedback</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vMerge="1">
                  <a:tcPr/>
                </a:tc>
              </a:tr>
              <a:tr h="647537">
                <a:tc>
                  <a:txBody>
                    <a:bodyPr/>
                    <a:lstStyle/>
                    <a:p>
                      <a:pPr marL="6350" indent="-6350" algn="l">
                        <a:lnSpc>
                          <a:spcPct val="107000"/>
                        </a:lnSpc>
                        <a:spcAft>
                          <a:spcPts val="160"/>
                        </a:spcAft>
                      </a:pPr>
                      <a:r>
                        <a:rPr lang="en-IN" sz="1200" b="1">
                          <a:solidFill>
                            <a:srgbClr val="000000"/>
                          </a:solidFill>
                          <a:effectLst/>
                          <a:latin typeface="Arial" panose="020B0604020202020204" pitchFamily="34" charset="0"/>
                          <a:ea typeface="Arial" panose="020B0604020202020204" pitchFamily="34" charset="0"/>
                        </a:rPr>
                        <a:t>Deployment/</a:t>
                      </a:r>
                      <a:endParaRPr lang="en-IN" sz="1200" b="1">
                        <a:solidFill>
                          <a:srgbClr val="000000"/>
                        </a:solidFill>
                        <a:effectLst/>
                        <a:latin typeface="Arial" panose="020B0604020202020204" pitchFamily="34" charset="0"/>
                        <a:ea typeface="Arial" panose="020B0604020202020204" pitchFamily="34" charset="0"/>
                      </a:endParaRPr>
                    </a:p>
                    <a:p>
                      <a:pPr marL="6350" indent="-6350" algn="l">
                        <a:lnSpc>
                          <a:spcPct val="107000"/>
                        </a:lnSpc>
                        <a:spcAft>
                          <a:spcPts val="250"/>
                        </a:spcAft>
                      </a:pPr>
                      <a:r>
                        <a:rPr lang="en-IN" sz="1200" b="1">
                          <a:solidFill>
                            <a:srgbClr val="000000"/>
                          </a:solidFill>
                          <a:effectLst/>
                          <a:latin typeface="Arial" panose="020B0604020202020204" pitchFamily="34" charset="0"/>
                          <a:ea typeface="Arial" panose="020B0604020202020204" pitchFamily="34" charset="0"/>
                        </a:rPr>
                        <a:t>Final presentation</a:t>
                      </a:r>
                      <a:endParaRPr lang="en-IN" sz="1200" b="1">
                        <a:solidFill>
                          <a:srgbClr val="000000"/>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0D8E8"/>
                    </a:solidFill>
                  </a:tcPr>
                </a:tc>
                <a:tc>
                  <a:txBody>
                    <a:bodyPr/>
                    <a:lstStyle/>
                    <a:p>
                      <a:pPr marL="3175" indent="-6350" algn="l">
                        <a:lnSpc>
                          <a:spcPct val="107000"/>
                        </a:lnSpc>
                        <a:spcAft>
                          <a:spcPts val="250"/>
                        </a:spcAft>
                      </a:pPr>
                      <a:r>
                        <a:rPr lang="en-IN" sz="1200" b="1" dirty="0">
                          <a:solidFill>
                            <a:srgbClr val="000000"/>
                          </a:solidFill>
                          <a:effectLst/>
                          <a:latin typeface="Arial" panose="020B0604020202020204" pitchFamily="34" charset="0"/>
                          <a:ea typeface="Arial" panose="020B0604020202020204" pitchFamily="34" charset="0"/>
                        </a:rPr>
                        <a:t>1 day</a:t>
                      </a:r>
                      <a:endParaRPr lang="en-IN" sz="1200" b="1" dirty="0">
                        <a:solidFill>
                          <a:srgbClr val="000000"/>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D0D8E8"/>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44575" y="678180"/>
            <a:ext cx="2908300" cy="521970"/>
          </a:xfrm>
          <a:prstGeom prst="rect">
            <a:avLst/>
          </a:prstGeom>
          <a:noFill/>
        </p:spPr>
        <p:txBody>
          <a:bodyPr wrap="none" rtlCol="0">
            <a:spAutoFit/>
          </a:bodyPr>
          <a:p>
            <a:r>
              <a:rPr lang="en-IN" altLang="en-US" sz="2800">
                <a:solidFill>
                  <a:schemeClr val="bg1"/>
                </a:solidFill>
                <a:latin typeface="Arial" panose="020B0604020202020204" pitchFamily="34" charset="0"/>
                <a:cs typeface="Arial" panose="020B0604020202020204" pitchFamily="34" charset="0"/>
              </a:rPr>
              <a:t>Model Evaluation</a:t>
            </a:r>
            <a:endParaRPr lang="en-IN" altLang="en-US" sz="2800">
              <a:solidFill>
                <a:schemeClr val="bg1"/>
              </a:solidFill>
              <a:latin typeface="Arial" panose="020B0604020202020204" pitchFamily="34" charset="0"/>
              <a:cs typeface="Arial" panose="020B0604020202020204" pitchFamily="34" charset="0"/>
            </a:endParaRPr>
          </a:p>
        </p:txBody>
      </p:sp>
      <p:sp>
        <p:nvSpPr>
          <p:cNvPr id="11" name="Text Box 10"/>
          <p:cNvSpPr txBox="1"/>
          <p:nvPr/>
        </p:nvSpPr>
        <p:spPr>
          <a:xfrm>
            <a:off x="826770" y="1330325"/>
            <a:ext cx="5147945" cy="368300"/>
          </a:xfrm>
          <a:prstGeom prst="rect">
            <a:avLst/>
          </a:prstGeom>
          <a:noFill/>
        </p:spPr>
        <p:txBody>
          <a:bodyPr wrap="square" rtlCol="0">
            <a:spAutoFit/>
          </a:bodyPr>
          <a:p>
            <a:r>
              <a:rPr lang="en-IN" altLang="en-US"/>
              <a:t>RSME Value for the ARIMA, SARIMAX, Holt-Winters</a:t>
            </a:r>
            <a:endParaRPr lang="en-IN" altLang="en-US"/>
          </a:p>
        </p:txBody>
      </p:sp>
      <p:sp>
        <p:nvSpPr>
          <p:cNvPr id="12" name="Text Box 11"/>
          <p:cNvSpPr txBox="1"/>
          <p:nvPr/>
        </p:nvSpPr>
        <p:spPr>
          <a:xfrm>
            <a:off x="502285" y="1903095"/>
            <a:ext cx="1764030" cy="368300"/>
          </a:xfrm>
          <a:prstGeom prst="rect">
            <a:avLst/>
          </a:prstGeom>
          <a:noFill/>
        </p:spPr>
        <p:txBody>
          <a:bodyPr wrap="none" rtlCol="0">
            <a:spAutoFit/>
          </a:bodyPr>
          <a:p>
            <a:pPr marL="285750" indent="-285750">
              <a:buFont typeface="Arial" panose="020B0604020202020204" pitchFamily="34" charset="0"/>
              <a:buChar char="•"/>
            </a:pPr>
            <a:r>
              <a:rPr lang="en-IN" altLang="en-US"/>
              <a:t>ARIMA Model</a:t>
            </a:r>
            <a:endParaRPr lang="en-IN" altLang="en-US"/>
          </a:p>
        </p:txBody>
      </p:sp>
      <p:pic>
        <p:nvPicPr>
          <p:cNvPr id="13" name="Picture 12"/>
          <p:cNvPicPr>
            <a:picLocks noChangeAspect="1"/>
          </p:cNvPicPr>
          <p:nvPr/>
        </p:nvPicPr>
        <p:blipFill>
          <a:blip r:embed="rId1"/>
          <a:stretch>
            <a:fillRect/>
          </a:stretch>
        </p:blipFill>
        <p:spPr>
          <a:xfrm>
            <a:off x="977265" y="2430145"/>
            <a:ext cx="4081145" cy="885825"/>
          </a:xfrm>
          <a:prstGeom prst="rect">
            <a:avLst/>
          </a:prstGeom>
        </p:spPr>
      </p:pic>
      <p:sp>
        <p:nvSpPr>
          <p:cNvPr id="15" name="Text Box 14"/>
          <p:cNvSpPr txBox="1"/>
          <p:nvPr/>
        </p:nvSpPr>
        <p:spPr>
          <a:xfrm>
            <a:off x="612140" y="3390900"/>
            <a:ext cx="1985645" cy="368300"/>
          </a:xfrm>
          <a:prstGeom prst="rect">
            <a:avLst/>
          </a:prstGeom>
          <a:noFill/>
        </p:spPr>
        <p:txBody>
          <a:bodyPr wrap="none" rtlCol="0">
            <a:spAutoFit/>
          </a:bodyPr>
          <a:p>
            <a:pPr marL="285750" indent="-285750">
              <a:buFont typeface="Arial" panose="020B0604020202020204" pitchFamily="34" charset="0"/>
              <a:buChar char="•"/>
            </a:pPr>
            <a:r>
              <a:rPr lang="en-IN" altLang="en-US"/>
              <a:t>SARIMAX Model</a:t>
            </a:r>
            <a:endParaRPr lang="en-IN" altLang="en-US"/>
          </a:p>
        </p:txBody>
      </p:sp>
      <p:pic>
        <p:nvPicPr>
          <p:cNvPr id="16" name="Picture 15"/>
          <p:cNvPicPr>
            <a:picLocks noChangeAspect="1"/>
          </p:cNvPicPr>
          <p:nvPr/>
        </p:nvPicPr>
        <p:blipFill>
          <a:blip r:embed="rId2"/>
          <a:stretch>
            <a:fillRect/>
          </a:stretch>
        </p:blipFill>
        <p:spPr>
          <a:xfrm>
            <a:off x="977900" y="3834130"/>
            <a:ext cx="4904740" cy="6908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0" y="1671955"/>
            <a:ext cx="1657350" cy="368300"/>
          </a:xfrm>
          <a:prstGeom prst="rect">
            <a:avLst/>
          </a:prstGeom>
          <a:noFill/>
        </p:spPr>
        <p:txBody>
          <a:bodyPr wrap="none" rtlCol="0">
            <a:spAutoFit/>
          </a:bodyPr>
          <a:p>
            <a:pPr marL="285750" indent="-285750">
              <a:buFont typeface="Arial" panose="020B0604020202020204" pitchFamily="34" charset="0"/>
              <a:buChar char="•"/>
            </a:pPr>
            <a:r>
              <a:rPr lang="en-IN" altLang="en-US"/>
              <a:t>Holt-Winters</a:t>
            </a:r>
            <a:endParaRPr lang="en-IN" altLang="en-US"/>
          </a:p>
        </p:txBody>
      </p:sp>
      <p:pic>
        <p:nvPicPr>
          <p:cNvPr id="3" name="Picture 2"/>
          <p:cNvPicPr>
            <a:picLocks noChangeAspect="1"/>
          </p:cNvPicPr>
          <p:nvPr/>
        </p:nvPicPr>
        <p:blipFill>
          <a:blip r:embed="rId1"/>
          <a:stretch>
            <a:fillRect/>
          </a:stretch>
        </p:blipFill>
        <p:spPr>
          <a:xfrm>
            <a:off x="1148080" y="2190750"/>
            <a:ext cx="4947285" cy="762000"/>
          </a:xfrm>
          <a:prstGeom prst="rect">
            <a:avLst/>
          </a:prstGeom>
        </p:spPr>
      </p:pic>
      <p:sp>
        <p:nvSpPr>
          <p:cNvPr id="6" name="Text Box 5"/>
          <p:cNvSpPr txBox="1"/>
          <p:nvPr/>
        </p:nvSpPr>
        <p:spPr>
          <a:xfrm>
            <a:off x="1123950" y="3360420"/>
            <a:ext cx="5645150" cy="829945"/>
          </a:xfrm>
          <a:prstGeom prst="rect">
            <a:avLst/>
          </a:prstGeom>
          <a:noFill/>
        </p:spPr>
        <p:txBody>
          <a:bodyPr wrap="square" rtlCol="0">
            <a:spAutoFit/>
          </a:bodyPr>
          <a:p>
            <a:r>
              <a:rPr lang="en-IN" altLang="en-US" sz="1600"/>
              <a:t>Observation: From above observation ARIMA MODEL has lower RMSE value ,hence we are going to deploy using ARIMA Model.</a:t>
            </a:r>
            <a:endParaRPr lang="en-IN" altLang="en-US" sz="1600"/>
          </a:p>
          <a:p>
            <a:endParaRPr lang="en-IN"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6465" y="1635125"/>
            <a:ext cx="673735" cy="368300"/>
          </a:xfrm>
          <a:prstGeom prst="rect">
            <a:avLst/>
          </a:prstGeom>
          <a:noFill/>
        </p:spPr>
        <p:txBody>
          <a:bodyPr wrap="none" rtlCol="0">
            <a:spAutoFit/>
          </a:bodyPr>
          <a:p>
            <a:r>
              <a:rPr lang="en-US"/>
              <a:t>EMA </a:t>
            </a:r>
            <a:endParaRPr lang="en-US"/>
          </a:p>
        </p:txBody>
      </p:sp>
      <p:pic>
        <p:nvPicPr>
          <p:cNvPr id="3" name="Picture 2"/>
          <p:cNvPicPr>
            <a:picLocks noChangeAspect="1"/>
          </p:cNvPicPr>
          <p:nvPr/>
        </p:nvPicPr>
        <p:blipFill>
          <a:blip r:embed="rId1"/>
          <a:stretch>
            <a:fillRect/>
          </a:stretch>
        </p:blipFill>
        <p:spPr>
          <a:xfrm>
            <a:off x="647700" y="2066290"/>
            <a:ext cx="7712075" cy="27444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19810" y="2183130"/>
            <a:ext cx="5013960" cy="1301750"/>
          </a:xfrm>
          <a:prstGeom prst="rect">
            <a:avLst/>
          </a:prstGeom>
        </p:spPr>
      </p:pic>
      <p:sp>
        <p:nvSpPr>
          <p:cNvPr id="3" name="Text Box 2"/>
          <p:cNvSpPr txBox="1"/>
          <p:nvPr/>
        </p:nvSpPr>
        <p:spPr>
          <a:xfrm>
            <a:off x="1565275" y="1482725"/>
            <a:ext cx="309880" cy="368300"/>
          </a:xfrm>
          <a:prstGeom prst="rect">
            <a:avLst/>
          </a:prstGeom>
          <a:noFill/>
        </p:spPr>
        <p:txBody>
          <a:bodyPr wrap="none" rtlCol="0">
            <a:spAutoFit/>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33525" y="769620"/>
            <a:ext cx="2633345" cy="521970"/>
          </a:xfrm>
          <a:prstGeom prst="rect">
            <a:avLst/>
          </a:prstGeom>
          <a:noFill/>
        </p:spPr>
        <p:txBody>
          <a:bodyPr wrap="none" rtlCol="0">
            <a:spAutoFit/>
          </a:bodyPr>
          <a:p>
            <a:r>
              <a:rPr lang="en-IN" altLang="en-US" sz="2800">
                <a:solidFill>
                  <a:schemeClr val="bg1"/>
                </a:solidFill>
                <a:latin typeface="Arial" panose="020B0604020202020204" pitchFamily="34" charset="0"/>
                <a:cs typeface="Arial" panose="020B0604020202020204" pitchFamily="34" charset="0"/>
              </a:rPr>
              <a:t>DEPLOYMENT</a:t>
            </a:r>
            <a:endParaRPr lang="en-IN" altLang="en-US" sz="2800">
              <a:solidFill>
                <a:schemeClr val="bg1"/>
              </a:solidFill>
              <a:latin typeface="Arial" panose="020B0604020202020204" pitchFamily="34" charset="0"/>
              <a:cs typeface="Arial" panose="020B0604020202020204" pitchFamily="34" charset="0"/>
            </a:endParaRPr>
          </a:p>
        </p:txBody>
      </p:sp>
      <p:sp>
        <p:nvSpPr>
          <p:cNvPr id="4" name="Text Box 3"/>
          <p:cNvSpPr txBox="1"/>
          <p:nvPr/>
        </p:nvSpPr>
        <p:spPr>
          <a:xfrm>
            <a:off x="1457960" y="1677670"/>
            <a:ext cx="3296920" cy="368300"/>
          </a:xfrm>
          <a:prstGeom prst="rect">
            <a:avLst/>
          </a:prstGeom>
          <a:noFill/>
        </p:spPr>
        <p:txBody>
          <a:bodyPr wrap="none" rtlCol="0">
            <a:spAutoFit/>
          </a:bodyPr>
          <a:p>
            <a:r>
              <a:rPr lang="en-IN" altLang="en-US"/>
              <a:t>Dep</a:t>
            </a:r>
            <a:r>
              <a:rPr lang="en-US" altLang="en-IN"/>
              <a:t>lo</a:t>
            </a:r>
            <a:r>
              <a:rPr lang="en-IN" altLang="en-US"/>
              <a:t>yment Using ARIMA Model.</a:t>
            </a:r>
            <a:endParaRPr lang="en-IN" altLang="en-US"/>
          </a:p>
        </p:txBody>
      </p:sp>
      <p:pic>
        <p:nvPicPr>
          <p:cNvPr id="2" name="Picture 1" descr="WhatsApp Image 2022-12-12 at 4.49.46 PM (1)"/>
          <p:cNvPicPr>
            <a:picLocks noChangeAspect="1"/>
          </p:cNvPicPr>
          <p:nvPr/>
        </p:nvPicPr>
        <p:blipFill>
          <a:blip r:embed="rId1"/>
          <a:stretch>
            <a:fillRect/>
          </a:stretch>
        </p:blipFill>
        <p:spPr>
          <a:xfrm>
            <a:off x="1262380" y="2243455"/>
            <a:ext cx="5531485" cy="27774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5005" y="1421765"/>
            <a:ext cx="7173595" cy="2861310"/>
          </a:xfrm>
          <a:prstGeom prst="rect">
            <a:avLst/>
          </a:prstGeom>
          <a:noFill/>
        </p:spPr>
        <p:txBody>
          <a:bodyPr wrap="square" rtlCol="0">
            <a:spAutoFit/>
          </a:bodyPr>
          <a:p>
            <a:pPr algn="l"/>
            <a:r>
              <a:rPr lang="en-US"/>
              <a:t>Challanges Faced while working on project:</a:t>
            </a:r>
            <a:endParaRPr lang="en-US"/>
          </a:p>
          <a:p>
            <a:pPr algn="l"/>
            <a:endParaRPr lang="en-US"/>
          </a:p>
          <a:p>
            <a:pPr marL="285750" indent="-285750" algn="l">
              <a:buFont typeface="Arial" panose="020B0604020202020204" pitchFamily="34" charset="0"/>
              <a:buChar char="•"/>
            </a:pPr>
            <a:r>
              <a:rPr lang="en-US"/>
              <a:t>While working on  the project we encountered error during cross checking the stationary of data </a:t>
            </a:r>
            <a:endParaRPr lang="en-US"/>
          </a:p>
          <a:p>
            <a:pPr marL="285750" indent="-285750" algn="l">
              <a:buFont typeface="Arial" panose="020B0604020202020204" pitchFamily="34" charset="0"/>
              <a:buChar char="•"/>
            </a:pPr>
            <a:r>
              <a:rPr lang="en-US"/>
              <a:t>While building </a:t>
            </a:r>
            <a:r>
              <a:rPr lang="en-US">
                <a:sym typeface="+mn-ea"/>
              </a:rPr>
              <a:t>model building and </a:t>
            </a:r>
            <a:r>
              <a:rPr lang="en-US"/>
              <a:t>implementation phase we encounted errors.</a:t>
            </a: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endParaRPr lang="en-US"/>
          </a:p>
          <a:p>
            <a:pPr marL="285750" indent="-285750" algn="l">
              <a:buFont typeface="Arial" panose="020B0604020202020204" pitchFamily="34" charset="0"/>
              <a:buChar char="•"/>
            </a:pPr>
            <a:r>
              <a:rPr lang="en-US"/>
              <a:t>we overcome this challanges by interacting with the team mates and taking their insights, also collecting information from few online sources.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0192" y="2571750"/>
            <a:ext cx="4035552" cy="769441"/>
          </a:xfrm>
          <a:prstGeom prst="rect">
            <a:avLst/>
          </a:prstGeom>
          <a:noFill/>
        </p:spPr>
        <p:txBody>
          <a:bodyPr wrap="square" rtlCol="0">
            <a:spAutoFit/>
          </a:bodyPr>
          <a:lstStyle/>
          <a:p>
            <a:r>
              <a:rPr lang="en-IN" sz="4400" dirty="0">
                <a:solidFill>
                  <a:schemeClr val="tx2">
                    <a:lumMod val="50000"/>
                  </a:schemeClr>
                </a:solidFill>
              </a:rPr>
              <a:t>Thank You</a:t>
            </a:r>
            <a:endParaRPr lang="en-IN" sz="4400" dirty="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407" y="407277"/>
            <a:ext cx="5229305" cy="726579"/>
          </a:xfrm>
        </p:spPr>
        <p:txBody>
          <a:bodyPr>
            <a:normAutofit fontScale="90000"/>
          </a:bodyPr>
          <a:lstStyle/>
          <a:p>
            <a:r>
              <a:rPr lang="en-US" sz="3100" b="1"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rPr>
              <a:t>Exploratory Data Analysis (EDA) </a:t>
            </a:r>
            <a:br>
              <a:rPr lang="en-US" sz="1800" b="0"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lang="en-US" dirty="0"/>
          </a:p>
        </p:txBody>
      </p:sp>
      <p:sp>
        <p:nvSpPr>
          <p:cNvPr id="5" name="Text Placeholder 4"/>
          <p:cNvSpPr>
            <a:spLocks noGrp="1"/>
          </p:cNvSpPr>
          <p:nvPr>
            <p:ph type="body" idx="1"/>
          </p:nvPr>
        </p:nvSpPr>
        <p:spPr>
          <a:xfrm>
            <a:off x="-596977" y="1779975"/>
            <a:ext cx="4040188" cy="479822"/>
          </a:xfrm>
        </p:spPr>
        <p:txBody>
          <a:bodyPr/>
          <a:lstStyle/>
          <a:p>
            <a:r>
              <a:rPr lang="en-US" sz="2400" b="1" i="0" u="none" strike="noStrike" cap="none" dirty="0">
                <a:solidFill>
                  <a:srgbClr val="002776"/>
                </a:solidFill>
                <a:latin typeface="Arial" panose="020B0604020202020204"/>
                <a:ea typeface="Arial" panose="020B0604020202020204"/>
                <a:cs typeface="Arial" panose="020B0604020202020204"/>
                <a:sym typeface="Arial" panose="020B0604020202020204"/>
              </a:rPr>
              <a:t>Data set details</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endParaRPr lang="en-US" dirty="0"/>
          </a:p>
        </p:txBody>
      </p:sp>
      <p:sp>
        <p:nvSpPr>
          <p:cNvPr id="6" name="Content Placeholder 5"/>
          <p:cNvSpPr>
            <a:spLocks noGrp="1"/>
          </p:cNvSpPr>
          <p:nvPr>
            <p:ph sz="half" idx="2"/>
          </p:nvPr>
        </p:nvSpPr>
        <p:spPr>
          <a:xfrm>
            <a:off x="86407" y="1973826"/>
            <a:ext cx="7936561" cy="2039212"/>
          </a:xfrm>
        </p:spPr>
        <p:txBody>
          <a:bodyPr>
            <a:normAutofit fontScale="92500" lnSpcReduction="10000"/>
          </a:bodyPr>
          <a:lstStyle/>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dirty="0">
                <a:solidFill>
                  <a:schemeClr val="dk1"/>
                </a:solidFill>
                <a:latin typeface="+mn-lt"/>
                <a:sym typeface="Century Gothic"/>
              </a:rPr>
              <a:t>Rows = 2182.</a:t>
            </a:r>
            <a:endParaRPr lang="en-US" sz="2400" dirty="0">
              <a:solidFill>
                <a:schemeClr val="dk1"/>
              </a:solidFill>
              <a:latin typeface="+mn-lt"/>
              <a:sym typeface="Century Gothic"/>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b="0" i="0" u="none" strike="noStrike" cap="none" dirty="0">
                <a:solidFill>
                  <a:schemeClr val="dk1"/>
                </a:solidFill>
                <a:latin typeface="+mn-lt"/>
                <a:sym typeface="Century Gothic"/>
              </a:rPr>
              <a:t>Columns = 2.</a:t>
            </a:r>
            <a:endParaRPr lang="en-US" sz="2400" b="0" i="0" u="none" strike="noStrike" cap="none" dirty="0">
              <a:solidFill>
                <a:schemeClr val="dk1"/>
              </a:solidFill>
              <a:latin typeface="+mn-lt"/>
              <a:sym typeface="Century Gothic"/>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dirty="0">
                <a:solidFill>
                  <a:schemeClr val="dk1"/>
                </a:solidFill>
                <a:latin typeface="+mn-lt"/>
                <a:sym typeface="Century Gothic"/>
              </a:rPr>
              <a:t>There is no null value in Dataset.</a:t>
            </a:r>
            <a:endParaRPr lang="en-US" sz="2400" dirty="0">
              <a:solidFill>
                <a:schemeClr val="dk1"/>
              </a:solidFill>
              <a:latin typeface="+mn-lt"/>
              <a:sym typeface="Century Gothic"/>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2400" b="0" i="0" u="none" strike="noStrike" cap="none" dirty="0">
                <a:solidFill>
                  <a:schemeClr val="dk1"/>
                </a:solidFill>
                <a:latin typeface="+mn-lt"/>
                <a:sym typeface="Century Gothic"/>
              </a:rPr>
              <a:t>There is no Duplicate Value in Dataset.</a:t>
            </a:r>
            <a:endParaRPr lang="en-US" sz="2400" b="0" i="0" u="none" strike="noStrike" cap="none" dirty="0">
              <a:solidFill>
                <a:schemeClr val="dk1"/>
              </a:solidFill>
              <a:latin typeface="+mn-lt"/>
              <a:sym typeface="Century Gothic"/>
            </a:endParaRPr>
          </a:p>
          <a:p>
            <a:pPr marL="285750" indent="-285750" algn="l">
              <a:buSzPts val="1800"/>
              <a:buFont typeface="Arial" panose="020B0604020202020204" pitchFamily="34" charset="0"/>
              <a:buChar char="•"/>
            </a:pPr>
            <a:r>
              <a:rPr lang="en-US" sz="2400" dirty="0">
                <a:solidFill>
                  <a:schemeClr val="tx1"/>
                </a:solidFill>
                <a:effectLst/>
                <a:latin typeface="+mn-lt"/>
                <a:cs typeface="Mongolian Baiti" panose="03000500000000000000" pitchFamily="66" charset="0"/>
              </a:rPr>
              <a:t>The unique() function has returned the unique values which are present in the data and it is pretty much cool.</a:t>
            </a:r>
            <a:endParaRPr lang="en-US" sz="2400" dirty="0">
              <a:solidFill>
                <a:schemeClr val="tx1"/>
              </a:solidFill>
              <a:effectLst/>
              <a:latin typeface="+mn-lt"/>
              <a:cs typeface="Mongolian Baiti" panose="03000500000000000000" pitchFamily="66" charset="0"/>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75997" y="178478"/>
            <a:ext cx="8229600" cy="857250"/>
          </a:xfrm>
        </p:spPr>
        <p:txBody>
          <a:bodyPr>
            <a:normAutofit/>
          </a:bodyPr>
          <a:lstStyle/>
          <a:p>
            <a:r>
              <a:rPr lang="en-IN" sz="2800" b="1" dirty="0">
                <a:solidFill>
                  <a:schemeClr val="bg1"/>
                </a:solidFill>
                <a:latin typeface="Arial" panose="020B0604020202020204" pitchFamily="34" charset="0"/>
                <a:cs typeface="Arial" panose="020B0604020202020204" pitchFamily="34" charset="0"/>
              </a:rPr>
              <a:t>EDA</a:t>
            </a:r>
            <a:r>
              <a:rPr lang="en-IN" sz="2800" dirty="0">
                <a:solidFill>
                  <a:schemeClr val="bg1"/>
                </a:solidFill>
                <a:latin typeface="Arial" panose="020B0604020202020204" pitchFamily="34" charset="0"/>
                <a:cs typeface="Arial" panose="020B0604020202020204" pitchFamily="34" charset="0"/>
              </a:rPr>
              <a:t> (Visualization)</a:t>
            </a:r>
            <a:endParaRPr lang="en-IN" sz="2800"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207264" y="1609344"/>
            <a:ext cx="8461248" cy="861774"/>
          </a:xfrm>
          <a:prstGeom prst="rect">
            <a:avLst/>
          </a:prstGeom>
          <a:noFill/>
        </p:spPr>
        <p:txBody>
          <a:bodyPr wrap="square" rtlCol="0">
            <a:spAutoFit/>
          </a:bodyPr>
          <a:lstStyle/>
          <a:p>
            <a:pPr rtl="0" fontAlgn="base">
              <a:spcBef>
                <a:spcPts val="0"/>
              </a:spcBef>
              <a:spcAft>
                <a:spcPts val="0"/>
              </a:spcAft>
              <a:buFont typeface="+mj-lt"/>
              <a:buAutoNum type="arabicPeriod"/>
            </a:pPr>
            <a:r>
              <a:rPr lang="en-US" sz="1600" b="0" i="0" u="none" strike="noStrike" dirty="0">
                <a:solidFill>
                  <a:srgbClr val="000000"/>
                </a:solidFill>
                <a:effectLst/>
                <a:latin typeface="Alice" panose="02000503080000020004" pitchFamily="2" charset="0"/>
              </a:rPr>
              <a:t>We can see that there is an increasing Trend. So, Trend is not constant.</a:t>
            </a:r>
            <a:endParaRPr lang="en-US" sz="1600" b="0" i="0" u="none" strike="noStrike" dirty="0">
              <a:solidFill>
                <a:srgbClr val="000000"/>
              </a:solidFill>
              <a:effectLst/>
              <a:latin typeface="Alice" panose="02000503080000020004" pitchFamily="2" charset="0"/>
            </a:endParaRPr>
          </a:p>
          <a:p>
            <a:pPr rtl="0" fontAlgn="base">
              <a:spcBef>
                <a:spcPts val="0"/>
              </a:spcBef>
              <a:spcAft>
                <a:spcPts val="0"/>
              </a:spcAft>
              <a:buFont typeface="+mj-lt"/>
              <a:buAutoNum type="arabicPeriod"/>
            </a:pPr>
            <a:r>
              <a:rPr lang="en-US" sz="1600" b="0" i="0" u="none" strike="noStrike" dirty="0">
                <a:solidFill>
                  <a:srgbClr val="000000"/>
                </a:solidFill>
                <a:effectLst/>
                <a:latin typeface="Alice" panose="02000503080000020004" pitchFamily="2" charset="0"/>
              </a:rPr>
              <a:t>Variance is also not constant.</a:t>
            </a:r>
            <a:endParaRPr lang="en-US" sz="1600" b="0" i="0" u="none" strike="noStrike" dirty="0">
              <a:solidFill>
                <a:srgbClr val="000000"/>
              </a:solidFill>
              <a:effectLst/>
              <a:latin typeface="Alice" panose="02000503080000020004" pitchFamily="2" charset="0"/>
            </a:endParaRPr>
          </a:p>
          <a:p>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320" y="2235149"/>
            <a:ext cx="6691868" cy="22027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7264" y="4626468"/>
            <a:ext cx="9119616" cy="338554"/>
          </a:xfrm>
          <a:prstGeom prst="rect">
            <a:avLst/>
          </a:prstGeom>
          <a:noFill/>
        </p:spPr>
        <p:txBody>
          <a:bodyPr wrap="square" rtlCol="0">
            <a:spAutoFit/>
          </a:bodyPr>
          <a:lstStyle/>
          <a:p>
            <a:r>
              <a:rPr lang="en-US" sz="1600" dirty="0">
                <a:solidFill>
                  <a:srgbClr val="000000"/>
                </a:solidFill>
                <a:latin typeface="Alice" panose="02000503080000020004" pitchFamily="2" charset="0"/>
              </a:rPr>
              <a:t>T</a:t>
            </a:r>
            <a:r>
              <a:rPr lang="en-US" sz="1600" i="0" u="none" strike="noStrike" dirty="0">
                <a:solidFill>
                  <a:srgbClr val="000000"/>
                </a:solidFill>
                <a:effectLst/>
                <a:latin typeface="Alice" panose="02000503080000020004" pitchFamily="2" charset="0"/>
              </a:rPr>
              <a:t>he drastic increase in gold price after the year 2020 and there is </a:t>
            </a:r>
            <a:r>
              <a:rPr lang="en-US" sz="1200" i="0" u="none" strike="noStrike" dirty="0">
                <a:solidFill>
                  <a:srgbClr val="000000"/>
                </a:solidFill>
                <a:effectLst/>
                <a:latin typeface="Alice" panose="02000503080000020004" pitchFamily="2" charset="0"/>
              </a:rPr>
              <a:t>intermediate</a:t>
            </a:r>
            <a:r>
              <a:rPr lang="en-US" sz="1600" i="0" u="none" strike="noStrike" dirty="0">
                <a:solidFill>
                  <a:srgbClr val="000000"/>
                </a:solidFill>
                <a:effectLst/>
                <a:latin typeface="Alice" panose="02000503080000020004" pitchFamily="2" charset="0"/>
              </a:rPr>
              <a:t> fluctuation in 2021.</a:t>
            </a:r>
            <a:endParaRPr lang="en-IN" sz="1600" dirty="0">
              <a:latin typeface="Alice" panose="0200050308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91056" y="193787"/>
            <a:ext cx="8229600" cy="857250"/>
          </a:xfrm>
        </p:spPr>
        <p:txBody>
          <a:bodyPr>
            <a:normAutofit/>
          </a:bodyPr>
          <a:lstStyle/>
          <a:p>
            <a:r>
              <a:rPr lang="en-IN" sz="2800" dirty="0">
                <a:solidFill>
                  <a:schemeClr val="bg1"/>
                </a:solidFill>
                <a:latin typeface="Arial" panose="020B0604020202020204" pitchFamily="34" charset="0"/>
                <a:cs typeface="Arial" panose="020B0604020202020204" pitchFamily="34" charset="0"/>
              </a:rPr>
              <a:t>Plots for deep Visualization</a:t>
            </a:r>
            <a:endParaRPr lang="en-IN" sz="2800" dirty="0">
              <a:solidFill>
                <a:schemeClr val="bg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476" y="2043303"/>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43303"/>
            <a:ext cx="3886200"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354" y="1884807"/>
            <a:ext cx="389572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74198" y="2099846"/>
            <a:ext cx="5108448" cy="2308324"/>
          </a:xfrm>
          <a:prstGeom prst="rect">
            <a:avLst/>
          </a:prstGeom>
          <a:noFill/>
        </p:spPr>
        <p:txBody>
          <a:bodyPr wrap="square" rtlCol="0">
            <a:spAutoFit/>
          </a:bodyPr>
          <a:lstStyle/>
          <a:p>
            <a:pPr marL="285750" indent="-285750" algn="just"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Using seaborn libraries and plotting Pairplot ,Distplot  and scatterplot </a:t>
            </a:r>
            <a:endParaRPr lang="en-US" sz="1400" i="0" u="none" strike="noStrike" dirty="0">
              <a:solidFill>
                <a:srgbClr val="000000"/>
              </a:solidFill>
              <a:effectLst/>
              <a:latin typeface="Alice" panose="02000503080000020004" pitchFamily="2" charset="0"/>
            </a:endParaRPr>
          </a:p>
          <a:p>
            <a:pPr marL="285750" indent="-285750" algn="just"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we can see how the prices of gold are distributed in our dataset.</a:t>
            </a:r>
            <a:endParaRPr lang="en-US" sz="1400" i="0" u="none" strike="noStrike" dirty="0">
              <a:solidFill>
                <a:srgbClr val="000000"/>
              </a:solidFill>
              <a:effectLst/>
              <a:latin typeface="Alice" panose="02000503080000020004" pitchFamily="2" charset="0"/>
            </a:endParaRPr>
          </a:p>
          <a:p>
            <a:pPr marL="285750" indent="-285750" algn="just"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We can see from above's Displot Data is not Normally Distributed.</a:t>
            </a:r>
            <a:endParaRPr lang="en-US" sz="1400" i="0" u="none" strike="noStrike" dirty="0">
              <a:solidFill>
                <a:srgbClr val="000000"/>
              </a:solidFill>
              <a:effectLst/>
              <a:latin typeface="Alice" panose="02000503080000020004" pitchFamily="2" charset="0"/>
            </a:endParaRPr>
          </a:p>
          <a:p>
            <a:pPr marL="285750" indent="-285750" algn="just"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From above visual trend we can see that the data has different trend at Different levels hence it is Non-Stationary</a:t>
            </a:r>
            <a:endParaRPr lang="en-US" sz="1400" i="0" u="none" strike="noStrike" dirty="0">
              <a:solidFill>
                <a:srgbClr val="000000"/>
              </a:solidFill>
              <a:effectLst/>
              <a:latin typeface="Alice" panose="02000503080000020004" pitchFamily="2"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98320" y="193787"/>
            <a:ext cx="8229600" cy="857250"/>
          </a:xfrm>
        </p:spPr>
        <p:txBody>
          <a:bodyPr>
            <a:normAutofit/>
          </a:bodyPr>
          <a:lstStyle/>
          <a:p>
            <a:r>
              <a:rPr lang="en-IN" sz="2800" dirty="0">
                <a:solidFill>
                  <a:schemeClr val="bg1"/>
                </a:solidFill>
                <a:latin typeface="Arial" panose="020B0604020202020204" pitchFamily="34" charset="0"/>
                <a:cs typeface="Arial" panose="020B0604020202020204" pitchFamily="34" charset="0"/>
              </a:rPr>
              <a:t>Outliers and Correlation</a:t>
            </a:r>
            <a:endParaRPr lang="en-IN" sz="2800" dirty="0">
              <a:solidFill>
                <a:schemeClr val="bg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207" y="2011679"/>
            <a:ext cx="2726086" cy="2487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stretch>
            <a:fillRect/>
          </a:stretch>
        </p:blipFill>
        <p:spPr>
          <a:xfrm>
            <a:off x="3138654" y="2011678"/>
            <a:ext cx="2631276" cy="2487169"/>
          </a:xfrm>
          <a:prstGeom prst="rect">
            <a:avLst/>
          </a:prstGeom>
        </p:spPr>
      </p:pic>
      <p:sp>
        <p:nvSpPr>
          <p:cNvPr id="14" name="TextBox 13"/>
          <p:cNvSpPr txBox="1"/>
          <p:nvPr/>
        </p:nvSpPr>
        <p:spPr>
          <a:xfrm>
            <a:off x="5982081" y="1804416"/>
            <a:ext cx="1991487" cy="2954655"/>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There is no outlier in dataset price</a:t>
            </a:r>
            <a:endParaRPr lang="en-US" sz="14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endParaRPr lang="en-US" sz="14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This is the correlation matrix with the range from </a:t>
            </a:r>
            <a:endParaRPr lang="en-US" sz="14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endParaRPr lang="en-US" sz="1400" i="0" u="none" strike="noStrike" dirty="0">
              <a:solidFill>
                <a:srgbClr val="000000"/>
              </a:solidFill>
              <a:effectLst/>
              <a:latin typeface="Alice" panose="02000503080000020004" pitchFamily="2" charset="0"/>
            </a:endParaRPr>
          </a:p>
          <a:p>
            <a:pPr rtl="0" fontAlgn="base">
              <a:spcBef>
                <a:spcPts val="0"/>
              </a:spcBef>
              <a:spcAft>
                <a:spcPts val="0"/>
              </a:spcAft>
              <a:buFont typeface="Arial" panose="020B0604020202020204" pitchFamily="34" charset="0"/>
              <a:buChar char="•"/>
            </a:pPr>
            <a:r>
              <a:rPr lang="en-US" sz="1400" i="0" u="none" strike="noStrike" dirty="0">
                <a:solidFill>
                  <a:srgbClr val="000000"/>
                </a:solidFill>
                <a:effectLst/>
                <a:latin typeface="Alice" panose="02000503080000020004" pitchFamily="2" charset="0"/>
              </a:rPr>
              <a:t>+1 to -1 where +1 is highly and positively correlated and -1 will be highly negatively correlated</a:t>
            </a:r>
            <a:endParaRPr lang="en-US" sz="1400" i="0" u="none" strike="noStrike" dirty="0">
              <a:solidFill>
                <a:srgbClr val="000000"/>
              </a:solidFill>
              <a:effectLst/>
              <a:latin typeface="Alice" panose="02000503080000020004" pitchFamily="2"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84960"/>
            <a:ext cx="7936992" cy="646331"/>
          </a:xfrm>
          <a:prstGeom prst="rect">
            <a:avLst/>
          </a:prstGeom>
          <a:noFill/>
        </p:spPr>
        <p:txBody>
          <a:bodyPr wrap="square" rtlCol="0">
            <a:spAutoFit/>
          </a:bodyPr>
          <a:lstStyle/>
          <a:p>
            <a:r>
              <a:rPr lang="en-US" sz="1800" b="1" i="0" u="none" strike="noStrike" dirty="0">
                <a:solidFill>
                  <a:schemeClr val="tx2">
                    <a:lumMod val="75000"/>
                  </a:schemeClr>
                </a:solidFill>
                <a:effectLst/>
                <a:latin typeface="Arial" panose="020B0604020202020204" pitchFamily="34" charset="0"/>
                <a:cs typeface="Arial" panose="020B0604020202020204" pitchFamily="34" charset="0"/>
              </a:rPr>
              <a:t>Let visualizing the sum of all sales each year. We can do that using group of “Price” and “Date” and group by “Year”.</a:t>
            </a:r>
            <a:endParaRPr lang="en-IN" dirty="0">
              <a:solidFill>
                <a:schemeClr val="tx2">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086481" y="2384644"/>
            <a:ext cx="5577851" cy="2758856"/>
          </a:xfrm>
          <a:prstGeom prst="rect">
            <a:avLst/>
          </a:prstGeom>
        </p:spPr>
      </p:pic>
      <p:sp>
        <p:nvSpPr>
          <p:cNvPr id="6" name="TextBox 5"/>
          <p:cNvSpPr txBox="1"/>
          <p:nvPr/>
        </p:nvSpPr>
        <p:spPr>
          <a:xfrm>
            <a:off x="299657" y="3163907"/>
            <a:ext cx="2511552" cy="1200329"/>
          </a:xfrm>
          <a:prstGeom prst="rect">
            <a:avLst/>
          </a:prstGeom>
          <a:noFill/>
        </p:spPr>
        <p:txBody>
          <a:bodyPr wrap="square" rtlCol="0">
            <a:spAutoFit/>
          </a:bodyPr>
          <a:lstStyle/>
          <a:p>
            <a:r>
              <a:rPr lang="en-US" sz="1800" b="0" i="0" u="none" strike="noStrike" dirty="0">
                <a:solidFill>
                  <a:srgbClr val="000000"/>
                </a:solidFill>
                <a:effectLst/>
                <a:latin typeface="Alice" panose="02000503080000020004" pitchFamily="2" charset="0"/>
              </a:rPr>
              <a:t>We can see that by catplot the price increased in year 2020 &amp; 2021</a:t>
            </a:r>
            <a:endParaRPr lang="en-IN" dirty="0">
              <a:latin typeface="Alice" panose="0200050308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5983</Words>
  <Application>WPS Presentation</Application>
  <PresentationFormat>On-screen Show (16:9)</PresentationFormat>
  <Paragraphs>227</Paragraphs>
  <Slides>36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Algerian</vt:lpstr>
      <vt:lpstr>Gabriola</vt:lpstr>
      <vt:lpstr>Alice</vt:lpstr>
      <vt:lpstr>Yu Gothic UI</vt:lpstr>
      <vt:lpstr>Arial</vt:lpstr>
      <vt:lpstr>Century Gothic</vt:lpstr>
      <vt:lpstr>Mongolian Baiti</vt:lpstr>
      <vt:lpstr>Calibri</vt:lpstr>
      <vt:lpstr>Microsoft YaHei</vt:lpstr>
      <vt:lpstr>Arial Unicode MS</vt:lpstr>
      <vt:lpstr>Office Theme</vt:lpstr>
      <vt:lpstr>GOLD PRICE FORECASTING</vt:lpstr>
      <vt:lpstr>Business Problem</vt:lpstr>
      <vt:lpstr>Project Architecture / Project Flow </vt:lpstr>
      <vt:lpstr>Exploratory Data Analysis (EDA)  </vt:lpstr>
      <vt:lpstr>EDA (Visualization)</vt:lpstr>
      <vt:lpstr>Plots for deep Visualization</vt:lpstr>
      <vt:lpstr>PowerPoint 演示文稿</vt:lpstr>
      <vt:lpstr>Outliers and Correlation</vt:lpstr>
      <vt:lpstr>PowerPoint 演示文稿</vt:lpstr>
      <vt:lpstr>Time series decomposition</vt:lpstr>
      <vt:lpstr>Visualizing changes in mean over 365 days</vt:lpstr>
      <vt:lpstr>Trend &amp; Seasonality</vt:lpstr>
      <vt:lpstr>Feature Engineering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mahemaheshwari32</cp:lastModifiedBy>
  <cp:revision>5</cp:revision>
  <dcterms:created xsi:type="dcterms:W3CDTF">2017-08-01T15:40:00Z</dcterms:created>
  <dcterms:modified xsi:type="dcterms:W3CDTF">2022-12-14T16:43:54Z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559FE42C3296423BBFDE311D208710BC</vt:lpwstr>
  </property>
  <property fmtid="{D5CDD505-2E9C-101B-9397-08002B2CF9AE}" pid="3" name="KSOProductBuildVer">
    <vt:lpwstr>1033-11.2.0.11388</vt:lpwstr>
  </property>
</Properties>
</file>