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38" r:id="rId4"/>
    <p:sldId id="339" r:id="rId5"/>
    <p:sldId id="340" r:id="rId6"/>
    <p:sldId id="341" r:id="rId7"/>
    <p:sldId id="337" r:id="rId8"/>
    <p:sldId id="342" r:id="rId9"/>
    <p:sldId id="429" r:id="rId10"/>
    <p:sldId id="343" r:id="rId11"/>
    <p:sldId id="344" r:id="rId12"/>
    <p:sldId id="345" r:id="rId13"/>
    <p:sldId id="346" r:id="rId14"/>
    <p:sldId id="347" r:id="rId15"/>
    <p:sldId id="348" r:id="rId16"/>
    <p:sldId id="349" r:id="rId17"/>
    <p:sldId id="350" r:id="rId18"/>
    <p:sldId id="351" r:id="rId19"/>
    <p:sldId id="352" r:id="rId20"/>
    <p:sldId id="353" r:id="rId21"/>
    <p:sldId id="355" r:id="rId22"/>
    <p:sldId id="356" r:id="rId23"/>
    <p:sldId id="358" r:id="rId24"/>
    <p:sldId id="359" r:id="rId25"/>
    <p:sldId id="360" r:id="rId26"/>
    <p:sldId id="363" r:id="rId27"/>
    <p:sldId id="364" r:id="rId28"/>
    <p:sldId id="366" r:id="rId29"/>
    <p:sldId id="368" r:id="rId30"/>
    <p:sldId id="370" r:id="rId31"/>
    <p:sldId id="371" r:id="rId32"/>
    <p:sldId id="372" r:id="rId33"/>
    <p:sldId id="373" r:id="rId34"/>
    <p:sldId id="374" r:id="rId35"/>
    <p:sldId id="375" r:id="rId36"/>
    <p:sldId id="376" r:id="rId37"/>
    <p:sldId id="377" r:id="rId38"/>
    <p:sldId id="378" r:id="rId39"/>
    <p:sldId id="379" r:id="rId40"/>
    <p:sldId id="380" r:id="rId41"/>
    <p:sldId id="381" r:id="rId42"/>
    <p:sldId id="382" r:id="rId43"/>
    <p:sldId id="383" r:id="rId44"/>
    <p:sldId id="384" r:id="rId45"/>
    <p:sldId id="385" r:id="rId46"/>
    <p:sldId id="386" r:id="rId47"/>
    <p:sldId id="387" r:id="rId48"/>
    <p:sldId id="388" r:id="rId49"/>
    <p:sldId id="389" r:id="rId50"/>
    <p:sldId id="390" r:id="rId51"/>
    <p:sldId id="391" r:id="rId52"/>
    <p:sldId id="392" r:id="rId53"/>
    <p:sldId id="394" r:id="rId54"/>
    <p:sldId id="393" r:id="rId55"/>
    <p:sldId id="396" r:id="rId56"/>
    <p:sldId id="409" r:id="rId57"/>
    <p:sldId id="397" r:id="rId58"/>
    <p:sldId id="399" r:id="rId59"/>
    <p:sldId id="398" r:id="rId60"/>
    <p:sldId id="400" r:id="rId61"/>
    <p:sldId id="401" r:id="rId62"/>
    <p:sldId id="402" r:id="rId63"/>
    <p:sldId id="403" r:id="rId64"/>
    <p:sldId id="404" r:id="rId65"/>
    <p:sldId id="405" r:id="rId66"/>
    <p:sldId id="406" r:id="rId67"/>
    <p:sldId id="407" r:id="rId68"/>
    <p:sldId id="408" r:id="rId69"/>
    <p:sldId id="410" r:id="rId70"/>
    <p:sldId id="411" r:id="rId71"/>
    <p:sldId id="412" r:id="rId72"/>
    <p:sldId id="413" r:id="rId73"/>
    <p:sldId id="414" r:id="rId74"/>
    <p:sldId id="415" r:id="rId75"/>
    <p:sldId id="416" r:id="rId76"/>
    <p:sldId id="417" r:id="rId77"/>
    <p:sldId id="419" r:id="rId78"/>
    <p:sldId id="418" r:id="rId79"/>
    <p:sldId id="420" r:id="rId80"/>
    <p:sldId id="421" r:id="rId81"/>
    <p:sldId id="422" r:id="rId82"/>
    <p:sldId id="423" r:id="rId83"/>
    <p:sldId id="424" r:id="rId84"/>
    <p:sldId id="425" r:id="rId85"/>
    <p:sldId id="426" r:id="rId86"/>
    <p:sldId id="427" r:id="rId87"/>
    <p:sldId id="428" r:id="rId88"/>
    <p:sldId id="430" r:id="rId89"/>
    <p:sldId id="432" r:id="rId90"/>
    <p:sldId id="433" r:id="rId91"/>
    <p:sldId id="434" r:id="rId92"/>
    <p:sldId id="431" r:id="rId93"/>
    <p:sldId id="435" r:id="rId94"/>
    <p:sldId id="436" r:id="rId95"/>
    <p:sldId id="437" r:id="rId96"/>
    <p:sldId id="438" r:id="rId97"/>
    <p:sldId id="439" r:id="rId98"/>
    <p:sldId id="440" r:id="rId99"/>
    <p:sldId id="441" r:id="rId100"/>
    <p:sldId id="442" r:id="rId101"/>
    <p:sldId id="443" r:id="rId102"/>
    <p:sldId id="444" r:id="rId103"/>
    <p:sldId id="445" r:id="rId104"/>
    <p:sldId id="446" r:id="rId105"/>
    <p:sldId id="447" r:id="rId106"/>
    <p:sldId id="448" r:id="rId10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BC14AC"/>
    <a:srgbClr val="3399FF"/>
    <a:srgbClr val="3366FF"/>
    <a:srgbClr val="6666FF"/>
    <a:srgbClr val="0066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54" autoAdjust="0"/>
    <p:restoredTop sz="94660"/>
  </p:normalViewPr>
  <p:slideViewPr>
    <p:cSldViewPr snapToGrid="0">
      <p:cViewPr varScale="1">
        <p:scale>
          <a:sx n="63" d="100"/>
          <a:sy n="63" d="100"/>
        </p:scale>
        <p:origin x="89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14:34:56.534"/>
    </inkml:context>
    <inkml:brush xml:id="br0">
      <inkml:brushProperty name="width" value="0.05" units="cm"/>
      <inkml:brushProperty name="height" value="0.05" units="cm"/>
    </inkml:brush>
  </inkml:definitions>
  <inkml:trace contextRef="#ctx0" brushRef="#br0">0 3336 6560,'0'0'10335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14:34:57.230"/>
    </inkml:context>
    <inkml:brush xml:id="br0">
      <inkml:brushProperty name="width" value="0.05" units="cm"/>
      <inkml:brushProperty name="height" value="0.05" units="cm"/>
    </inkml:brush>
  </inkml:definitions>
  <inkml:trace contextRef="#ctx0" brushRef="#br0">1719 2387 6960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14:34:57.550"/>
    </inkml:context>
    <inkml:brush xml:id="br0">
      <inkml:brushProperty name="width" value="0.05" units="cm"/>
      <inkml:brushProperty name="height" value="0.05" units="cm"/>
    </inkml:brush>
  </inkml:definitions>
  <inkml:trace contextRef="#ctx0" brushRef="#br0">1644 1 192</inkml:trace>
  <inkml:trace contextRef="#ctx0" brushRef="#br0" timeOffset="1">0 84 6976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14:34:57.908"/>
    </inkml:context>
    <inkml:brush xml:id="br0">
      <inkml:brushProperty name="width" value="0.05" units="cm"/>
      <inkml:brushProperty name="height" value="0.05" units="cm"/>
    </inkml:brush>
  </inkml:definitions>
  <inkml:trace contextRef="#ctx0" brushRef="#br0">1342 1879 7456</inkml:trace>
  <inkml:trace contextRef="#ctx0" brushRef="#br0" timeOffset="1">2131 1264 7536</inkml:trace>
  <inkml:trace contextRef="#ctx0" brushRef="#br0" timeOffset="2">2874 628 7552</inkml:trace>
  <inkml:trace contextRef="#ctx0" brushRef="#br0" timeOffset="3">3652 33 7504,'42'-33'8800,"-12"42"-5409</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3A1D5-28BA-4B6C-9480-C1F279CF0D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34ACC61-019A-4B4B-B4B9-6E560EC710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1147DA8-45BC-4101-BEA7-A48F298C3E0A}"/>
              </a:ext>
            </a:extLst>
          </p:cNvPr>
          <p:cNvSpPr>
            <a:spLocks noGrp="1"/>
          </p:cNvSpPr>
          <p:nvPr>
            <p:ph type="dt" sz="half" idx="10"/>
          </p:nvPr>
        </p:nvSpPr>
        <p:spPr/>
        <p:txBody>
          <a:bodyPr/>
          <a:lstStyle/>
          <a:p>
            <a:fld id="{7E039638-E2F4-4E30-B8DA-D28460E847FF}" type="datetimeFigureOut">
              <a:rPr lang="en-IN" smtClean="0"/>
              <a:t>02-01-2022</a:t>
            </a:fld>
            <a:endParaRPr lang="en-IN"/>
          </a:p>
        </p:txBody>
      </p:sp>
      <p:sp>
        <p:nvSpPr>
          <p:cNvPr id="5" name="Footer Placeholder 4">
            <a:extLst>
              <a:ext uri="{FF2B5EF4-FFF2-40B4-BE49-F238E27FC236}">
                <a16:creationId xmlns:a16="http://schemas.microsoft.com/office/drawing/2014/main" id="{0178FB84-EB43-4DC3-99E9-7F21C2556A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77E577-C69D-4243-93CB-33F505F76746}"/>
              </a:ext>
            </a:extLst>
          </p:cNvPr>
          <p:cNvSpPr>
            <a:spLocks noGrp="1"/>
          </p:cNvSpPr>
          <p:nvPr>
            <p:ph type="sldNum" sz="quarter" idx="12"/>
          </p:nvPr>
        </p:nvSpPr>
        <p:spPr/>
        <p:txBody>
          <a:bodyPr/>
          <a:lstStyle/>
          <a:p>
            <a:fld id="{37CE12E0-2600-495C-AC1D-2D30C6600C3C}" type="slidenum">
              <a:rPr lang="en-IN" smtClean="0"/>
              <a:t>‹#›</a:t>
            </a:fld>
            <a:endParaRPr lang="en-IN"/>
          </a:p>
        </p:txBody>
      </p:sp>
    </p:spTree>
    <p:extLst>
      <p:ext uri="{BB962C8B-B14F-4D97-AF65-F5344CB8AC3E}">
        <p14:creationId xmlns:p14="http://schemas.microsoft.com/office/powerpoint/2010/main" val="3812673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061A7-9293-42A1-9DBF-830F3283766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007B47-1386-459C-9E3F-3C9AA3B1DA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C45867-3955-4819-9B25-68EBD3C271A4}"/>
              </a:ext>
            </a:extLst>
          </p:cNvPr>
          <p:cNvSpPr>
            <a:spLocks noGrp="1"/>
          </p:cNvSpPr>
          <p:nvPr>
            <p:ph type="dt" sz="half" idx="10"/>
          </p:nvPr>
        </p:nvSpPr>
        <p:spPr/>
        <p:txBody>
          <a:bodyPr/>
          <a:lstStyle/>
          <a:p>
            <a:fld id="{7E039638-E2F4-4E30-B8DA-D28460E847FF}" type="datetimeFigureOut">
              <a:rPr lang="en-IN" smtClean="0"/>
              <a:t>02-01-2022</a:t>
            </a:fld>
            <a:endParaRPr lang="en-IN"/>
          </a:p>
        </p:txBody>
      </p:sp>
      <p:sp>
        <p:nvSpPr>
          <p:cNvPr id="5" name="Footer Placeholder 4">
            <a:extLst>
              <a:ext uri="{FF2B5EF4-FFF2-40B4-BE49-F238E27FC236}">
                <a16:creationId xmlns:a16="http://schemas.microsoft.com/office/drawing/2014/main" id="{155FDC57-CEF2-40E8-B204-F96AF31738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59B3FC-4B7F-43B2-A24E-51B9D4D76ED7}"/>
              </a:ext>
            </a:extLst>
          </p:cNvPr>
          <p:cNvSpPr>
            <a:spLocks noGrp="1"/>
          </p:cNvSpPr>
          <p:nvPr>
            <p:ph type="sldNum" sz="quarter" idx="12"/>
          </p:nvPr>
        </p:nvSpPr>
        <p:spPr/>
        <p:txBody>
          <a:bodyPr/>
          <a:lstStyle/>
          <a:p>
            <a:fld id="{37CE12E0-2600-495C-AC1D-2D30C6600C3C}" type="slidenum">
              <a:rPr lang="en-IN" smtClean="0"/>
              <a:t>‹#›</a:t>
            </a:fld>
            <a:endParaRPr lang="en-IN"/>
          </a:p>
        </p:txBody>
      </p:sp>
    </p:spTree>
    <p:extLst>
      <p:ext uri="{BB962C8B-B14F-4D97-AF65-F5344CB8AC3E}">
        <p14:creationId xmlns:p14="http://schemas.microsoft.com/office/powerpoint/2010/main" val="2749543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95E246-2B34-4B21-9EAE-828C602F64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5EB2E0-8D4A-4BC3-9A84-945D294CD7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DF20FD-2E58-478F-8258-079B3C78A89E}"/>
              </a:ext>
            </a:extLst>
          </p:cNvPr>
          <p:cNvSpPr>
            <a:spLocks noGrp="1"/>
          </p:cNvSpPr>
          <p:nvPr>
            <p:ph type="dt" sz="half" idx="10"/>
          </p:nvPr>
        </p:nvSpPr>
        <p:spPr/>
        <p:txBody>
          <a:bodyPr/>
          <a:lstStyle/>
          <a:p>
            <a:fld id="{7E039638-E2F4-4E30-B8DA-D28460E847FF}" type="datetimeFigureOut">
              <a:rPr lang="en-IN" smtClean="0"/>
              <a:t>02-01-2022</a:t>
            </a:fld>
            <a:endParaRPr lang="en-IN"/>
          </a:p>
        </p:txBody>
      </p:sp>
      <p:sp>
        <p:nvSpPr>
          <p:cNvPr id="5" name="Footer Placeholder 4">
            <a:extLst>
              <a:ext uri="{FF2B5EF4-FFF2-40B4-BE49-F238E27FC236}">
                <a16:creationId xmlns:a16="http://schemas.microsoft.com/office/drawing/2014/main" id="{ACF84AE3-10DB-44CF-9362-8B70586093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E18E8D-546E-44A9-8D10-68EECEBFCBC9}"/>
              </a:ext>
            </a:extLst>
          </p:cNvPr>
          <p:cNvSpPr>
            <a:spLocks noGrp="1"/>
          </p:cNvSpPr>
          <p:nvPr>
            <p:ph type="sldNum" sz="quarter" idx="12"/>
          </p:nvPr>
        </p:nvSpPr>
        <p:spPr/>
        <p:txBody>
          <a:bodyPr/>
          <a:lstStyle/>
          <a:p>
            <a:fld id="{37CE12E0-2600-495C-AC1D-2D30C6600C3C}" type="slidenum">
              <a:rPr lang="en-IN" smtClean="0"/>
              <a:t>‹#›</a:t>
            </a:fld>
            <a:endParaRPr lang="en-IN"/>
          </a:p>
        </p:txBody>
      </p:sp>
    </p:spTree>
    <p:extLst>
      <p:ext uri="{BB962C8B-B14F-4D97-AF65-F5344CB8AC3E}">
        <p14:creationId xmlns:p14="http://schemas.microsoft.com/office/powerpoint/2010/main" val="1257568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7C8AE-05DE-4008-BA76-59D24D593E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7A4C43-2401-447F-8CEB-5354A5EBD1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5123B6-18C4-42BB-BB4D-090773AA4F81}"/>
              </a:ext>
            </a:extLst>
          </p:cNvPr>
          <p:cNvSpPr>
            <a:spLocks noGrp="1"/>
          </p:cNvSpPr>
          <p:nvPr>
            <p:ph type="dt" sz="half" idx="10"/>
          </p:nvPr>
        </p:nvSpPr>
        <p:spPr/>
        <p:txBody>
          <a:bodyPr/>
          <a:lstStyle/>
          <a:p>
            <a:fld id="{7E039638-E2F4-4E30-B8DA-D28460E847FF}" type="datetimeFigureOut">
              <a:rPr lang="en-IN" smtClean="0"/>
              <a:t>02-01-2022</a:t>
            </a:fld>
            <a:endParaRPr lang="en-IN"/>
          </a:p>
        </p:txBody>
      </p:sp>
      <p:sp>
        <p:nvSpPr>
          <p:cNvPr id="5" name="Footer Placeholder 4">
            <a:extLst>
              <a:ext uri="{FF2B5EF4-FFF2-40B4-BE49-F238E27FC236}">
                <a16:creationId xmlns:a16="http://schemas.microsoft.com/office/drawing/2014/main" id="{29251FCA-1DE5-461B-8095-DBAA0F7C4D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4A1032-34A7-4C0E-BC9C-1FA3E7C3ADE3}"/>
              </a:ext>
            </a:extLst>
          </p:cNvPr>
          <p:cNvSpPr>
            <a:spLocks noGrp="1"/>
          </p:cNvSpPr>
          <p:nvPr>
            <p:ph type="sldNum" sz="quarter" idx="12"/>
          </p:nvPr>
        </p:nvSpPr>
        <p:spPr/>
        <p:txBody>
          <a:bodyPr/>
          <a:lstStyle/>
          <a:p>
            <a:fld id="{37CE12E0-2600-495C-AC1D-2D30C6600C3C}" type="slidenum">
              <a:rPr lang="en-IN" smtClean="0"/>
              <a:t>‹#›</a:t>
            </a:fld>
            <a:endParaRPr lang="en-IN"/>
          </a:p>
        </p:txBody>
      </p:sp>
    </p:spTree>
    <p:extLst>
      <p:ext uri="{BB962C8B-B14F-4D97-AF65-F5344CB8AC3E}">
        <p14:creationId xmlns:p14="http://schemas.microsoft.com/office/powerpoint/2010/main" val="1402396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5A8BA-8CC3-4064-A6A8-231EBE4E72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1C61704-606A-4ED8-9E35-D30344F4D6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340317-EB0C-4C8B-ACB9-F6B4914C709B}"/>
              </a:ext>
            </a:extLst>
          </p:cNvPr>
          <p:cNvSpPr>
            <a:spLocks noGrp="1"/>
          </p:cNvSpPr>
          <p:nvPr>
            <p:ph type="dt" sz="half" idx="10"/>
          </p:nvPr>
        </p:nvSpPr>
        <p:spPr/>
        <p:txBody>
          <a:bodyPr/>
          <a:lstStyle/>
          <a:p>
            <a:fld id="{7E039638-E2F4-4E30-B8DA-D28460E847FF}" type="datetimeFigureOut">
              <a:rPr lang="en-IN" smtClean="0"/>
              <a:t>02-01-2022</a:t>
            </a:fld>
            <a:endParaRPr lang="en-IN"/>
          </a:p>
        </p:txBody>
      </p:sp>
      <p:sp>
        <p:nvSpPr>
          <p:cNvPr id="5" name="Footer Placeholder 4">
            <a:extLst>
              <a:ext uri="{FF2B5EF4-FFF2-40B4-BE49-F238E27FC236}">
                <a16:creationId xmlns:a16="http://schemas.microsoft.com/office/drawing/2014/main" id="{40562428-E97A-44FB-A1F7-7A93014E6D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BBECA9-CC74-476C-AAC6-67D3CEA9EAD0}"/>
              </a:ext>
            </a:extLst>
          </p:cNvPr>
          <p:cNvSpPr>
            <a:spLocks noGrp="1"/>
          </p:cNvSpPr>
          <p:nvPr>
            <p:ph type="sldNum" sz="quarter" idx="12"/>
          </p:nvPr>
        </p:nvSpPr>
        <p:spPr/>
        <p:txBody>
          <a:bodyPr/>
          <a:lstStyle/>
          <a:p>
            <a:fld id="{37CE12E0-2600-495C-AC1D-2D30C6600C3C}" type="slidenum">
              <a:rPr lang="en-IN" smtClean="0"/>
              <a:t>‹#›</a:t>
            </a:fld>
            <a:endParaRPr lang="en-IN"/>
          </a:p>
        </p:txBody>
      </p:sp>
    </p:spTree>
    <p:extLst>
      <p:ext uri="{BB962C8B-B14F-4D97-AF65-F5344CB8AC3E}">
        <p14:creationId xmlns:p14="http://schemas.microsoft.com/office/powerpoint/2010/main" val="2890876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1A8F8-FC1B-4EE1-A6B8-ADB7AC9B25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EA9471-309D-451A-B57D-10D46EA11B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8B75AE-B461-4C59-A812-CA9DD13613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AA529B2-388A-4033-A4E9-4453733329CB}"/>
              </a:ext>
            </a:extLst>
          </p:cNvPr>
          <p:cNvSpPr>
            <a:spLocks noGrp="1"/>
          </p:cNvSpPr>
          <p:nvPr>
            <p:ph type="dt" sz="half" idx="10"/>
          </p:nvPr>
        </p:nvSpPr>
        <p:spPr/>
        <p:txBody>
          <a:bodyPr/>
          <a:lstStyle/>
          <a:p>
            <a:fld id="{7E039638-E2F4-4E30-B8DA-D28460E847FF}" type="datetimeFigureOut">
              <a:rPr lang="en-IN" smtClean="0"/>
              <a:t>02-01-2022</a:t>
            </a:fld>
            <a:endParaRPr lang="en-IN"/>
          </a:p>
        </p:txBody>
      </p:sp>
      <p:sp>
        <p:nvSpPr>
          <p:cNvPr id="6" name="Footer Placeholder 5">
            <a:extLst>
              <a:ext uri="{FF2B5EF4-FFF2-40B4-BE49-F238E27FC236}">
                <a16:creationId xmlns:a16="http://schemas.microsoft.com/office/drawing/2014/main" id="{00DB4FFE-1CD2-4E6F-8C15-393DABA058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29435B-9169-420F-BCF7-E19B9858B893}"/>
              </a:ext>
            </a:extLst>
          </p:cNvPr>
          <p:cNvSpPr>
            <a:spLocks noGrp="1"/>
          </p:cNvSpPr>
          <p:nvPr>
            <p:ph type="sldNum" sz="quarter" idx="12"/>
          </p:nvPr>
        </p:nvSpPr>
        <p:spPr/>
        <p:txBody>
          <a:bodyPr/>
          <a:lstStyle/>
          <a:p>
            <a:fld id="{37CE12E0-2600-495C-AC1D-2D30C6600C3C}" type="slidenum">
              <a:rPr lang="en-IN" smtClean="0"/>
              <a:t>‹#›</a:t>
            </a:fld>
            <a:endParaRPr lang="en-IN"/>
          </a:p>
        </p:txBody>
      </p:sp>
    </p:spTree>
    <p:extLst>
      <p:ext uri="{BB962C8B-B14F-4D97-AF65-F5344CB8AC3E}">
        <p14:creationId xmlns:p14="http://schemas.microsoft.com/office/powerpoint/2010/main" val="4191292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F0B58-3BEF-4CE8-860B-74D1155CC83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22ED7F-E6FE-407C-9C2A-3C06637E47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1E3B8B-359C-4578-8C11-909205AB8B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D15F8DE-7B48-42A7-AECF-462F12E681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BFE4D5-81A5-4B0A-BFC4-35A50612A5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F37ACB-1DFE-48F4-9659-44B8E2F3B9F5}"/>
              </a:ext>
            </a:extLst>
          </p:cNvPr>
          <p:cNvSpPr>
            <a:spLocks noGrp="1"/>
          </p:cNvSpPr>
          <p:nvPr>
            <p:ph type="dt" sz="half" idx="10"/>
          </p:nvPr>
        </p:nvSpPr>
        <p:spPr/>
        <p:txBody>
          <a:bodyPr/>
          <a:lstStyle/>
          <a:p>
            <a:fld id="{7E039638-E2F4-4E30-B8DA-D28460E847FF}" type="datetimeFigureOut">
              <a:rPr lang="en-IN" smtClean="0"/>
              <a:t>02-01-2022</a:t>
            </a:fld>
            <a:endParaRPr lang="en-IN"/>
          </a:p>
        </p:txBody>
      </p:sp>
      <p:sp>
        <p:nvSpPr>
          <p:cNvPr id="8" name="Footer Placeholder 7">
            <a:extLst>
              <a:ext uri="{FF2B5EF4-FFF2-40B4-BE49-F238E27FC236}">
                <a16:creationId xmlns:a16="http://schemas.microsoft.com/office/drawing/2014/main" id="{9DCD5FDA-A234-40DC-BFBA-C618883E82B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1EA942F-C17C-4BB3-BF50-6C10CCB7A3B1}"/>
              </a:ext>
            </a:extLst>
          </p:cNvPr>
          <p:cNvSpPr>
            <a:spLocks noGrp="1"/>
          </p:cNvSpPr>
          <p:nvPr>
            <p:ph type="sldNum" sz="quarter" idx="12"/>
          </p:nvPr>
        </p:nvSpPr>
        <p:spPr/>
        <p:txBody>
          <a:bodyPr/>
          <a:lstStyle/>
          <a:p>
            <a:fld id="{37CE12E0-2600-495C-AC1D-2D30C6600C3C}" type="slidenum">
              <a:rPr lang="en-IN" smtClean="0"/>
              <a:t>‹#›</a:t>
            </a:fld>
            <a:endParaRPr lang="en-IN"/>
          </a:p>
        </p:txBody>
      </p:sp>
    </p:spTree>
    <p:extLst>
      <p:ext uri="{BB962C8B-B14F-4D97-AF65-F5344CB8AC3E}">
        <p14:creationId xmlns:p14="http://schemas.microsoft.com/office/powerpoint/2010/main" val="3443070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DB7CC-37D3-485F-AAE0-47F5817DF8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20C4F38-A897-4028-8159-CD2BC32220CD}"/>
              </a:ext>
            </a:extLst>
          </p:cNvPr>
          <p:cNvSpPr>
            <a:spLocks noGrp="1"/>
          </p:cNvSpPr>
          <p:nvPr>
            <p:ph type="dt" sz="half" idx="10"/>
          </p:nvPr>
        </p:nvSpPr>
        <p:spPr/>
        <p:txBody>
          <a:bodyPr/>
          <a:lstStyle/>
          <a:p>
            <a:fld id="{7E039638-E2F4-4E30-B8DA-D28460E847FF}" type="datetimeFigureOut">
              <a:rPr lang="en-IN" smtClean="0"/>
              <a:t>02-01-2022</a:t>
            </a:fld>
            <a:endParaRPr lang="en-IN"/>
          </a:p>
        </p:txBody>
      </p:sp>
      <p:sp>
        <p:nvSpPr>
          <p:cNvPr id="4" name="Footer Placeholder 3">
            <a:extLst>
              <a:ext uri="{FF2B5EF4-FFF2-40B4-BE49-F238E27FC236}">
                <a16:creationId xmlns:a16="http://schemas.microsoft.com/office/drawing/2014/main" id="{64F04DD7-1291-43E7-A0A4-75A4F8380A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14E4365-C560-4E66-B290-4BE36EF4E529}"/>
              </a:ext>
            </a:extLst>
          </p:cNvPr>
          <p:cNvSpPr>
            <a:spLocks noGrp="1"/>
          </p:cNvSpPr>
          <p:nvPr>
            <p:ph type="sldNum" sz="quarter" idx="12"/>
          </p:nvPr>
        </p:nvSpPr>
        <p:spPr/>
        <p:txBody>
          <a:bodyPr/>
          <a:lstStyle/>
          <a:p>
            <a:fld id="{37CE12E0-2600-495C-AC1D-2D30C6600C3C}" type="slidenum">
              <a:rPr lang="en-IN" smtClean="0"/>
              <a:t>‹#›</a:t>
            </a:fld>
            <a:endParaRPr lang="en-IN"/>
          </a:p>
        </p:txBody>
      </p:sp>
    </p:spTree>
    <p:extLst>
      <p:ext uri="{BB962C8B-B14F-4D97-AF65-F5344CB8AC3E}">
        <p14:creationId xmlns:p14="http://schemas.microsoft.com/office/powerpoint/2010/main" val="896085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6141B3-F9F3-43DB-B13F-1C06C7EDC34D}"/>
              </a:ext>
            </a:extLst>
          </p:cNvPr>
          <p:cNvSpPr>
            <a:spLocks noGrp="1"/>
          </p:cNvSpPr>
          <p:nvPr>
            <p:ph type="dt" sz="half" idx="10"/>
          </p:nvPr>
        </p:nvSpPr>
        <p:spPr/>
        <p:txBody>
          <a:bodyPr/>
          <a:lstStyle/>
          <a:p>
            <a:fld id="{7E039638-E2F4-4E30-B8DA-D28460E847FF}" type="datetimeFigureOut">
              <a:rPr lang="en-IN" smtClean="0"/>
              <a:t>02-01-2022</a:t>
            </a:fld>
            <a:endParaRPr lang="en-IN"/>
          </a:p>
        </p:txBody>
      </p:sp>
      <p:sp>
        <p:nvSpPr>
          <p:cNvPr id="3" name="Footer Placeholder 2">
            <a:extLst>
              <a:ext uri="{FF2B5EF4-FFF2-40B4-BE49-F238E27FC236}">
                <a16:creationId xmlns:a16="http://schemas.microsoft.com/office/drawing/2014/main" id="{C231B0FF-0B39-446E-B719-479D576A557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AA94178-BAA9-4B29-800A-CDFC56994910}"/>
              </a:ext>
            </a:extLst>
          </p:cNvPr>
          <p:cNvSpPr>
            <a:spLocks noGrp="1"/>
          </p:cNvSpPr>
          <p:nvPr>
            <p:ph type="sldNum" sz="quarter" idx="12"/>
          </p:nvPr>
        </p:nvSpPr>
        <p:spPr/>
        <p:txBody>
          <a:bodyPr/>
          <a:lstStyle/>
          <a:p>
            <a:fld id="{37CE12E0-2600-495C-AC1D-2D30C6600C3C}" type="slidenum">
              <a:rPr lang="en-IN" smtClean="0"/>
              <a:t>‹#›</a:t>
            </a:fld>
            <a:endParaRPr lang="en-IN"/>
          </a:p>
        </p:txBody>
      </p:sp>
    </p:spTree>
    <p:extLst>
      <p:ext uri="{BB962C8B-B14F-4D97-AF65-F5344CB8AC3E}">
        <p14:creationId xmlns:p14="http://schemas.microsoft.com/office/powerpoint/2010/main" val="3393264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84AA1-695C-4928-A3B3-0AFDBD3DA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02B1D7C-6F00-4F30-B23F-B2534DCD91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E82B7DA-2A59-4D92-872E-C7A06AF0AA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FF37A6-4D15-47F8-95A2-937D566D1982}"/>
              </a:ext>
            </a:extLst>
          </p:cNvPr>
          <p:cNvSpPr>
            <a:spLocks noGrp="1"/>
          </p:cNvSpPr>
          <p:nvPr>
            <p:ph type="dt" sz="half" idx="10"/>
          </p:nvPr>
        </p:nvSpPr>
        <p:spPr/>
        <p:txBody>
          <a:bodyPr/>
          <a:lstStyle/>
          <a:p>
            <a:fld id="{7E039638-E2F4-4E30-B8DA-D28460E847FF}" type="datetimeFigureOut">
              <a:rPr lang="en-IN" smtClean="0"/>
              <a:t>02-01-2022</a:t>
            </a:fld>
            <a:endParaRPr lang="en-IN"/>
          </a:p>
        </p:txBody>
      </p:sp>
      <p:sp>
        <p:nvSpPr>
          <p:cNvPr id="6" name="Footer Placeholder 5">
            <a:extLst>
              <a:ext uri="{FF2B5EF4-FFF2-40B4-BE49-F238E27FC236}">
                <a16:creationId xmlns:a16="http://schemas.microsoft.com/office/drawing/2014/main" id="{FD1FDC40-CD3E-41FB-856F-5BCE5EFF62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150B93-7C3B-4025-9A06-B93A970ABBEB}"/>
              </a:ext>
            </a:extLst>
          </p:cNvPr>
          <p:cNvSpPr>
            <a:spLocks noGrp="1"/>
          </p:cNvSpPr>
          <p:nvPr>
            <p:ph type="sldNum" sz="quarter" idx="12"/>
          </p:nvPr>
        </p:nvSpPr>
        <p:spPr/>
        <p:txBody>
          <a:bodyPr/>
          <a:lstStyle/>
          <a:p>
            <a:fld id="{37CE12E0-2600-495C-AC1D-2D30C6600C3C}" type="slidenum">
              <a:rPr lang="en-IN" smtClean="0"/>
              <a:t>‹#›</a:t>
            </a:fld>
            <a:endParaRPr lang="en-IN"/>
          </a:p>
        </p:txBody>
      </p:sp>
    </p:spTree>
    <p:extLst>
      <p:ext uri="{BB962C8B-B14F-4D97-AF65-F5344CB8AC3E}">
        <p14:creationId xmlns:p14="http://schemas.microsoft.com/office/powerpoint/2010/main" val="3632261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4749C-8F82-4526-BC8A-9492D8C67C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4EA285F-13F2-4F55-8589-CD30E8D611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B91AD6-EA44-494F-A46E-A9C755230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AECE2D-4ED6-43A9-8600-86FF4F89E3E4}"/>
              </a:ext>
            </a:extLst>
          </p:cNvPr>
          <p:cNvSpPr>
            <a:spLocks noGrp="1"/>
          </p:cNvSpPr>
          <p:nvPr>
            <p:ph type="dt" sz="half" idx="10"/>
          </p:nvPr>
        </p:nvSpPr>
        <p:spPr/>
        <p:txBody>
          <a:bodyPr/>
          <a:lstStyle/>
          <a:p>
            <a:fld id="{7E039638-E2F4-4E30-B8DA-D28460E847FF}" type="datetimeFigureOut">
              <a:rPr lang="en-IN" smtClean="0"/>
              <a:t>02-01-2022</a:t>
            </a:fld>
            <a:endParaRPr lang="en-IN"/>
          </a:p>
        </p:txBody>
      </p:sp>
      <p:sp>
        <p:nvSpPr>
          <p:cNvPr id="6" name="Footer Placeholder 5">
            <a:extLst>
              <a:ext uri="{FF2B5EF4-FFF2-40B4-BE49-F238E27FC236}">
                <a16:creationId xmlns:a16="http://schemas.microsoft.com/office/drawing/2014/main" id="{BF82D1AD-A694-41B6-90FB-64510597F3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A21B21-178F-4606-B978-E2D392EB946A}"/>
              </a:ext>
            </a:extLst>
          </p:cNvPr>
          <p:cNvSpPr>
            <a:spLocks noGrp="1"/>
          </p:cNvSpPr>
          <p:nvPr>
            <p:ph type="sldNum" sz="quarter" idx="12"/>
          </p:nvPr>
        </p:nvSpPr>
        <p:spPr/>
        <p:txBody>
          <a:bodyPr/>
          <a:lstStyle/>
          <a:p>
            <a:fld id="{37CE12E0-2600-495C-AC1D-2D30C6600C3C}" type="slidenum">
              <a:rPr lang="en-IN" smtClean="0"/>
              <a:t>‹#›</a:t>
            </a:fld>
            <a:endParaRPr lang="en-IN"/>
          </a:p>
        </p:txBody>
      </p:sp>
    </p:spTree>
    <p:extLst>
      <p:ext uri="{BB962C8B-B14F-4D97-AF65-F5344CB8AC3E}">
        <p14:creationId xmlns:p14="http://schemas.microsoft.com/office/powerpoint/2010/main" val="378943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EC0D0B-8515-4E0A-B5BE-24C061C755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392B6A-983A-4251-85A2-F7FACCC780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D0E82D-CC21-4C37-A0EB-812CD59201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039638-E2F4-4E30-B8DA-D28460E847FF}" type="datetimeFigureOut">
              <a:rPr lang="en-IN" smtClean="0"/>
              <a:t>02-01-2022</a:t>
            </a:fld>
            <a:endParaRPr lang="en-IN"/>
          </a:p>
        </p:txBody>
      </p:sp>
      <p:sp>
        <p:nvSpPr>
          <p:cNvPr id="5" name="Footer Placeholder 4">
            <a:extLst>
              <a:ext uri="{FF2B5EF4-FFF2-40B4-BE49-F238E27FC236}">
                <a16:creationId xmlns:a16="http://schemas.microsoft.com/office/drawing/2014/main" id="{837B4D93-D01F-4992-8C58-21E13D08AF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6AF434-692F-4717-BD66-D942FE940C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CE12E0-2600-495C-AC1D-2D30C6600C3C}" type="slidenum">
              <a:rPr lang="en-IN" smtClean="0"/>
              <a:t>‹#›</a:t>
            </a:fld>
            <a:endParaRPr lang="en-IN"/>
          </a:p>
        </p:txBody>
      </p:sp>
    </p:spTree>
    <p:extLst>
      <p:ext uri="{BB962C8B-B14F-4D97-AF65-F5344CB8AC3E}">
        <p14:creationId xmlns:p14="http://schemas.microsoft.com/office/powerpoint/2010/main" val="102303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customXml" Target="../ink/ink3.xml"/><Relationship Id="rId4" Type="http://schemas.openxmlformats.org/officeDocument/2006/relationships/customXml" Target="../ink/ink2.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image" Target="../media/image83.emf"/><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90.png"/><Relationship Id="rId1" Type="http://schemas.openxmlformats.org/officeDocument/2006/relationships/slideLayout" Target="../slideLayouts/slideLayout1.xml"/><Relationship Id="rId4" Type="http://schemas.openxmlformats.org/officeDocument/2006/relationships/image" Target="../media/image10.emf"/></Relationships>
</file>

<file path=ppt/slides/_rels/slide3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13.emf"/></Relationships>
</file>

<file path=ppt/slides/_rels/slide3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17.emf"/></Relationships>
</file>

<file path=ppt/slides/_rels/slide3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0.emf"/></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44.png"/><Relationship Id="rId1" Type="http://schemas.openxmlformats.org/officeDocument/2006/relationships/slideLayout" Target="../slideLayouts/slideLayout1.xml"/><Relationship Id="rId4" Type="http://schemas.openxmlformats.org/officeDocument/2006/relationships/image" Target="../media/image32.emf"/></Relationships>
</file>

<file path=ppt/slides/_rels/slide5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47.png"/><Relationship Id="rId1" Type="http://schemas.openxmlformats.org/officeDocument/2006/relationships/slideLayout" Target="../slideLayouts/slideLayout1.xml"/><Relationship Id="rId4" Type="http://schemas.openxmlformats.org/officeDocument/2006/relationships/image" Target="../media/image34.emf"/></Relationships>
</file>

<file path=ppt/slides/_rels/slide52.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50.png"/><Relationship Id="rId1" Type="http://schemas.openxmlformats.org/officeDocument/2006/relationships/slideLayout" Target="../slideLayouts/slideLayout1.xml"/><Relationship Id="rId4" Type="http://schemas.openxmlformats.org/officeDocument/2006/relationships/image" Target="../media/image36.emf"/></Relationships>
</file>

<file path=ppt/slides/_rels/slide53.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42.png"/><Relationship Id="rId1" Type="http://schemas.openxmlformats.org/officeDocument/2006/relationships/slideLayout" Target="../slideLayouts/slideLayout1.xml"/><Relationship Id="rId4" Type="http://schemas.openxmlformats.org/officeDocument/2006/relationships/image" Target="../media/image38.emf"/></Relationships>
</file>

<file path=ppt/slides/_rels/slide5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56.png"/><Relationship Id="rId1" Type="http://schemas.openxmlformats.org/officeDocument/2006/relationships/slideLayout" Target="../slideLayouts/slideLayout1.xml"/><Relationship Id="rId5" Type="http://schemas.openxmlformats.org/officeDocument/2006/relationships/image" Target="../media/image41.emf"/><Relationship Id="rId4" Type="http://schemas.openxmlformats.org/officeDocument/2006/relationships/image" Target="../media/image40.emf"/></Relationships>
</file>

<file path=ppt/slides/_rels/slide5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64.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76.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80.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88.pn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0.pn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520.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6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image" Target="../media/image74.emf"/><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DC2B-4DD3-45FB-99A7-4E605F908133}"/>
              </a:ext>
            </a:extLst>
          </p:cNvPr>
          <p:cNvSpPr>
            <a:spLocks noGrp="1"/>
          </p:cNvSpPr>
          <p:nvPr>
            <p:ph type="ctrTitle"/>
          </p:nvPr>
        </p:nvSpPr>
        <p:spPr/>
        <p:txBody>
          <a:bodyPr>
            <a:normAutofit fontScale="90000"/>
          </a:bodyPr>
          <a:lstStyle/>
          <a:p>
            <a:r>
              <a:rPr lang="en-US" dirty="0"/>
              <a:t>Feedback Control System Unit 1_3</a:t>
            </a:r>
            <a:br>
              <a:rPr lang="en-US" dirty="0"/>
            </a:br>
            <a:r>
              <a:rPr lang="en-US" dirty="0"/>
              <a:t>Time Analysis</a:t>
            </a:r>
            <a:endParaRPr lang="en-IN" dirty="0"/>
          </a:p>
        </p:txBody>
      </p:sp>
      <p:grpSp>
        <p:nvGrpSpPr>
          <p:cNvPr id="13" name="Group 12">
            <a:extLst>
              <a:ext uri="{FF2B5EF4-FFF2-40B4-BE49-F238E27FC236}">
                <a16:creationId xmlns:a16="http://schemas.microsoft.com/office/drawing/2014/main" id="{9D68713F-FBFC-4782-BAD1-2E60E66BBB13}"/>
              </a:ext>
            </a:extLst>
          </p:cNvPr>
          <p:cNvGrpSpPr/>
          <p:nvPr/>
        </p:nvGrpSpPr>
        <p:grpSpPr>
          <a:xfrm>
            <a:off x="8495440" y="3969160"/>
            <a:ext cx="2457720" cy="1397160"/>
            <a:chOff x="8495440" y="3969160"/>
            <a:chExt cx="2457720" cy="139716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ECA0E7A-873E-479D-AF4F-51ACDA02A6FB}"/>
                    </a:ext>
                  </a:extLst>
                </p14:cNvPr>
                <p14:cNvContentPartPr/>
                <p14:nvPr/>
              </p14:nvContentPartPr>
              <p14:xfrm>
                <a:off x="9432160" y="4733080"/>
                <a:ext cx="360" cy="360"/>
              </p14:xfrm>
            </p:contentPart>
          </mc:Choice>
          <mc:Fallback xmlns="">
            <p:pic>
              <p:nvPicPr>
                <p:cNvPr id="4" name="Ink 3">
                  <a:extLst>
                    <a:ext uri="{FF2B5EF4-FFF2-40B4-BE49-F238E27FC236}">
                      <a16:creationId xmlns:a16="http://schemas.microsoft.com/office/drawing/2014/main" id="{CECA0E7A-873E-479D-AF4F-51ACDA02A6FB}"/>
                    </a:ext>
                  </a:extLst>
                </p:cNvPr>
                <p:cNvPicPr/>
                <p:nvPr/>
              </p:nvPicPr>
              <p:blipFill>
                <a:blip r:embed="rId3"/>
                <a:stretch>
                  <a:fillRect/>
                </a:stretch>
              </p:blipFill>
              <p:spPr>
                <a:xfrm>
                  <a:off x="9423160" y="47240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2ED66914-E295-42D6-BC69-EBA1C94E2D91}"/>
                    </a:ext>
                  </a:extLst>
                </p14:cNvPr>
                <p14:cNvContentPartPr/>
                <p14:nvPr/>
              </p14:nvContentPartPr>
              <p14:xfrm>
                <a:off x="10952800" y="5315560"/>
                <a:ext cx="360" cy="360"/>
              </p14:xfrm>
            </p:contentPart>
          </mc:Choice>
          <mc:Fallback xmlns="">
            <p:pic>
              <p:nvPicPr>
                <p:cNvPr id="6" name="Ink 5">
                  <a:extLst>
                    <a:ext uri="{FF2B5EF4-FFF2-40B4-BE49-F238E27FC236}">
                      <a16:creationId xmlns:a16="http://schemas.microsoft.com/office/drawing/2014/main" id="{2ED66914-E295-42D6-BC69-EBA1C94E2D91}"/>
                    </a:ext>
                  </a:extLst>
                </p:cNvPr>
                <p:cNvPicPr/>
                <p:nvPr/>
              </p:nvPicPr>
              <p:blipFill>
                <a:blip r:embed="rId3"/>
                <a:stretch>
                  <a:fillRect/>
                </a:stretch>
              </p:blipFill>
              <p:spPr>
                <a:xfrm>
                  <a:off x="10944160" y="53069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875972C2-C797-4703-B34D-6118FF0C4AAA}"/>
                    </a:ext>
                  </a:extLst>
                </p14:cNvPr>
                <p14:cNvContentPartPr/>
                <p14:nvPr/>
              </p14:nvContentPartPr>
              <p14:xfrm>
                <a:off x="8495440" y="5336080"/>
                <a:ext cx="592200" cy="30240"/>
              </p14:xfrm>
            </p:contentPart>
          </mc:Choice>
          <mc:Fallback xmlns="">
            <p:pic>
              <p:nvPicPr>
                <p:cNvPr id="7" name="Ink 6">
                  <a:extLst>
                    <a:ext uri="{FF2B5EF4-FFF2-40B4-BE49-F238E27FC236}">
                      <a16:creationId xmlns:a16="http://schemas.microsoft.com/office/drawing/2014/main" id="{875972C2-C797-4703-B34D-6118FF0C4AAA}"/>
                    </a:ext>
                  </a:extLst>
                </p:cNvPr>
                <p:cNvPicPr/>
                <p:nvPr/>
              </p:nvPicPr>
              <p:blipFill>
                <a:blip r:embed="rId6"/>
                <a:stretch>
                  <a:fillRect/>
                </a:stretch>
              </p:blipFill>
              <p:spPr>
                <a:xfrm>
                  <a:off x="8486440" y="5327440"/>
                  <a:ext cx="60984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3E20712D-49D5-422F-9EB2-8B6DAC877D63}"/>
                    </a:ext>
                  </a:extLst>
                </p14:cNvPr>
                <p14:cNvContentPartPr/>
                <p14:nvPr/>
              </p14:nvContentPartPr>
              <p14:xfrm>
                <a:off x="8823760" y="3969160"/>
                <a:ext cx="857520" cy="676800"/>
              </p14:xfrm>
            </p:contentPart>
          </mc:Choice>
          <mc:Fallback xmlns="">
            <p:pic>
              <p:nvPicPr>
                <p:cNvPr id="8" name="Ink 7">
                  <a:extLst>
                    <a:ext uri="{FF2B5EF4-FFF2-40B4-BE49-F238E27FC236}">
                      <a16:creationId xmlns:a16="http://schemas.microsoft.com/office/drawing/2014/main" id="{3E20712D-49D5-422F-9EB2-8B6DAC877D63}"/>
                    </a:ext>
                  </a:extLst>
                </p:cNvPr>
                <p:cNvPicPr/>
                <p:nvPr/>
              </p:nvPicPr>
              <p:blipFill>
                <a:blip r:embed="rId8"/>
                <a:stretch>
                  <a:fillRect/>
                </a:stretch>
              </p:blipFill>
              <p:spPr>
                <a:xfrm>
                  <a:off x="8814760" y="3960160"/>
                  <a:ext cx="875160" cy="694440"/>
                </a:xfrm>
                <a:prstGeom prst="rect">
                  <a:avLst/>
                </a:prstGeom>
              </p:spPr>
            </p:pic>
          </mc:Fallback>
        </mc:AlternateContent>
      </p:grpSp>
    </p:spTree>
    <p:extLst>
      <p:ext uri="{BB962C8B-B14F-4D97-AF65-F5344CB8AC3E}">
        <p14:creationId xmlns:p14="http://schemas.microsoft.com/office/powerpoint/2010/main" val="3559221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4493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Poles and Zeros of a First-Order System &amp; System Response</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0" y="5719543"/>
            <a:ext cx="11988800" cy="1133965"/>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Evolution of a system response. The blue arrows show the evolution of the response component generated by the pole or zero.</a:t>
            </a:r>
          </a:p>
        </p:txBody>
      </p:sp>
      <p:pic>
        <p:nvPicPr>
          <p:cNvPr id="3" name="Picture 2">
            <a:extLst>
              <a:ext uri="{FF2B5EF4-FFF2-40B4-BE49-F238E27FC236}">
                <a16:creationId xmlns:a16="http://schemas.microsoft.com/office/drawing/2014/main" id="{E74029B2-7035-4135-96CB-EA2B314750D1}"/>
              </a:ext>
            </a:extLst>
          </p:cNvPr>
          <p:cNvPicPr>
            <a:picLocks noChangeAspect="1"/>
          </p:cNvPicPr>
          <p:nvPr/>
        </p:nvPicPr>
        <p:blipFill>
          <a:blip r:embed="rId2"/>
          <a:stretch>
            <a:fillRect/>
          </a:stretch>
        </p:blipFill>
        <p:spPr>
          <a:xfrm>
            <a:off x="2370983" y="478639"/>
            <a:ext cx="7495754" cy="5291121"/>
          </a:xfrm>
          <a:prstGeom prst="rect">
            <a:avLst/>
          </a:prstGeom>
        </p:spPr>
      </p:pic>
    </p:spTree>
    <p:extLst>
      <p:ext uri="{BB962C8B-B14F-4D97-AF65-F5344CB8AC3E}">
        <p14:creationId xmlns:p14="http://schemas.microsoft.com/office/powerpoint/2010/main" val="428071040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25780" y="128393"/>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System Response with Zero</a:t>
            </a:r>
            <a:endParaRPr lang="en-US"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0B07671-9D9B-4D72-95B4-B66C37B9BE0E}"/>
                  </a:ext>
                </a:extLst>
              </p:cNvPr>
              <p:cNvSpPr txBox="1"/>
              <p:nvPr/>
            </p:nvSpPr>
            <p:spPr>
              <a:xfrm>
                <a:off x="375920" y="731854"/>
                <a:ext cx="11476961" cy="6119945"/>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An interesting phenomenon occurs if </a:t>
                </a:r>
                <a14:m>
                  <m:oMath xmlns:m="http://schemas.openxmlformats.org/officeDocument/2006/math">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a</m:t>
                    </m:r>
                  </m:oMath>
                </a14:m>
                <a:r>
                  <a:rPr lang="en-US" sz="2400" dirty="0">
                    <a:solidFill>
                      <a:srgbClr val="0000FF"/>
                    </a:solidFill>
                    <a:latin typeface="Times New Roman" panose="02020603050405020304" pitchFamily="18" charset="0"/>
                    <a:cs typeface="Times New Roman" panose="02020603050405020304" pitchFamily="18" charset="0"/>
                  </a:rPr>
                  <a:t> is negative, i.e. placing the zero in the right</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half-plane.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In the equation </a:t>
                </a:r>
                <a14:m>
                  <m:oMath xmlns:m="http://schemas.openxmlformats.org/officeDocument/2006/math">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s</m:t>
                        </m:r>
                        <m: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a</m:t>
                        </m:r>
                      </m:e>
                    </m: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𝐶</m:t>
                    </m:r>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𝑠𝐶</m:t>
                    </m:r>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𝑎𝐶</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the derivative term, which is typically</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positive initially, will be of opposite sign from the scaled response term.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Thus, if the derivative term, </a:t>
                </a:r>
                <a14:m>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𝑠𝐶</m:t>
                    </m:r>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d>
                  </m:oMath>
                </a14:m>
                <a:r>
                  <a:rPr lang="en-US" sz="2400" dirty="0">
                    <a:solidFill>
                      <a:srgbClr val="0000FF"/>
                    </a:solidFill>
                    <a:latin typeface="Times New Roman" panose="02020603050405020304" pitchFamily="18" charset="0"/>
                    <a:cs typeface="Times New Roman" panose="02020603050405020304" pitchFamily="18" charset="0"/>
                  </a:rPr>
                  <a:t>, is larger than the scaled response, </a:t>
                </a:r>
                <a14:m>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𝑎</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𝐶</m:t>
                    </m:r>
                    <m:d>
                      <m:d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d>
                  </m:oMath>
                </a14:m>
                <a:r>
                  <a:rPr lang="en-US" sz="2400" dirty="0">
                    <a:solidFill>
                      <a:srgbClr val="0000FF"/>
                    </a:solidFill>
                    <a:latin typeface="Times New Roman" panose="02020603050405020304" pitchFamily="18" charset="0"/>
                    <a:cs typeface="Times New Roman" panose="02020603050405020304" pitchFamily="18" charset="0"/>
                  </a:rPr>
                  <a:t>,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response will initially follow the derivative in the opposite direction from the scaled response. The result for a second-order system is shown in Figure.</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where the sign of the input was reversed to yield a positive steady-state value.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Notice that the response begins to turn toward the negative direction even though the final value is positive.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A system that exhibits this phenomenon is known as a </a:t>
                </a:r>
                <a:r>
                  <a:rPr lang="en-US" sz="2400" b="1" dirty="0">
                    <a:solidFill>
                      <a:srgbClr val="0000FF"/>
                    </a:solidFill>
                    <a:latin typeface="Times New Roman" panose="02020603050405020304" pitchFamily="18" charset="0"/>
                    <a:cs typeface="Times New Roman" panose="02020603050405020304" pitchFamily="18" charset="0"/>
                  </a:rPr>
                  <a:t>nonminimum-phase</a:t>
                </a:r>
                <a:r>
                  <a:rPr lang="en-US" sz="2400" dirty="0">
                    <a:solidFill>
                      <a:srgbClr val="0000FF"/>
                    </a:solidFill>
                    <a:latin typeface="Times New Roman" panose="02020603050405020304" pitchFamily="18" charset="0"/>
                    <a:cs typeface="Times New Roman" panose="02020603050405020304" pitchFamily="18" charset="0"/>
                  </a:rPr>
                  <a:t> system.</a:t>
                </a:r>
              </a:p>
            </p:txBody>
          </p:sp>
        </mc:Choice>
        <mc:Fallback>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75920" y="731854"/>
                <a:ext cx="11476961" cy="6119945"/>
              </a:xfrm>
              <a:prstGeom prst="rect">
                <a:avLst/>
              </a:prstGeom>
              <a:blipFill>
                <a:blip r:embed="rId2"/>
                <a:stretch>
                  <a:fillRect l="-850" r="-850" b="-1394"/>
                </a:stretch>
              </a:blipFill>
            </p:spPr>
            <p:txBody>
              <a:bodyPr/>
              <a:lstStyle/>
              <a:p>
                <a:r>
                  <a:rPr lang="en-IN">
                    <a:noFill/>
                  </a:rPr>
                  <a:t> </a:t>
                </a:r>
              </a:p>
            </p:txBody>
          </p:sp>
        </mc:Fallback>
      </mc:AlternateContent>
    </p:spTree>
    <p:extLst>
      <p:ext uri="{BB962C8B-B14F-4D97-AF65-F5344CB8AC3E}">
        <p14:creationId xmlns:p14="http://schemas.microsoft.com/office/powerpoint/2010/main" val="395213361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25780" y="128393"/>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System Response with Zero</a:t>
            </a:r>
            <a:endParaRPr lang="en-US" sz="2400" b="1" baseline="-25000"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75920" y="5964254"/>
            <a:ext cx="11476961" cy="587148"/>
          </a:xfrm>
          <a:prstGeom prst="rect">
            <a:avLst/>
          </a:prstGeom>
          <a:noFill/>
        </p:spPr>
        <p:txBody>
          <a:bodyPr wrap="square" rtlCol="0">
            <a:spAutoFit/>
          </a:bodyPr>
          <a:lstStyle/>
          <a:p>
            <a:pPr algn="ctr">
              <a:lnSpc>
                <a:spcPct val="150000"/>
              </a:lnSpc>
            </a:pPr>
            <a:r>
              <a:rPr lang="en-US" sz="2400" dirty="0">
                <a:solidFill>
                  <a:srgbClr val="0000FF"/>
                </a:solidFill>
                <a:latin typeface="Times New Roman" panose="02020603050405020304" pitchFamily="18" charset="0"/>
                <a:cs typeface="Times New Roman" panose="02020603050405020304" pitchFamily="18" charset="0"/>
              </a:rPr>
              <a:t>Step response of a nonminimum-phase system</a:t>
            </a:r>
          </a:p>
        </p:txBody>
      </p:sp>
      <p:pic>
        <p:nvPicPr>
          <p:cNvPr id="3" name="Picture 2">
            <a:extLst>
              <a:ext uri="{FF2B5EF4-FFF2-40B4-BE49-F238E27FC236}">
                <a16:creationId xmlns:a16="http://schemas.microsoft.com/office/drawing/2014/main" id="{00240648-A50C-454D-8F41-158DAA08950D}"/>
              </a:ext>
            </a:extLst>
          </p:cNvPr>
          <p:cNvPicPr>
            <a:picLocks noChangeAspect="1"/>
          </p:cNvPicPr>
          <p:nvPr/>
        </p:nvPicPr>
        <p:blipFill>
          <a:blip r:embed="rId2"/>
          <a:stretch>
            <a:fillRect/>
          </a:stretch>
        </p:blipFill>
        <p:spPr>
          <a:xfrm>
            <a:off x="2202394" y="856439"/>
            <a:ext cx="7787212" cy="4992608"/>
          </a:xfrm>
          <a:prstGeom prst="rect">
            <a:avLst/>
          </a:prstGeom>
        </p:spPr>
      </p:pic>
    </p:spTree>
    <p:extLst>
      <p:ext uri="{BB962C8B-B14F-4D97-AF65-F5344CB8AC3E}">
        <p14:creationId xmlns:p14="http://schemas.microsoft.com/office/powerpoint/2010/main" val="398068618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25780" y="128393"/>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pole-zero cancellation</a:t>
            </a:r>
            <a:endParaRPr lang="en-US"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0B07671-9D9B-4D72-95B4-B66C37B9BE0E}"/>
                  </a:ext>
                </a:extLst>
              </p:cNvPr>
              <p:cNvSpPr txBox="1"/>
              <p:nvPr/>
            </p:nvSpPr>
            <p:spPr>
              <a:xfrm>
                <a:off x="375920" y="691214"/>
                <a:ext cx="11476961" cy="5638916"/>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Assume a three pole system with a zero as represented by following equation. </a:t>
                </a:r>
              </a:p>
              <a:p>
                <a:pPr algn="just">
                  <a:lnSpc>
                    <a:spcPct val="150000"/>
                  </a:lnSpc>
                </a:pPr>
                <a14:m>
                  <m:oMathPara xmlns:m="http://schemas.openxmlformats.org/officeDocument/2006/math">
                    <m:oMathParaPr>
                      <m:jc m:val="centerGroup"/>
                    </m:oMathParaPr>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𝐺</m:t>
                      </m:r>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𝐾</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𝑧</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num>
                        <m:den>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𝑝</m:t>
                          </m:r>
                          <m:r>
                            <a:rPr lang="en-US" sz="2400" b="0" i="1" baseline="-2500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3</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baseline="3000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𝑎𝑠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𝑏</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den>
                      </m:f>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1</m:t>
                      </m:r>
                    </m:oMath>
                  </m:oMathPara>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If the pole term, </a:t>
                </a:r>
                <a14:m>
                  <m:oMath xmlns:m="http://schemas.openxmlformats.org/officeDocument/2006/math">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s</m:t>
                        </m:r>
                        <m: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p</m:t>
                        </m:r>
                        <m:r>
                          <a:rPr lang="en-US" sz="2400" b="0" i="0" baseline="-2500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3</m:t>
                        </m:r>
                      </m:e>
                    </m:d>
                  </m:oMath>
                </a14:m>
                <a:r>
                  <a:rPr lang="en-US" sz="2400" dirty="0">
                    <a:solidFill>
                      <a:srgbClr val="0000FF"/>
                    </a:solidFill>
                    <a:latin typeface="Times New Roman" panose="02020603050405020304" pitchFamily="18" charset="0"/>
                    <a:cs typeface="Times New Roman" panose="02020603050405020304" pitchFamily="18" charset="0"/>
                  </a:rPr>
                  <a:t>, and the zero term, </a:t>
                </a:r>
                <a14:m>
                  <m:oMath xmlns:m="http://schemas.openxmlformats.org/officeDocument/2006/math">
                    <m:d>
                      <m:d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sz="240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s</m:t>
                        </m:r>
                        <m:r>
                          <a:rPr lang="en-US" sz="240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z</m:t>
                        </m:r>
                      </m:e>
                    </m:d>
                  </m:oMath>
                </a14:m>
                <a:r>
                  <a:rPr lang="en-US" sz="2400" dirty="0">
                    <a:solidFill>
                      <a:srgbClr val="0000FF"/>
                    </a:solidFill>
                    <a:latin typeface="Times New Roman" panose="02020603050405020304" pitchFamily="18" charset="0"/>
                    <a:cs typeface="Times New Roman" panose="02020603050405020304" pitchFamily="18" charset="0"/>
                  </a:rPr>
                  <a:t>, cancel out, we get </a:t>
                </a:r>
              </a:p>
              <a:p>
                <a:pPr algn="just">
                  <a:lnSpc>
                    <a:spcPct val="150000"/>
                  </a:lnSpc>
                </a:pPr>
                <a14:m>
                  <m:oMathPara xmlns:m="http://schemas.openxmlformats.org/officeDocument/2006/math">
                    <m:oMathParaPr>
                      <m:jc m:val="centerGroup"/>
                    </m:oMathParaPr>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𝐺</m:t>
                      </m:r>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𝐾</m:t>
                          </m:r>
                        </m:num>
                        <m:den>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baseline="3000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𝑎𝑠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𝑏</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den>
                      </m:f>
                    </m:oMath>
                  </m:oMathPara>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as a second-order transfer function.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From another perspective, if the zero at </a:t>
                </a:r>
                <a14:m>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𝑧</m:t>
                    </m:r>
                  </m:oMath>
                </a14:m>
                <a:r>
                  <a:rPr lang="en-US" sz="2400" dirty="0">
                    <a:solidFill>
                      <a:srgbClr val="0000FF"/>
                    </a:solidFill>
                    <a:latin typeface="Times New Roman" panose="02020603050405020304" pitchFamily="18" charset="0"/>
                    <a:cs typeface="Times New Roman" panose="02020603050405020304" pitchFamily="18" charset="0"/>
                  </a:rPr>
                  <a:t> is very close to the pole at </a:t>
                </a:r>
                <a14:m>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𝑝</m:t>
                    </m:r>
                    <m:r>
                      <a:rPr lang="en-US" sz="2400" b="0" i="1" baseline="-2500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3</m:t>
                    </m:r>
                  </m:oMath>
                </a14:m>
                <a:r>
                  <a:rPr lang="en-US" sz="2400" dirty="0">
                    <a:solidFill>
                      <a:srgbClr val="0000FF"/>
                    </a:solidFill>
                    <a:latin typeface="Times New Roman" panose="02020603050405020304" pitchFamily="18" charset="0"/>
                    <a:cs typeface="Times New Roman" panose="02020603050405020304" pitchFamily="18" charset="0"/>
                  </a:rPr>
                  <a:t>, then a partial-fraction expansion of Eq. 1 will show that the residue of the exponential decay is much smaller than the amplitude of the second-order response. </a:t>
                </a:r>
              </a:p>
            </p:txBody>
          </p:sp>
        </mc:Choice>
        <mc:Fallback>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75920" y="691214"/>
                <a:ext cx="11476961" cy="5638916"/>
              </a:xfrm>
              <a:prstGeom prst="rect">
                <a:avLst/>
              </a:prstGeom>
              <a:blipFill>
                <a:blip r:embed="rId2"/>
                <a:stretch>
                  <a:fillRect l="-850" r="-850" b="-1514"/>
                </a:stretch>
              </a:blipFill>
            </p:spPr>
            <p:txBody>
              <a:bodyPr/>
              <a:lstStyle/>
              <a:p>
                <a:r>
                  <a:rPr lang="en-IN">
                    <a:noFill/>
                  </a:rPr>
                  <a:t> </a:t>
                </a:r>
              </a:p>
            </p:txBody>
          </p:sp>
        </mc:Fallback>
      </mc:AlternateContent>
    </p:spTree>
    <p:extLst>
      <p:ext uri="{BB962C8B-B14F-4D97-AF65-F5344CB8AC3E}">
        <p14:creationId xmlns:p14="http://schemas.microsoft.com/office/powerpoint/2010/main" val="215144315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25780" y="128393"/>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pole-zero cancellation</a:t>
            </a:r>
            <a:endParaRPr lang="en-US"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0B07671-9D9B-4D72-95B4-B66C37B9BE0E}"/>
                  </a:ext>
                </a:extLst>
              </p:cNvPr>
              <p:cNvSpPr txBox="1"/>
              <p:nvPr/>
            </p:nvSpPr>
            <p:spPr>
              <a:xfrm>
                <a:off x="375920" y="691214"/>
                <a:ext cx="11476961" cy="5564857"/>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Determine whether there is cancellation between the zero and the pole closest to the zero. For any function for which pole-zero cancellation is valid, find the approximate response</a:t>
                </a:r>
              </a:p>
              <a:p>
                <a:pPr algn="just">
                  <a:lnSpc>
                    <a:spcPct val="150000"/>
                  </a:lnSpc>
                </a:pPr>
                <a14:m>
                  <m:oMathPara xmlns:m="http://schemas.openxmlformats.org/officeDocument/2006/math">
                    <m:oMathParaPr>
                      <m:jc m:val="centerGroup"/>
                    </m:oMathParaPr>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𝐶</m:t>
                      </m:r>
                      <m:r>
                        <a:rPr lang="en-US" sz="2400" b="0" i="1" baseline="-2500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26.25</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+4)</m:t>
                          </m:r>
                        </m:num>
                        <m:den>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+4.01) </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+5)(</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+6)</m:t>
                          </m:r>
                        </m:den>
                      </m:f>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1</m:t>
                      </m:r>
                    </m:oMath>
                  </m:oMathPara>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If the partial fraction expansion for </a:t>
                </a:r>
                <a14:m>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𝐶</m:t>
                    </m:r>
                    <m:r>
                      <a:rPr lang="en-US" sz="2400" b="0" i="1" baseline="-2500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d>
                  </m:oMath>
                </a14:m>
                <a:r>
                  <a:rPr lang="en-US" sz="2400" dirty="0">
                    <a:solidFill>
                      <a:srgbClr val="0000FF"/>
                    </a:solidFill>
                    <a:latin typeface="Times New Roman" panose="02020603050405020304" pitchFamily="18" charset="0"/>
                    <a:cs typeface="Times New Roman" panose="02020603050405020304" pitchFamily="18" charset="0"/>
                  </a:rPr>
                  <a:t> is</a:t>
                </a:r>
              </a:p>
              <a:p>
                <a:pPr algn="just">
                  <a:lnSpc>
                    <a:spcPct val="150000"/>
                  </a:lnSpc>
                </a:pPr>
                <a14:m>
                  <m:oMathPara xmlns:m="http://schemas.openxmlformats.org/officeDocument/2006/math">
                    <m:oMathParaPr>
                      <m:jc m:val="centerGroup"/>
                    </m:oMathParaPr>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𝐶</m:t>
                      </m:r>
                      <m:r>
                        <a:rPr lang="en-US" sz="2400" b="0" i="1" baseline="-2500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0.87</m:t>
                          </m:r>
                        </m:num>
                        <m:den>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den>
                      </m:f>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5.3</m:t>
                          </m:r>
                        </m:num>
                        <m:den>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+5</m:t>
                          </m:r>
                        </m:den>
                      </m:f>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4.4</m:t>
                          </m:r>
                        </m:num>
                        <m:den>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+6</m:t>
                          </m:r>
                        </m:den>
                      </m:f>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0.033</m:t>
                          </m:r>
                        </m:num>
                        <m:den>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+4.01</m:t>
                          </m:r>
                        </m:den>
                      </m:f>
                    </m:oMath>
                  </m:oMathPara>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Here the pole at </a:t>
                </a:r>
                <a14:m>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=−4.01</m:t>
                    </m:r>
                  </m:oMath>
                </a14:m>
                <a:r>
                  <a:rPr lang="en-US" sz="2400" dirty="0">
                    <a:solidFill>
                      <a:srgbClr val="0000FF"/>
                    </a:solidFill>
                    <a:latin typeface="Times New Roman" panose="02020603050405020304" pitchFamily="18" charset="0"/>
                    <a:cs typeface="Times New Roman" panose="02020603050405020304" pitchFamily="18" charset="0"/>
                  </a:rPr>
                  <a:t> is closer to zero at </a:t>
                </a:r>
                <a14:m>
                  <m:oMath xmlns:m="http://schemas.openxmlformats.org/officeDocument/2006/math">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4</m:t>
                    </m:r>
                  </m:oMath>
                </a14:m>
                <a:r>
                  <a:rPr lang="en-US" sz="2400" dirty="0">
                    <a:solidFill>
                      <a:srgbClr val="0000FF"/>
                    </a:solidFill>
                    <a:latin typeface="Times New Roman" panose="02020603050405020304" pitchFamily="18" charset="0"/>
                    <a:cs typeface="Times New Roman" panose="02020603050405020304" pitchFamily="18" charset="0"/>
                  </a:rPr>
                  <a:t>. The residue of the pole at </a:t>
                </a:r>
                <a14:m>
                  <m:oMath xmlns:m="http://schemas.openxmlformats.org/officeDocument/2006/math">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=−4.01</m:t>
                    </m:r>
                  </m:oMath>
                </a14:m>
                <a:r>
                  <a:rPr lang="en-US" sz="2400" dirty="0">
                    <a:solidFill>
                      <a:srgbClr val="0000FF"/>
                    </a:solidFill>
                    <a:latin typeface="Times New Roman" panose="02020603050405020304" pitchFamily="18" charset="0"/>
                    <a:cs typeface="Times New Roman" panose="02020603050405020304" pitchFamily="18" charset="0"/>
                  </a:rPr>
                  <a:t> is equal to </a:t>
                </a:r>
                <a14:m>
                  <m:oMath xmlns:m="http://schemas.openxmlformats.org/officeDocument/2006/math">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0.033</m:t>
                    </m:r>
                  </m:oMath>
                </a14:m>
                <a:r>
                  <a:rPr lang="en-US" sz="2400" dirty="0">
                    <a:solidFill>
                      <a:srgbClr val="0000FF"/>
                    </a:solidFill>
                    <a:latin typeface="Times New Roman" panose="02020603050405020304" pitchFamily="18" charset="0"/>
                    <a:cs typeface="Times New Roman" panose="02020603050405020304" pitchFamily="18" charset="0"/>
                  </a:rPr>
                  <a:t>. It is too low as compared to other residues. Hence, we make a second-order approximation by neglecting the response generated by the pole at </a:t>
                </a:r>
                <a14:m>
                  <m:oMath xmlns:m="http://schemas.openxmlformats.org/officeDocument/2006/math">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=−4.01. </m:t>
                    </m:r>
                  </m:oMath>
                </a14:m>
                <a:endParaRPr lang="en-US" sz="2400" dirty="0">
                  <a:solidFill>
                    <a:srgbClr val="0000FF"/>
                  </a:solidFill>
                  <a:latin typeface="Times New Roman" panose="02020603050405020304" pitchFamily="18" charset="0"/>
                  <a:cs typeface="Times New Roman" panose="02020603050405020304" pitchFamily="18" charset="0"/>
                </a:endParaRPr>
              </a:p>
            </p:txBody>
          </p:sp>
        </mc:Choice>
        <mc:Fallback>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75920" y="691214"/>
                <a:ext cx="11476961" cy="5564857"/>
              </a:xfrm>
              <a:prstGeom prst="rect">
                <a:avLst/>
              </a:prstGeom>
              <a:blipFill>
                <a:blip r:embed="rId2"/>
                <a:stretch>
                  <a:fillRect l="-850" r="-850" b="-1533"/>
                </a:stretch>
              </a:blipFill>
            </p:spPr>
            <p:txBody>
              <a:bodyPr/>
              <a:lstStyle/>
              <a:p>
                <a:r>
                  <a:rPr lang="en-IN">
                    <a:noFill/>
                  </a:rPr>
                  <a:t> </a:t>
                </a:r>
              </a:p>
            </p:txBody>
          </p:sp>
        </mc:Fallback>
      </mc:AlternateContent>
    </p:spTree>
    <p:extLst>
      <p:ext uri="{BB962C8B-B14F-4D97-AF65-F5344CB8AC3E}">
        <p14:creationId xmlns:p14="http://schemas.microsoft.com/office/powerpoint/2010/main" val="102439229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25780" y="128393"/>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pole-zero cancellation</a:t>
            </a:r>
            <a:endParaRPr lang="en-US"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0B07671-9D9B-4D72-95B4-B66C37B9BE0E}"/>
                  </a:ext>
                </a:extLst>
              </p:cNvPr>
              <p:cNvSpPr txBox="1"/>
              <p:nvPr/>
            </p:nvSpPr>
            <p:spPr>
              <a:xfrm>
                <a:off x="375920" y="691214"/>
                <a:ext cx="11476961" cy="2749342"/>
              </a:xfrm>
              <a:prstGeom prst="rect">
                <a:avLst/>
              </a:prstGeom>
              <a:noFill/>
            </p:spPr>
            <p:txBody>
              <a:bodyPr wrap="square" rtlCol="0">
                <a:spAutoFit/>
              </a:bodyPr>
              <a:lstStyle/>
              <a:p>
                <a:pPr algn="just">
                  <a:lnSpc>
                    <a:spcPct val="150000"/>
                  </a:lnSpc>
                </a:pPr>
                <a14:m>
                  <m:oMathPara xmlns:m="http://schemas.openxmlformats.org/officeDocument/2006/math">
                    <m:oMathParaPr>
                      <m:jc m:val="centerGroup"/>
                    </m:oMathParaPr>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𝐶</m:t>
                      </m:r>
                      <m:r>
                        <a:rPr lang="en-US" sz="2400" b="0" i="1" baseline="-2500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0.87</m:t>
                          </m:r>
                        </m:num>
                        <m:den>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den>
                      </m:f>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5.3</m:t>
                          </m:r>
                        </m:num>
                        <m:den>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+5</m:t>
                          </m:r>
                        </m:den>
                      </m:f>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4.4</m:t>
                          </m:r>
                        </m:num>
                        <m:den>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+6</m:t>
                          </m:r>
                        </m:den>
                      </m:f>
                    </m:oMath>
                  </m:oMathPara>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and the output response is</a:t>
                </a:r>
              </a:p>
              <a:p>
                <a:pPr algn="just">
                  <a:lnSpc>
                    <a:spcPct val="150000"/>
                  </a:lnSpc>
                </a:pPr>
                <a14:m>
                  <m:oMathPara xmlns:m="http://schemas.openxmlformats.org/officeDocument/2006/math">
                    <m:oMathParaPr>
                      <m:jc m:val="centerGroup"/>
                    </m:oMathParaPr>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𝑐</m:t>
                      </m:r>
                      <m:r>
                        <a:rPr lang="en-US" sz="2400" b="0" i="1" baseline="-2500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𝑡</m:t>
                          </m:r>
                        </m:e>
                      </m: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≈0.87−5.3</m:t>
                      </m:r>
                      <m:sSup>
                        <m:sSup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𝑒</m:t>
                          </m:r>
                        </m:e>
                        <m: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−5</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𝑡</m:t>
                          </m:r>
                        </m:sup>
                      </m:s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+4.4</m:t>
                      </m:r>
                      <m:sSup>
                        <m:sSup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𝑒</m:t>
                          </m:r>
                        </m:e>
                        <m:sup>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6</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𝑡</m:t>
                          </m:r>
                        </m:sup>
                      </m:sSup>
                    </m:oMath>
                  </m:oMathPara>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p:txBody>
          </p:sp>
        </mc:Choice>
        <mc:Fallback>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75920" y="691214"/>
                <a:ext cx="11476961" cy="2749342"/>
              </a:xfrm>
              <a:prstGeom prst="rect">
                <a:avLst/>
              </a:prstGeom>
              <a:blipFill>
                <a:blip r:embed="rId2"/>
                <a:stretch>
                  <a:fillRect l="-850"/>
                </a:stretch>
              </a:blipFill>
            </p:spPr>
            <p:txBody>
              <a:bodyPr/>
              <a:lstStyle/>
              <a:p>
                <a:r>
                  <a:rPr lang="en-IN">
                    <a:noFill/>
                  </a:rPr>
                  <a:t> </a:t>
                </a:r>
              </a:p>
            </p:txBody>
          </p:sp>
        </mc:Fallback>
      </mc:AlternateContent>
    </p:spTree>
    <p:extLst>
      <p:ext uri="{BB962C8B-B14F-4D97-AF65-F5344CB8AC3E}">
        <p14:creationId xmlns:p14="http://schemas.microsoft.com/office/powerpoint/2010/main" val="231707590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25780" y="128393"/>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pole-zero cancellation</a:t>
            </a:r>
            <a:endParaRPr lang="en-US"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0B07671-9D9B-4D72-95B4-B66C37B9BE0E}"/>
                  </a:ext>
                </a:extLst>
              </p:cNvPr>
              <p:cNvSpPr txBox="1"/>
              <p:nvPr/>
            </p:nvSpPr>
            <p:spPr>
              <a:xfrm>
                <a:off x="375920" y="691214"/>
                <a:ext cx="11476961" cy="5564857"/>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Determine whether there is cancellation between the zero and the pole closest to the zero. For any function for which pole-zero cancellation is valid, find the approximate response</a:t>
                </a:r>
              </a:p>
              <a:p>
                <a:pPr algn="just">
                  <a:lnSpc>
                    <a:spcPct val="150000"/>
                  </a:lnSpc>
                </a:pPr>
                <a14:m>
                  <m:oMathPara xmlns:m="http://schemas.openxmlformats.org/officeDocument/2006/math">
                    <m:oMathParaPr>
                      <m:jc m:val="centerGroup"/>
                    </m:oMathParaPr>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𝐶</m:t>
                      </m:r>
                      <m:r>
                        <a:rPr lang="en-US" sz="2400" b="0" i="1" baseline="-2500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26.25</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+4)</m:t>
                          </m:r>
                        </m:num>
                        <m:den>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+3.5) (</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+5)(</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+6)</m:t>
                          </m:r>
                        </m:den>
                      </m:f>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1</m:t>
                      </m:r>
                    </m:oMath>
                  </m:oMathPara>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If the partial fraction expansion for </a:t>
                </a:r>
                <a14:m>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𝐶</m:t>
                    </m:r>
                    <m:r>
                      <a:rPr lang="en-US" sz="2400" b="0" i="1" baseline="-2500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d>
                  </m:oMath>
                </a14:m>
                <a:r>
                  <a:rPr lang="en-US" sz="2400" dirty="0">
                    <a:solidFill>
                      <a:srgbClr val="0000FF"/>
                    </a:solidFill>
                    <a:latin typeface="Times New Roman" panose="02020603050405020304" pitchFamily="18" charset="0"/>
                    <a:cs typeface="Times New Roman" panose="02020603050405020304" pitchFamily="18" charset="0"/>
                  </a:rPr>
                  <a:t> is</a:t>
                </a:r>
              </a:p>
              <a:p>
                <a:pPr algn="just">
                  <a:lnSpc>
                    <a:spcPct val="150000"/>
                  </a:lnSpc>
                </a:pPr>
                <a14:m>
                  <m:oMathPara xmlns:m="http://schemas.openxmlformats.org/officeDocument/2006/math">
                    <m:oMathParaPr>
                      <m:jc m:val="centerGroup"/>
                    </m:oMathParaPr>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𝐶</m:t>
                      </m:r>
                      <m:r>
                        <a:rPr lang="en-US" sz="2400" b="0" i="1" baseline="-2500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num>
                        <m:den>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den>
                      </m:f>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3.5</m:t>
                          </m:r>
                        </m:num>
                        <m:den>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+5</m:t>
                          </m:r>
                        </m:den>
                      </m:f>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3.5</m:t>
                          </m:r>
                        </m:num>
                        <m:den>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+6</m:t>
                          </m:r>
                        </m:den>
                      </m:f>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num>
                        <m:den>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+3.5</m:t>
                          </m:r>
                        </m:den>
                      </m:f>
                    </m:oMath>
                  </m:oMathPara>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Here the pole at </a:t>
                </a:r>
                <a14:m>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=−3.5</m:t>
                    </m:r>
                  </m:oMath>
                </a14:m>
                <a:r>
                  <a:rPr lang="en-US" sz="2400" dirty="0">
                    <a:solidFill>
                      <a:srgbClr val="0000FF"/>
                    </a:solidFill>
                    <a:latin typeface="Times New Roman" panose="02020603050405020304" pitchFamily="18" charset="0"/>
                    <a:cs typeface="Times New Roman" panose="02020603050405020304" pitchFamily="18" charset="0"/>
                  </a:rPr>
                  <a:t> is closer to zero at </a:t>
                </a:r>
                <a14:m>
                  <m:oMath xmlns:m="http://schemas.openxmlformats.org/officeDocument/2006/math">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4</m:t>
                    </m:r>
                  </m:oMath>
                </a14:m>
                <a:r>
                  <a:rPr lang="en-US" sz="2400" dirty="0">
                    <a:solidFill>
                      <a:srgbClr val="0000FF"/>
                    </a:solidFill>
                    <a:latin typeface="Times New Roman" panose="02020603050405020304" pitchFamily="18" charset="0"/>
                    <a:cs typeface="Times New Roman" panose="02020603050405020304" pitchFamily="18" charset="0"/>
                  </a:rPr>
                  <a:t>. The residue of the pole at </a:t>
                </a:r>
                <a14:m>
                  <m:oMath xmlns:m="http://schemas.openxmlformats.org/officeDocument/2006/math">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=−4.01</m:t>
                    </m:r>
                  </m:oMath>
                </a14:m>
                <a:r>
                  <a:rPr lang="en-US" sz="2400" dirty="0">
                    <a:solidFill>
                      <a:srgbClr val="0000FF"/>
                    </a:solidFill>
                    <a:latin typeface="Times New Roman" panose="02020603050405020304" pitchFamily="18" charset="0"/>
                    <a:cs typeface="Times New Roman" panose="02020603050405020304" pitchFamily="18" charset="0"/>
                  </a:rPr>
                  <a:t> is equal to </a:t>
                </a:r>
                <a14:m>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oMath>
                </a14:m>
                <a:r>
                  <a:rPr lang="en-US" sz="2400" dirty="0">
                    <a:solidFill>
                      <a:srgbClr val="0000FF"/>
                    </a:solidFill>
                    <a:latin typeface="Times New Roman" panose="02020603050405020304" pitchFamily="18" charset="0"/>
                    <a:cs typeface="Times New Roman" panose="02020603050405020304" pitchFamily="18" charset="0"/>
                  </a:rPr>
                  <a:t>. It is not negligible as compared to other residues. Hence, we can not make a second-order approximation by neglecting the response generated by the pole at </a:t>
                </a:r>
                <a14:m>
                  <m:oMath xmlns:m="http://schemas.openxmlformats.org/officeDocument/2006/math">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=3.5.</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oMath>
                </a14:m>
                <a:endParaRPr lang="en-US" sz="2400" dirty="0">
                  <a:solidFill>
                    <a:srgbClr val="0000FF"/>
                  </a:solidFill>
                  <a:latin typeface="Times New Roman" panose="02020603050405020304" pitchFamily="18" charset="0"/>
                  <a:cs typeface="Times New Roman" panose="02020603050405020304" pitchFamily="18" charset="0"/>
                </a:endParaRPr>
              </a:p>
            </p:txBody>
          </p:sp>
        </mc:Choice>
        <mc:Fallback>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75920" y="691214"/>
                <a:ext cx="11476961" cy="5564857"/>
              </a:xfrm>
              <a:prstGeom prst="rect">
                <a:avLst/>
              </a:prstGeom>
              <a:blipFill>
                <a:blip r:embed="rId2"/>
                <a:stretch>
                  <a:fillRect l="-850" r="-850" b="-1533"/>
                </a:stretch>
              </a:blipFill>
            </p:spPr>
            <p:txBody>
              <a:bodyPr/>
              <a:lstStyle/>
              <a:p>
                <a:r>
                  <a:rPr lang="en-IN">
                    <a:noFill/>
                  </a:rPr>
                  <a:t> </a:t>
                </a:r>
              </a:p>
            </p:txBody>
          </p:sp>
        </mc:Fallback>
      </mc:AlternateContent>
    </p:spTree>
    <p:extLst>
      <p:ext uri="{BB962C8B-B14F-4D97-AF65-F5344CB8AC3E}">
        <p14:creationId xmlns:p14="http://schemas.microsoft.com/office/powerpoint/2010/main" val="46478570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25780" y="128393"/>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pole-zero cancellation</a:t>
            </a:r>
            <a:endParaRPr lang="en-US"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0B07671-9D9B-4D72-95B4-B66C37B9BE0E}"/>
                  </a:ext>
                </a:extLst>
              </p:cNvPr>
              <p:cNvSpPr txBox="1"/>
              <p:nvPr/>
            </p:nvSpPr>
            <p:spPr>
              <a:xfrm>
                <a:off x="375920" y="691214"/>
                <a:ext cx="11476961" cy="1694246"/>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and the output response is</a:t>
                </a:r>
              </a:p>
              <a:p>
                <a:pPr algn="just">
                  <a:lnSpc>
                    <a:spcPct val="150000"/>
                  </a:lnSpc>
                </a:pPr>
                <a14:m>
                  <m:oMathPara xmlns:m="http://schemas.openxmlformats.org/officeDocument/2006/math">
                    <m:oMathParaPr>
                      <m:jc m:val="centerGroup"/>
                    </m:oMathParaPr>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𝑐</m:t>
                      </m:r>
                      <m:r>
                        <a:rPr lang="en-US" sz="2400" b="0" i="1" baseline="-2500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𝑡</m:t>
                          </m:r>
                        </m:e>
                      </m: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=1−3.5</m:t>
                      </m:r>
                      <m:sSup>
                        <m:sSup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𝑒</m:t>
                          </m:r>
                        </m:e>
                        <m: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−5</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𝑡</m:t>
                          </m:r>
                        </m:sup>
                      </m:s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+3.5 </m:t>
                      </m:r>
                      <m:sSup>
                        <m:sSup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𝑒</m:t>
                          </m:r>
                        </m:e>
                        <m:sup>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6</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𝑡</m:t>
                          </m:r>
                        </m:sup>
                      </m:s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𝑒</m:t>
                          </m:r>
                        </m:e>
                        <m:sup>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3.5</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𝑡</m:t>
                          </m:r>
                        </m:sup>
                      </m:sSup>
                    </m:oMath>
                  </m:oMathPara>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p:txBody>
          </p:sp>
        </mc:Choice>
        <mc:Fallback>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75920" y="691214"/>
                <a:ext cx="11476961" cy="1694246"/>
              </a:xfrm>
              <a:prstGeom prst="rect">
                <a:avLst/>
              </a:prstGeom>
              <a:blipFill>
                <a:blip r:embed="rId2"/>
                <a:stretch>
                  <a:fillRect l="-850"/>
                </a:stretch>
              </a:blipFill>
            </p:spPr>
            <p:txBody>
              <a:bodyPr/>
              <a:lstStyle/>
              <a:p>
                <a:r>
                  <a:rPr lang="en-IN">
                    <a:noFill/>
                  </a:rPr>
                  <a:t> </a:t>
                </a:r>
              </a:p>
            </p:txBody>
          </p:sp>
        </mc:Fallback>
      </mc:AlternateContent>
    </p:spTree>
    <p:extLst>
      <p:ext uri="{BB962C8B-B14F-4D97-AF65-F5344CB8AC3E}">
        <p14:creationId xmlns:p14="http://schemas.microsoft.com/office/powerpoint/2010/main" val="4259644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20749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Poles and Zeros of a First-Order System &amp; System Response</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51694" y="742458"/>
            <a:ext cx="11507372" cy="5011949"/>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conclusions are </a:t>
            </a:r>
          </a:p>
          <a:p>
            <a:pPr marL="457200" indent="-457200" algn="just">
              <a:lnSpc>
                <a:spcPct val="150000"/>
              </a:lnSpc>
              <a:buAutoNum type="arabicPeriod"/>
            </a:pPr>
            <a:r>
              <a:rPr lang="en-US" sz="2400" dirty="0">
                <a:solidFill>
                  <a:srgbClr val="0000FF"/>
                </a:solidFill>
                <a:latin typeface="Times New Roman" panose="02020603050405020304" pitchFamily="18" charset="0"/>
                <a:cs typeface="Times New Roman" panose="02020603050405020304" pitchFamily="18" charset="0"/>
              </a:rPr>
              <a:t>A </a:t>
            </a:r>
            <a:r>
              <a:rPr lang="en-US" sz="2400" b="1" dirty="0">
                <a:solidFill>
                  <a:srgbClr val="0000FF"/>
                </a:solidFill>
                <a:latin typeface="Times New Roman" panose="02020603050405020304" pitchFamily="18" charset="0"/>
                <a:cs typeface="Times New Roman" panose="02020603050405020304" pitchFamily="18" charset="0"/>
              </a:rPr>
              <a:t>pole</a:t>
            </a:r>
            <a:r>
              <a:rPr lang="en-US" sz="2400" dirty="0">
                <a:solidFill>
                  <a:srgbClr val="0000FF"/>
                </a:solidFill>
                <a:latin typeface="Times New Roman" panose="02020603050405020304" pitchFamily="18" charset="0"/>
                <a:cs typeface="Times New Roman" panose="02020603050405020304" pitchFamily="18" charset="0"/>
              </a:rPr>
              <a:t> of the </a:t>
            </a:r>
            <a:r>
              <a:rPr lang="en-US" sz="2400" b="1" dirty="0">
                <a:solidFill>
                  <a:srgbClr val="0000FF"/>
                </a:solidFill>
                <a:latin typeface="Times New Roman" panose="02020603050405020304" pitchFamily="18" charset="0"/>
                <a:cs typeface="Times New Roman" panose="02020603050405020304" pitchFamily="18" charset="0"/>
              </a:rPr>
              <a:t>input function</a:t>
            </a:r>
            <a:r>
              <a:rPr lang="en-US" sz="2400" dirty="0">
                <a:solidFill>
                  <a:srgbClr val="0000FF"/>
                </a:solidFill>
                <a:latin typeface="Times New Roman" panose="02020603050405020304" pitchFamily="18" charset="0"/>
                <a:cs typeface="Times New Roman" panose="02020603050405020304" pitchFamily="18" charset="0"/>
              </a:rPr>
              <a:t> generates the form of the </a:t>
            </a:r>
            <a:r>
              <a:rPr lang="en-US" sz="2400" b="1" dirty="0">
                <a:solidFill>
                  <a:srgbClr val="0000FF"/>
                </a:solidFill>
                <a:latin typeface="Times New Roman" panose="02020603050405020304" pitchFamily="18" charset="0"/>
                <a:cs typeface="Times New Roman" panose="02020603050405020304" pitchFamily="18" charset="0"/>
              </a:rPr>
              <a:t>forced response </a:t>
            </a:r>
            <a:r>
              <a:rPr lang="en-US" sz="2400" dirty="0">
                <a:solidFill>
                  <a:srgbClr val="0000FF"/>
                </a:solidFill>
                <a:latin typeface="Times New Roman" panose="02020603050405020304" pitchFamily="18" charset="0"/>
                <a:cs typeface="Times New Roman" panose="02020603050405020304" pitchFamily="18" charset="0"/>
              </a:rPr>
              <a:t>(that is, the </a:t>
            </a:r>
            <a:r>
              <a:rPr lang="en-US" sz="2400" b="1" dirty="0">
                <a:solidFill>
                  <a:srgbClr val="0000FF"/>
                </a:solidFill>
                <a:latin typeface="Times New Roman" panose="02020603050405020304" pitchFamily="18" charset="0"/>
                <a:cs typeface="Times New Roman" panose="02020603050405020304" pitchFamily="18" charset="0"/>
              </a:rPr>
              <a:t>pole at the origin generated a step function at the output</a:t>
            </a:r>
            <a:r>
              <a:rPr lang="en-US" sz="2400" dirty="0">
                <a:solidFill>
                  <a:srgbClr val="0000FF"/>
                </a:solidFill>
                <a:latin typeface="Times New Roman" panose="02020603050405020304" pitchFamily="18" charset="0"/>
                <a:cs typeface="Times New Roman" panose="02020603050405020304" pitchFamily="18" charset="0"/>
              </a:rPr>
              <a:t>). </a:t>
            </a:r>
          </a:p>
          <a:p>
            <a:pPr marL="457200" indent="-457200" algn="just">
              <a:lnSpc>
                <a:spcPct val="150000"/>
              </a:lnSpc>
              <a:buAutoNum type="arabicPeriod"/>
            </a:pPr>
            <a:r>
              <a:rPr lang="en-US" sz="2400" dirty="0">
                <a:solidFill>
                  <a:srgbClr val="0000FF"/>
                </a:solidFill>
                <a:latin typeface="Times New Roman" panose="02020603050405020304" pitchFamily="18" charset="0"/>
                <a:cs typeface="Times New Roman" panose="02020603050405020304" pitchFamily="18" charset="0"/>
              </a:rPr>
              <a:t>A </a:t>
            </a:r>
            <a:r>
              <a:rPr lang="en-US" sz="2400" b="1" dirty="0">
                <a:solidFill>
                  <a:srgbClr val="0000FF"/>
                </a:solidFill>
                <a:latin typeface="Times New Roman" panose="02020603050405020304" pitchFamily="18" charset="0"/>
                <a:cs typeface="Times New Roman" panose="02020603050405020304" pitchFamily="18" charset="0"/>
              </a:rPr>
              <a:t>pole</a:t>
            </a:r>
            <a:r>
              <a:rPr lang="en-US" sz="2400" dirty="0">
                <a:solidFill>
                  <a:srgbClr val="0000FF"/>
                </a:solidFill>
                <a:latin typeface="Times New Roman" panose="02020603050405020304" pitchFamily="18" charset="0"/>
                <a:cs typeface="Times New Roman" panose="02020603050405020304" pitchFamily="18" charset="0"/>
              </a:rPr>
              <a:t> of the </a:t>
            </a:r>
            <a:r>
              <a:rPr lang="en-US" sz="2400" b="1" dirty="0">
                <a:solidFill>
                  <a:srgbClr val="0000FF"/>
                </a:solidFill>
                <a:latin typeface="Times New Roman" panose="02020603050405020304" pitchFamily="18" charset="0"/>
                <a:cs typeface="Times New Roman" panose="02020603050405020304" pitchFamily="18" charset="0"/>
              </a:rPr>
              <a:t>transfer function</a:t>
            </a:r>
            <a:r>
              <a:rPr lang="en-US" sz="2400" dirty="0">
                <a:solidFill>
                  <a:srgbClr val="0000FF"/>
                </a:solidFill>
                <a:latin typeface="Times New Roman" panose="02020603050405020304" pitchFamily="18" charset="0"/>
                <a:cs typeface="Times New Roman" panose="02020603050405020304" pitchFamily="18" charset="0"/>
              </a:rPr>
              <a:t> generates the form of the </a:t>
            </a:r>
            <a:r>
              <a:rPr lang="en-US" sz="2400" b="1" dirty="0">
                <a:solidFill>
                  <a:srgbClr val="0000FF"/>
                </a:solidFill>
                <a:latin typeface="Times New Roman" panose="02020603050405020304" pitchFamily="18" charset="0"/>
                <a:cs typeface="Times New Roman" panose="02020603050405020304" pitchFamily="18" charset="0"/>
              </a:rPr>
              <a:t>natural response</a:t>
            </a:r>
            <a:r>
              <a:rPr lang="en-US" sz="2400" dirty="0">
                <a:solidFill>
                  <a:srgbClr val="0000FF"/>
                </a:solidFill>
                <a:latin typeface="Times New Roman" panose="02020603050405020304" pitchFamily="18" charset="0"/>
                <a:cs typeface="Times New Roman" panose="02020603050405020304" pitchFamily="18" charset="0"/>
              </a:rPr>
              <a:t> (that is, </a:t>
            </a:r>
            <a:r>
              <a:rPr lang="en-US" sz="2400" b="1" dirty="0">
                <a:solidFill>
                  <a:srgbClr val="0000FF"/>
                </a:solidFill>
                <a:latin typeface="Times New Roman" panose="02020603050405020304" pitchFamily="18" charset="0"/>
                <a:cs typeface="Times New Roman" panose="02020603050405020304" pitchFamily="18" charset="0"/>
              </a:rPr>
              <a:t>the pole at -5 generated e</a:t>
            </a:r>
            <a:r>
              <a:rPr lang="en-US" sz="2400" b="1" baseline="30000" dirty="0">
                <a:solidFill>
                  <a:srgbClr val="0000FF"/>
                </a:solidFill>
                <a:latin typeface="Times New Roman" panose="02020603050405020304" pitchFamily="18" charset="0"/>
                <a:cs typeface="Times New Roman" panose="02020603050405020304" pitchFamily="18" charset="0"/>
              </a:rPr>
              <a:t>-5t</a:t>
            </a:r>
            <a:r>
              <a:rPr lang="en-US" sz="2400" dirty="0">
                <a:solidFill>
                  <a:srgbClr val="0000FF"/>
                </a:solidFill>
                <a:latin typeface="Times New Roman" panose="02020603050405020304" pitchFamily="18" charset="0"/>
                <a:cs typeface="Times New Roman" panose="02020603050405020304" pitchFamily="18" charset="0"/>
              </a:rPr>
              <a:t> ). </a:t>
            </a:r>
          </a:p>
          <a:p>
            <a:pPr marL="457200" indent="-457200" algn="just">
              <a:lnSpc>
                <a:spcPct val="150000"/>
              </a:lnSpc>
              <a:buAutoNum type="arabicPeriod"/>
            </a:pPr>
            <a:r>
              <a:rPr lang="en-US" sz="2400" dirty="0">
                <a:solidFill>
                  <a:srgbClr val="0000FF"/>
                </a:solidFill>
                <a:latin typeface="Times New Roman" panose="02020603050405020304" pitchFamily="18" charset="0"/>
                <a:cs typeface="Times New Roman" panose="02020603050405020304" pitchFamily="18" charset="0"/>
              </a:rPr>
              <a:t>A pole on the real axis generates an exponential response of the form e</a:t>
            </a:r>
            <a:r>
              <a:rPr lang="en-US" sz="2400" baseline="30000" dirty="0">
                <a:solidFill>
                  <a:srgbClr val="0000FF"/>
                </a:solidFill>
                <a:latin typeface="Times New Roman" panose="02020603050405020304" pitchFamily="18" charset="0"/>
                <a:cs typeface="Times New Roman" panose="02020603050405020304" pitchFamily="18" charset="0"/>
              </a:rPr>
              <a:t>-</a:t>
            </a:r>
            <a:r>
              <a:rPr lang="el-GR" sz="2400" baseline="30000" dirty="0">
                <a:solidFill>
                  <a:srgbClr val="0000FF"/>
                </a:solidFill>
                <a:latin typeface="Times New Roman" panose="02020603050405020304" pitchFamily="18" charset="0"/>
                <a:cs typeface="Times New Roman" panose="02020603050405020304" pitchFamily="18" charset="0"/>
              </a:rPr>
              <a:t>α</a:t>
            </a:r>
            <a:r>
              <a:rPr lang="en-US" sz="2400" baseline="30000" dirty="0">
                <a:solidFill>
                  <a:srgbClr val="0000FF"/>
                </a:solidFill>
                <a:latin typeface="Times New Roman" panose="02020603050405020304" pitchFamily="18" charset="0"/>
                <a:cs typeface="Times New Roman" panose="02020603050405020304" pitchFamily="18" charset="0"/>
              </a:rPr>
              <a:t>t</a:t>
            </a:r>
            <a:r>
              <a:rPr lang="en-US" sz="2400" dirty="0">
                <a:solidFill>
                  <a:srgbClr val="0000FF"/>
                </a:solidFill>
                <a:latin typeface="Times New Roman" panose="02020603050405020304" pitchFamily="18" charset="0"/>
                <a:cs typeface="Times New Roman" panose="02020603050405020304" pitchFamily="18" charset="0"/>
              </a:rPr>
              <a:t> , where -</a:t>
            </a:r>
            <a:r>
              <a:rPr lang="el-GR" sz="2400" dirty="0">
                <a:solidFill>
                  <a:srgbClr val="0000FF"/>
                </a:solidFill>
                <a:latin typeface="Times New Roman" panose="02020603050405020304" pitchFamily="18" charset="0"/>
                <a:cs typeface="Times New Roman" panose="02020603050405020304" pitchFamily="18" charset="0"/>
              </a:rPr>
              <a:t>α</a:t>
            </a:r>
            <a:r>
              <a:rPr lang="en-US" sz="2400" dirty="0">
                <a:solidFill>
                  <a:srgbClr val="0000FF"/>
                </a:solidFill>
                <a:latin typeface="Times New Roman" panose="02020603050405020304" pitchFamily="18" charset="0"/>
                <a:cs typeface="Times New Roman" panose="02020603050405020304" pitchFamily="18" charset="0"/>
              </a:rPr>
              <a:t> is the pole location on the real axis. 	Thus, the farther to the left a pole is on the negative real axis, the faster the exponential transient response will decay to zero.</a:t>
            </a:r>
          </a:p>
          <a:p>
            <a:pPr marL="457200" indent="-457200" algn="just">
              <a:lnSpc>
                <a:spcPct val="150000"/>
              </a:lnSpc>
              <a:buAutoNum type="arabicPeriod"/>
            </a:pPr>
            <a:r>
              <a:rPr lang="en-US" sz="2400" dirty="0">
                <a:solidFill>
                  <a:srgbClr val="0000FF"/>
                </a:solidFill>
                <a:latin typeface="Times New Roman" panose="02020603050405020304" pitchFamily="18" charset="0"/>
                <a:cs typeface="Times New Roman" panose="02020603050405020304" pitchFamily="18" charset="0"/>
              </a:rPr>
              <a:t>The zeros and poles generate the amplitudes for both the forced and natural responses </a:t>
            </a:r>
          </a:p>
        </p:txBody>
      </p:sp>
    </p:spTree>
    <p:extLst>
      <p:ext uri="{BB962C8B-B14F-4D97-AF65-F5344CB8AC3E}">
        <p14:creationId xmlns:p14="http://schemas.microsoft.com/office/powerpoint/2010/main" val="3576304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20749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Poles and Zeros of a First-Order System &amp; System Response</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51694" y="742458"/>
            <a:ext cx="11507372" cy="1133965"/>
          </a:xfrm>
          <a:prstGeom prst="rect">
            <a:avLst/>
          </a:prstGeom>
          <a:noFill/>
        </p:spPr>
        <p:txBody>
          <a:bodyPr wrap="square" rtlCol="0">
            <a:spAutoFit/>
          </a:bodyPr>
          <a:lstStyle/>
          <a:p>
            <a:pPr algn="ctr">
              <a:lnSpc>
                <a:spcPct val="150000"/>
              </a:lnSpc>
            </a:pPr>
            <a:r>
              <a:rPr lang="en-US" sz="2400" dirty="0">
                <a:solidFill>
                  <a:srgbClr val="0000FF"/>
                </a:solidFill>
                <a:latin typeface="Times New Roman" panose="02020603050405020304" pitchFamily="18" charset="0"/>
                <a:cs typeface="Times New Roman" panose="02020603050405020304" pitchFamily="18" charset="0"/>
              </a:rPr>
              <a:t>Effect of a real-axis pole upon transient response </a:t>
            </a: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811D06E-1FEC-450D-98B5-DE21DA4FCA27}"/>
              </a:ext>
            </a:extLst>
          </p:cNvPr>
          <p:cNvPicPr>
            <a:picLocks noChangeAspect="1"/>
          </p:cNvPicPr>
          <p:nvPr/>
        </p:nvPicPr>
        <p:blipFill>
          <a:blip r:embed="rId2"/>
          <a:stretch>
            <a:fillRect/>
          </a:stretch>
        </p:blipFill>
        <p:spPr>
          <a:xfrm>
            <a:off x="2964394" y="2302035"/>
            <a:ext cx="5332474" cy="2473165"/>
          </a:xfrm>
          <a:prstGeom prst="rect">
            <a:avLst/>
          </a:prstGeom>
        </p:spPr>
      </p:pic>
    </p:spTree>
    <p:extLst>
      <p:ext uri="{BB962C8B-B14F-4D97-AF65-F5344CB8AC3E}">
        <p14:creationId xmlns:p14="http://schemas.microsoft.com/office/powerpoint/2010/main" val="1316015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20749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Poles and Zeros of a First-Order System &amp; System Response</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51694" y="742458"/>
            <a:ext cx="11507372" cy="579967"/>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Find the output c(t) Specify the forced and natural parts of the solution.</a:t>
            </a:r>
          </a:p>
        </p:txBody>
      </p:sp>
      <p:pic>
        <p:nvPicPr>
          <p:cNvPr id="3" name="Picture 2">
            <a:extLst>
              <a:ext uri="{FF2B5EF4-FFF2-40B4-BE49-F238E27FC236}">
                <a16:creationId xmlns:a16="http://schemas.microsoft.com/office/drawing/2014/main" id="{A1F50AE7-9FB3-479A-BA00-1EC38C8FDEA0}"/>
              </a:ext>
            </a:extLst>
          </p:cNvPr>
          <p:cNvPicPr>
            <a:picLocks noChangeAspect="1"/>
          </p:cNvPicPr>
          <p:nvPr/>
        </p:nvPicPr>
        <p:blipFill>
          <a:blip r:embed="rId2"/>
          <a:stretch>
            <a:fillRect/>
          </a:stretch>
        </p:blipFill>
        <p:spPr>
          <a:xfrm>
            <a:off x="2656411" y="1563966"/>
            <a:ext cx="5785531" cy="1133965"/>
          </a:xfrm>
          <a:prstGeom prst="rect">
            <a:avLst/>
          </a:prstGeom>
        </p:spPr>
      </p:pic>
    </p:spTree>
    <p:extLst>
      <p:ext uri="{BB962C8B-B14F-4D97-AF65-F5344CB8AC3E}">
        <p14:creationId xmlns:p14="http://schemas.microsoft.com/office/powerpoint/2010/main" val="1273636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20749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Poles and Zeros of a First-Order System &amp; System Response</a:t>
            </a:r>
            <a:endParaRPr lang="en-IN" sz="2400" b="1"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51694" y="742458"/>
                <a:ext cx="11507372" cy="2353850"/>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Find the output c(t) and specify the forced and natural parts of the solution if input is unit step.</a:t>
                </a:r>
              </a:p>
              <a:p>
                <a:pPr algn="just">
                  <a:lnSpc>
                    <a:spcPct val="150000"/>
                  </a:lnSpc>
                </a:pPr>
                <a14:m>
                  <m:oMathPara xmlns:m="http://schemas.openxmlformats.org/officeDocument/2006/math">
                    <m:oMathParaPr>
                      <m:jc m:val="centerGroup"/>
                    </m:oMathParaPr>
                    <m:oMath xmlns:m="http://schemas.openxmlformats.org/officeDocument/2006/math">
                      <m:r>
                        <a:rPr lang="en-US" sz="2400" b="0" i="1" smtClean="0">
                          <a:solidFill>
                            <a:srgbClr val="BC14AC"/>
                          </a:solidFill>
                          <a:latin typeface="Cambria Math" panose="02040503050406030204" pitchFamily="18" charset="0"/>
                          <a:cs typeface="Times New Roman" panose="02020603050405020304" pitchFamily="18" charset="0"/>
                        </a:rPr>
                        <m:t>𝐺</m:t>
                      </m:r>
                      <m:d>
                        <m:dPr>
                          <m:ctrlPr>
                            <a:rPr lang="en-US" sz="2400" b="0" i="1" smtClean="0">
                              <a:solidFill>
                                <a:srgbClr val="BC14AC"/>
                              </a:solidFill>
                              <a:latin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cs typeface="Times New Roman" panose="02020603050405020304" pitchFamily="18" charset="0"/>
                            </a:rPr>
                            <m:t>𝑠</m:t>
                          </m:r>
                        </m:e>
                      </m:d>
                      <m:r>
                        <a:rPr lang="en-US" sz="2400" b="0" i="1" smtClean="0">
                          <a:solidFill>
                            <a:srgbClr val="BC14AC"/>
                          </a:solidFill>
                          <a:latin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cs typeface="Times New Roman" panose="02020603050405020304" pitchFamily="18" charset="0"/>
                            </a:rPr>
                            <m:t>10(</m:t>
                          </m:r>
                          <m:r>
                            <a:rPr lang="en-US" sz="2400" b="0" i="1" smtClean="0">
                              <a:solidFill>
                                <a:srgbClr val="BC14AC"/>
                              </a:solidFill>
                              <a:latin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cs typeface="Times New Roman" panose="02020603050405020304" pitchFamily="18" charset="0"/>
                            </a:rPr>
                            <m:t>+4)(</m:t>
                          </m:r>
                          <m:r>
                            <a:rPr lang="en-US" sz="2400" b="0" i="1" smtClean="0">
                              <a:solidFill>
                                <a:srgbClr val="BC14AC"/>
                              </a:solidFill>
                              <a:latin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cs typeface="Times New Roman" panose="02020603050405020304" pitchFamily="18" charset="0"/>
                            </a:rPr>
                            <m:t>+6)</m:t>
                          </m:r>
                        </m:num>
                        <m:den>
                          <m:r>
                            <a:rPr lang="en-US" sz="2400" i="1">
                              <a:solidFill>
                                <a:srgbClr val="BC14AC"/>
                              </a:solidFill>
                              <a:latin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cs typeface="Times New Roman" panose="02020603050405020304" pitchFamily="18" charset="0"/>
                            </a:rPr>
                            <m:t>+1)(</m:t>
                          </m:r>
                          <m:r>
                            <a:rPr lang="en-US" sz="2400" i="1">
                              <a:solidFill>
                                <a:srgbClr val="BC14AC"/>
                              </a:solidFill>
                              <a:latin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cs typeface="Times New Roman" panose="02020603050405020304" pitchFamily="18" charset="0"/>
                            </a:rPr>
                            <m:t>+7)(</m:t>
                          </m:r>
                          <m:r>
                            <a:rPr lang="en-US" sz="2400" i="1">
                              <a:solidFill>
                                <a:srgbClr val="BC14AC"/>
                              </a:solidFill>
                              <a:latin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cs typeface="Times New Roman" panose="02020603050405020304" pitchFamily="18" charset="0"/>
                            </a:rPr>
                            <m:t>+8)(</m:t>
                          </m:r>
                          <m:r>
                            <a:rPr lang="en-US" sz="2400" i="1">
                              <a:solidFill>
                                <a:srgbClr val="BC14AC"/>
                              </a:solidFill>
                              <a:latin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cs typeface="Times New Roman" panose="02020603050405020304" pitchFamily="18" charset="0"/>
                            </a:rPr>
                            <m:t>+10)</m:t>
                          </m:r>
                        </m:den>
                      </m:f>
                    </m:oMath>
                  </m:oMathPara>
                </a14:m>
                <a:endParaRPr lang="en-US" sz="2400"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51694" y="742458"/>
                <a:ext cx="11507372" cy="2353850"/>
              </a:xfrm>
              <a:prstGeom prst="rect">
                <a:avLst/>
              </a:prstGeom>
              <a:blipFill>
                <a:blip r:embed="rId2"/>
                <a:stretch>
                  <a:fillRect l="-848" r="-848"/>
                </a:stretch>
              </a:blipFill>
            </p:spPr>
            <p:txBody>
              <a:bodyPr/>
              <a:lstStyle/>
              <a:p>
                <a:r>
                  <a:rPr lang="en-IN">
                    <a:noFill/>
                  </a:rPr>
                  <a:t> </a:t>
                </a:r>
              </a:p>
            </p:txBody>
          </p:sp>
        </mc:Fallback>
      </mc:AlternateContent>
    </p:spTree>
    <p:extLst>
      <p:ext uri="{BB962C8B-B14F-4D97-AF65-F5344CB8AC3E}">
        <p14:creationId xmlns:p14="http://schemas.microsoft.com/office/powerpoint/2010/main" val="2953024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20749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First-Order Systems without zero</a:t>
            </a:r>
            <a:endParaRPr lang="en-IN" sz="2400" b="1"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51694" y="447818"/>
                <a:ext cx="11507372" cy="6044027"/>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A first-order system without zeros can be described by the transfer function </a:t>
                </a:r>
                <a14:m>
                  <m:oMath xmlns:m="http://schemas.openxmlformats.org/officeDocument/2006/math">
                    <m:r>
                      <a:rPr lang="en-US" sz="2400" b="0" i="1" smtClean="0">
                        <a:solidFill>
                          <a:srgbClr val="BC14AC"/>
                        </a:solidFill>
                        <a:latin typeface="Cambria Math" panose="02040503050406030204" pitchFamily="18" charset="0"/>
                        <a:cs typeface="Times New Roman" panose="02020603050405020304" pitchFamily="18" charset="0"/>
                      </a:rPr>
                      <m:t>𝐺</m:t>
                    </m:r>
                    <m:d>
                      <m:dPr>
                        <m:ctrlPr>
                          <a:rPr lang="en-US" sz="2400" b="0" i="1" smtClean="0">
                            <a:solidFill>
                              <a:srgbClr val="BC14AC"/>
                            </a:solidFill>
                            <a:latin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cs typeface="Times New Roman" panose="02020603050405020304" pitchFamily="18" charset="0"/>
                          </a:rPr>
                          <m:t>𝑠</m:t>
                        </m:r>
                      </m:e>
                    </m:d>
                    <m:r>
                      <a:rPr lang="en-US" sz="2400" b="0" i="1" smtClean="0">
                        <a:solidFill>
                          <a:srgbClr val="BC14AC"/>
                        </a:solidFill>
                        <a:latin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cs typeface="Times New Roman" panose="02020603050405020304" pitchFamily="18" charset="0"/>
                          </a:rPr>
                          <m:t>𝑎</m:t>
                        </m:r>
                      </m:num>
                      <m:den>
                        <m:r>
                          <a:rPr lang="en-US" sz="2400" i="1">
                            <a:solidFill>
                              <a:srgbClr val="BC14AC"/>
                            </a:solidFill>
                            <a:latin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𝑎</m:t>
                        </m:r>
                        <m:r>
                          <a:rPr lang="en-US" sz="2400" i="1">
                            <a:solidFill>
                              <a:srgbClr val="BC14AC"/>
                            </a:solidFill>
                            <a:latin typeface="Cambria Math" panose="02040503050406030204" pitchFamily="18" charset="0"/>
                            <a:cs typeface="Times New Roman" panose="02020603050405020304" pitchFamily="18" charset="0"/>
                          </a:rPr>
                          <m:t>)</m:t>
                        </m:r>
                      </m:den>
                    </m:f>
                    <m:r>
                      <a:rPr lang="en-US" sz="2400" i="1">
                        <a:solidFill>
                          <a:srgbClr val="BC14AC"/>
                        </a:solidFill>
                        <a:latin typeface="Cambria Math" panose="02040503050406030204" pitchFamily="18" charset="0"/>
                        <a:cs typeface="Times New Roman" panose="02020603050405020304" pitchFamily="18" charset="0"/>
                      </a:rPr>
                      <m:t> </m:t>
                    </m:r>
                  </m:oMath>
                </a14:m>
                <a:r>
                  <a:rPr lang="en-US" sz="2400" dirty="0">
                    <a:solidFill>
                      <a:srgbClr val="0000FF"/>
                    </a:solidFill>
                    <a:latin typeface="Times New Roman" panose="02020603050405020304" pitchFamily="18" charset="0"/>
                    <a:cs typeface="Times New Roman" panose="02020603050405020304" pitchFamily="18" charset="0"/>
                  </a:rPr>
                  <a:t>. If the input is a unit step, </a:t>
                </a:r>
                <a14:m>
                  <m:oMath xmlns:m="http://schemas.openxmlformats.org/officeDocument/2006/math">
                    <m:r>
                      <a:rPr lang="en-US" sz="2400" b="0" i="1" smtClean="0">
                        <a:solidFill>
                          <a:srgbClr val="BC14AC"/>
                        </a:solidFill>
                        <a:latin typeface="Cambria Math" panose="02040503050406030204" pitchFamily="18" charset="0"/>
                        <a:cs typeface="Times New Roman" panose="02020603050405020304" pitchFamily="18" charset="0"/>
                      </a:rPr>
                      <m:t>𝑅</m:t>
                    </m:r>
                    <m:d>
                      <m:dPr>
                        <m:ctrlPr>
                          <a:rPr lang="en-US" sz="2400" i="1">
                            <a:solidFill>
                              <a:srgbClr val="BC14AC"/>
                            </a:solidFill>
                            <a:latin typeface="Cambria Math" panose="02040503050406030204" pitchFamily="18" charset="0"/>
                            <a:cs typeface="Times New Roman" panose="02020603050405020304" pitchFamily="18" charset="0"/>
                          </a:rPr>
                        </m:ctrlPr>
                      </m:dPr>
                      <m:e>
                        <m:r>
                          <a:rPr lang="en-US" sz="2400" i="1">
                            <a:solidFill>
                              <a:srgbClr val="BC14AC"/>
                            </a:solidFill>
                            <a:latin typeface="Cambria Math" panose="02040503050406030204" pitchFamily="18" charset="0"/>
                            <a:cs typeface="Times New Roman" panose="02020603050405020304" pitchFamily="18" charset="0"/>
                          </a:rPr>
                          <m:t>𝑠</m:t>
                        </m:r>
                      </m:e>
                    </m:d>
                    <m:r>
                      <a:rPr lang="en-US" sz="2400" i="1">
                        <a:solidFill>
                          <a:srgbClr val="BC14AC"/>
                        </a:solidFill>
                        <a:latin typeface="Cambria Math" panose="02040503050406030204" pitchFamily="18" charset="0"/>
                        <a:cs typeface="Times New Roman" panose="02020603050405020304" pitchFamily="18" charset="0"/>
                      </a:rPr>
                      <m:t>=</m:t>
                    </m:r>
                    <m:f>
                      <m:fPr>
                        <m:ctrlPr>
                          <a:rPr lang="en-US" sz="2400" i="1">
                            <a:solidFill>
                              <a:srgbClr val="BC14AC"/>
                            </a:solidFill>
                            <a:latin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cs typeface="Times New Roman" panose="02020603050405020304" pitchFamily="18" charset="0"/>
                          </a:rPr>
                          <m:t>1</m:t>
                        </m:r>
                      </m:num>
                      <m:den>
                        <m:r>
                          <a:rPr lang="en-US" sz="2400" i="1">
                            <a:solidFill>
                              <a:srgbClr val="BC14AC"/>
                            </a:solidFill>
                            <a:latin typeface="Cambria Math" panose="02040503050406030204" pitchFamily="18" charset="0"/>
                            <a:cs typeface="Times New Roman" panose="02020603050405020304" pitchFamily="18" charset="0"/>
                          </a:rPr>
                          <m:t>𝑠</m:t>
                        </m:r>
                      </m:den>
                    </m:f>
                    <m:r>
                      <a:rPr lang="en-US" sz="2400" i="1">
                        <a:solidFill>
                          <a:srgbClr val="BC14AC"/>
                        </a:solidFill>
                        <a:latin typeface="Cambria Math" panose="02040503050406030204" pitchFamily="18" charset="0"/>
                        <a:cs typeface="Times New Roman" panose="02020603050405020304" pitchFamily="18" charset="0"/>
                      </a:rPr>
                      <m:t> </m:t>
                    </m:r>
                  </m:oMath>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Laplace transform of the step response is C(s), where</a:t>
                </a:r>
              </a:p>
              <a:p>
                <a:pPr algn="just">
                  <a:lnSpc>
                    <a:spcPct val="150000"/>
                  </a:lnSpc>
                </a:pPr>
                <a14:m>
                  <m:oMathPara xmlns:m="http://schemas.openxmlformats.org/officeDocument/2006/math">
                    <m:oMathParaPr>
                      <m:jc m:val="centerGroup"/>
                    </m:oMathParaPr>
                    <m:oMath xmlns:m="http://schemas.openxmlformats.org/officeDocument/2006/math">
                      <m:r>
                        <a:rPr lang="en-US" sz="2400" b="0" i="1" smtClean="0">
                          <a:solidFill>
                            <a:srgbClr val="BC14AC"/>
                          </a:solidFill>
                          <a:latin typeface="Cambria Math" panose="02040503050406030204" pitchFamily="18" charset="0"/>
                          <a:cs typeface="Times New Roman" panose="02020603050405020304" pitchFamily="18" charset="0"/>
                        </a:rPr>
                        <m:t>𝐶</m:t>
                      </m:r>
                      <m:d>
                        <m:dPr>
                          <m:ctrlPr>
                            <a:rPr lang="en-US" sz="2400" b="0" i="1" smtClean="0">
                              <a:solidFill>
                                <a:srgbClr val="BC14AC"/>
                              </a:solidFill>
                              <a:latin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cs typeface="Times New Roman" panose="02020603050405020304" pitchFamily="18" charset="0"/>
                            </a:rPr>
                            <m:t>𝑠</m:t>
                          </m:r>
                        </m:e>
                      </m:d>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𝑅</m:t>
                      </m:r>
                      <m:d>
                        <m:dPr>
                          <m:ctrlPr>
                            <a:rPr lang="en-US" sz="2400" b="0" i="1" smtClean="0">
                              <a:solidFill>
                                <a:srgbClr val="BC14AC"/>
                              </a:solidFill>
                              <a:latin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cs typeface="Times New Roman" panose="02020603050405020304" pitchFamily="18" charset="0"/>
                            </a:rPr>
                            <m:t>𝑠</m:t>
                          </m:r>
                        </m:e>
                      </m:d>
                      <m:r>
                        <a:rPr lang="en-US" sz="2400" b="0" i="1" smtClean="0">
                          <a:solidFill>
                            <a:srgbClr val="BC14AC"/>
                          </a:solidFill>
                          <a:latin typeface="Cambria Math" panose="02040503050406030204" pitchFamily="18" charset="0"/>
                          <a:cs typeface="Times New Roman" panose="02020603050405020304" pitchFamily="18" charset="0"/>
                        </a:rPr>
                        <m:t>𝐺</m:t>
                      </m:r>
                      <m:d>
                        <m:dPr>
                          <m:ctrlPr>
                            <a:rPr lang="en-US" sz="2400" b="0" i="1" smtClean="0">
                              <a:solidFill>
                                <a:srgbClr val="BC14AC"/>
                              </a:solidFill>
                              <a:latin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cs typeface="Times New Roman" panose="02020603050405020304" pitchFamily="18" charset="0"/>
                            </a:rPr>
                            <m:t>𝑠</m:t>
                          </m:r>
                        </m:e>
                      </m:d>
                      <m:r>
                        <a:rPr lang="en-US" sz="2400" b="0" i="1" smtClean="0">
                          <a:solidFill>
                            <a:srgbClr val="BC14AC"/>
                          </a:solidFill>
                          <a:latin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cs typeface="Times New Roman" panose="02020603050405020304" pitchFamily="18" charset="0"/>
                            </a:rPr>
                            <m:t>𝑎</m:t>
                          </m:r>
                        </m:num>
                        <m:den>
                          <m:r>
                            <a:rPr lang="en-US" sz="2400" b="0" i="1" smtClean="0">
                              <a:solidFill>
                                <a:srgbClr val="BC14AC"/>
                              </a:solidFill>
                              <a:latin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𝑎</m:t>
                          </m:r>
                          <m:r>
                            <a:rPr lang="en-US" sz="2400" i="1">
                              <a:solidFill>
                                <a:srgbClr val="BC14AC"/>
                              </a:solidFill>
                              <a:latin typeface="Cambria Math" panose="02040503050406030204" pitchFamily="18" charset="0"/>
                              <a:cs typeface="Times New Roman" panose="02020603050405020304" pitchFamily="18" charset="0"/>
                            </a:rPr>
                            <m:t>)</m:t>
                          </m:r>
                        </m:den>
                      </m:f>
                    </m:oMath>
                  </m:oMathPara>
                </a14:m>
                <a:endParaRPr lang="en-US" sz="2400" b="0" i="1" dirty="0">
                  <a:solidFill>
                    <a:srgbClr val="BC14AC"/>
                  </a:solidFill>
                  <a:latin typeface="Cambria Math" panose="020405030504060302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Taking the inverse transform, the step response is given by</a:t>
                </a:r>
              </a:p>
              <a:p>
                <a:pPr algn="just">
                  <a:lnSpc>
                    <a:spcPct val="150000"/>
                  </a:lnSpc>
                </a:pPr>
                <a14:m>
                  <m:oMathPara xmlns:m="http://schemas.openxmlformats.org/officeDocument/2006/math">
                    <m:oMathParaPr>
                      <m:jc m:val="centerGroup"/>
                    </m:oMathParaPr>
                    <m:oMath xmlns:m="http://schemas.openxmlformats.org/officeDocument/2006/math">
                      <m:r>
                        <a:rPr lang="en-US" sz="2400" b="0" i="1" smtClean="0">
                          <a:solidFill>
                            <a:srgbClr val="BC14AC"/>
                          </a:solidFill>
                          <a:latin typeface="Cambria Math" panose="02040503050406030204" pitchFamily="18" charset="0"/>
                          <a:cs typeface="Times New Roman" panose="02020603050405020304" pitchFamily="18" charset="0"/>
                        </a:rPr>
                        <m:t>𝑐</m:t>
                      </m:r>
                      <m:d>
                        <m:dPr>
                          <m:ctrlPr>
                            <a:rPr lang="en-US" sz="2400" b="0" i="1" smtClean="0">
                              <a:solidFill>
                                <a:srgbClr val="BC14AC"/>
                              </a:solidFill>
                              <a:latin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cs typeface="Times New Roman" panose="02020603050405020304" pitchFamily="18" charset="0"/>
                            </a:rPr>
                            <m:t>𝑡</m:t>
                          </m:r>
                        </m:e>
                      </m:d>
                      <m:r>
                        <a:rPr lang="en-US" sz="2400" b="0" i="1" smtClean="0">
                          <a:solidFill>
                            <a:srgbClr val="BC14AC"/>
                          </a:solidFill>
                          <a:latin typeface="Cambria Math" panose="02040503050406030204" pitchFamily="18" charset="0"/>
                          <a:cs typeface="Times New Roman" panose="02020603050405020304" pitchFamily="18" charset="0"/>
                        </a:rPr>
                        <m:t>=</m:t>
                      </m:r>
                      <m:sSub>
                        <m:sSubPr>
                          <m:ctrlPr>
                            <a:rPr lang="en-US" sz="2400" b="0" i="1" smtClean="0">
                              <a:solidFill>
                                <a:srgbClr val="BC14AC"/>
                              </a:solidFill>
                              <a:latin typeface="Cambria Math" panose="02040503050406030204" pitchFamily="18" charset="0"/>
                              <a:cs typeface="Times New Roman" panose="02020603050405020304" pitchFamily="18" charset="0"/>
                            </a:rPr>
                          </m:ctrlPr>
                        </m:sSubPr>
                        <m:e>
                          <m:r>
                            <a:rPr lang="en-US" sz="2400" b="0" i="1" smtClean="0">
                              <a:solidFill>
                                <a:srgbClr val="BC14AC"/>
                              </a:solidFill>
                              <a:latin typeface="Cambria Math" panose="02040503050406030204" pitchFamily="18" charset="0"/>
                              <a:cs typeface="Times New Roman" panose="02020603050405020304" pitchFamily="18" charset="0"/>
                            </a:rPr>
                            <m:t>𝑐</m:t>
                          </m:r>
                        </m:e>
                        <m:sub>
                          <m:r>
                            <a:rPr lang="en-US" sz="2400" b="0" i="1" smtClean="0">
                              <a:solidFill>
                                <a:srgbClr val="BC14AC"/>
                              </a:solidFill>
                              <a:latin typeface="Cambria Math" panose="02040503050406030204" pitchFamily="18" charset="0"/>
                              <a:cs typeface="Times New Roman" panose="02020603050405020304" pitchFamily="18" charset="0"/>
                            </a:rPr>
                            <m:t>𝑓</m:t>
                          </m:r>
                        </m:sub>
                      </m:sSub>
                      <m:d>
                        <m:dPr>
                          <m:ctrlPr>
                            <a:rPr lang="en-US" sz="2400" b="0" i="1" smtClean="0">
                              <a:solidFill>
                                <a:srgbClr val="BC14AC"/>
                              </a:solidFill>
                              <a:latin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cs typeface="Times New Roman" panose="02020603050405020304" pitchFamily="18" charset="0"/>
                            </a:rPr>
                            <m:t>𝑡</m:t>
                          </m:r>
                        </m:e>
                      </m:d>
                      <m:r>
                        <a:rPr lang="en-US" sz="2400" b="0" i="1" smtClean="0">
                          <a:solidFill>
                            <a:srgbClr val="BC14AC"/>
                          </a:solidFill>
                          <a:latin typeface="Cambria Math" panose="02040503050406030204" pitchFamily="18" charset="0"/>
                          <a:cs typeface="Times New Roman" panose="02020603050405020304" pitchFamily="18" charset="0"/>
                        </a:rPr>
                        <m:t>+</m:t>
                      </m:r>
                      <m:sSub>
                        <m:sSubPr>
                          <m:ctrlPr>
                            <a:rPr lang="en-US" sz="2400" i="1">
                              <a:solidFill>
                                <a:srgbClr val="BC14AC"/>
                              </a:solidFill>
                              <a:latin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cs typeface="Times New Roman" panose="02020603050405020304" pitchFamily="18" charset="0"/>
                            </a:rPr>
                            <m:t>𝑐</m:t>
                          </m:r>
                        </m:e>
                        <m:sub>
                          <m:r>
                            <a:rPr lang="en-US" sz="2400" b="0" i="1" smtClean="0">
                              <a:solidFill>
                                <a:srgbClr val="BC14AC"/>
                              </a:solidFill>
                              <a:latin typeface="Cambria Math" panose="02040503050406030204" pitchFamily="18" charset="0"/>
                              <a:cs typeface="Times New Roman" panose="02020603050405020304" pitchFamily="18" charset="0"/>
                            </a:rPr>
                            <m:t>𝑛</m:t>
                          </m:r>
                        </m:sub>
                      </m:sSub>
                      <m:d>
                        <m:dPr>
                          <m:ctrlPr>
                            <a:rPr lang="en-US" sz="2400" i="1">
                              <a:solidFill>
                                <a:srgbClr val="BC14AC"/>
                              </a:solidFill>
                              <a:latin typeface="Cambria Math" panose="02040503050406030204" pitchFamily="18" charset="0"/>
                              <a:cs typeface="Times New Roman" panose="02020603050405020304" pitchFamily="18" charset="0"/>
                            </a:rPr>
                          </m:ctrlPr>
                        </m:dPr>
                        <m:e>
                          <m:r>
                            <a:rPr lang="en-US" sz="2400" i="1">
                              <a:solidFill>
                                <a:srgbClr val="BC14AC"/>
                              </a:solidFill>
                              <a:latin typeface="Cambria Math" panose="02040503050406030204" pitchFamily="18" charset="0"/>
                              <a:cs typeface="Times New Roman" panose="02020603050405020304" pitchFamily="18" charset="0"/>
                            </a:rPr>
                            <m:t>𝑡</m:t>
                          </m:r>
                        </m:e>
                      </m:d>
                      <m:r>
                        <a:rPr lang="en-US" sz="2400" b="0" i="1" smtClean="0">
                          <a:solidFill>
                            <a:srgbClr val="BC14AC"/>
                          </a:solidFill>
                          <a:latin typeface="Cambria Math" panose="02040503050406030204" pitchFamily="18" charset="0"/>
                          <a:cs typeface="Times New Roman" panose="02020603050405020304" pitchFamily="18" charset="0"/>
                        </a:rPr>
                        <m:t>=1−</m:t>
                      </m:r>
                      <m:sSup>
                        <m:sSupPr>
                          <m:ctrlPr>
                            <a:rPr lang="en-US" sz="2400" b="0" i="1" smtClean="0">
                              <a:solidFill>
                                <a:srgbClr val="BC14AC"/>
                              </a:solidFill>
                              <a:latin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cs typeface="Times New Roman" panose="02020603050405020304" pitchFamily="18" charset="0"/>
                            </a:rPr>
                            <m:t>𝑒</m:t>
                          </m:r>
                        </m:e>
                        <m:sup>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𝑎𝑡</m:t>
                          </m:r>
                        </m:sup>
                      </m:sSup>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0000FF"/>
                          </a:solidFill>
                          <a:latin typeface="Cambria Math" panose="02040503050406030204" pitchFamily="18" charset="0"/>
                          <a:cs typeface="Times New Roman" panose="02020603050405020304" pitchFamily="18" charset="0"/>
                        </a:rPr>
                        <m:t>1</m:t>
                      </m:r>
                    </m:oMath>
                  </m:oMathPara>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where the input pole at the origin generated the forced response </a:t>
                </a:r>
                <a:r>
                  <a:rPr lang="en-US" sz="2400" b="1" dirty="0" err="1">
                    <a:solidFill>
                      <a:srgbClr val="0000FF"/>
                    </a:solidFill>
                    <a:latin typeface="Times New Roman" panose="02020603050405020304" pitchFamily="18" charset="0"/>
                    <a:cs typeface="Times New Roman" panose="02020603050405020304" pitchFamily="18" charset="0"/>
                  </a:rPr>
                  <a:t>c</a:t>
                </a:r>
                <a:r>
                  <a:rPr lang="en-US" sz="2400" b="1" baseline="-25000" dirty="0" err="1">
                    <a:solidFill>
                      <a:srgbClr val="0000FF"/>
                    </a:solidFill>
                    <a:latin typeface="Times New Roman" panose="02020603050405020304" pitchFamily="18" charset="0"/>
                    <a:cs typeface="Times New Roman" panose="02020603050405020304" pitchFamily="18" charset="0"/>
                  </a:rPr>
                  <a:t>f</a:t>
                </a:r>
                <a:r>
                  <a:rPr lang="en-US" sz="2400" b="1" dirty="0">
                    <a:solidFill>
                      <a:srgbClr val="0000FF"/>
                    </a:solidFill>
                    <a:latin typeface="Times New Roman" panose="02020603050405020304" pitchFamily="18" charset="0"/>
                    <a:cs typeface="Times New Roman" panose="02020603050405020304" pitchFamily="18" charset="0"/>
                  </a:rPr>
                  <a:t>(t) = 1</a:t>
                </a:r>
                <a:r>
                  <a:rPr lang="en-US" sz="2400" dirty="0">
                    <a:solidFill>
                      <a:srgbClr val="0000FF"/>
                    </a:solidFill>
                    <a:latin typeface="Times New Roman" panose="02020603050405020304" pitchFamily="18" charset="0"/>
                    <a:cs typeface="Times New Roman" panose="02020603050405020304" pitchFamily="18" charset="0"/>
                  </a:rPr>
                  <a:t>, and the system pole at </a:t>
                </a:r>
                <a:r>
                  <a:rPr lang="en-US" sz="2400" b="1" dirty="0">
                    <a:solidFill>
                      <a:srgbClr val="0000FF"/>
                    </a:solidFill>
                    <a:latin typeface="Times New Roman" panose="02020603050405020304" pitchFamily="18" charset="0"/>
                    <a:cs typeface="Times New Roman" panose="02020603050405020304" pitchFamily="18" charset="0"/>
                  </a:rPr>
                  <a:t>– a</a:t>
                </a:r>
                <a:r>
                  <a:rPr lang="en-US" sz="2400" dirty="0">
                    <a:solidFill>
                      <a:srgbClr val="0000FF"/>
                    </a:solidFill>
                    <a:latin typeface="Times New Roman" panose="02020603050405020304" pitchFamily="18" charset="0"/>
                    <a:cs typeface="Times New Roman" panose="02020603050405020304" pitchFamily="18" charset="0"/>
                  </a:rPr>
                  <a:t>  generated the natural response </a:t>
                </a:r>
                <a:r>
                  <a:rPr lang="en-US" sz="2400" b="1" dirty="0" err="1">
                    <a:solidFill>
                      <a:srgbClr val="0000FF"/>
                    </a:solidFill>
                    <a:latin typeface="Times New Roman" panose="02020603050405020304" pitchFamily="18" charset="0"/>
                    <a:cs typeface="Times New Roman" panose="02020603050405020304" pitchFamily="18" charset="0"/>
                  </a:rPr>
                  <a:t>c</a:t>
                </a:r>
                <a:r>
                  <a:rPr lang="en-US" sz="2400" b="1" baseline="-25000" dirty="0" err="1">
                    <a:solidFill>
                      <a:srgbClr val="0000FF"/>
                    </a:solidFill>
                    <a:latin typeface="Times New Roman" panose="02020603050405020304" pitchFamily="18" charset="0"/>
                    <a:cs typeface="Times New Roman" panose="02020603050405020304" pitchFamily="18" charset="0"/>
                  </a:rPr>
                  <a:t>n</a:t>
                </a:r>
                <a:r>
                  <a:rPr lang="en-US" sz="2400" b="1" dirty="0">
                    <a:solidFill>
                      <a:srgbClr val="0000FF"/>
                    </a:solidFill>
                    <a:latin typeface="Times New Roman" panose="02020603050405020304" pitchFamily="18" charset="0"/>
                    <a:cs typeface="Times New Roman" panose="02020603050405020304" pitchFamily="18" charset="0"/>
                  </a:rPr>
                  <a:t>(t) = e</a:t>
                </a:r>
                <a:r>
                  <a:rPr lang="en-US" sz="2400" b="1" baseline="30000" dirty="0">
                    <a:solidFill>
                      <a:srgbClr val="0000FF"/>
                    </a:solidFill>
                    <a:latin typeface="Times New Roman" panose="02020603050405020304" pitchFamily="18" charset="0"/>
                    <a:cs typeface="Times New Roman" panose="02020603050405020304" pitchFamily="18" charset="0"/>
                  </a:rPr>
                  <a:t>-at</a:t>
                </a:r>
                <a:r>
                  <a:rPr lang="en-US" sz="2400" dirty="0">
                    <a:solidFill>
                      <a:srgbClr val="0000FF"/>
                    </a:solidFill>
                    <a:latin typeface="Times New Roman" panose="02020603050405020304" pitchFamily="18" charset="0"/>
                    <a:cs typeface="Times New Roman" panose="02020603050405020304" pitchFamily="18" charset="0"/>
                  </a:rPr>
                  <a:t>. Let us examine the significance of parameter a, the only parameter needed to describe the transient response.</a:t>
                </a: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51694" y="447818"/>
                <a:ext cx="11507372" cy="6044027"/>
              </a:xfrm>
              <a:prstGeom prst="rect">
                <a:avLst/>
              </a:prstGeom>
              <a:blipFill>
                <a:blip r:embed="rId2"/>
                <a:stretch>
                  <a:fillRect l="-848" r="-848" b="-1310"/>
                </a:stretch>
              </a:blipFill>
            </p:spPr>
            <p:txBody>
              <a:bodyPr/>
              <a:lstStyle/>
              <a:p>
                <a:r>
                  <a:rPr lang="en-IN">
                    <a:noFill/>
                  </a:rPr>
                  <a:t> </a:t>
                </a:r>
              </a:p>
            </p:txBody>
          </p:sp>
        </mc:Fallback>
      </mc:AlternateContent>
    </p:spTree>
    <p:extLst>
      <p:ext uri="{BB962C8B-B14F-4D97-AF65-F5344CB8AC3E}">
        <p14:creationId xmlns:p14="http://schemas.microsoft.com/office/powerpoint/2010/main" val="1312111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20749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First-Order Systems without zero</a:t>
            </a:r>
            <a:endParaRPr lang="en-IN" sz="2400" b="1"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51694" y="579898"/>
                <a:ext cx="11507372" cy="3136243"/>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parameter </a:t>
                </a:r>
                <a:r>
                  <a:rPr lang="en-US" sz="2400" b="1" dirty="0">
                    <a:solidFill>
                      <a:srgbClr val="0000FF"/>
                    </a:solidFill>
                    <a:latin typeface="Times New Roman" panose="02020603050405020304" pitchFamily="18" charset="0"/>
                    <a:cs typeface="Times New Roman" panose="02020603050405020304" pitchFamily="18" charset="0"/>
                  </a:rPr>
                  <a:t>a </a:t>
                </a:r>
                <a:r>
                  <a:rPr lang="en-US" sz="2400" dirty="0">
                    <a:solidFill>
                      <a:srgbClr val="0000FF"/>
                    </a:solidFill>
                    <a:latin typeface="Times New Roman" panose="02020603050405020304" pitchFamily="18" charset="0"/>
                    <a:cs typeface="Times New Roman" panose="02020603050405020304" pitchFamily="18" charset="0"/>
                  </a:rPr>
                  <a:t>is the only parameter needed to describe the transient response. When t = 1/a </a:t>
                </a:r>
                <a:endParaRPr lang="en-US" sz="2400" b="0" i="1" dirty="0">
                  <a:solidFill>
                    <a:srgbClr val="BC14AC"/>
                  </a:solidFill>
                  <a:latin typeface="Cambria Math" panose="02040503050406030204" pitchFamily="18" charset="0"/>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sSub>
                        <m:sSubPr>
                          <m:ctrlPr>
                            <a:rPr lang="en-US" sz="2400" b="0" i="1" smtClean="0">
                              <a:solidFill>
                                <a:srgbClr val="BC14AC"/>
                              </a:solidFill>
                              <a:latin typeface="Cambria Math" panose="02040503050406030204" pitchFamily="18" charset="0"/>
                              <a:cs typeface="Times New Roman" panose="02020603050405020304" pitchFamily="18" charset="0"/>
                            </a:rPr>
                          </m:ctrlPr>
                        </m:sSubPr>
                        <m:e>
                          <m:d>
                            <m:dPr>
                              <m:begChr m:val=""/>
                              <m:endChr m:val="|"/>
                              <m:ctrlPr>
                                <a:rPr lang="en-US" sz="2400" b="0" i="1" smtClean="0">
                                  <a:solidFill>
                                    <a:srgbClr val="BC14AC"/>
                                  </a:solidFill>
                                  <a:latin typeface="Cambria Math" panose="02040503050406030204" pitchFamily="18" charset="0"/>
                                  <a:cs typeface="Times New Roman" panose="02020603050405020304" pitchFamily="18" charset="0"/>
                                </a:rPr>
                              </m:ctrlPr>
                            </m:dPr>
                            <m:e>
                              <m:sSup>
                                <m:sSupPr>
                                  <m:ctrlPr>
                                    <a:rPr lang="en-US" sz="2400" i="1">
                                      <a:solidFill>
                                        <a:srgbClr val="BC14AC"/>
                                      </a:solidFill>
                                      <a:latin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cs typeface="Times New Roman" panose="02020603050405020304" pitchFamily="18" charset="0"/>
                                    </a:rPr>
                                    <m:t>𝑒</m:t>
                                  </m:r>
                                </m:e>
                                <m:sup>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𝑎𝑡</m:t>
                                  </m:r>
                                </m:sup>
                              </m:sSup>
                            </m:e>
                          </m:d>
                        </m:e>
                        <m:sub>
                          <m:r>
                            <a:rPr lang="en-US" sz="2400" b="0" i="1" smtClean="0">
                              <a:solidFill>
                                <a:srgbClr val="BC14AC"/>
                              </a:solidFill>
                              <a:latin typeface="Cambria Math" panose="02040503050406030204" pitchFamily="18" charset="0"/>
                              <a:cs typeface="Times New Roman" panose="02020603050405020304" pitchFamily="18" charset="0"/>
                            </a:rPr>
                            <m:t>𝑡</m:t>
                          </m:r>
                          <m:r>
                            <a:rPr lang="en-US" sz="2400" b="0" i="1" smtClean="0">
                              <a:solidFill>
                                <a:srgbClr val="BC14AC"/>
                              </a:solidFill>
                              <a:latin typeface="Cambria Math" panose="02040503050406030204" pitchFamily="18" charset="0"/>
                              <a:cs typeface="Times New Roman" panose="02020603050405020304" pitchFamily="18" charset="0"/>
                            </a:rPr>
                            <m:t>=1/</m:t>
                          </m:r>
                          <m:r>
                            <a:rPr lang="en-US" sz="2400" b="0" i="1" smtClean="0">
                              <a:solidFill>
                                <a:srgbClr val="BC14AC"/>
                              </a:solidFill>
                              <a:latin typeface="Cambria Math" panose="02040503050406030204" pitchFamily="18" charset="0"/>
                              <a:cs typeface="Times New Roman" panose="02020603050405020304" pitchFamily="18" charset="0"/>
                            </a:rPr>
                            <m:t>𝑎</m:t>
                          </m:r>
                        </m:sub>
                      </m:sSub>
                      <m:r>
                        <a:rPr lang="en-US" sz="2400" b="0" i="1" smtClean="0">
                          <a:solidFill>
                            <a:srgbClr val="BC14AC"/>
                          </a:solidFill>
                          <a:latin typeface="Cambria Math" panose="02040503050406030204" pitchFamily="18" charset="0"/>
                          <a:cs typeface="Times New Roman" panose="02020603050405020304" pitchFamily="18" charset="0"/>
                        </a:rPr>
                        <m:t>=</m:t>
                      </m:r>
                      <m:sSup>
                        <m:sSupPr>
                          <m:ctrlPr>
                            <a:rPr lang="en-US" sz="2400" b="0" i="1" smtClean="0">
                              <a:solidFill>
                                <a:srgbClr val="BC14AC"/>
                              </a:solidFill>
                              <a:latin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cs typeface="Times New Roman" panose="02020603050405020304" pitchFamily="18" charset="0"/>
                            </a:rPr>
                            <m:t>𝑒</m:t>
                          </m:r>
                        </m:e>
                        <m:sup>
                          <m:r>
                            <a:rPr lang="en-US" sz="2400" b="0" i="1" smtClean="0">
                              <a:solidFill>
                                <a:srgbClr val="BC14AC"/>
                              </a:solidFill>
                              <a:latin typeface="Cambria Math" panose="02040503050406030204" pitchFamily="18" charset="0"/>
                              <a:cs typeface="Times New Roman" panose="02020603050405020304" pitchFamily="18" charset="0"/>
                            </a:rPr>
                            <m:t>−1</m:t>
                          </m:r>
                        </m:sup>
                      </m:sSup>
                      <m:r>
                        <a:rPr lang="en-US" sz="2400" b="0" i="1" smtClean="0">
                          <a:solidFill>
                            <a:srgbClr val="BC14AC"/>
                          </a:solidFill>
                          <a:latin typeface="Cambria Math" panose="02040503050406030204" pitchFamily="18" charset="0"/>
                          <a:cs typeface="Times New Roman" panose="02020603050405020304" pitchFamily="18" charset="0"/>
                        </a:rPr>
                        <m:t>=0.37…</m:t>
                      </m:r>
                      <m:r>
                        <a:rPr lang="en-US" sz="2400" b="0" i="1" smtClean="0">
                          <a:solidFill>
                            <a:srgbClr val="0000FF"/>
                          </a:solidFill>
                          <a:latin typeface="Cambria Math" panose="02040503050406030204" pitchFamily="18" charset="0"/>
                          <a:cs typeface="Times New Roman" panose="02020603050405020304" pitchFamily="18" charset="0"/>
                        </a:rPr>
                        <m:t>2</m:t>
                      </m:r>
                    </m:oMath>
                  </m:oMathPara>
                </a14:m>
                <a:endParaRPr lang="en-US" sz="2400" b="0" i="1" dirty="0">
                  <a:solidFill>
                    <a:srgbClr val="BC14AC"/>
                  </a:solidFill>
                  <a:latin typeface="Cambria Math" panose="02040503050406030204" pitchFamily="18" charset="0"/>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sSub>
                        <m:sSubPr>
                          <m:ctrlPr>
                            <a:rPr lang="en-US" sz="2400" b="0" i="1" smtClean="0">
                              <a:solidFill>
                                <a:srgbClr val="BC14AC"/>
                              </a:solidFill>
                              <a:latin typeface="Cambria Math" panose="02040503050406030204" pitchFamily="18" charset="0"/>
                              <a:cs typeface="Times New Roman" panose="02020603050405020304" pitchFamily="18" charset="0"/>
                            </a:rPr>
                          </m:ctrlPr>
                        </m:sSubPr>
                        <m:e>
                          <m:d>
                            <m:dPr>
                              <m:begChr m:val=""/>
                              <m:endChr m:val="|"/>
                              <m:ctrlPr>
                                <a:rPr lang="en-US" sz="2400" b="0" i="1" smtClean="0">
                                  <a:solidFill>
                                    <a:srgbClr val="BC14AC"/>
                                  </a:solidFill>
                                  <a:latin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cs typeface="Times New Roman" panose="02020603050405020304" pitchFamily="18" charset="0"/>
                                </a:rPr>
                                <m:t>𝑐</m:t>
                              </m:r>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𝑡</m:t>
                              </m:r>
                              <m:r>
                                <a:rPr lang="en-US" sz="2400" b="0" i="1" smtClean="0">
                                  <a:solidFill>
                                    <a:srgbClr val="BC14AC"/>
                                  </a:solidFill>
                                  <a:latin typeface="Cambria Math" panose="02040503050406030204" pitchFamily="18" charset="0"/>
                                  <a:cs typeface="Times New Roman" panose="02020603050405020304" pitchFamily="18" charset="0"/>
                                </a:rPr>
                                <m:t>)</m:t>
                              </m:r>
                            </m:e>
                          </m:d>
                        </m:e>
                        <m:sub>
                          <m:r>
                            <a:rPr lang="en-US" sz="2400" b="0" i="1" smtClean="0">
                              <a:solidFill>
                                <a:srgbClr val="BC14AC"/>
                              </a:solidFill>
                              <a:latin typeface="Cambria Math" panose="02040503050406030204" pitchFamily="18" charset="0"/>
                              <a:cs typeface="Times New Roman" panose="02020603050405020304" pitchFamily="18" charset="0"/>
                            </a:rPr>
                            <m:t>𝑡</m:t>
                          </m:r>
                          <m:r>
                            <a:rPr lang="en-US" sz="2400" b="0" i="1" smtClean="0">
                              <a:solidFill>
                                <a:srgbClr val="BC14AC"/>
                              </a:solidFill>
                              <a:latin typeface="Cambria Math" panose="02040503050406030204" pitchFamily="18" charset="0"/>
                              <a:cs typeface="Times New Roman" panose="02020603050405020304" pitchFamily="18" charset="0"/>
                            </a:rPr>
                            <m:t>=1/</m:t>
                          </m:r>
                          <m:r>
                            <a:rPr lang="en-US" sz="2400" b="0" i="1" smtClean="0">
                              <a:solidFill>
                                <a:srgbClr val="BC14AC"/>
                              </a:solidFill>
                              <a:latin typeface="Cambria Math" panose="02040503050406030204" pitchFamily="18" charset="0"/>
                              <a:cs typeface="Times New Roman" panose="02020603050405020304" pitchFamily="18" charset="0"/>
                            </a:rPr>
                            <m:t>𝑎</m:t>
                          </m:r>
                        </m:sub>
                      </m:sSub>
                      <m:r>
                        <a:rPr lang="en-US" sz="2400" b="0" i="1" smtClean="0">
                          <a:solidFill>
                            <a:srgbClr val="BC14AC"/>
                          </a:solidFill>
                          <a:latin typeface="Cambria Math" panose="02040503050406030204" pitchFamily="18" charset="0"/>
                          <a:cs typeface="Times New Roman" panose="02020603050405020304" pitchFamily="18" charset="0"/>
                        </a:rPr>
                        <m:t>=</m:t>
                      </m:r>
                      <m:sSub>
                        <m:sSubPr>
                          <m:ctrlPr>
                            <a:rPr lang="en-US" sz="2400" i="1">
                              <a:solidFill>
                                <a:srgbClr val="BC14AC"/>
                              </a:solidFill>
                              <a:latin typeface="Cambria Math" panose="02040503050406030204" pitchFamily="18" charset="0"/>
                              <a:cs typeface="Times New Roman" panose="02020603050405020304" pitchFamily="18" charset="0"/>
                            </a:rPr>
                          </m:ctrlPr>
                        </m:sSubPr>
                        <m:e>
                          <m:d>
                            <m:dPr>
                              <m:begChr m:val=""/>
                              <m:endChr m:val="|"/>
                              <m:ctrlPr>
                                <a:rPr lang="en-US" sz="2400" i="1">
                                  <a:solidFill>
                                    <a:srgbClr val="BC14AC"/>
                                  </a:solidFill>
                                  <a:latin typeface="Cambria Math" panose="02040503050406030204" pitchFamily="18" charset="0"/>
                                  <a:cs typeface="Times New Roman" panose="02020603050405020304" pitchFamily="18" charset="0"/>
                                </a:rPr>
                              </m:ctrlPr>
                            </m:dPr>
                            <m:e>
                              <m:sSup>
                                <m:sSupPr>
                                  <m:ctrlPr>
                                    <a:rPr lang="en-US" sz="2400" i="1">
                                      <a:solidFill>
                                        <a:srgbClr val="BC14AC"/>
                                      </a:solidFill>
                                      <a:latin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cs typeface="Times New Roman" panose="02020603050405020304" pitchFamily="18" charset="0"/>
                                    </a:rPr>
                                    <m:t>1−</m:t>
                                  </m:r>
                                  <m:r>
                                    <a:rPr lang="en-US" sz="2400" i="1">
                                      <a:solidFill>
                                        <a:srgbClr val="BC14AC"/>
                                      </a:solidFill>
                                      <a:latin typeface="Cambria Math" panose="02040503050406030204" pitchFamily="18" charset="0"/>
                                      <a:cs typeface="Times New Roman" panose="02020603050405020304" pitchFamily="18" charset="0"/>
                                    </a:rPr>
                                    <m:t>𝑒</m:t>
                                  </m:r>
                                </m:e>
                                <m:sup>
                                  <m:r>
                                    <a:rPr lang="en-US" sz="2400" i="1">
                                      <a:solidFill>
                                        <a:srgbClr val="BC14AC"/>
                                      </a:solidFill>
                                      <a:latin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cs typeface="Times New Roman" panose="02020603050405020304" pitchFamily="18" charset="0"/>
                                    </a:rPr>
                                    <m:t>𝑎𝑡</m:t>
                                  </m:r>
                                </m:sup>
                              </m:sSup>
                            </m:e>
                          </m:d>
                        </m:e>
                        <m:sub>
                          <m:r>
                            <a:rPr lang="en-US" sz="2400" i="1">
                              <a:solidFill>
                                <a:srgbClr val="BC14AC"/>
                              </a:solidFill>
                              <a:latin typeface="Cambria Math" panose="02040503050406030204" pitchFamily="18" charset="0"/>
                              <a:cs typeface="Times New Roman" panose="02020603050405020304" pitchFamily="18" charset="0"/>
                            </a:rPr>
                            <m:t>𝑡</m:t>
                          </m:r>
                          <m:r>
                            <a:rPr lang="en-US" sz="2400" i="1">
                              <a:solidFill>
                                <a:srgbClr val="BC14AC"/>
                              </a:solidFill>
                              <a:latin typeface="Cambria Math" panose="02040503050406030204" pitchFamily="18" charset="0"/>
                              <a:cs typeface="Times New Roman" panose="02020603050405020304" pitchFamily="18" charset="0"/>
                            </a:rPr>
                            <m:t>=1/</m:t>
                          </m:r>
                          <m:r>
                            <a:rPr lang="en-US" sz="2400" i="1">
                              <a:solidFill>
                                <a:srgbClr val="BC14AC"/>
                              </a:solidFill>
                              <a:latin typeface="Cambria Math" panose="02040503050406030204" pitchFamily="18" charset="0"/>
                              <a:cs typeface="Times New Roman" panose="02020603050405020304" pitchFamily="18" charset="0"/>
                            </a:rPr>
                            <m:t>𝑎</m:t>
                          </m:r>
                        </m:sub>
                      </m:sSub>
                      <m:r>
                        <a:rPr lang="en-US" sz="2400" b="0" i="1" smtClean="0">
                          <a:solidFill>
                            <a:srgbClr val="BC14AC"/>
                          </a:solidFill>
                          <a:latin typeface="Cambria Math" panose="02040503050406030204" pitchFamily="18" charset="0"/>
                          <a:cs typeface="Times New Roman" panose="02020603050405020304" pitchFamily="18" charset="0"/>
                        </a:rPr>
                        <m:t>=1−0.37=0.63…</m:t>
                      </m:r>
                      <m:r>
                        <a:rPr lang="en-US" sz="2400" b="0" i="1" smtClean="0">
                          <a:solidFill>
                            <a:srgbClr val="0000FF"/>
                          </a:solidFill>
                          <a:latin typeface="Cambria Math" panose="02040503050406030204" pitchFamily="18" charset="0"/>
                          <a:cs typeface="Times New Roman" panose="02020603050405020304" pitchFamily="18" charset="0"/>
                        </a:rPr>
                        <m:t>3</m:t>
                      </m:r>
                    </m:oMath>
                  </m:oMathPara>
                </a14:m>
                <a:endParaRPr lang="en-US" sz="2400"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51694" y="579898"/>
                <a:ext cx="11507372" cy="3136243"/>
              </a:xfrm>
              <a:prstGeom prst="rect">
                <a:avLst/>
              </a:prstGeom>
              <a:blipFill>
                <a:blip r:embed="rId2"/>
                <a:stretch>
                  <a:fillRect l="-848" r="-848"/>
                </a:stretch>
              </a:blipFill>
            </p:spPr>
            <p:txBody>
              <a:bodyPr/>
              <a:lstStyle/>
              <a:p>
                <a:r>
                  <a:rPr lang="en-IN">
                    <a:noFill/>
                  </a:rPr>
                  <a:t> </a:t>
                </a:r>
              </a:p>
            </p:txBody>
          </p:sp>
        </mc:Fallback>
      </mc:AlternateContent>
    </p:spTree>
    <p:extLst>
      <p:ext uri="{BB962C8B-B14F-4D97-AF65-F5344CB8AC3E}">
        <p14:creationId xmlns:p14="http://schemas.microsoft.com/office/powerpoint/2010/main" val="2827734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20749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Time constant</a:t>
            </a:r>
            <a:endParaRPr lang="en-IN" sz="2400" b="1"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51694" y="579898"/>
                <a:ext cx="11507372" cy="2904321"/>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a:t>
                </a:r>
                <a:r>
                  <a:rPr lang="en-US" sz="2400" b="1" dirty="0">
                    <a:solidFill>
                      <a:srgbClr val="0000FF"/>
                    </a:solidFill>
                    <a:latin typeface="Times New Roman" panose="02020603050405020304" pitchFamily="18" charset="0"/>
                    <a:cs typeface="Times New Roman" panose="02020603050405020304" pitchFamily="18" charset="0"/>
                  </a:rPr>
                  <a:t>1/a</a:t>
                </a:r>
                <a:r>
                  <a:rPr lang="en-US" sz="2400" dirty="0">
                    <a:solidFill>
                      <a:srgbClr val="0000FF"/>
                    </a:solidFill>
                    <a:latin typeface="Times New Roman" panose="02020603050405020304" pitchFamily="18" charset="0"/>
                    <a:cs typeface="Times New Roman" panose="02020603050405020304" pitchFamily="18" charset="0"/>
                  </a:rPr>
                  <a:t> is time constant of the response.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From equation </a:t>
                </a:r>
                <a14:m>
                  <m:oMath xmlns:m="http://schemas.openxmlformats.org/officeDocument/2006/math">
                    <m:sSub>
                      <m:sSubPr>
                        <m:ctrlPr>
                          <a:rPr lang="en-US" sz="2400" b="0" i="1" smtClean="0">
                            <a:solidFill>
                              <a:srgbClr val="BC14AC"/>
                            </a:solidFill>
                            <a:latin typeface="Cambria Math" panose="02040503050406030204" pitchFamily="18" charset="0"/>
                            <a:cs typeface="Times New Roman" panose="02020603050405020304" pitchFamily="18" charset="0"/>
                          </a:rPr>
                        </m:ctrlPr>
                      </m:sSubPr>
                      <m:e>
                        <m:d>
                          <m:dPr>
                            <m:begChr m:val=""/>
                            <m:endChr m:val="|"/>
                            <m:ctrlPr>
                              <a:rPr lang="en-US" sz="2400" b="0" i="1" smtClean="0">
                                <a:solidFill>
                                  <a:srgbClr val="BC14AC"/>
                                </a:solidFill>
                                <a:latin typeface="Cambria Math" panose="02040503050406030204" pitchFamily="18" charset="0"/>
                                <a:cs typeface="Times New Roman" panose="02020603050405020304" pitchFamily="18" charset="0"/>
                              </a:rPr>
                            </m:ctrlPr>
                          </m:dPr>
                          <m:e>
                            <m:sSup>
                              <m:sSupPr>
                                <m:ctrlPr>
                                  <a:rPr lang="en-US" sz="2400" i="1">
                                    <a:solidFill>
                                      <a:srgbClr val="BC14AC"/>
                                    </a:solidFill>
                                    <a:latin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cs typeface="Times New Roman" panose="02020603050405020304" pitchFamily="18" charset="0"/>
                                  </a:rPr>
                                  <m:t>𝑒</m:t>
                                </m:r>
                              </m:e>
                              <m:sup>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𝑎𝑡</m:t>
                                </m:r>
                              </m:sup>
                            </m:sSup>
                          </m:e>
                        </m:d>
                      </m:e>
                      <m:sub>
                        <m:r>
                          <a:rPr lang="en-US" sz="2400" b="0" i="1" smtClean="0">
                            <a:solidFill>
                              <a:srgbClr val="BC14AC"/>
                            </a:solidFill>
                            <a:latin typeface="Cambria Math" panose="02040503050406030204" pitchFamily="18" charset="0"/>
                            <a:cs typeface="Times New Roman" panose="02020603050405020304" pitchFamily="18" charset="0"/>
                          </a:rPr>
                          <m:t>𝑡</m:t>
                        </m:r>
                        <m:r>
                          <a:rPr lang="en-US" sz="2400" b="0" i="1" smtClean="0">
                            <a:solidFill>
                              <a:srgbClr val="BC14AC"/>
                            </a:solidFill>
                            <a:latin typeface="Cambria Math" panose="02040503050406030204" pitchFamily="18" charset="0"/>
                            <a:cs typeface="Times New Roman" panose="02020603050405020304" pitchFamily="18" charset="0"/>
                          </a:rPr>
                          <m:t>=1/</m:t>
                        </m:r>
                        <m:r>
                          <a:rPr lang="en-US" sz="2400" b="0" i="1" smtClean="0">
                            <a:solidFill>
                              <a:srgbClr val="BC14AC"/>
                            </a:solidFill>
                            <a:latin typeface="Cambria Math" panose="02040503050406030204" pitchFamily="18" charset="0"/>
                            <a:cs typeface="Times New Roman" panose="02020603050405020304" pitchFamily="18" charset="0"/>
                          </a:rPr>
                          <m:t>𝑎</m:t>
                        </m:r>
                      </m:sub>
                    </m:sSub>
                    <m:r>
                      <a:rPr lang="en-US" sz="2400" b="0" i="1" smtClean="0">
                        <a:solidFill>
                          <a:srgbClr val="BC14AC"/>
                        </a:solidFill>
                        <a:latin typeface="Cambria Math" panose="02040503050406030204" pitchFamily="18" charset="0"/>
                        <a:cs typeface="Times New Roman" panose="02020603050405020304" pitchFamily="18" charset="0"/>
                      </a:rPr>
                      <m:t>=</m:t>
                    </m:r>
                    <m:sSup>
                      <m:sSupPr>
                        <m:ctrlPr>
                          <a:rPr lang="en-US" sz="2400" b="0" i="1" smtClean="0">
                            <a:solidFill>
                              <a:srgbClr val="BC14AC"/>
                            </a:solidFill>
                            <a:latin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cs typeface="Times New Roman" panose="02020603050405020304" pitchFamily="18" charset="0"/>
                          </a:rPr>
                          <m:t>𝑒</m:t>
                        </m:r>
                      </m:e>
                      <m:sup>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𝑎</m:t>
                        </m:r>
                      </m:sup>
                    </m:sSup>
                    <m:r>
                      <a:rPr lang="en-US" sz="2400" b="0" i="1" smtClean="0">
                        <a:solidFill>
                          <a:srgbClr val="BC14AC"/>
                        </a:solidFill>
                        <a:latin typeface="Cambria Math" panose="02040503050406030204" pitchFamily="18" charset="0"/>
                        <a:cs typeface="Times New Roman" panose="02020603050405020304" pitchFamily="18" charset="0"/>
                      </a:rPr>
                      <m:t>=0.37</m:t>
                    </m:r>
                  </m:oMath>
                </a14:m>
                <a:r>
                  <a:rPr lang="en-US" sz="2400" dirty="0">
                    <a:solidFill>
                      <a:srgbClr val="0000FF"/>
                    </a:solidFill>
                    <a:latin typeface="Times New Roman" panose="02020603050405020304" pitchFamily="18" charset="0"/>
                    <a:cs typeface="Times New Roman" panose="02020603050405020304" pitchFamily="18" charset="0"/>
                  </a:rPr>
                  <a:t>, the time constant can be described as the time for e</a:t>
                </a:r>
                <a:r>
                  <a:rPr lang="en-US" sz="2400" baseline="30000" dirty="0">
                    <a:solidFill>
                      <a:srgbClr val="0000FF"/>
                    </a:solidFill>
                    <a:latin typeface="Times New Roman" panose="02020603050405020304" pitchFamily="18" charset="0"/>
                    <a:cs typeface="Times New Roman" panose="02020603050405020304" pitchFamily="18" charset="0"/>
                  </a:rPr>
                  <a:t>-at</a:t>
                </a:r>
                <a:r>
                  <a:rPr lang="en-US" sz="2400" dirty="0">
                    <a:solidFill>
                      <a:srgbClr val="0000FF"/>
                    </a:solidFill>
                    <a:latin typeface="Times New Roman" panose="02020603050405020304" pitchFamily="18" charset="0"/>
                    <a:cs typeface="Times New Roman" panose="02020603050405020304" pitchFamily="18" charset="0"/>
                  </a:rPr>
                  <a:t> to decay to 37% of its initial value.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Alternately, from equation </a:t>
                </a:r>
                <a14:m>
                  <m:oMath xmlns:m="http://schemas.openxmlformats.org/officeDocument/2006/math">
                    <m:sSub>
                      <m:sSubPr>
                        <m:ctrlPr>
                          <a:rPr lang="en-US" sz="2400" b="0" i="1" smtClean="0">
                            <a:solidFill>
                              <a:srgbClr val="BC14AC"/>
                            </a:solidFill>
                            <a:latin typeface="Cambria Math" panose="02040503050406030204" pitchFamily="18" charset="0"/>
                            <a:cs typeface="Times New Roman" panose="02020603050405020304" pitchFamily="18" charset="0"/>
                          </a:rPr>
                        </m:ctrlPr>
                      </m:sSubPr>
                      <m:e>
                        <m:d>
                          <m:dPr>
                            <m:begChr m:val=""/>
                            <m:endChr m:val="|"/>
                            <m:ctrlPr>
                              <a:rPr lang="en-US" sz="2400" b="0" i="1" smtClean="0">
                                <a:solidFill>
                                  <a:srgbClr val="BC14AC"/>
                                </a:solidFill>
                                <a:latin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cs typeface="Times New Roman" panose="02020603050405020304" pitchFamily="18" charset="0"/>
                              </a:rPr>
                              <m:t>𝑐</m:t>
                            </m:r>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𝑡</m:t>
                            </m:r>
                            <m:r>
                              <a:rPr lang="en-US" sz="2400" b="0" i="1" smtClean="0">
                                <a:solidFill>
                                  <a:srgbClr val="BC14AC"/>
                                </a:solidFill>
                                <a:latin typeface="Cambria Math" panose="02040503050406030204" pitchFamily="18" charset="0"/>
                                <a:cs typeface="Times New Roman" panose="02020603050405020304" pitchFamily="18" charset="0"/>
                              </a:rPr>
                              <m:t>)</m:t>
                            </m:r>
                          </m:e>
                        </m:d>
                      </m:e>
                      <m:sub>
                        <m:r>
                          <a:rPr lang="en-US" sz="2400" b="0" i="1" smtClean="0">
                            <a:solidFill>
                              <a:srgbClr val="BC14AC"/>
                            </a:solidFill>
                            <a:latin typeface="Cambria Math" panose="02040503050406030204" pitchFamily="18" charset="0"/>
                            <a:cs typeface="Times New Roman" panose="02020603050405020304" pitchFamily="18" charset="0"/>
                          </a:rPr>
                          <m:t>𝑡</m:t>
                        </m:r>
                        <m:r>
                          <a:rPr lang="en-US" sz="2400" b="0" i="1" smtClean="0">
                            <a:solidFill>
                              <a:srgbClr val="BC14AC"/>
                            </a:solidFill>
                            <a:latin typeface="Cambria Math" panose="02040503050406030204" pitchFamily="18" charset="0"/>
                            <a:cs typeface="Times New Roman" panose="02020603050405020304" pitchFamily="18" charset="0"/>
                          </a:rPr>
                          <m:t>=1/</m:t>
                        </m:r>
                        <m:r>
                          <a:rPr lang="en-US" sz="2400" b="0" i="1" smtClean="0">
                            <a:solidFill>
                              <a:srgbClr val="BC14AC"/>
                            </a:solidFill>
                            <a:latin typeface="Cambria Math" panose="02040503050406030204" pitchFamily="18" charset="0"/>
                            <a:cs typeface="Times New Roman" panose="02020603050405020304" pitchFamily="18" charset="0"/>
                          </a:rPr>
                          <m:t>𝑎</m:t>
                        </m:r>
                      </m:sub>
                    </m:sSub>
                    <m:r>
                      <a:rPr lang="en-US" sz="2400" b="0" i="1" smtClean="0">
                        <a:solidFill>
                          <a:srgbClr val="BC14AC"/>
                        </a:solidFill>
                        <a:latin typeface="Cambria Math" panose="02040503050406030204" pitchFamily="18" charset="0"/>
                        <a:cs typeface="Times New Roman" panose="02020603050405020304" pitchFamily="18" charset="0"/>
                      </a:rPr>
                      <m:t>=</m:t>
                    </m:r>
                    <m:sSub>
                      <m:sSubPr>
                        <m:ctrlPr>
                          <a:rPr lang="en-US" sz="2400" i="1">
                            <a:solidFill>
                              <a:srgbClr val="BC14AC"/>
                            </a:solidFill>
                            <a:latin typeface="Cambria Math" panose="02040503050406030204" pitchFamily="18" charset="0"/>
                            <a:cs typeface="Times New Roman" panose="02020603050405020304" pitchFamily="18" charset="0"/>
                          </a:rPr>
                        </m:ctrlPr>
                      </m:sSubPr>
                      <m:e>
                        <m:d>
                          <m:dPr>
                            <m:begChr m:val=""/>
                            <m:endChr m:val="|"/>
                            <m:ctrlPr>
                              <a:rPr lang="en-US" sz="2400" i="1">
                                <a:solidFill>
                                  <a:srgbClr val="BC14AC"/>
                                </a:solidFill>
                                <a:latin typeface="Cambria Math" panose="02040503050406030204" pitchFamily="18" charset="0"/>
                                <a:cs typeface="Times New Roman" panose="02020603050405020304" pitchFamily="18" charset="0"/>
                              </a:rPr>
                            </m:ctrlPr>
                          </m:dPr>
                          <m:e>
                            <m:sSup>
                              <m:sSupPr>
                                <m:ctrlPr>
                                  <a:rPr lang="en-US" sz="2400" i="1">
                                    <a:solidFill>
                                      <a:srgbClr val="BC14AC"/>
                                    </a:solidFill>
                                    <a:latin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cs typeface="Times New Roman" panose="02020603050405020304" pitchFamily="18" charset="0"/>
                                  </a:rPr>
                                  <m:t>1−</m:t>
                                </m:r>
                                <m:r>
                                  <a:rPr lang="en-US" sz="2400" i="1">
                                    <a:solidFill>
                                      <a:srgbClr val="BC14AC"/>
                                    </a:solidFill>
                                    <a:latin typeface="Cambria Math" panose="02040503050406030204" pitchFamily="18" charset="0"/>
                                    <a:cs typeface="Times New Roman" panose="02020603050405020304" pitchFamily="18" charset="0"/>
                                  </a:rPr>
                                  <m:t>𝑒</m:t>
                                </m:r>
                              </m:e>
                              <m:sup>
                                <m:r>
                                  <a:rPr lang="en-US" sz="2400" i="1">
                                    <a:solidFill>
                                      <a:srgbClr val="BC14AC"/>
                                    </a:solidFill>
                                    <a:latin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cs typeface="Times New Roman" panose="02020603050405020304" pitchFamily="18" charset="0"/>
                                  </a:rPr>
                                  <m:t>𝑎𝑡</m:t>
                                </m:r>
                              </m:sup>
                            </m:sSup>
                          </m:e>
                        </m:d>
                      </m:e>
                      <m:sub>
                        <m:r>
                          <a:rPr lang="en-US" sz="2400" i="1">
                            <a:solidFill>
                              <a:srgbClr val="BC14AC"/>
                            </a:solidFill>
                            <a:latin typeface="Cambria Math" panose="02040503050406030204" pitchFamily="18" charset="0"/>
                            <a:cs typeface="Times New Roman" panose="02020603050405020304" pitchFamily="18" charset="0"/>
                          </a:rPr>
                          <m:t>𝑡</m:t>
                        </m:r>
                        <m:r>
                          <a:rPr lang="en-US" sz="2400" i="1">
                            <a:solidFill>
                              <a:srgbClr val="BC14AC"/>
                            </a:solidFill>
                            <a:latin typeface="Cambria Math" panose="02040503050406030204" pitchFamily="18" charset="0"/>
                            <a:cs typeface="Times New Roman" panose="02020603050405020304" pitchFamily="18" charset="0"/>
                          </a:rPr>
                          <m:t>=1/</m:t>
                        </m:r>
                        <m:r>
                          <a:rPr lang="en-US" sz="2400" i="1">
                            <a:solidFill>
                              <a:srgbClr val="BC14AC"/>
                            </a:solidFill>
                            <a:latin typeface="Cambria Math" panose="02040503050406030204" pitchFamily="18" charset="0"/>
                            <a:cs typeface="Times New Roman" panose="02020603050405020304" pitchFamily="18" charset="0"/>
                          </a:rPr>
                          <m:t>𝑎</m:t>
                        </m:r>
                      </m:sub>
                    </m:sSub>
                    <m:r>
                      <a:rPr lang="en-US" sz="2400" b="0" i="1" smtClean="0">
                        <a:solidFill>
                          <a:srgbClr val="BC14AC"/>
                        </a:solidFill>
                        <a:latin typeface="Cambria Math" panose="02040503050406030204" pitchFamily="18" charset="0"/>
                        <a:cs typeface="Times New Roman" panose="02020603050405020304" pitchFamily="18" charset="0"/>
                      </a:rPr>
                      <m:t>=1−0.37=0.63</m:t>
                    </m:r>
                  </m:oMath>
                </a14:m>
                <a:r>
                  <a:rPr lang="en-US" sz="2400" dirty="0">
                    <a:solidFill>
                      <a:srgbClr val="0000FF"/>
                    </a:solidFill>
                    <a:latin typeface="Times New Roman" panose="02020603050405020304" pitchFamily="18" charset="0"/>
                    <a:cs typeface="Times New Roman" panose="02020603050405020304" pitchFamily="18" charset="0"/>
                  </a:rPr>
                  <a:t> the time constant is the time it takes for the step response to rise to 63% of its final value.</a:t>
                </a: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51694" y="579898"/>
                <a:ext cx="11507372" cy="2904321"/>
              </a:xfrm>
              <a:prstGeom prst="rect">
                <a:avLst/>
              </a:prstGeom>
              <a:blipFill>
                <a:blip r:embed="rId2"/>
                <a:stretch>
                  <a:fillRect l="-848" r="-848" b="-10901"/>
                </a:stretch>
              </a:blipFill>
            </p:spPr>
            <p:txBody>
              <a:bodyPr/>
              <a:lstStyle/>
              <a:p>
                <a:r>
                  <a:rPr lang="en-IN">
                    <a:noFill/>
                  </a:rPr>
                  <a:t> </a:t>
                </a:r>
              </a:p>
            </p:txBody>
          </p:sp>
        </mc:Fallback>
      </mc:AlternateContent>
    </p:spTree>
    <p:extLst>
      <p:ext uri="{BB962C8B-B14F-4D97-AF65-F5344CB8AC3E}">
        <p14:creationId xmlns:p14="http://schemas.microsoft.com/office/powerpoint/2010/main" val="152834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20749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Time constant</a:t>
            </a:r>
            <a:endParaRPr lang="en-IN" sz="2400" b="1" dirty="0">
              <a:solidFill>
                <a:srgbClr val="FF00FF"/>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5B03017-5A63-41D3-BC31-3C8B657E043F}"/>
              </a:ext>
            </a:extLst>
          </p:cNvPr>
          <p:cNvPicPr>
            <a:picLocks noChangeAspect="1"/>
          </p:cNvPicPr>
          <p:nvPr/>
        </p:nvPicPr>
        <p:blipFill>
          <a:blip r:embed="rId2"/>
          <a:stretch>
            <a:fillRect/>
          </a:stretch>
        </p:blipFill>
        <p:spPr>
          <a:xfrm>
            <a:off x="3502628" y="1268111"/>
            <a:ext cx="5285772" cy="4511672"/>
          </a:xfrm>
          <a:prstGeom prst="rect">
            <a:avLst/>
          </a:prstGeom>
        </p:spPr>
      </p:pic>
      <p:sp>
        <p:nvSpPr>
          <p:cNvPr id="8" name="TextBox 7">
            <a:extLst>
              <a:ext uri="{FF2B5EF4-FFF2-40B4-BE49-F238E27FC236}">
                <a16:creationId xmlns:a16="http://schemas.microsoft.com/office/drawing/2014/main" id="{32BDEF54-622B-4C6F-8349-0A91BBB901F3}"/>
              </a:ext>
            </a:extLst>
          </p:cNvPr>
          <p:cNvSpPr txBox="1"/>
          <p:nvPr/>
        </p:nvSpPr>
        <p:spPr>
          <a:xfrm>
            <a:off x="2997200" y="5859195"/>
            <a:ext cx="6096000" cy="461665"/>
          </a:xfrm>
          <a:prstGeom prst="rect">
            <a:avLst/>
          </a:prstGeom>
          <a:noFill/>
        </p:spPr>
        <p:txBody>
          <a:bodyPr wrap="square">
            <a:spAutoFit/>
          </a:bodyPr>
          <a:lstStyle/>
          <a:p>
            <a:pPr algn="ctr"/>
            <a:r>
              <a:rPr lang="en-US" sz="2400" dirty="0">
                <a:solidFill>
                  <a:srgbClr val="0000FF"/>
                </a:solidFill>
                <a:latin typeface="Times New Roman" panose="02020603050405020304" pitchFamily="18" charset="0"/>
                <a:cs typeface="Times New Roman" panose="02020603050405020304" pitchFamily="18" charset="0"/>
              </a:rPr>
              <a:t>First-order system response to a unit step</a:t>
            </a:r>
            <a:endParaRPr lang="en-IN" sz="24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1177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20749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Time constant</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51694" y="579898"/>
            <a:ext cx="11507372" cy="5011949"/>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reciprocal of the time constant has the units (1/seconds), or frequency.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Thus, the parameter </a:t>
            </a:r>
            <a:r>
              <a:rPr lang="en-US" sz="2400" b="1" dirty="0">
                <a:solidFill>
                  <a:srgbClr val="0000FF"/>
                </a:solidFill>
                <a:latin typeface="Times New Roman" panose="02020603050405020304" pitchFamily="18" charset="0"/>
                <a:cs typeface="Times New Roman" panose="02020603050405020304" pitchFamily="18" charset="0"/>
              </a:rPr>
              <a:t>‘a’</a:t>
            </a:r>
            <a:r>
              <a:rPr lang="en-US" sz="2400" dirty="0">
                <a:solidFill>
                  <a:srgbClr val="0000FF"/>
                </a:solidFill>
                <a:latin typeface="Times New Roman" panose="02020603050405020304" pitchFamily="18" charset="0"/>
                <a:cs typeface="Times New Roman" panose="02020603050405020304" pitchFamily="18" charset="0"/>
              </a:rPr>
              <a:t> the exponential frequency.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derivative of </a:t>
            </a:r>
            <a:r>
              <a:rPr lang="en-US" sz="2400" b="1" dirty="0">
                <a:solidFill>
                  <a:srgbClr val="0000FF"/>
                </a:solidFill>
                <a:latin typeface="Times New Roman" panose="02020603050405020304" pitchFamily="18" charset="0"/>
                <a:cs typeface="Times New Roman" panose="02020603050405020304" pitchFamily="18" charset="0"/>
              </a:rPr>
              <a:t>e</a:t>
            </a:r>
            <a:r>
              <a:rPr lang="en-US" sz="2400" b="1" baseline="30000" dirty="0">
                <a:solidFill>
                  <a:srgbClr val="0000FF"/>
                </a:solidFill>
                <a:latin typeface="Times New Roman" panose="02020603050405020304" pitchFamily="18" charset="0"/>
                <a:cs typeface="Times New Roman" panose="02020603050405020304" pitchFamily="18" charset="0"/>
              </a:rPr>
              <a:t>-at</a:t>
            </a:r>
            <a:r>
              <a:rPr lang="en-US" sz="2400" dirty="0">
                <a:solidFill>
                  <a:srgbClr val="0000FF"/>
                </a:solidFill>
                <a:latin typeface="Times New Roman" panose="02020603050405020304" pitchFamily="18" charset="0"/>
                <a:cs typeface="Times New Roman" panose="02020603050405020304" pitchFamily="18" charset="0"/>
              </a:rPr>
              <a:t> is </a:t>
            </a:r>
            <a:r>
              <a:rPr lang="en-US" sz="2400" b="1" dirty="0">
                <a:solidFill>
                  <a:srgbClr val="0000FF"/>
                </a:solidFill>
                <a:latin typeface="Times New Roman" panose="02020603050405020304" pitchFamily="18" charset="0"/>
                <a:cs typeface="Times New Roman" panose="02020603050405020304" pitchFamily="18" charset="0"/>
              </a:rPr>
              <a:t>‘-a’</a:t>
            </a:r>
            <a:r>
              <a:rPr lang="en-US" sz="2400" dirty="0">
                <a:solidFill>
                  <a:srgbClr val="0000FF"/>
                </a:solidFill>
                <a:latin typeface="Times New Roman" panose="02020603050405020304" pitchFamily="18" charset="0"/>
                <a:cs typeface="Times New Roman" panose="02020603050405020304" pitchFamily="18" charset="0"/>
              </a:rPr>
              <a:t> when t = 0, a is the initial rate of change of the exponential at t = 0.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Thus, the time constant can be considered a transient response specification for a first order system, since it is related to the speed at which the system responds to a step input.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time constant can also be evaluated from the pole plot. Since the pole of the transfer function is at ‘</a:t>
            </a:r>
            <a:r>
              <a:rPr lang="en-US" sz="2400" b="1" dirty="0">
                <a:solidFill>
                  <a:srgbClr val="0000FF"/>
                </a:solidFill>
                <a:latin typeface="Times New Roman" panose="02020603050405020304" pitchFamily="18" charset="0"/>
                <a:cs typeface="Times New Roman" panose="02020603050405020304" pitchFamily="18" charset="0"/>
              </a:rPr>
              <a:t>-a’</a:t>
            </a:r>
            <a:r>
              <a:rPr lang="en-US" sz="2400" dirty="0">
                <a:solidFill>
                  <a:srgbClr val="0000FF"/>
                </a:solidFill>
                <a:latin typeface="Times New Roman" panose="02020603050405020304" pitchFamily="18" charset="0"/>
                <a:cs typeface="Times New Roman" panose="02020603050405020304" pitchFamily="18" charset="0"/>
              </a:rPr>
              <a:t>, we can say the pole is located at the reciprocal of the time constant, and the farther the pole from the imaginary axis, the faster the transient response. </a:t>
            </a:r>
          </a:p>
        </p:txBody>
      </p:sp>
    </p:spTree>
    <p:extLst>
      <p:ext uri="{BB962C8B-B14F-4D97-AF65-F5344CB8AC3E}">
        <p14:creationId xmlns:p14="http://schemas.microsoft.com/office/powerpoint/2010/main" val="2269978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Poles of a Transfer Function</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51694" y="844058"/>
            <a:ext cx="11507372" cy="2795958"/>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poles of a transfer function are </a:t>
            </a:r>
          </a:p>
          <a:p>
            <a:pPr marL="457200" indent="-457200" algn="just">
              <a:lnSpc>
                <a:spcPct val="150000"/>
              </a:lnSpc>
              <a:buAutoNum type="arabicParenBoth"/>
            </a:pPr>
            <a:r>
              <a:rPr lang="en-US" sz="2400" dirty="0">
                <a:solidFill>
                  <a:srgbClr val="0000FF"/>
                </a:solidFill>
                <a:latin typeface="Times New Roman" panose="02020603050405020304" pitchFamily="18" charset="0"/>
                <a:cs typeface="Times New Roman" panose="02020603050405020304" pitchFamily="18" charset="0"/>
              </a:rPr>
              <a:t>the values of the Laplace transform variable, </a:t>
            </a:r>
            <a:r>
              <a:rPr lang="en-US" sz="2400" b="1" dirty="0">
                <a:solidFill>
                  <a:srgbClr val="0000FF"/>
                </a:solidFill>
                <a:latin typeface="Times New Roman" panose="02020603050405020304" pitchFamily="18" charset="0"/>
                <a:cs typeface="Times New Roman" panose="02020603050405020304" pitchFamily="18" charset="0"/>
              </a:rPr>
              <a:t>s</a:t>
            </a:r>
            <a:r>
              <a:rPr lang="en-US" sz="2400" dirty="0">
                <a:solidFill>
                  <a:srgbClr val="0000FF"/>
                </a:solidFill>
                <a:latin typeface="Times New Roman" panose="02020603050405020304" pitchFamily="18" charset="0"/>
                <a:cs typeface="Times New Roman" panose="02020603050405020304" pitchFamily="18" charset="0"/>
              </a:rPr>
              <a:t>, that cause the transfer function to become infinite or </a:t>
            </a:r>
          </a:p>
          <a:p>
            <a:pPr marL="457200" indent="-457200" algn="just">
              <a:lnSpc>
                <a:spcPct val="150000"/>
              </a:lnSpc>
              <a:buAutoNum type="arabicParenBoth"/>
            </a:pPr>
            <a:r>
              <a:rPr lang="en-US" sz="2400" dirty="0">
                <a:solidFill>
                  <a:srgbClr val="0000FF"/>
                </a:solidFill>
                <a:latin typeface="Times New Roman" panose="02020603050405020304" pitchFamily="18" charset="0"/>
                <a:cs typeface="Times New Roman" panose="02020603050405020304" pitchFamily="18" charset="0"/>
              </a:rPr>
              <a:t>any roots of the denominator of the transfer function that are common to roots of the numerator.</a:t>
            </a:r>
          </a:p>
        </p:txBody>
      </p:sp>
    </p:spTree>
    <p:extLst>
      <p:ext uri="{BB962C8B-B14F-4D97-AF65-F5344CB8AC3E}">
        <p14:creationId xmlns:p14="http://schemas.microsoft.com/office/powerpoint/2010/main" val="3429414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20749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Rise Time, T</a:t>
            </a:r>
            <a:r>
              <a:rPr lang="en-US" sz="2400" b="1" baseline="-25000" dirty="0">
                <a:solidFill>
                  <a:srgbClr val="FF00FF"/>
                </a:solidFill>
                <a:latin typeface="Times New Roman" panose="02020603050405020304" pitchFamily="18" charset="0"/>
                <a:cs typeface="Times New Roman" panose="02020603050405020304" pitchFamily="18" charset="0"/>
              </a:rPr>
              <a:t>r</a:t>
            </a:r>
            <a:endParaRPr lang="en-IN"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51694" y="579898"/>
                <a:ext cx="11507372" cy="2888227"/>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Rise time is defined as the time for the waveform to go from 0.1 to 0.9 of its final value. Rise time is found by solving equation </a:t>
                </a:r>
                <a14:m>
                  <m:oMath xmlns:m="http://schemas.openxmlformats.org/officeDocument/2006/math">
                    <m:r>
                      <a:rPr lang="en-US" sz="2400" b="0" i="1" smtClean="0">
                        <a:solidFill>
                          <a:srgbClr val="BC14AC"/>
                        </a:solidFill>
                        <a:latin typeface="Cambria Math" panose="02040503050406030204" pitchFamily="18" charset="0"/>
                        <a:cs typeface="Times New Roman" panose="02020603050405020304" pitchFamily="18" charset="0"/>
                      </a:rPr>
                      <m:t>𝑐</m:t>
                    </m:r>
                    <m:d>
                      <m:dPr>
                        <m:ctrlPr>
                          <a:rPr lang="en-US" sz="2400" b="0" i="1" smtClean="0">
                            <a:solidFill>
                              <a:srgbClr val="BC14AC"/>
                            </a:solidFill>
                            <a:latin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cs typeface="Times New Roman" panose="02020603050405020304" pitchFamily="18" charset="0"/>
                          </a:rPr>
                          <m:t>𝑡</m:t>
                        </m:r>
                      </m:e>
                    </m:d>
                    <m:r>
                      <a:rPr lang="en-US" sz="2400" b="0" i="1" smtClean="0">
                        <a:solidFill>
                          <a:srgbClr val="BC14AC"/>
                        </a:solidFill>
                        <a:latin typeface="Cambria Math" panose="02040503050406030204" pitchFamily="18" charset="0"/>
                        <a:cs typeface="Times New Roman" panose="02020603050405020304" pitchFamily="18" charset="0"/>
                      </a:rPr>
                      <m:t>=</m:t>
                    </m:r>
                    <m:sSub>
                      <m:sSubPr>
                        <m:ctrlPr>
                          <a:rPr lang="en-US" sz="2400" b="0" i="1" smtClean="0">
                            <a:solidFill>
                              <a:srgbClr val="BC14AC"/>
                            </a:solidFill>
                            <a:latin typeface="Cambria Math" panose="02040503050406030204" pitchFamily="18" charset="0"/>
                            <a:cs typeface="Times New Roman" panose="02020603050405020304" pitchFamily="18" charset="0"/>
                          </a:rPr>
                        </m:ctrlPr>
                      </m:sSubPr>
                      <m:e>
                        <m:r>
                          <a:rPr lang="en-US" sz="2400" b="0" i="1" smtClean="0">
                            <a:solidFill>
                              <a:srgbClr val="BC14AC"/>
                            </a:solidFill>
                            <a:latin typeface="Cambria Math" panose="02040503050406030204" pitchFamily="18" charset="0"/>
                            <a:cs typeface="Times New Roman" panose="02020603050405020304" pitchFamily="18" charset="0"/>
                          </a:rPr>
                          <m:t>𝑐</m:t>
                        </m:r>
                      </m:e>
                      <m:sub>
                        <m:r>
                          <a:rPr lang="en-US" sz="2400" b="0" i="1" smtClean="0">
                            <a:solidFill>
                              <a:srgbClr val="BC14AC"/>
                            </a:solidFill>
                            <a:latin typeface="Cambria Math" panose="02040503050406030204" pitchFamily="18" charset="0"/>
                            <a:cs typeface="Times New Roman" panose="02020603050405020304" pitchFamily="18" charset="0"/>
                          </a:rPr>
                          <m:t>𝑓</m:t>
                        </m:r>
                      </m:sub>
                    </m:sSub>
                    <m:d>
                      <m:dPr>
                        <m:ctrlPr>
                          <a:rPr lang="en-US" sz="2400" b="0" i="1" smtClean="0">
                            <a:solidFill>
                              <a:srgbClr val="BC14AC"/>
                            </a:solidFill>
                            <a:latin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cs typeface="Times New Roman" panose="02020603050405020304" pitchFamily="18" charset="0"/>
                          </a:rPr>
                          <m:t>𝑡</m:t>
                        </m:r>
                      </m:e>
                    </m:d>
                    <m:r>
                      <a:rPr lang="en-US" sz="2400" b="0" i="1" smtClean="0">
                        <a:solidFill>
                          <a:srgbClr val="BC14AC"/>
                        </a:solidFill>
                        <a:latin typeface="Cambria Math" panose="02040503050406030204" pitchFamily="18" charset="0"/>
                        <a:cs typeface="Times New Roman" panose="02020603050405020304" pitchFamily="18" charset="0"/>
                      </a:rPr>
                      <m:t>+</m:t>
                    </m:r>
                    <m:sSub>
                      <m:sSubPr>
                        <m:ctrlPr>
                          <a:rPr lang="en-US" sz="2400" i="1">
                            <a:solidFill>
                              <a:srgbClr val="BC14AC"/>
                            </a:solidFill>
                            <a:latin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cs typeface="Times New Roman" panose="02020603050405020304" pitchFamily="18" charset="0"/>
                          </a:rPr>
                          <m:t>𝑐</m:t>
                        </m:r>
                      </m:e>
                      <m:sub>
                        <m:r>
                          <a:rPr lang="en-US" sz="2400" b="0" i="1" smtClean="0">
                            <a:solidFill>
                              <a:srgbClr val="BC14AC"/>
                            </a:solidFill>
                            <a:latin typeface="Cambria Math" panose="02040503050406030204" pitchFamily="18" charset="0"/>
                            <a:cs typeface="Times New Roman" panose="02020603050405020304" pitchFamily="18" charset="0"/>
                          </a:rPr>
                          <m:t>𝑛</m:t>
                        </m:r>
                      </m:sub>
                    </m:sSub>
                    <m:d>
                      <m:dPr>
                        <m:ctrlPr>
                          <a:rPr lang="en-US" sz="2400" i="1">
                            <a:solidFill>
                              <a:srgbClr val="BC14AC"/>
                            </a:solidFill>
                            <a:latin typeface="Cambria Math" panose="02040503050406030204" pitchFamily="18" charset="0"/>
                            <a:cs typeface="Times New Roman" panose="02020603050405020304" pitchFamily="18" charset="0"/>
                          </a:rPr>
                        </m:ctrlPr>
                      </m:dPr>
                      <m:e>
                        <m:r>
                          <a:rPr lang="en-US" sz="2400" i="1">
                            <a:solidFill>
                              <a:srgbClr val="BC14AC"/>
                            </a:solidFill>
                            <a:latin typeface="Cambria Math" panose="02040503050406030204" pitchFamily="18" charset="0"/>
                            <a:cs typeface="Times New Roman" panose="02020603050405020304" pitchFamily="18" charset="0"/>
                          </a:rPr>
                          <m:t>𝑡</m:t>
                        </m:r>
                      </m:e>
                    </m:d>
                    <m:r>
                      <a:rPr lang="en-US" sz="2400" b="0" i="1" smtClean="0">
                        <a:solidFill>
                          <a:srgbClr val="BC14AC"/>
                        </a:solidFill>
                        <a:latin typeface="Cambria Math" panose="02040503050406030204" pitchFamily="18" charset="0"/>
                        <a:cs typeface="Times New Roman" panose="02020603050405020304" pitchFamily="18" charset="0"/>
                      </a:rPr>
                      <m:t>=1−</m:t>
                    </m:r>
                    <m:sSup>
                      <m:sSupPr>
                        <m:ctrlPr>
                          <a:rPr lang="en-US" sz="2400" b="0" i="1" smtClean="0">
                            <a:solidFill>
                              <a:srgbClr val="BC14AC"/>
                            </a:solidFill>
                            <a:latin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cs typeface="Times New Roman" panose="02020603050405020304" pitchFamily="18" charset="0"/>
                          </a:rPr>
                          <m:t>𝑒</m:t>
                        </m:r>
                      </m:e>
                      <m:sup>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𝑎𝑡</m:t>
                        </m:r>
                      </m:sup>
                    </m:sSup>
                  </m:oMath>
                </a14:m>
                <a:r>
                  <a:rPr lang="en-US" sz="2400" dirty="0">
                    <a:solidFill>
                      <a:srgbClr val="0000FF"/>
                    </a:solidFill>
                    <a:latin typeface="Times New Roman" panose="02020603050405020304" pitchFamily="18" charset="0"/>
                    <a:cs typeface="Times New Roman" panose="02020603050405020304" pitchFamily="18" charset="0"/>
                  </a:rPr>
                  <a:t> for the difference in time at c(t) = 0:9 and c(t) = 0:1. Hence</a:t>
                </a:r>
              </a:p>
              <a:p>
                <a:pPr algn="just">
                  <a:lnSpc>
                    <a:spcPct val="150000"/>
                  </a:lnSpc>
                </a:pPr>
                <a14:m>
                  <m:oMathPara xmlns:m="http://schemas.openxmlformats.org/officeDocument/2006/math">
                    <m:oMathParaPr>
                      <m:jc m:val="centerGroup"/>
                    </m:oMathParaPr>
                    <m:oMath xmlns:m="http://schemas.openxmlformats.org/officeDocument/2006/math">
                      <m:sSub>
                        <m:sSubPr>
                          <m:ctrlPr>
                            <a:rPr lang="en-US" sz="2400" b="0" i="1" smtClean="0">
                              <a:solidFill>
                                <a:srgbClr val="BC14AC"/>
                              </a:solidFill>
                              <a:latin typeface="Cambria Math" panose="02040503050406030204" pitchFamily="18" charset="0"/>
                              <a:cs typeface="Times New Roman" panose="02020603050405020304" pitchFamily="18" charset="0"/>
                            </a:rPr>
                          </m:ctrlPr>
                        </m:sSubPr>
                        <m:e>
                          <m:r>
                            <a:rPr lang="en-US" sz="2400" b="0" i="1" smtClean="0">
                              <a:solidFill>
                                <a:srgbClr val="BC14AC"/>
                              </a:solidFill>
                              <a:latin typeface="Cambria Math" panose="02040503050406030204" pitchFamily="18" charset="0"/>
                              <a:cs typeface="Times New Roman" panose="02020603050405020304" pitchFamily="18" charset="0"/>
                            </a:rPr>
                            <m:t>𝑡</m:t>
                          </m:r>
                        </m:e>
                        <m:sub>
                          <m:r>
                            <a:rPr lang="en-US" sz="2400" b="0" i="1" smtClean="0">
                              <a:solidFill>
                                <a:srgbClr val="BC14AC"/>
                              </a:solidFill>
                              <a:latin typeface="Cambria Math" panose="02040503050406030204" pitchFamily="18" charset="0"/>
                              <a:cs typeface="Times New Roman" panose="02020603050405020304" pitchFamily="18" charset="0"/>
                            </a:rPr>
                            <m:t>𝑟</m:t>
                          </m:r>
                        </m:sub>
                      </m:sSub>
                      <m:r>
                        <a:rPr lang="en-US" sz="2400" b="0" i="1" smtClean="0">
                          <a:solidFill>
                            <a:srgbClr val="BC14AC"/>
                          </a:solidFill>
                          <a:latin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cs typeface="Times New Roman" panose="02020603050405020304" pitchFamily="18" charset="0"/>
                            </a:rPr>
                            <m:t>2.31</m:t>
                          </m:r>
                        </m:num>
                        <m:den>
                          <m:r>
                            <a:rPr lang="en-US" sz="2400" b="0" i="1" smtClean="0">
                              <a:solidFill>
                                <a:srgbClr val="BC14AC"/>
                              </a:solidFill>
                              <a:latin typeface="Cambria Math" panose="02040503050406030204" pitchFamily="18" charset="0"/>
                              <a:cs typeface="Times New Roman" panose="02020603050405020304" pitchFamily="18" charset="0"/>
                            </a:rPr>
                            <m:t>𝑎</m:t>
                          </m:r>
                        </m:den>
                      </m:f>
                      <m:r>
                        <a:rPr lang="en-US" sz="2400" b="0" i="1" smtClean="0">
                          <a:solidFill>
                            <a:srgbClr val="BC14AC"/>
                          </a:solidFill>
                          <a:latin typeface="Cambria Math" panose="02040503050406030204" pitchFamily="18" charset="0"/>
                          <a:cs typeface="Times New Roman" panose="02020603050405020304" pitchFamily="18" charset="0"/>
                        </a:rPr>
                        <m:t>−</m:t>
                      </m:r>
                      <m:f>
                        <m:fPr>
                          <m:ctrlPr>
                            <a:rPr lang="en-US" sz="2400" i="1">
                              <a:solidFill>
                                <a:srgbClr val="BC14AC"/>
                              </a:solidFill>
                              <a:latin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cs typeface="Times New Roman" panose="02020603050405020304" pitchFamily="18" charset="0"/>
                            </a:rPr>
                            <m:t>0.11</m:t>
                          </m:r>
                        </m:num>
                        <m:den>
                          <m:r>
                            <a:rPr lang="en-US" sz="2400" i="1">
                              <a:solidFill>
                                <a:srgbClr val="BC14AC"/>
                              </a:solidFill>
                              <a:latin typeface="Cambria Math" panose="02040503050406030204" pitchFamily="18" charset="0"/>
                              <a:cs typeface="Times New Roman" panose="02020603050405020304" pitchFamily="18" charset="0"/>
                            </a:rPr>
                            <m:t>𝑎</m:t>
                          </m:r>
                        </m:den>
                      </m:f>
                      <m:r>
                        <a:rPr lang="en-US" sz="2400" b="0" i="1" smtClean="0">
                          <a:solidFill>
                            <a:srgbClr val="BC14AC"/>
                          </a:solidFill>
                          <a:latin typeface="Cambria Math" panose="02040503050406030204" pitchFamily="18" charset="0"/>
                          <a:cs typeface="Times New Roman" panose="02020603050405020304" pitchFamily="18" charset="0"/>
                        </a:rPr>
                        <m:t>=</m:t>
                      </m:r>
                      <m:f>
                        <m:fPr>
                          <m:ctrlPr>
                            <a:rPr lang="en-US" sz="2400" i="1">
                              <a:solidFill>
                                <a:srgbClr val="BC14AC"/>
                              </a:solidFill>
                              <a:latin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cs typeface="Times New Roman" panose="02020603050405020304" pitchFamily="18" charset="0"/>
                            </a:rPr>
                            <m:t>2.2</m:t>
                          </m:r>
                        </m:num>
                        <m:den>
                          <m:r>
                            <a:rPr lang="en-US" sz="2400" i="1">
                              <a:solidFill>
                                <a:srgbClr val="BC14AC"/>
                              </a:solidFill>
                              <a:latin typeface="Cambria Math" panose="02040503050406030204" pitchFamily="18" charset="0"/>
                              <a:cs typeface="Times New Roman" panose="02020603050405020304" pitchFamily="18" charset="0"/>
                            </a:rPr>
                            <m:t>𝑎</m:t>
                          </m:r>
                        </m:den>
                      </m:f>
                    </m:oMath>
                  </m:oMathPara>
                </a14:m>
                <a:endParaRPr lang="en-US" sz="2400"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51694" y="579898"/>
                <a:ext cx="11507372" cy="2888227"/>
              </a:xfrm>
              <a:prstGeom prst="rect">
                <a:avLst/>
              </a:prstGeom>
              <a:blipFill>
                <a:blip r:embed="rId2"/>
                <a:stretch>
                  <a:fillRect l="-848" r="-848"/>
                </a:stretch>
              </a:blipFill>
            </p:spPr>
            <p:txBody>
              <a:bodyPr/>
              <a:lstStyle/>
              <a:p>
                <a:r>
                  <a:rPr lang="en-IN">
                    <a:noFill/>
                  </a:rPr>
                  <a:t> </a:t>
                </a:r>
              </a:p>
            </p:txBody>
          </p:sp>
        </mc:Fallback>
      </mc:AlternateContent>
    </p:spTree>
    <p:extLst>
      <p:ext uri="{BB962C8B-B14F-4D97-AF65-F5344CB8AC3E}">
        <p14:creationId xmlns:p14="http://schemas.microsoft.com/office/powerpoint/2010/main" val="1964752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20749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Settling Time, T</a:t>
            </a:r>
            <a:r>
              <a:rPr lang="en-US" sz="2400" b="1" baseline="-25000" dirty="0">
                <a:solidFill>
                  <a:srgbClr val="FF00FF"/>
                </a:solidFill>
                <a:latin typeface="Times New Roman" panose="02020603050405020304" pitchFamily="18" charset="0"/>
                <a:cs typeface="Times New Roman" panose="02020603050405020304" pitchFamily="18" charset="0"/>
              </a:rPr>
              <a:t>s</a:t>
            </a:r>
            <a:endParaRPr lang="en-IN"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51694" y="579898"/>
                <a:ext cx="11507372" cy="3398046"/>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Settling time is defined as the time for the response to reach, and stay within, 2% of its final value.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Letting </a:t>
                </a:r>
                <a:r>
                  <a:rPr lang="en-US" sz="2400" b="1" dirty="0">
                    <a:solidFill>
                      <a:srgbClr val="0000FF"/>
                    </a:solidFill>
                    <a:latin typeface="Times New Roman" panose="02020603050405020304" pitchFamily="18" charset="0"/>
                    <a:cs typeface="Times New Roman" panose="02020603050405020304" pitchFamily="18" charset="0"/>
                  </a:rPr>
                  <a:t>c(t) = 0.98</a:t>
                </a:r>
                <a:r>
                  <a:rPr lang="en-US" sz="2400" dirty="0">
                    <a:solidFill>
                      <a:srgbClr val="0000FF"/>
                    </a:solidFill>
                    <a:latin typeface="Times New Roman" panose="02020603050405020304" pitchFamily="18" charset="0"/>
                    <a:cs typeface="Times New Roman" panose="02020603050405020304" pitchFamily="18" charset="0"/>
                  </a:rPr>
                  <a:t> in equation </a:t>
                </a:r>
                <a14:m>
                  <m:oMath xmlns:m="http://schemas.openxmlformats.org/officeDocument/2006/math">
                    <m:r>
                      <a:rPr lang="en-US" sz="2400" b="0" i="1" smtClean="0">
                        <a:solidFill>
                          <a:srgbClr val="BC14AC"/>
                        </a:solidFill>
                        <a:latin typeface="Cambria Math" panose="02040503050406030204" pitchFamily="18" charset="0"/>
                        <a:cs typeface="Times New Roman" panose="02020603050405020304" pitchFamily="18" charset="0"/>
                      </a:rPr>
                      <m:t>𝑐</m:t>
                    </m:r>
                    <m:d>
                      <m:dPr>
                        <m:ctrlPr>
                          <a:rPr lang="en-US" sz="2400" b="0" i="1" smtClean="0">
                            <a:solidFill>
                              <a:srgbClr val="BC14AC"/>
                            </a:solidFill>
                            <a:latin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cs typeface="Times New Roman" panose="02020603050405020304" pitchFamily="18" charset="0"/>
                          </a:rPr>
                          <m:t>𝑡</m:t>
                        </m:r>
                      </m:e>
                    </m:d>
                    <m:r>
                      <a:rPr lang="en-US" sz="2400" b="0" i="1" smtClean="0">
                        <a:solidFill>
                          <a:srgbClr val="BC14AC"/>
                        </a:solidFill>
                        <a:latin typeface="Cambria Math" panose="02040503050406030204" pitchFamily="18" charset="0"/>
                        <a:cs typeface="Times New Roman" panose="02020603050405020304" pitchFamily="18" charset="0"/>
                      </a:rPr>
                      <m:t>=</m:t>
                    </m:r>
                    <m:sSub>
                      <m:sSubPr>
                        <m:ctrlPr>
                          <a:rPr lang="en-US" sz="2400" b="0" i="1" smtClean="0">
                            <a:solidFill>
                              <a:srgbClr val="BC14AC"/>
                            </a:solidFill>
                            <a:latin typeface="Cambria Math" panose="02040503050406030204" pitchFamily="18" charset="0"/>
                            <a:cs typeface="Times New Roman" panose="02020603050405020304" pitchFamily="18" charset="0"/>
                          </a:rPr>
                        </m:ctrlPr>
                      </m:sSubPr>
                      <m:e>
                        <m:r>
                          <a:rPr lang="en-US" sz="2400" b="0" i="1" smtClean="0">
                            <a:solidFill>
                              <a:srgbClr val="BC14AC"/>
                            </a:solidFill>
                            <a:latin typeface="Cambria Math" panose="02040503050406030204" pitchFamily="18" charset="0"/>
                            <a:cs typeface="Times New Roman" panose="02020603050405020304" pitchFamily="18" charset="0"/>
                          </a:rPr>
                          <m:t>𝑐</m:t>
                        </m:r>
                      </m:e>
                      <m:sub>
                        <m:r>
                          <a:rPr lang="en-US" sz="2400" b="0" i="1" smtClean="0">
                            <a:solidFill>
                              <a:srgbClr val="BC14AC"/>
                            </a:solidFill>
                            <a:latin typeface="Cambria Math" panose="02040503050406030204" pitchFamily="18" charset="0"/>
                            <a:cs typeface="Times New Roman" panose="02020603050405020304" pitchFamily="18" charset="0"/>
                          </a:rPr>
                          <m:t>𝑓</m:t>
                        </m:r>
                      </m:sub>
                    </m:sSub>
                    <m:d>
                      <m:dPr>
                        <m:ctrlPr>
                          <a:rPr lang="en-US" sz="2400" b="0" i="1" smtClean="0">
                            <a:solidFill>
                              <a:srgbClr val="BC14AC"/>
                            </a:solidFill>
                            <a:latin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cs typeface="Times New Roman" panose="02020603050405020304" pitchFamily="18" charset="0"/>
                          </a:rPr>
                          <m:t>𝑡</m:t>
                        </m:r>
                      </m:e>
                    </m:d>
                    <m:r>
                      <a:rPr lang="en-US" sz="2400" b="0" i="1" smtClean="0">
                        <a:solidFill>
                          <a:srgbClr val="BC14AC"/>
                        </a:solidFill>
                        <a:latin typeface="Cambria Math" panose="02040503050406030204" pitchFamily="18" charset="0"/>
                        <a:cs typeface="Times New Roman" panose="02020603050405020304" pitchFamily="18" charset="0"/>
                      </a:rPr>
                      <m:t>+</m:t>
                    </m:r>
                    <m:sSub>
                      <m:sSubPr>
                        <m:ctrlPr>
                          <a:rPr lang="en-US" sz="2400" i="1">
                            <a:solidFill>
                              <a:srgbClr val="BC14AC"/>
                            </a:solidFill>
                            <a:latin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cs typeface="Times New Roman" panose="02020603050405020304" pitchFamily="18" charset="0"/>
                          </a:rPr>
                          <m:t>𝑐</m:t>
                        </m:r>
                      </m:e>
                      <m:sub>
                        <m:r>
                          <a:rPr lang="en-US" sz="2400" b="0" i="1" smtClean="0">
                            <a:solidFill>
                              <a:srgbClr val="BC14AC"/>
                            </a:solidFill>
                            <a:latin typeface="Cambria Math" panose="02040503050406030204" pitchFamily="18" charset="0"/>
                            <a:cs typeface="Times New Roman" panose="02020603050405020304" pitchFamily="18" charset="0"/>
                          </a:rPr>
                          <m:t>𝑛</m:t>
                        </m:r>
                      </m:sub>
                    </m:sSub>
                    <m:d>
                      <m:dPr>
                        <m:ctrlPr>
                          <a:rPr lang="en-US" sz="2400" i="1">
                            <a:solidFill>
                              <a:srgbClr val="BC14AC"/>
                            </a:solidFill>
                            <a:latin typeface="Cambria Math" panose="02040503050406030204" pitchFamily="18" charset="0"/>
                            <a:cs typeface="Times New Roman" panose="02020603050405020304" pitchFamily="18" charset="0"/>
                          </a:rPr>
                        </m:ctrlPr>
                      </m:dPr>
                      <m:e>
                        <m:r>
                          <a:rPr lang="en-US" sz="2400" i="1">
                            <a:solidFill>
                              <a:srgbClr val="BC14AC"/>
                            </a:solidFill>
                            <a:latin typeface="Cambria Math" panose="02040503050406030204" pitchFamily="18" charset="0"/>
                            <a:cs typeface="Times New Roman" panose="02020603050405020304" pitchFamily="18" charset="0"/>
                          </a:rPr>
                          <m:t>𝑡</m:t>
                        </m:r>
                      </m:e>
                    </m:d>
                    <m:r>
                      <a:rPr lang="en-US" sz="2400" b="0" i="1" smtClean="0">
                        <a:solidFill>
                          <a:srgbClr val="BC14AC"/>
                        </a:solidFill>
                        <a:latin typeface="Cambria Math" panose="02040503050406030204" pitchFamily="18" charset="0"/>
                        <a:cs typeface="Times New Roman" panose="02020603050405020304" pitchFamily="18" charset="0"/>
                      </a:rPr>
                      <m:t>=1−</m:t>
                    </m:r>
                    <m:sSup>
                      <m:sSupPr>
                        <m:ctrlPr>
                          <a:rPr lang="en-US" sz="2400" b="0" i="1" smtClean="0">
                            <a:solidFill>
                              <a:srgbClr val="BC14AC"/>
                            </a:solidFill>
                            <a:latin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cs typeface="Times New Roman" panose="02020603050405020304" pitchFamily="18" charset="0"/>
                          </a:rPr>
                          <m:t>𝑒</m:t>
                        </m:r>
                      </m:e>
                      <m:sup>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𝑎𝑡</m:t>
                        </m:r>
                      </m:sup>
                    </m:sSup>
                  </m:oMath>
                </a14:m>
                <a:r>
                  <a:rPr lang="en-US" sz="2400" dirty="0">
                    <a:solidFill>
                      <a:srgbClr val="0000FF"/>
                    </a:solidFill>
                    <a:latin typeface="Times New Roman" panose="02020603050405020304" pitchFamily="18" charset="0"/>
                    <a:cs typeface="Times New Roman" panose="02020603050405020304" pitchFamily="18" charset="0"/>
                  </a:rPr>
                  <a:t> and solving for time, t, we find the settling time to be</a:t>
                </a:r>
              </a:p>
              <a:p>
                <a:pPr algn="just">
                  <a:lnSpc>
                    <a:spcPct val="150000"/>
                  </a:lnSpc>
                </a:pPr>
                <a14:m>
                  <m:oMathPara xmlns:m="http://schemas.openxmlformats.org/officeDocument/2006/math">
                    <m:oMathParaPr>
                      <m:jc m:val="centerGroup"/>
                    </m:oMathParaPr>
                    <m:oMath xmlns:m="http://schemas.openxmlformats.org/officeDocument/2006/math">
                      <m:sSub>
                        <m:sSubPr>
                          <m:ctrlPr>
                            <a:rPr lang="en-US" sz="2400" b="0" i="1" smtClean="0">
                              <a:solidFill>
                                <a:srgbClr val="BC14AC"/>
                              </a:solidFill>
                              <a:latin typeface="Cambria Math" panose="02040503050406030204" pitchFamily="18" charset="0"/>
                              <a:cs typeface="Times New Roman" panose="02020603050405020304" pitchFamily="18" charset="0"/>
                            </a:rPr>
                          </m:ctrlPr>
                        </m:sSubPr>
                        <m:e>
                          <m:r>
                            <a:rPr lang="en-US" sz="2400" b="0" i="1" smtClean="0">
                              <a:solidFill>
                                <a:srgbClr val="BC14AC"/>
                              </a:solidFill>
                              <a:latin typeface="Cambria Math" panose="02040503050406030204" pitchFamily="18" charset="0"/>
                              <a:cs typeface="Times New Roman" panose="02020603050405020304" pitchFamily="18" charset="0"/>
                            </a:rPr>
                            <m:t>𝑇</m:t>
                          </m:r>
                        </m:e>
                        <m:sub>
                          <m:r>
                            <a:rPr lang="en-US" sz="2400" b="0" i="1" smtClean="0">
                              <a:solidFill>
                                <a:srgbClr val="BC14AC"/>
                              </a:solidFill>
                              <a:latin typeface="Cambria Math" panose="02040503050406030204" pitchFamily="18" charset="0"/>
                              <a:cs typeface="Times New Roman" panose="02020603050405020304" pitchFamily="18" charset="0"/>
                            </a:rPr>
                            <m:t>𝑠</m:t>
                          </m:r>
                        </m:sub>
                      </m:sSub>
                      <m:r>
                        <a:rPr lang="en-US" sz="2400" b="0" i="1" smtClean="0">
                          <a:solidFill>
                            <a:srgbClr val="BC14AC"/>
                          </a:solidFill>
                          <a:latin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cs typeface="Times New Roman" panose="02020603050405020304" pitchFamily="18" charset="0"/>
                            </a:rPr>
                            <m:t>4</m:t>
                          </m:r>
                        </m:num>
                        <m:den>
                          <m:r>
                            <a:rPr lang="en-US" sz="2400" b="0" i="1" smtClean="0">
                              <a:solidFill>
                                <a:srgbClr val="BC14AC"/>
                              </a:solidFill>
                              <a:latin typeface="Cambria Math" panose="02040503050406030204" pitchFamily="18" charset="0"/>
                              <a:cs typeface="Times New Roman" panose="02020603050405020304" pitchFamily="18" charset="0"/>
                            </a:rPr>
                            <m:t>𝑎</m:t>
                          </m:r>
                        </m:den>
                      </m:f>
                    </m:oMath>
                  </m:oMathPara>
                </a14:m>
                <a:endParaRPr lang="en-US" sz="2400"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51694" y="579898"/>
                <a:ext cx="11507372" cy="3398046"/>
              </a:xfrm>
              <a:prstGeom prst="rect">
                <a:avLst/>
              </a:prstGeom>
              <a:blipFill>
                <a:blip r:embed="rId2"/>
                <a:stretch>
                  <a:fillRect l="-848" r="-848"/>
                </a:stretch>
              </a:blipFill>
            </p:spPr>
            <p:txBody>
              <a:bodyPr/>
              <a:lstStyle/>
              <a:p>
                <a:r>
                  <a:rPr lang="en-IN">
                    <a:noFill/>
                  </a:rPr>
                  <a:t> </a:t>
                </a:r>
              </a:p>
            </p:txBody>
          </p:sp>
        </mc:Fallback>
      </mc:AlternateContent>
    </p:spTree>
    <p:extLst>
      <p:ext uri="{BB962C8B-B14F-4D97-AF65-F5344CB8AC3E}">
        <p14:creationId xmlns:p14="http://schemas.microsoft.com/office/powerpoint/2010/main" val="854781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20749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Transfer function from laboratory test</a:t>
            </a:r>
            <a:endParaRPr lang="en-IN" sz="2400" b="1" baseline="-25000"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51694" y="579898"/>
            <a:ext cx="11507372" cy="4457952"/>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It is not always possible or practical to obtain a system’s transfer function analytically. Because the system is closed, and the component parts are not easily identifiable.</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Since the transfer function is a representation of the system from input to output, the system’s step response can help to find out the transfer function even though the inner construction is not known.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With a step input, we can measure the time constant and the steady-state value, from which the transfer function can be calculated </a:t>
            </a: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6273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20749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Transfer function from laboratory test</a:t>
            </a:r>
            <a:endParaRPr lang="en-IN"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51694" y="579898"/>
                <a:ext cx="11507372" cy="6110455"/>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Consider a simple first-order system, </a:t>
                </a:r>
                <a14:m>
                  <m:oMath xmlns:m="http://schemas.openxmlformats.org/officeDocument/2006/math">
                    <m:r>
                      <m:rPr>
                        <m:sty m:val="p"/>
                      </m:rPr>
                      <a:rPr lang="en-US" sz="2400" b="0" i="0" smtClean="0">
                        <a:solidFill>
                          <a:srgbClr val="BC14AC"/>
                        </a:solidFill>
                        <a:latin typeface="Cambria Math" panose="02040503050406030204" pitchFamily="18" charset="0"/>
                        <a:cs typeface="Times New Roman" panose="02020603050405020304" pitchFamily="18" charset="0"/>
                      </a:rPr>
                      <m:t>G</m:t>
                    </m:r>
                    <m:r>
                      <a:rPr lang="en-US" sz="2400" b="0" i="0" smtClean="0">
                        <a:solidFill>
                          <a:srgbClr val="BC14AC"/>
                        </a:solidFill>
                        <a:latin typeface="Cambria Math" panose="02040503050406030204" pitchFamily="18" charset="0"/>
                        <a:cs typeface="Times New Roman" panose="02020603050405020304" pitchFamily="18" charset="0"/>
                      </a:rPr>
                      <m:t>(</m:t>
                    </m:r>
                    <m:r>
                      <m:rPr>
                        <m:sty m:val="p"/>
                      </m:rPr>
                      <a:rPr lang="en-US" sz="2400" b="0" i="0" smtClean="0">
                        <a:solidFill>
                          <a:srgbClr val="BC14AC"/>
                        </a:solidFill>
                        <a:latin typeface="Cambria Math" panose="02040503050406030204" pitchFamily="18" charset="0"/>
                        <a:cs typeface="Times New Roman" panose="02020603050405020304" pitchFamily="18" charset="0"/>
                      </a:rPr>
                      <m:t>s</m:t>
                    </m:r>
                    <m:r>
                      <a:rPr lang="en-US" sz="2400" b="0" i="0"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cs typeface="Times New Roman" panose="02020603050405020304" pitchFamily="18" charset="0"/>
                          </a:rPr>
                          <m:t>𝐾</m:t>
                        </m:r>
                      </m:num>
                      <m:den>
                        <m:r>
                          <a:rPr lang="en-US" sz="2400" b="0" i="1" smtClean="0">
                            <a:solidFill>
                              <a:srgbClr val="BC14AC"/>
                            </a:solidFill>
                            <a:latin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cs typeface="Times New Roman" panose="02020603050405020304" pitchFamily="18" charset="0"/>
                          </a:rPr>
                          <m:t>+ </m:t>
                        </m:r>
                        <m:r>
                          <a:rPr lang="en-US" sz="2400" b="0" i="1" smtClean="0">
                            <a:solidFill>
                              <a:srgbClr val="BC14AC"/>
                            </a:solidFill>
                            <a:latin typeface="Cambria Math" panose="02040503050406030204" pitchFamily="18" charset="0"/>
                            <a:cs typeface="Times New Roman" panose="02020603050405020304" pitchFamily="18" charset="0"/>
                          </a:rPr>
                          <m:t>𝑎</m:t>
                        </m:r>
                      </m:den>
                    </m:f>
                  </m:oMath>
                </a14:m>
                <a:r>
                  <a:rPr lang="en-US" sz="2400" dirty="0">
                    <a:solidFill>
                      <a:srgbClr val="0000FF"/>
                    </a:solidFill>
                    <a:latin typeface="Times New Roman" panose="02020603050405020304" pitchFamily="18" charset="0"/>
                    <a:cs typeface="Times New Roman" panose="02020603050405020304" pitchFamily="18" charset="0"/>
                  </a:rPr>
                  <a:t>, whose step response is</a:t>
                </a:r>
              </a:p>
              <a:p>
                <a:pPr algn="just">
                  <a:lnSpc>
                    <a:spcPct val="150000"/>
                  </a:lnSpc>
                </a:pPr>
                <a14:m>
                  <m:oMath xmlns:m="http://schemas.openxmlformats.org/officeDocument/2006/math">
                    <m:r>
                      <m:rPr>
                        <m:sty m:val="p"/>
                      </m:rPr>
                      <a:rPr lang="en-US" sz="2400">
                        <a:solidFill>
                          <a:srgbClr val="BC14AC"/>
                        </a:solidFill>
                        <a:latin typeface="Cambria Math" panose="02040503050406030204" pitchFamily="18" charset="0"/>
                        <a:cs typeface="Times New Roman" panose="02020603050405020304" pitchFamily="18" charset="0"/>
                      </a:rPr>
                      <m:t>C</m:t>
                    </m:r>
                    <m:d>
                      <m:dPr>
                        <m:ctrlPr>
                          <a:rPr lang="en-US" sz="2400" b="0" i="1" smtClean="0">
                            <a:solidFill>
                              <a:srgbClr val="BC14AC"/>
                            </a:solidFill>
                            <a:latin typeface="Cambria Math" panose="02040503050406030204" pitchFamily="18" charset="0"/>
                            <a:cs typeface="Times New Roman" panose="02020603050405020304" pitchFamily="18" charset="0"/>
                          </a:rPr>
                        </m:ctrlPr>
                      </m:dPr>
                      <m:e>
                        <m:r>
                          <m:rPr>
                            <m:sty m:val="p"/>
                          </m:rPr>
                          <a:rPr lang="en-US" sz="2400" b="0" i="0" smtClean="0">
                            <a:solidFill>
                              <a:srgbClr val="BC14AC"/>
                            </a:solidFill>
                            <a:latin typeface="Cambria Math" panose="02040503050406030204" pitchFamily="18" charset="0"/>
                            <a:cs typeface="Times New Roman" panose="02020603050405020304" pitchFamily="18" charset="0"/>
                          </a:rPr>
                          <m:t>s</m:t>
                        </m:r>
                      </m:e>
                    </m:d>
                    <m:r>
                      <a:rPr lang="en-US" sz="2400" b="0" i="1" smtClean="0">
                        <a:solidFill>
                          <a:srgbClr val="BC14AC"/>
                        </a:solidFill>
                        <a:latin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cs typeface="Times New Roman" panose="02020603050405020304" pitchFamily="18" charset="0"/>
                          </a:rPr>
                          <m:t>𝐾</m:t>
                        </m:r>
                      </m:num>
                      <m:den>
                        <m:r>
                          <a:rPr lang="en-US" sz="2400" b="0" i="1" smtClean="0">
                            <a:solidFill>
                              <a:srgbClr val="BC14AC"/>
                            </a:solidFill>
                            <a:latin typeface="Cambria Math" panose="02040503050406030204" pitchFamily="18" charset="0"/>
                            <a:cs typeface="Times New Roman" panose="02020603050405020304" pitchFamily="18" charset="0"/>
                          </a:rPr>
                          <m:t>𝑠</m:t>
                        </m:r>
                        <m:d>
                          <m:dPr>
                            <m:ctrlPr>
                              <a:rPr lang="en-US" sz="2400" b="0" i="1" smtClean="0">
                                <a:solidFill>
                                  <a:srgbClr val="BC14AC"/>
                                </a:solidFill>
                                <a:latin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cs typeface="Times New Roman" panose="02020603050405020304" pitchFamily="18" charset="0"/>
                              </a:rPr>
                              <m:t>+ </m:t>
                            </m:r>
                            <m:r>
                              <a:rPr lang="en-US" sz="2400" b="0" i="1" smtClean="0">
                                <a:solidFill>
                                  <a:srgbClr val="BC14AC"/>
                                </a:solidFill>
                                <a:latin typeface="Cambria Math" panose="02040503050406030204" pitchFamily="18" charset="0"/>
                                <a:cs typeface="Times New Roman" panose="02020603050405020304" pitchFamily="18" charset="0"/>
                              </a:rPr>
                              <m:t>𝑎</m:t>
                            </m:r>
                          </m:e>
                        </m:d>
                      </m:den>
                    </m:f>
                    <m:r>
                      <a:rPr lang="en-US" sz="2400" b="0" i="1" smtClean="0">
                        <a:solidFill>
                          <a:srgbClr val="BC14AC"/>
                        </a:solidFill>
                        <a:latin typeface="Cambria Math" panose="02040503050406030204" pitchFamily="18" charset="0"/>
                        <a:cs typeface="Times New Roman" panose="02020603050405020304" pitchFamily="18" charset="0"/>
                      </a:rPr>
                      <m:t>=</m:t>
                    </m:r>
                    <m:f>
                      <m:fPr>
                        <m:ctrlPr>
                          <a:rPr lang="en-US" sz="2400" i="1">
                            <a:solidFill>
                              <a:srgbClr val="BC14AC"/>
                            </a:solidFill>
                            <a:latin typeface="Cambria Math" panose="02040503050406030204" pitchFamily="18" charset="0"/>
                            <a:cs typeface="Times New Roman" panose="02020603050405020304" pitchFamily="18" charset="0"/>
                          </a:rPr>
                        </m:ctrlPr>
                      </m:fPr>
                      <m:num>
                        <m:r>
                          <a:rPr lang="en-US" sz="2400" i="1">
                            <a:solidFill>
                              <a:srgbClr val="BC14AC"/>
                            </a:solidFill>
                            <a:latin typeface="Cambria Math" panose="02040503050406030204" pitchFamily="18" charset="0"/>
                            <a:cs typeface="Times New Roman" panose="02020603050405020304" pitchFamily="18" charset="0"/>
                          </a:rPr>
                          <m:t>𝐾</m:t>
                        </m:r>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𝑎</m:t>
                        </m:r>
                      </m:num>
                      <m:den>
                        <m:r>
                          <a:rPr lang="en-US" sz="2400" i="1">
                            <a:solidFill>
                              <a:srgbClr val="BC14AC"/>
                            </a:solidFill>
                            <a:latin typeface="Cambria Math" panose="02040503050406030204" pitchFamily="18" charset="0"/>
                            <a:cs typeface="Times New Roman" panose="02020603050405020304" pitchFamily="18" charset="0"/>
                          </a:rPr>
                          <m:t>𝑠</m:t>
                        </m:r>
                      </m:den>
                    </m:f>
                    <m:r>
                      <a:rPr lang="en-US" sz="2400" b="0" i="1" smtClean="0">
                        <a:solidFill>
                          <a:srgbClr val="BC14AC"/>
                        </a:solidFill>
                        <a:latin typeface="Cambria Math" panose="02040503050406030204" pitchFamily="18" charset="0"/>
                        <a:cs typeface="Times New Roman" panose="02020603050405020304" pitchFamily="18" charset="0"/>
                      </a:rPr>
                      <m:t>−</m:t>
                    </m:r>
                    <m:f>
                      <m:fPr>
                        <m:ctrlPr>
                          <a:rPr lang="en-US" sz="2400" i="1">
                            <a:solidFill>
                              <a:srgbClr val="BC14AC"/>
                            </a:solidFill>
                            <a:latin typeface="Cambria Math" panose="02040503050406030204" pitchFamily="18" charset="0"/>
                            <a:cs typeface="Times New Roman" panose="02020603050405020304" pitchFamily="18" charset="0"/>
                          </a:rPr>
                        </m:ctrlPr>
                      </m:fPr>
                      <m:num>
                        <m:r>
                          <a:rPr lang="en-US" sz="2400" i="1">
                            <a:solidFill>
                              <a:srgbClr val="BC14AC"/>
                            </a:solidFill>
                            <a:latin typeface="Cambria Math" panose="02040503050406030204" pitchFamily="18" charset="0"/>
                            <a:cs typeface="Times New Roman" panose="02020603050405020304" pitchFamily="18" charset="0"/>
                          </a:rPr>
                          <m:t>𝐾</m:t>
                        </m:r>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𝑎</m:t>
                        </m:r>
                      </m:num>
                      <m:den>
                        <m:d>
                          <m:dPr>
                            <m:ctrlPr>
                              <a:rPr lang="en-US" sz="2400" i="1">
                                <a:solidFill>
                                  <a:srgbClr val="BC14AC"/>
                                </a:solidFill>
                                <a:latin typeface="Cambria Math" panose="02040503050406030204" pitchFamily="18" charset="0"/>
                                <a:cs typeface="Times New Roman" panose="02020603050405020304" pitchFamily="18" charset="0"/>
                              </a:rPr>
                            </m:ctrlPr>
                          </m:dPr>
                          <m:e>
                            <m:r>
                              <a:rPr lang="en-US" sz="2400" i="1">
                                <a:solidFill>
                                  <a:srgbClr val="BC14AC"/>
                                </a:solidFill>
                                <a:latin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cs typeface="Times New Roman" panose="02020603050405020304" pitchFamily="18" charset="0"/>
                              </a:rPr>
                              <m:t>+ </m:t>
                            </m:r>
                            <m:r>
                              <a:rPr lang="en-US" sz="2400" i="1">
                                <a:solidFill>
                                  <a:srgbClr val="BC14AC"/>
                                </a:solidFill>
                                <a:latin typeface="Cambria Math" panose="02040503050406030204" pitchFamily="18" charset="0"/>
                                <a:cs typeface="Times New Roman" panose="02020603050405020304" pitchFamily="18" charset="0"/>
                              </a:rPr>
                              <m:t>𝑎</m:t>
                            </m:r>
                          </m:e>
                        </m:d>
                      </m:den>
                    </m:f>
                  </m:oMath>
                </a14:m>
                <a:r>
                  <a:rPr lang="en-US" sz="2400" dirty="0">
                    <a:solidFill>
                      <a:srgbClr val="0000FF"/>
                    </a:solidFill>
                    <a:latin typeface="Times New Roman" panose="02020603050405020304" pitchFamily="18" charset="0"/>
                    <a:cs typeface="Times New Roman" panose="02020603050405020304" pitchFamily="18" charset="0"/>
                  </a:rPr>
                  <a:t>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Now find out the values of identify </a:t>
                </a:r>
                <a:r>
                  <a:rPr lang="en-US" sz="2400" b="1" dirty="0">
                    <a:solidFill>
                      <a:srgbClr val="0000FF"/>
                    </a:solidFill>
                    <a:latin typeface="Times New Roman" panose="02020603050405020304" pitchFamily="18" charset="0"/>
                    <a:cs typeface="Times New Roman" panose="02020603050405020304" pitchFamily="18" charset="0"/>
                  </a:rPr>
                  <a:t>K</a:t>
                </a:r>
                <a:r>
                  <a:rPr lang="en-US" sz="2400" dirty="0">
                    <a:solidFill>
                      <a:srgbClr val="0000FF"/>
                    </a:solidFill>
                    <a:latin typeface="Times New Roman" panose="02020603050405020304" pitchFamily="18" charset="0"/>
                    <a:cs typeface="Times New Roman" panose="02020603050405020304" pitchFamily="18" charset="0"/>
                  </a:rPr>
                  <a:t> and </a:t>
                </a:r>
                <a:r>
                  <a:rPr lang="en-US" sz="2400" b="1" dirty="0">
                    <a:solidFill>
                      <a:srgbClr val="0000FF"/>
                    </a:solidFill>
                    <a:latin typeface="Times New Roman" panose="02020603050405020304" pitchFamily="18" charset="0"/>
                    <a:cs typeface="Times New Roman" panose="02020603050405020304" pitchFamily="18" charset="0"/>
                  </a:rPr>
                  <a:t>a</a:t>
                </a:r>
                <a:r>
                  <a:rPr lang="en-US" sz="2400" dirty="0">
                    <a:solidFill>
                      <a:srgbClr val="0000FF"/>
                    </a:solidFill>
                    <a:latin typeface="Times New Roman" panose="02020603050405020304" pitchFamily="18" charset="0"/>
                    <a:cs typeface="Times New Roman" panose="02020603050405020304" pitchFamily="18" charset="0"/>
                  </a:rPr>
                  <a:t> from laboratory testing, we can obtain the transfer function of the system.</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Let the unit step response is given by the figure as shown. It is the first-order characteristics as no overshoot and nonzero initial slope.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From the response, we measure the time constant, that is, the time for the amplitude to reach 63% of its final value. Since the final value is about 0.72, the time constant is evaluated where the curve reaches 0.63 x 0.72 = 0.45, or about 0.13 second.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Hence, a = 1/0.13 = 7.7</a:t>
                </a: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51694" y="579898"/>
                <a:ext cx="11507372" cy="6110455"/>
              </a:xfrm>
              <a:prstGeom prst="rect">
                <a:avLst/>
              </a:prstGeom>
              <a:blipFill>
                <a:blip r:embed="rId2"/>
                <a:stretch>
                  <a:fillRect l="-848" r="-848" b="-1397"/>
                </a:stretch>
              </a:blipFill>
            </p:spPr>
            <p:txBody>
              <a:bodyPr/>
              <a:lstStyle/>
              <a:p>
                <a:r>
                  <a:rPr lang="en-IN">
                    <a:noFill/>
                  </a:rPr>
                  <a:t> </a:t>
                </a:r>
              </a:p>
            </p:txBody>
          </p:sp>
        </mc:Fallback>
      </mc:AlternateContent>
    </p:spTree>
    <p:extLst>
      <p:ext uri="{BB962C8B-B14F-4D97-AF65-F5344CB8AC3E}">
        <p14:creationId xmlns:p14="http://schemas.microsoft.com/office/powerpoint/2010/main" val="3542467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20749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Transfer function from laboratory test</a:t>
            </a:r>
            <a:endParaRPr lang="en-IN" sz="2400" b="1" baseline="-25000"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548640" y="5984569"/>
            <a:ext cx="11507372" cy="579967"/>
          </a:xfrm>
          <a:prstGeom prst="rect">
            <a:avLst/>
          </a:prstGeom>
          <a:noFill/>
        </p:spPr>
        <p:txBody>
          <a:bodyPr wrap="square" rtlCol="0">
            <a:spAutoFit/>
          </a:bodyPr>
          <a:lstStyle/>
          <a:p>
            <a:pPr algn="ctr">
              <a:lnSpc>
                <a:spcPct val="150000"/>
              </a:lnSpc>
            </a:pPr>
            <a:r>
              <a:rPr lang="en-US" sz="2400" dirty="0">
                <a:solidFill>
                  <a:srgbClr val="0000FF"/>
                </a:solidFill>
                <a:latin typeface="Times New Roman" panose="02020603050405020304" pitchFamily="18" charset="0"/>
                <a:cs typeface="Times New Roman" panose="02020603050405020304" pitchFamily="18" charset="0"/>
              </a:rPr>
              <a:t>Laboratory results of a system step response test</a:t>
            </a:r>
          </a:p>
        </p:txBody>
      </p:sp>
      <p:pic>
        <p:nvPicPr>
          <p:cNvPr id="3" name="Picture 2">
            <a:extLst>
              <a:ext uri="{FF2B5EF4-FFF2-40B4-BE49-F238E27FC236}">
                <a16:creationId xmlns:a16="http://schemas.microsoft.com/office/drawing/2014/main" id="{FE52363D-B843-4D30-AAFB-DB35980A67FC}"/>
              </a:ext>
            </a:extLst>
          </p:cNvPr>
          <p:cNvPicPr>
            <a:picLocks noChangeAspect="1"/>
          </p:cNvPicPr>
          <p:nvPr/>
        </p:nvPicPr>
        <p:blipFill>
          <a:blip r:embed="rId2"/>
          <a:stretch>
            <a:fillRect/>
          </a:stretch>
        </p:blipFill>
        <p:spPr>
          <a:xfrm>
            <a:off x="2130784" y="669156"/>
            <a:ext cx="6596656" cy="5383281"/>
          </a:xfrm>
          <a:prstGeom prst="rect">
            <a:avLst/>
          </a:prstGeom>
        </p:spPr>
      </p:pic>
    </p:spTree>
    <p:extLst>
      <p:ext uri="{BB962C8B-B14F-4D97-AF65-F5344CB8AC3E}">
        <p14:creationId xmlns:p14="http://schemas.microsoft.com/office/powerpoint/2010/main" val="3510089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20749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Transfer function from laboratory test</a:t>
            </a:r>
            <a:endParaRPr lang="en-IN"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51694" y="579898"/>
                <a:ext cx="11507372" cy="4251805"/>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To find K, we realize from </a:t>
                </a:r>
                <a14:m>
                  <m:oMath xmlns:m="http://schemas.openxmlformats.org/officeDocument/2006/math">
                    <m:r>
                      <m:rPr>
                        <m:sty m:val="p"/>
                      </m:rPr>
                      <a:rPr lang="en-US" sz="2400" smtClean="0">
                        <a:solidFill>
                          <a:srgbClr val="BC14AC"/>
                        </a:solidFill>
                        <a:latin typeface="Cambria Math" panose="02040503050406030204" pitchFamily="18" charset="0"/>
                        <a:cs typeface="Times New Roman" panose="02020603050405020304" pitchFamily="18" charset="0"/>
                      </a:rPr>
                      <m:t>C</m:t>
                    </m:r>
                    <m:d>
                      <m:dPr>
                        <m:ctrlPr>
                          <a:rPr lang="en-US" sz="2400" b="0" i="1" smtClean="0">
                            <a:solidFill>
                              <a:srgbClr val="BC14AC"/>
                            </a:solidFill>
                            <a:latin typeface="Cambria Math" panose="02040503050406030204" pitchFamily="18" charset="0"/>
                            <a:cs typeface="Times New Roman" panose="02020603050405020304" pitchFamily="18" charset="0"/>
                          </a:rPr>
                        </m:ctrlPr>
                      </m:dPr>
                      <m:e>
                        <m:r>
                          <m:rPr>
                            <m:sty m:val="p"/>
                          </m:rPr>
                          <a:rPr lang="en-US" sz="2400" b="0" i="0" smtClean="0">
                            <a:solidFill>
                              <a:srgbClr val="BC14AC"/>
                            </a:solidFill>
                            <a:latin typeface="Cambria Math" panose="02040503050406030204" pitchFamily="18" charset="0"/>
                            <a:cs typeface="Times New Roman" panose="02020603050405020304" pitchFamily="18" charset="0"/>
                          </a:rPr>
                          <m:t>s</m:t>
                        </m:r>
                      </m:e>
                    </m:d>
                    <m:r>
                      <a:rPr lang="en-US" sz="2400" b="0" i="1" smtClean="0">
                        <a:solidFill>
                          <a:srgbClr val="BC14AC"/>
                        </a:solidFill>
                        <a:latin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cs typeface="Times New Roman" panose="02020603050405020304" pitchFamily="18" charset="0"/>
                          </a:rPr>
                          <m:t>𝐾</m:t>
                        </m:r>
                      </m:num>
                      <m:den>
                        <m:r>
                          <a:rPr lang="en-US" sz="2400" b="0" i="1" smtClean="0">
                            <a:solidFill>
                              <a:srgbClr val="BC14AC"/>
                            </a:solidFill>
                            <a:latin typeface="Cambria Math" panose="02040503050406030204" pitchFamily="18" charset="0"/>
                            <a:cs typeface="Times New Roman" panose="02020603050405020304" pitchFamily="18" charset="0"/>
                          </a:rPr>
                          <m:t>𝑠</m:t>
                        </m:r>
                        <m:d>
                          <m:dPr>
                            <m:ctrlPr>
                              <a:rPr lang="en-US" sz="2400" b="0" i="1" smtClean="0">
                                <a:solidFill>
                                  <a:srgbClr val="BC14AC"/>
                                </a:solidFill>
                                <a:latin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cs typeface="Times New Roman" panose="02020603050405020304" pitchFamily="18" charset="0"/>
                              </a:rPr>
                              <m:t>+ </m:t>
                            </m:r>
                            <m:r>
                              <a:rPr lang="en-US" sz="2400" b="0" i="1" smtClean="0">
                                <a:solidFill>
                                  <a:srgbClr val="BC14AC"/>
                                </a:solidFill>
                                <a:latin typeface="Cambria Math" panose="02040503050406030204" pitchFamily="18" charset="0"/>
                                <a:cs typeface="Times New Roman" panose="02020603050405020304" pitchFamily="18" charset="0"/>
                              </a:rPr>
                              <m:t>𝑎</m:t>
                            </m:r>
                          </m:e>
                        </m:d>
                      </m:den>
                    </m:f>
                    <m:r>
                      <a:rPr lang="en-US" sz="2400" b="0" i="1" smtClean="0">
                        <a:solidFill>
                          <a:srgbClr val="BC14AC"/>
                        </a:solidFill>
                        <a:latin typeface="Cambria Math" panose="02040503050406030204" pitchFamily="18" charset="0"/>
                        <a:cs typeface="Times New Roman" panose="02020603050405020304" pitchFamily="18" charset="0"/>
                      </a:rPr>
                      <m:t>=</m:t>
                    </m:r>
                    <m:f>
                      <m:fPr>
                        <m:ctrlPr>
                          <a:rPr lang="en-US" sz="2400" i="1">
                            <a:solidFill>
                              <a:srgbClr val="BC14AC"/>
                            </a:solidFill>
                            <a:latin typeface="Cambria Math" panose="02040503050406030204" pitchFamily="18" charset="0"/>
                            <a:cs typeface="Times New Roman" panose="02020603050405020304" pitchFamily="18" charset="0"/>
                          </a:rPr>
                        </m:ctrlPr>
                      </m:fPr>
                      <m:num>
                        <m:r>
                          <a:rPr lang="en-US" sz="2400" i="1">
                            <a:solidFill>
                              <a:srgbClr val="BC14AC"/>
                            </a:solidFill>
                            <a:latin typeface="Cambria Math" panose="02040503050406030204" pitchFamily="18" charset="0"/>
                            <a:cs typeface="Times New Roman" panose="02020603050405020304" pitchFamily="18" charset="0"/>
                          </a:rPr>
                          <m:t>𝐾</m:t>
                        </m:r>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𝑎</m:t>
                        </m:r>
                      </m:num>
                      <m:den>
                        <m:r>
                          <a:rPr lang="en-US" sz="2400" i="1">
                            <a:solidFill>
                              <a:srgbClr val="BC14AC"/>
                            </a:solidFill>
                            <a:latin typeface="Cambria Math" panose="02040503050406030204" pitchFamily="18" charset="0"/>
                            <a:cs typeface="Times New Roman" panose="02020603050405020304" pitchFamily="18" charset="0"/>
                          </a:rPr>
                          <m:t>𝑠</m:t>
                        </m:r>
                      </m:den>
                    </m:f>
                    <m:r>
                      <a:rPr lang="en-US" sz="2400" b="0" i="1" smtClean="0">
                        <a:solidFill>
                          <a:srgbClr val="BC14AC"/>
                        </a:solidFill>
                        <a:latin typeface="Cambria Math" panose="02040503050406030204" pitchFamily="18" charset="0"/>
                        <a:cs typeface="Times New Roman" panose="02020603050405020304" pitchFamily="18" charset="0"/>
                      </a:rPr>
                      <m:t>−</m:t>
                    </m:r>
                    <m:f>
                      <m:fPr>
                        <m:ctrlPr>
                          <a:rPr lang="en-US" sz="2400" i="1">
                            <a:solidFill>
                              <a:srgbClr val="BC14AC"/>
                            </a:solidFill>
                            <a:latin typeface="Cambria Math" panose="02040503050406030204" pitchFamily="18" charset="0"/>
                            <a:cs typeface="Times New Roman" panose="02020603050405020304" pitchFamily="18" charset="0"/>
                          </a:rPr>
                        </m:ctrlPr>
                      </m:fPr>
                      <m:num>
                        <m:r>
                          <a:rPr lang="en-US" sz="2400" i="1">
                            <a:solidFill>
                              <a:srgbClr val="BC14AC"/>
                            </a:solidFill>
                            <a:latin typeface="Cambria Math" panose="02040503050406030204" pitchFamily="18" charset="0"/>
                            <a:cs typeface="Times New Roman" panose="02020603050405020304" pitchFamily="18" charset="0"/>
                          </a:rPr>
                          <m:t>𝐾</m:t>
                        </m:r>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𝑎</m:t>
                        </m:r>
                      </m:num>
                      <m:den>
                        <m:d>
                          <m:dPr>
                            <m:ctrlPr>
                              <a:rPr lang="en-US" sz="2400" i="1">
                                <a:solidFill>
                                  <a:srgbClr val="BC14AC"/>
                                </a:solidFill>
                                <a:latin typeface="Cambria Math" panose="02040503050406030204" pitchFamily="18" charset="0"/>
                                <a:cs typeface="Times New Roman" panose="02020603050405020304" pitchFamily="18" charset="0"/>
                              </a:rPr>
                            </m:ctrlPr>
                          </m:dPr>
                          <m:e>
                            <m:r>
                              <a:rPr lang="en-US" sz="2400" i="1">
                                <a:solidFill>
                                  <a:srgbClr val="BC14AC"/>
                                </a:solidFill>
                                <a:latin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cs typeface="Times New Roman" panose="02020603050405020304" pitchFamily="18" charset="0"/>
                              </a:rPr>
                              <m:t>+ </m:t>
                            </m:r>
                            <m:r>
                              <a:rPr lang="en-US" sz="2400" i="1">
                                <a:solidFill>
                                  <a:srgbClr val="BC14AC"/>
                                </a:solidFill>
                                <a:latin typeface="Cambria Math" panose="02040503050406030204" pitchFamily="18" charset="0"/>
                                <a:cs typeface="Times New Roman" panose="02020603050405020304" pitchFamily="18" charset="0"/>
                              </a:rPr>
                              <m:t>𝑎</m:t>
                            </m:r>
                          </m:e>
                        </m:d>
                      </m:den>
                    </m:f>
                  </m:oMath>
                </a14:m>
                <a:r>
                  <a:rPr lang="en-US" sz="2400" dirty="0">
                    <a:solidFill>
                      <a:srgbClr val="0000FF"/>
                    </a:solidFill>
                    <a:latin typeface="Times New Roman" panose="02020603050405020304" pitchFamily="18" charset="0"/>
                    <a:cs typeface="Times New Roman" panose="02020603050405020304" pitchFamily="18" charset="0"/>
                  </a:rPr>
                  <a:t> that the forced response reaches a steady state value of </a:t>
                </a:r>
                <a:r>
                  <a:rPr lang="en-US" sz="2400" b="1" dirty="0">
                    <a:solidFill>
                      <a:srgbClr val="0000FF"/>
                    </a:solidFill>
                    <a:latin typeface="Times New Roman" panose="02020603050405020304" pitchFamily="18" charset="0"/>
                    <a:cs typeface="Times New Roman" panose="02020603050405020304" pitchFamily="18" charset="0"/>
                  </a:rPr>
                  <a:t>K/a = 0.72</a:t>
                </a:r>
                <a:r>
                  <a:rPr lang="en-US" sz="2400" dirty="0">
                    <a:solidFill>
                      <a:srgbClr val="0000FF"/>
                    </a:solidFill>
                    <a:latin typeface="Times New Roman" panose="02020603050405020304" pitchFamily="18" charset="0"/>
                    <a:cs typeface="Times New Roman" panose="02020603050405020304" pitchFamily="18" charset="0"/>
                  </a:rPr>
                  <a:t>.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Substituting the value of </a:t>
                </a:r>
                <a:r>
                  <a:rPr lang="en-US" sz="2400" b="1" dirty="0">
                    <a:solidFill>
                      <a:srgbClr val="0000FF"/>
                    </a:solidFill>
                    <a:latin typeface="Times New Roman" panose="02020603050405020304" pitchFamily="18" charset="0"/>
                    <a:cs typeface="Times New Roman" panose="02020603050405020304" pitchFamily="18" charset="0"/>
                  </a:rPr>
                  <a:t>a</a:t>
                </a:r>
                <a:r>
                  <a:rPr lang="en-US" sz="2400" dirty="0">
                    <a:solidFill>
                      <a:srgbClr val="0000FF"/>
                    </a:solidFill>
                    <a:latin typeface="Times New Roman" panose="02020603050405020304" pitchFamily="18" charset="0"/>
                    <a:cs typeface="Times New Roman" panose="02020603050405020304" pitchFamily="18" charset="0"/>
                  </a:rPr>
                  <a:t>, we find </a:t>
                </a:r>
                <a:r>
                  <a:rPr lang="en-US" sz="2400" b="1" dirty="0">
                    <a:solidFill>
                      <a:srgbClr val="0000FF"/>
                    </a:solidFill>
                    <a:latin typeface="Times New Roman" panose="02020603050405020304" pitchFamily="18" charset="0"/>
                    <a:cs typeface="Times New Roman" panose="02020603050405020304" pitchFamily="18" charset="0"/>
                  </a:rPr>
                  <a:t>K = 5.54</a:t>
                </a:r>
                <a:r>
                  <a:rPr lang="en-US" sz="2400" dirty="0">
                    <a:solidFill>
                      <a:srgbClr val="0000FF"/>
                    </a:solidFill>
                    <a:latin typeface="Times New Roman" panose="02020603050405020304" pitchFamily="18" charset="0"/>
                    <a:cs typeface="Times New Roman" panose="02020603050405020304" pitchFamily="18" charset="0"/>
                  </a:rPr>
                  <a:t>.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Thus, the transfer function for the system is </a:t>
                </a:r>
                <a14:m>
                  <m:oMath xmlns:m="http://schemas.openxmlformats.org/officeDocument/2006/math">
                    <m:r>
                      <m:rPr>
                        <m:sty m:val="p"/>
                      </m:rPr>
                      <a:rPr lang="en-US" sz="2400" b="0" i="0" smtClean="0">
                        <a:solidFill>
                          <a:srgbClr val="BC14AC"/>
                        </a:solidFill>
                        <a:latin typeface="Cambria Math" panose="02040503050406030204" pitchFamily="18" charset="0"/>
                        <a:cs typeface="Times New Roman" panose="02020603050405020304" pitchFamily="18" charset="0"/>
                      </a:rPr>
                      <m:t>G</m:t>
                    </m:r>
                    <m:d>
                      <m:dPr>
                        <m:ctrlPr>
                          <a:rPr lang="en-US" sz="2400" b="0" i="1" smtClean="0">
                            <a:solidFill>
                              <a:srgbClr val="BC14AC"/>
                            </a:solidFill>
                            <a:latin typeface="Cambria Math" panose="02040503050406030204" pitchFamily="18" charset="0"/>
                            <a:cs typeface="Times New Roman" panose="02020603050405020304" pitchFamily="18" charset="0"/>
                          </a:rPr>
                        </m:ctrlPr>
                      </m:dPr>
                      <m:e>
                        <m:r>
                          <m:rPr>
                            <m:sty m:val="p"/>
                          </m:rPr>
                          <a:rPr lang="en-US" sz="2400" b="0" i="0" smtClean="0">
                            <a:solidFill>
                              <a:srgbClr val="BC14AC"/>
                            </a:solidFill>
                            <a:latin typeface="Cambria Math" panose="02040503050406030204" pitchFamily="18" charset="0"/>
                            <a:cs typeface="Times New Roman" panose="02020603050405020304" pitchFamily="18" charset="0"/>
                          </a:rPr>
                          <m:t>s</m:t>
                        </m:r>
                      </m:e>
                    </m:d>
                    <m:r>
                      <a:rPr lang="en-US" sz="2400" b="0" i="1" smtClean="0">
                        <a:solidFill>
                          <a:srgbClr val="BC14AC"/>
                        </a:solidFill>
                        <a:latin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cs typeface="Times New Roman" panose="02020603050405020304" pitchFamily="18" charset="0"/>
                          </a:rPr>
                          <m:t>5.54</m:t>
                        </m:r>
                      </m:num>
                      <m:den>
                        <m:d>
                          <m:dPr>
                            <m:ctrlPr>
                              <a:rPr lang="en-US" sz="2400" b="0" i="1" smtClean="0">
                                <a:solidFill>
                                  <a:srgbClr val="BC14AC"/>
                                </a:solidFill>
                                <a:latin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cs typeface="Times New Roman" panose="02020603050405020304" pitchFamily="18" charset="0"/>
                              </a:rPr>
                              <m:t>+7.7</m:t>
                            </m:r>
                          </m:e>
                        </m:d>
                      </m:den>
                    </m:f>
                  </m:oMath>
                </a14:m>
                <a:r>
                  <a:rPr lang="en-US" sz="2400" dirty="0">
                    <a:solidFill>
                      <a:srgbClr val="0000FF"/>
                    </a:solidFill>
                    <a:latin typeface="Times New Roman" panose="02020603050405020304" pitchFamily="18" charset="0"/>
                    <a:cs typeface="Times New Roman" panose="02020603050405020304" pitchFamily="18" charset="0"/>
                  </a:rPr>
                  <a:t>.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It is interesting to note that the response shown in the figure was generated using the transfer function </a:t>
                </a:r>
                <a14:m>
                  <m:oMath xmlns:m="http://schemas.openxmlformats.org/officeDocument/2006/math">
                    <m:r>
                      <m:rPr>
                        <m:sty m:val="p"/>
                      </m:rPr>
                      <a:rPr lang="en-US" sz="2400" b="0" i="0" smtClean="0">
                        <a:solidFill>
                          <a:srgbClr val="BC14AC"/>
                        </a:solidFill>
                        <a:latin typeface="Cambria Math" panose="02040503050406030204" pitchFamily="18" charset="0"/>
                        <a:cs typeface="Times New Roman" panose="02020603050405020304" pitchFamily="18" charset="0"/>
                      </a:rPr>
                      <m:t>G</m:t>
                    </m:r>
                    <m:d>
                      <m:dPr>
                        <m:ctrlPr>
                          <a:rPr lang="en-US" sz="2400" b="0" i="1" smtClean="0">
                            <a:solidFill>
                              <a:srgbClr val="BC14AC"/>
                            </a:solidFill>
                            <a:latin typeface="Cambria Math" panose="02040503050406030204" pitchFamily="18" charset="0"/>
                            <a:cs typeface="Times New Roman" panose="02020603050405020304" pitchFamily="18" charset="0"/>
                          </a:rPr>
                        </m:ctrlPr>
                      </m:dPr>
                      <m:e>
                        <m:r>
                          <m:rPr>
                            <m:sty m:val="p"/>
                          </m:rPr>
                          <a:rPr lang="en-US" sz="2400" b="0" i="0" smtClean="0">
                            <a:solidFill>
                              <a:srgbClr val="BC14AC"/>
                            </a:solidFill>
                            <a:latin typeface="Cambria Math" panose="02040503050406030204" pitchFamily="18" charset="0"/>
                            <a:cs typeface="Times New Roman" panose="02020603050405020304" pitchFamily="18" charset="0"/>
                          </a:rPr>
                          <m:t>s</m:t>
                        </m:r>
                      </m:e>
                    </m:d>
                    <m:r>
                      <a:rPr lang="en-US" sz="2400" b="0" i="1" smtClean="0">
                        <a:solidFill>
                          <a:srgbClr val="BC14AC"/>
                        </a:solidFill>
                        <a:latin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cs typeface="Times New Roman" panose="02020603050405020304" pitchFamily="18" charset="0"/>
                          </a:rPr>
                          <m:t>5</m:t>
                        </m:r>
                      </m:num>
                      <m:den>
                        <m:d>
                          <m:dPr>
                            <m:ctrlPr>
                              <a:rPr lang="en-US" sz="2400" b="0" i="1" smtClean="0">
                                <a:solidFill>
                                  <a:srgbClr val="BC14AC"/>
                                </a:solidFill>
                                <a:latin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cs typeface="Times New Roman" panose="02020603050405020304" pitchFamily="18" charset="0"/>
                              </a:rPr>
                              <m:t>+7</m:t>
                            </m:r>
                          </m:e>
                        </m:d>
                      </m:den>
                    </m:f>
                  </m:oMath>
                </a14:m>
                <a:endParaRPr lang="en-US" sz="2400"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51694" y="579898"/>
                <a:ext cx="11507372" cy="4251805"/>
              </a:xfrm>
              <a:prstGeom prst="rect">
                <a:avLst/>
              </a:prstGeom>
              <a:blipFill>
                <a:blip r:embed="rId2"/>
                <a:stretch>
                  <a:fillRect l="-848" r="-848"/>
                </a:stretch>
              </a:blipFill>
            </p:spPr>
            <p:txBody>
              <a:bodyPr/>
              <a:lstStyle/>
              <a:p>
                <a:r>
                  <a:rPr lang="en-IN">
                    <a:noFill/>
                  </a:rPr>
                  <a:t> </a:t>
                </a:r>
              </a:p>
            </p:txBody>
          </p:sp>
        </mc:Fallback>
      </mc:AlternateContent>
    </p:spTree>
    <p:extLst>
      <p:ext uri="{BB962C8B-B14F-4D97-AF65-F5344CB8AC3E}">
        <p14:creationId xmlns:p14="http://schemas.microsoft.com/office/powerpoint/2010/main" val="2267507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20749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Transfer function from laboratory test</a:t>
            </a:r>
            <a:endParaRPr lang="en-IN"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51694" y="579898"/>
                <a:ext cx="11507372" cy="1431289"/>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A system has a transfer function, </a:t>
                </a:r>
                <a14:m>
                  <m:oMath xmlns:m="http://schemas.openxmlformats.org/officeDocument/2006/math">
                    <m:r>
                      <m:rPr>
                        <m:sty m:val="p"/>
                      </m:rPr>
                      <a:rPr lang="en-US" sz="2400" b="0" i="0" smtClean="0">
                        <a:solidFill>
                          <a:srgbClr val="BC14AC"/>
                        </a:solidFill>
                        <a:latin typeface="Cambria Math" panose="02040503050406030204" pitchFamily="18" charset="0"/>
                        <a:cs typeface="Times New Roman" panose="02020603050405020304" pitchFamily="18" charset="0"/>
                      </a:rPr>
                      <m:t>G</m:t>
                    </m:r>
                    <m:d>
                      <m:dPr>
                        <m:ctrlPr>
                          <a:rPr lang="en-US" sz="2400" b="0" i="1" smtClean="0">
                            <a:solidFill>
                              <a:srgbClr val="BC14AC"/>
                            </a:solidFill>
                            <a:latin typeface="Cambria Math" panose="02040503050406030204" pitchFamily="18" charset="0"/>
                            <a:cs typeface="Times New Roman" panose="02020603050405020304" pitchFamily="18" charset="0"/>
                          </a:rPr>
                        </m:ctrlPr>
                      </m:dPr>
                      <m:e>
                        <m:r>
                          <m:rPr>
                            <m:sty m:val="p"/>
                          </m:rPr>
                          <a:rPr lang="en-US" sz="2400" b="0" i="0" smtClean="0">
                            <a:solidFill>
                              <a:srgbClr val="BC14AC"/>
                            </a:solidFill>
                            <a:latin typeface="Cambria Math" panose="02040503050406030204" pitchFamily="18" charset="0"/>
                            <a:cs typeface="Times New Roman" panose="02020603050405020304" pitchFamily="18" charset="0"/>
                          </a:rPr>
                          <m:t>s</m:t>
                        </m:r>
                      </m:e>
                    </m:d>
                    <m:r>
                      <a:rPr lang="en-US" sz="2400" b="0" i="1" smtClean="0">
                        <a:solidFill>
                          <a:srgbClr val="BC14AC"/>
                        </a:solidFill>
                        <a:latin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cs typeface="Times New Roman" panose="02020603050405020304" pitchFamily="18" charset="0"/>
                          </a:rPr>
                          <m:t>50</m:t>
                        </m:r>
                      </m:num>
                      <m:den>
                        <m:d>
                          <m:dPr>
                            <m:ctrlPr>
                              <a:rPr lang="en-US" sz="2400" b="0" i="1" smtClean="0">
                                <a:solidFill>
                                  <a:srgbClr val="BC14AC"/>
                                </a:solidFill>
                                <a:latin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cs typeface="Times New Roman" panose="02020603050405020304" pitchFamily="18" charset="0"/>
                              </a:rPr>
                              <m:t>+50</m:t>
                            </m:r>
                          </m:e>
                        </m:d>
                      </m:den>
                    </m:f>
                  </m:oMath>
                </a14:m>
                <a:r>
                  <a:rPr lang="en-US" sz="2400" dirty="0">
                    <a:solidFill>
                      <a:srgbClr val="0000FF"/>
                    </a:solidFill>
                    <a:latin typeface="Times New Roman" panose="02020603050405020304" pitchFamily="18" charset="0"/>
                    <a:cs typeface="Times New Roman" panose="02020603050405020304" pitchFamily="18" charset="0"/>
                  </a:rPr>
                  <a:t>. Find the time constant Tc, settling time Ts, and rise time Tr.</a:t>
                </a: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51694" y="579898"/>
                <a:ext cx="11507372" cy="1431289"/>
              </a:xfrm>
              <a:prstGeom prst="rect">
                <a:avLst/>
              </a:prstGeom>
              <a:blipFill>
                <a:blip r:embed="rId2"/>
                <a:stretch>
                  <a:fillRect l="-848" r="-848" b="-8936"/>
                </a:stretch>
              </a:blipFill>
            </p:spPr>
            <p:txBody>
              <a:bodyPr/>
              <a:lstStyle/>
              <a:p>
                <a:r>
                  <a:rPr lang="en-IN">
                    <a:noFill/>
                  </a:rPr>
                  <a:t> </a:t>
                </a:r>
              </a:p>
            </p:txBody>
          </p:sp>
        </mc:Fallback>
      </mc:AlternateContent>
    </p:spTree>
    <p:extLst>
      <p:ext uri="{BB962C8B-B14F-4D97-AF65-F5344CB8AC3E}">
        <p14:creationId xmlns:p14="http://schemas.microsoft.com/office/powerpoint/2010/main" val="1159176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20749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Second-Order Systems</a:t>
            </a:r>
            <a:endParaRPr lang="en-IN" sz="2400" b="1" baseline="-25000"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51694" y="579898"/>
            <a:ext cx="11507372" cy="3349956"/>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Let us now extend the concepts of poles and zeros and transient response to second order systems.</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 Compared to the simplicity of a first-order system, a second-order system exhibits a wide range of responses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Whereas varying a first-order system’s parameter simply changes the speed of the response, changes in the parameters of a second-order system can change the form of the </a:t>
            </a:r>
            <a:r>
              <a:rPr lang="en-US" sz="2400">
                <a:solidFill>
                  <a:srgbClr val="0000FF"/>
                </a:solidFill>
                <a:latin typeface="Times New Roman" panose="02020603050405020304" pitchFamily="18" charset="0"/>
                <a:cs typeface="Times New Roman" panose="02020603050405020304" pitchFamily="18" charset="0"/>
              </a:rPr>
              <a:t>response.</a:t>
            </a:r>
            <a:endParaRPr lang="en-US" sz="24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28717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20749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Second-Order Systems</a:t>
            </a:r>
            <a:endParaRPr lang="en-IN"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51694" y="579898"/>
                <a:ext cx="11507372" cy="4701865"/>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Consider a general second order system of the form of </a:t>
                </a:r>
                <a14:m>
                  <m:oMath xmlns:m="http://schemas.openxmlformats.org/officeDocument/2006/math">
                    <m:r>
                      <a:rPr lang="en-US" sz="2400" b="0" i="1" smtClean="0">
                        <a:solidFill>
                          <a:srgbClr val="BC14AC"/>
                        </a:solidFill>
                        <a:latin typeface="Cambria Math" panose="02040503050406030204" pitchFamily="18" charset="0"/>
                        <a:cs typeface="Times New Roman" panose="02020603050405020304" pitchFamily="18" charset="0"/>
                      </a:rPr>
                      <m:t>𝐺</m:t>
                    </m:r>
                    <m:d>
                      <m:dPr>
                        <m:ctrlPr>
                          <a:rPr lang="en-US" sz="2400" b="0" i="1" smtClean="0">
                            <a:solidFill>
                              <a:srgbClr val="BC14AC"/>
                            </a:solidFill>
                            <a:latin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cs typeface="Times New Roman" panose="02020603050405020304" pitchFamily="18" charset="0"/>
                          </a:rPr>
                          <m:t>𝑠</m:t>
                        </m:r>
                      </m:e>
                    </m:d>
                    <m:r>
                      <a:rPr lang="en-US" sz="2400" b="0" i="1" smtClean="0">
                        <a:solidFill>
                          <a:srgbClr val="BC14AC"/>
                        </a:solidFill>
                        <a:latin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cs typeface="Times New Roman" panose="02020603050405020304" pitchFamily="18" charset="0"/>
                          </a:rPr>
                          <m:t>𝑏</m:t>
                        </m:r>
                      </m:num>
                      <m:den>
                        <m:sSup>
                          <m:sSupPr>
                            <m:ctrlPr>
                              <a:rPr lang="en-US" sz="2400" b="0" i="1" smtClean="0">
                                <a:solidFill>
                                  <a:srgbClr val="BC14AC"/>
                                </a:solidFill>
                                <a:latin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cs typeface="Times New Roman" panose="02020603050405020304" pitchFamily="18" charset="0"/>
                              </a:rPr>
                              <m:t>𝑠</m:t>
                            </m:r>
                          </m:e>
                          <m:sup>
                            <m:r>
                              <a:rPr lang="en-US" sz="2400" b="0" i="1" smtClean="0">
                                <a:solidFill>
                                  <a:srgbClr val="BC14AC"/>
                                </a:solidFill>
                                <a:latin typeface="Cambria Math" panose="02040503050406030204" pitchFamily="18" charset="0"/>
                                <a:cs typeface="Times New Roman" panose="02020603050405020304" pitchFamily="18" charset="0"/>
                              </a:rPr>
                              <m:t>2</m:t>
                            </m:r>
                          </m:sup>
                        </m:sSup>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𝑎𝑠</m:t>
                        </m:r>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𝑏</m:t>
                        </m:r>
                      </m:den>
                    </m:f>
                  </m:oMath>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term in the numerator is simply a scale or input multiplying factor that can take on any value without affecting the form of the derived results.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By assigning appropriate values to parameters </a:t>
                </a:r>
                <a:r>
                  <a:rPr lang="en-US" sz="2400" b="1" dirty="0">
                    <a:solidFill>
                      <a:srgbClr val="0000FF"/>
                    </a:solidFill>
                    <a:latin typeface="Times New Roman" panose="02020603050405020304" pitchFamily="18" charset="0"/>
                    <a:cs typeface="Times New Roman" panose="02020603050405020304" pitchFamily="18" charset="0"/>
                  </a:rPr>
                  <a:t>a</a:t>
                </a:r>
                <a:r>
                  <a:rPr lang="en-US" sz="2400" dirty="0">
                    <a:solidFill>
                      <a:srgbClr val="0000FF"/>
                    </a:solidFill>
                    <a:latin typeface="Times New Roman" panose="02020603050405020304" pitchFamily="18" charset="0"/>
                    <a:cs typeface="Times New Roman" panose="02020603050405020304" pitchFamily="18" charset="0"/>
                  </a:rPr>
                  <a:t> and </a:t>
                </a:r>
                <a:r>
                  <a:rPr lang="en-US" sz="2400" b="1" dirty="0">
                    <a:solidFill>
                      <a:srgbClr val="0000FF"/>
                    </a:solidFill>
                    <a:latin typeface="Times New Roman" panose="02020603050405020304" pitchFamily="18" charset="0"/>
                    <a:cs typeface="Times New Roman" panose="02020603050405020304" pitchFamily="18" charset="0"/>
                  </a:rPr>
                  <a:t>b</a:t>
                </a:r>
                <a:r>
                  <a:rPr lang="en-US" sz="2400" dirty="0">
                    <a:solidFill>
                      <a:srgbClr val="0000FF"/>
                    </a:solidFill>
                    <a:latin typeface="Times New Roman" panose="02020603050405020304" pitchFamily="18" charset="0"/>
                    <a:cs typeface="Times New Roman" panose="02020603050405020304" pitchFamily="18" charset="0"/>
                  </a:rPr>
                  <a:t>, we can show all possible second-order transient responses.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unit step response then can be found using C(s) = R(s)G(s), where R(s) = 1/s.</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possible step response are based on the values of the parameters </a:t>
                </a:r>
                <a:r>
                  <a:rPr lang="en-US" sz="2400" b="1" dirty="0">
                    <a:solidFill>
                      <a:srgbClr val="0000FF"/>
                    </a:solidFill>
                    <a:latin typeface="Times New Roman" panose="02020603050405020304" pitchFamily="18" charset="0"/>
                    <a:cs typeface="Times New Roman" panose="02020603050405020304" pitchFamily="18" charset="0"/>
                  </a:rPr>
                  <a:t>a</a:t>
                </a:r>
                <a:r>
                  <a:rPr lang="en-US" sz="2400" dirty="0">
                    <a:solidFill>
                      <a:srgbClr val="0000FF"/>
                    </a:solidFill>
                    <a:latin typeface="Times New Roman" panose="02020603050405020304" pitchFamily="18" charset="0"/>
                    <a:cs typeface="Times New Roman" panose="02020603050405020304" pitchFamily="18" charset="0"/>
                  </a:rPr>
                  <a:t> and </a:t>
                </a:r>
                <a:r>
                  <a:rPr lang="en-US" sz="2400" b="1" dirty="0">
                    <a:solidFill>
                      <a:srgbClr val="0000FF"/>
                    </a:solidFill>
                    <a:latin typeface="Times New Roman" panose="02020603050405020304" pitchFamily="18" charset="0"/>
                    <a:cs typeface="Times New Roman" panose="02020603050405020304" pitchFamily="18" charset="0"/>
                  </a:rPr>
                  <a:t>b </a:t>
                </a:r>
                <a:r>
                  <a:rPr lang="en-US" sz="2400" dirty="0">
                    <a:solidFill>
                      <a:srgbClr val="0000FF"/>
                    </a:solidFill>
                    <a:latin typeface="Times New Roman" panose="02020603050405020304" pitchFamily="18" charset="0"/>
                    <a:cs typeface="Times New Roman" panose="02020603050405020304" pitchFamily="18" charset="0"/>
                  </a:rPr>
                  <a:t>are</a:t>
                </a:r>
                <a:r>
                  <a:rPr lang="en-US" sz="2400" b="1" dirty="0">
                    <a:solidFill>
                      <a:srgbClr val="0000FF"/>
                    </a:solidFill>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 Overdamped, Underdamped, Undamped, and Critically damped.</a:t>
                </a: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51694" y="579898"/>
                <a:ext cx="11507372" cy="4701865"/>
              </a:xfrm>
              <a:prstGeom prst="rect">
                <a:avLst/>
              </a:prstGeom>
              <a:blipFill>
                <a:blip r:embed="rId2"/>
                <a:stretch>
                  <a:fillRect l="-848" r="-848" b="-2075"/>
                </a:stretch>
              </a:blipFill>
            </p:spPr>
            <p:txBody>
              <a:bodyPr/>
              <a:lstStyle/>
              <a:p>
                <a:r>
                  <a:rPr lang="en-IN">
                    <a:noFill/>
                  </a:rPr>
                  <a:t> </a:t>
                </a:r>
              </a:p>
            </p:txBody>
          </p:sp>
        </mc:Fallback>
      </mc:AlternateContent>
    </p:spTree>
    <p:extLst>
      <p:ext uri="{BB962C8B-B14F-4D97-AF65-F5344CB8AC3E}">
        <p14:creationId xmlns:p14="http://schemas.microsoft.com/office/powerpoint/2010/main" val="3829284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20749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Overdamped Response</a:t>
            </a:r>
            <a:endParaRPr lang="en-IN"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51694" y="579898"/>
                <a:ext cx="11507372" cy="6383542"/>
              </a:xfrm>
              <a:prstGeom prst="rect">
                <a:avLst/>
              </a:prstGeom>
              <a:noFill/>
            </p:spPr>
            <p:txBody>
              <a:bodyPr wrap="square" rtlCol="0">
                <a:spAutoFit/>
              </a:bodyPr>
              <a:lstStyle/>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For this second order system the transfer function </a:t>
                </a:r>
                <a14:m>
                  <m:oMath xmlns:m="http://schemas.openxmlformats.org/officeDocument/2006/math">
                    <m:r>
                      <a:rPr lang="en-US" sz="2400" b="0" i="1" smtClean="0">
                        <a:solidFill>
                          <a:srgbClr val="BC14AC"/>
                        </a:solidFill>
                        <a:latin typeface="Cambria Math" panose="02040503050406030204" pitchFamily="18" charset="0"/>
                        <a:cs typeface="Times New Roman" panose="02020603050405020304" pitchFamily="18" charset="0"/>
                      </a:rPr>
                      <m:t>𝐺</m:t>
                    </m:r>
                    <m:d>
                      <m:dPr>
                        <m:ctrlPr>
                          <a:rPr lang="en-US" sz="2400" b="0" i="1" smtClean="0">
                            <a:solidFill>
                              <a:srgbClr val="BC14AC"/>
                            </a:solidFill>
                            <a:latin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cs typeface="Times New Roman" panose="02020603050405020304" pitchFamily="18" charset="0"/>
                          </a:rPr>
                          <m:t>𝑠</m:t>
                        </m:r>
                      </m:e>
                    </m:d>
                    <m:r>
                      <a:rPr lang="en-US" sz="2400" b="0" i="1" smtClean="0">
                        <a:solidFill>
                          <a:srgbClr val="BC14AC"/>
                        </a:solidFill>
                        <a:latin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cs typeface="Times New Roman" panose="02020603050405020304" pitchFamily="18" charset="0"/>
                          </a:rPr>
                          <m:t>9</m:t>
                        </m:r>
                      </m:num>
                      <m:den>
                        <m:sSup>
                          <m:sSupPr>
                            <m:ctrlPr>
                              <a:rPr lang="en-US" sz="2400" b="0" i="1" smtClean="0">
                                <a:solidFill>
                                  <a:srgbClr val="BC14AC"/>
                                </a:solidFill>
                                <a:latin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cs typeface="Times New Roman" panose="02020603050405020304" pitchFamily="18" charset="0"/>
                              </a:rPr>
                              <m:t>𝑠</m:t>
                            </m:r>
                          </m:e>
                          <m:sup>
                            <m:r>
                              <a:rPr lang="en-US" sz="2400" b="0" i="1" smtClean="0">
                                <a:solidFill>
                                  <a:srgbClr val="BC14AC"/>
                                </a:solidFill>
                                <a:latin typeface="Cambria Math" panose="02040503050406030204" pitchFamily="18" charset="0"/>
                                <a:cs typeface="Times New Roman" panose="02020603050405020304" pitchFamily="18" charset="0"/>
                              </a:rPr>
                              <m:t>2</m:t>
                            </m:r>
                          </m:sup>
                        </m:sSup>
                        <m:r>
                          <a:rPr lang="en-US" sz="2400" b="0" i="1" smtClean="0">
                            <a:solidFill>
                              <a:srgbClr val="BC14AC"/>
                            </a:solidFill>
                            <a:latin typeface="Cambria Math" panose="02040503050406030204" pitchFamily="18" charset="0"/>
                            <a:cs typeface="Times New Roman" panose="02020603050405020304" pitchFamily="18" charset="0"/>
                          </a:rPr>
                          <m:t>+9</m:t>
                        </m:r>
                        <m:r>
                          <a:rPr lang="en-US" sz="2400" b="0" i="1" smtClean="0">
                            <a:solidFill>
                              <a:srgbClr val="BC14AC"/>
                            </a:solidFill>
                            <a:latin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cs typeface="Times New Roman" panose="02020603050405020304" pitchFamily="18" charset="0"/>
                          </a:rPr>
                          <m:t>+9</m:t>
                        </m:r>
                      </m:den>
                    </m:f>
                  </m:oMath>
                </a14:m>
                <a:r>
                  <a:rPr lang="en-US" sz="2400" dirty="0">
                    <a:solidFill>
                      <a:srgbClr val="0000FF"/>
                    </a:solidFill>
                    <a:latin typeface="Times New Roman" panose="02020603050405020304" pitchFamily="18" charset="0"/>
                    <a:cs typeface="Times New Roman" panose="02020603050405020304" pitchFamily="18" charset="0"/>
                  </a:rPr>
                  <a:t> and the response is </a:t>
                </a:r>
                <a:endParaRPr lang="en-US" sz="2400" b="0" i="1" dirty="0">
                  <a:solidFill>
                    <a:srgbClr val="BC14AC"/>
                  </a:solidFill>
                  <a:latin typeface="Cambria Math" panose="02040503050406030204" pitchFamily="18" charset="0"/>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r>
                        <a:rPr lang="en-US" sz="2400" b="0" i="1" smtClean="0">
                          <a:solidFill>
                            <a:srgbClr val="BC14AC"/>
                          </a:solidFill>
                          <a:latin typeface="Cambria Math" panose="02040503050406030204" pitchFamily="18" charset="0"/>
                          <a:cs typeface="Times New Roman" panose="02020603050405020304" pitchFamily="18" charset="0"/>
                        </a:rPr>
                        <m:t>𝐶</m:t>
                      </m:r>
                      <m:d>
                        <m:dPr>
                          <m:ctrlPr>
                            <a:rPr lang="en-US" sz="2400" i="1">
                              <a:solidFill>
                                <a:srgbClr val="BC14AC"/>
                              </a:solidFill>
                              <a:latin typeface="Cambria Math" panose="02040503050406030204" pitchFamily="18" charset="0"/>
                              <a:cs typeface="Times New Roman" panose="02020603050405020304" pitchFamily="18" charset="0"/>
                            </a:rPr>
                          </m:ctrlPr>
                        </m:dPr>
                        <m:e>
                          <m:r>
                            <a:rPr lang="en-US" sz="2400" i="1">
                              <a:solidFill>
                                <a:srgbClr val="BC14AC"/>
                              </a:solidFill>
                              <a:latin typeface="Cambria Math" panose="02040503050406030204" pitchFamily="18" charset="0"/>
                              <a:cs typeface="Times New Roman" panose="02020603050405020304" pitchFamily="18" charset="0"/>
                            </a:rPr>
                            <m:t>𝑠</m:t>
                          </m:r>
                        </m:e>
                      </m:d>
                      <m:r>
                        <a:rPr lang="en-US" sz="2400" i="1">
                          <a:solidFill>
                            <a:srgbClr val="BC14AC"/>
                          </a:solidFill>
                          <a:latin typeface="Cambria Math" panose="02040503050406030204" pitchFamily="18" charset="0"/>
                          <a:cs typeface="Times New Roman" panose="02020603050405020304" pitchFamily="18" charset="0"/>
                        </a:rPr>
                        <m:t>=</m:t>
                      </m:r>
                      <m:f>
                        <m:fPr>
                          <m:ctrlPr>
                            <a:rPr lang="en-US" sz="2400" i="1" smtClean="0">
                              <a:solidFill>
                                <a:srgbClr val="BC14AC"/>
                              </a:solidFill>
                              <a:latin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cs typeface="Times New Roman" panose="02020603050405020304" pitchFamily="18" charset="0"/>
                            </a:rPr>
                            <m:t>1</m:t>
                          </m:r>
                        </m:num>
                        <m:den>
                          <m:r>
                            <a:rPr lang="en-US" sz="2400" b="0" i="1" smtClean="0">
                              <a:solidFill>
                                <a:srgbClr val="BC14AC"/>
                              </a:solidFill>
                              <a:latin typeface="Cambria Math" panose="02040503050406030204" pitchFamily="18" charset="0"/>
                              <a:cs typeface="Times New Roman" panose="02020603050405020304" pitchFamily="18" charset="0"/>
                            </a:rPr>
                            <m:t>𝑠</m:t>
                          </m:r>
                        </m:den>
                      </m:f>
                      <m:f>
                        <m:fPr>
                          <m:ctrlPr>
                            <a:rPr lang="en-US" sz="2400" i="1">
                              <a:solidFill>
                                <a:srgbClr val="BC14AC"/>
                              </a:solidFill>
                              <a:latin typeface="Cambria Math" panose="02040503050406030204" pitchFamily="18" charset="0"/>
                              <a:cs typeface="Times New Roman" panose="02020603050405020304" pitchFamily="18" charset="0"/>
                            </a:rPr>
                          </m:ctrlPr>
                        </m:fPr>
                        <m:num>
                          <m:r>
                            <a:rPr lang="en-US" sz="2400" i="1">
                              <a:solidFill>
                                <a:srgbClr val="BC14AC"/>
                              </a:solidFill>
                              <a:latin typeface="Cambria Math" panose="02040503050406030204" pitchFamily="18" charset="0"/>
                              <a:cs typeface="Times New Roman" panose="02020603050405020304" pitchFamily="18" charset="0"/>
                            </a:rPr>
                            <m:t>9</m:t>
                          </m:r>
                        </m:num>
                        <m:den>
                          <m:sSup>
                            <m:sSupPr>
                              <m:ctrlPr>
                                <a:rPr lang="en-US" sz="2400" i="1">
                                  <a:solidFill>
                                    <a:srgbClr val="BC14AC"/>
                                  </a:solidFill>
                                  <a:latin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cs typeface="Times New Roman" panose="02020603050405020304" pitchFamily="18" charset="0"/>
                                </a:rPr>
                                <m:t>𝑠</m:t>
                              </m:r>
                            </m:e>
                            <m:sup>
                              <m:r>
                                <a:rPr lang="en-US" sz="2400" i="1">
                                  <a:solidFill>
                                    <a:srgbClr val="BC14AC"/>
                                  </a:solidFill>
                                  <a:latin typeface="Cambria Math" panose="02040503050406030204" pitchFamily="18" charset="0"/>
                                  <a:cs typeface="Times New Roman" panose="02020603050405020304" pitchFamily="18" charset="0"/>
                                </a:rPr>
                                <m:t>2</m:t>
                              </m:r>
                            </m:sup>
                          </m:sSup>
                          <m:r>
                            <a:rPr lang="en-US" sz="2400" i="1">
                              <a:solidFill>
                                <a:srgbClr val="BC14AC"/>
                              </a:solidFill>
                              <a:latin typeface="Cambria Math" panose="02040503050406030204" pitchFamily="18" charset="0"/>
                              <a:cs typeface="Times New Roman" panose="02020603050405020304" pitchFamily="18" charset="0"/>
                            </a:rPr>
                            <m:t>+9</m:t>
                          </m:r>
                          <m:r>
                            <a:rPr lang="en-US" sz="2400" i="1">
                              <a:solidFill>
                                <a:srgbClr val="BC14AC"/>
                              </a:solidFill>
                              <a:latin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cs typeface="Times New Roman" panose="02020603050405020304" pitchFamily="18" charset="0"/>
                            </a:rPr>
                            <m:t>+9</m:t>
                          </m:r>
                        </m:den>
                      </m:f>
                      <m:r>
                        <a:rPr lang="en-US" sz="2400" b="0" i="1" smtClean="0">
                          <a:solidFill>
                            <a:srgbClr val="BC14AC"/>
                          </a:solidFill>
                          <a:latin typeface="Cambria Math" panose="02040503050406030204" pitchFamily="18" charset="0"/>
                          <a:cs typeface="Times New Roman" panose="02020603050405020304" pitchFamily="18" charset="0"/>
                        </a:rPr>
                        <m:t>=</m:t>
                      </m:r>
                      <m:f>
                        <m:fPr>
                          <m:ctrlPr>
                            <a:rPr lang="en-US" sz="2400" i="1">
                              <a:solidFill>
                                <a:srgbClr val="BC14AC"/>
                              </a:solidFill>
                              <a:latin typeface="Cambria Math" panose="02040503050406030204" pitchFamily="18" charset="0"/>
                              <a:cs typeface="Times New Roman" panose="02020603050405020304" pitchFamily="18" charset="0"/>
                            </a:rPr>
                          </m:ctrlPr>
                        </m:fPr>
                        <m:num>
                          <m:r>
                            <a:rPr lang="en-US" sz="2400" i="1">
                              <a:solidFill>
                                <a:srgbClr val="BC14AC"/>
                              </a:solidFill>
                              <a:latin typeface="Cambria Math" panose="02040503050406030204" pitchFamily="18" charset="0"/>
                              <a:cs typeface="Times New Roman" panose="02020603050405020304" pitchFamily="18" charset="0"/>
                            </a:rPr>
                            <m:t>9</m:t>
                          </m:r>
                        </m:num>
                        <m:den>
                          <m:r>
                            <a:rPr lang="en-US" sz="2400" b="0" i="1" smtClean="0">
                              <a:solidFill>
                                <a:srgbClr val="BC14AC"/>
                              </a:solidFill>
                              <a:latin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7.854)(</m:t>
                          </m:r>
                          <m:r>
                            <a:rPr lang="en-US" sz="2400" i="1">
                              <a:solidFill>
                                <a:srgbClr val="BC14AC"/>
                              </a:solidFill>
                              <a:latin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cs typeface="Times New Roman" panose="02020603050405020304" pitchFamily="18" charset="0"/>
                            </a:rPr>
                            <m:t>+1.146)</m:t>
                          </m:r>
                        </m:den>
                      </m:f>
                    </m:oMath>
                  </m:oMathPara>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output response C(s) has a pole at the origin that comes from the unit step input and two real poles that come from the system.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input pole at the origin </a:t>
                </a:r>
                <a:r>
                  <a:rPr lang="en-US" sz="2400" b="1" dirty="0">
                    <a:solidFill>
                      <a:srgbClr val="0000FF"/>
                    </a:solidFill>
                    <a:latin typeface="Times New Roman" panose="02020603050405020304" pitchFamily="18" charset="0"/>
                    <a:cs typeface="Times New Roman" panose="02020603050405020304" pitchFamily="18" charset="0"/>
                  </a:rPr>
                  <a:t>generates the constant forced response</a:t>
                </a:r>
                <a:r>
                  <a:rPr lang="en-US" sz="2400" dirty="0">
                    <a:solidFill>
                      <a:srgbClr val="0000FF"/>
                    </a:solidFill>
                    <a:latin typeface="Times New Roman" panose="02020603050405020304" pitchFamily="18" charset="0"/>
                    <a:cs typeface="Times New Roman" panose="02020603050405020304" pitchFamily="18" charset="0"/>
                  </a:rPr>
                  <a:t>;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and the two system poles on the real axis </a:t>
                </a:r>
                <a:r>
                  <a:rPr lang="en-US" sz="2400" b="1" dirty="0">
                    <a:solidFill>
                      <a:srgbClr val="0000FF"/>
                    </a:solidFill>
                    <a:latin typeface="Times New Roman" panose="02020603050405020304" pitchFamily="18" charset="0"/>
                    <a:cs typeface="Times New Roman" panose="02020603050405020304" pitchFamily="18" charset="0"/>
                  </a:rPr>
                  <a:t>generates an exponential natural response</a:t>
                </a:r>
                <a:r>
                  <a:rPr lang="en-US" sz="2400" dirty="0">
                    <a:solidFill>
                      <a:srgbClr val="0000FF"/>
                    </a:solidFill>
                    <a:latin typeface="Times New Roman" panose="02020603050405020304" pitchFamily="18" charset="0"/>
                    <a:cs typeface="Times New Roman" panose="02020603050405020304" pitchFamily="18" charset="0"/>
                  </a:rPr>
                  <a:t> whose exponential frequency is equal to the pole location</a:t>
                </a: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51694" y="579898"/>
                <a:ext cx="11507372" cy="6383542"/>
              </a:xfrm>
              <a:prstGeom prst="rect">
                <a:avLst/>
              </a:prstGeom>
              <a:blipFill>
                <a:blip r:embed="rId2"/>
                <a:stretch>
                  <a:fillRect l="-848" r="-848" b="-1242"/>
                </a:stretch>
              </a:blipFill>
            </p:spPr>
            <p:txBody>
              <a:bodyPr/>
              <a:lstStyle/>
              <a:p>
                <a:r>
                  <a:rPr lang="en-IN">
                    <a:noFill/>
                  </a:rPr>
                  <a:t> </a:t>
                </a:r>
              </a:p>
            </p:txBody>
          </p:sp>
        </mc:Fallback>
      </mc:AlternateContent>
      <p:pic>
        <p:nvPicPr>
          <p:cNvPr id="3" name="Picture 2">
            <a:extLst>
              <a:ext uri="{FF2B5EF4-FFF2-40B4-BE49-F238E27FC236}">
                <a16:creationId xmlns:a16="http://schemas.microsoft.com/office/drawing/2014/main" id="{B2FBC23D-1DC8-49F5-8FC2-D7B8E5F9C431}"/>
              </a:ext>
            </a:extLst>
          </p:cNvPr>
          <p:cNvPicPr>
            <a:picLocks noChangeAspect="1"/>
          </p:cNvPicPr>
          <p:nvPr/>
        </p:nvPicPr>
        <p:blipFill>
          <a:blip r:embed="rId3"/>
          <a:stretch>
            <a:fillRect/>
          </a:stretch>
        </p:blipFill>
        <p:spPr>
          <a:xfrm>
            <a:off x="596134" y="955202"/>
            <a:ext cx="3511991" cy="1229198"/>
          </a:xfrm>
          <a:prstGeom prst="rect">
            <a:avLst/>
          </a:prstGeom>
        </p:spPr>
      </p:pic>
    </p:spTree>
    <p:extLst>
      <p:ext uri="{BB962C8B-B14F-4D97-AF65-F5344CB8AC3E}">
        <p14:creationId xmlns:p14="http://schemas.microsoft.com/office/powerpoint/2010/main" val="2636856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Poles of a Transfer Function</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51694" y="844058"/>
            <a:ext cx="11507372" cy="445795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The first part completely satisfy definition of the poles of a transfer function i.e. the roots of the characteristic polynomial in the denominator are values of ‘</a:t>
            </a:r>
            <a:r>
              <a:rPr lang="en-US" sz="2400" b="1" dirty="0">
                <a:solidFill>
                  <a:srgbClr val="0000FF"/>
                </a:solidFill>
                <a:latin typeface="Times New Roman" panose="02020603050405020304" pitchFamily="18" charset="0"/>
                <a:cs typeface="Times New Roman" panose="02020603050405020304" pitchFamily="18" charset="0"/>
              </a:rPr>
              <a:t>s’</a:t>
            </a:r>
            <a:r>
              <a:rPr lang="en-US" sz="2400" dirty="0">
                <a:solidFill>
                  <a:srgbClr val="0000FF"/>
                </a:solidFill>
                <a:latin typeface="Times New Roman" panose="02020603050405020304" pitchFamily="18" charset="0"/>
                <a:cs typeface="Times New Roman" panose="02020603050405020304" pitchFamily="18" charset="0"/>
              </a:rPr>
              <a:t> that make the transfer function infinite, so they are thus poles.</a:t>
            </a:r>
          </a:p>
          <a:p>
            <a:pPr marL="342900" indent="-342900" algn="just">
              <a:lnSpc>
                <a:spcPct val="150000"/>
              </a:lnSpc>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However, if a factor of the denominator can be canceled by the same factor in the numerator, the root of this factor no longer causes the transfer function to become infinite. </a:t>
            </a:r>
          </a:p>
          <a:p>
            <a:pPr marL="342900" indent="-342900" algn="just">
              <a:lnSpc>
                <a:spcPct val="150000"/>
              </a:lnSpc>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In control systems, we often refer to the root of the canceled factor in the denominator as a pole even though the transfer function will not be infinite at this value. Hence, the later part is included in the definition.</a:t>
            </a:r>
            <a:endParaRPr lang="en-IN" sz="24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59274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20749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Overdamped Response</a:t>
            </a:r>
            <a:endParaRPr lang="en-IN"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51694" y="579898"/>
                <a:ext cx="11507372" cy="6126229"/>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output initially could have been written as </a:t>
                </a:r>
                <a14:m>
                  <m:oMath xmlns:m="http://schemas.openxmlformats.org/officeDocument/2006/math">
                    <m:r>
                      <a:rPr lang="en-US" sz="2400" b="0" i="1" smtClean="0">
                        <a:solidFill>
                          <a:srgbClr val="BC14AC"/>
                        </a:solidFill>
                        <a:latin typeface="Cambria Math" panose="02040503050406030204" pitchFamily="18" charset="0"/>
                        <a:cs typeface="Times New Roman" panose="02020603050405020304" pitchFamily="18" charset="0"/>
                      </a:rPr>
                      <m:t>𝑐</m:t>
                    </m:r>
                    <m:d>
                      <m:dPr>
                        <m:ctrlPr>
                          <a:rPr lang="en-US" sz="2400" b="0" i="1" smtClean="0">
                            <a:solidFill>
                              <a:srgbClr val="BC14AC"/>
                            </a:solidFill>
                            <a:latin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cs typeface="Times New Roman" panose="02020603050405020304" pitchFamily="18" charset="0"/>
                          </a:rPr>
                          <m:t>𝑡</m:t>
                        </m:r>
                      </m:e>
                    </m:d>
                    <m:r>
                      <a:rPr lang="en-US" sz="2400" b="0" i="1" smtClean="0">
                        <a:solidFill>
                          <a:srgbClr val="BC14AC"/>
                        </a:solidFill>
                        <a:latin typeface="Cambria Math" panose="02040503050406030204" pitchFamily="18" charset="0"/>
                        <a:cs typeface="Times New Roman" panose="02020603050405020304" pitchFamily="18" charset="0"/>
                      </a:rPr>
                      <m:t>=</m:t>
                    </m:r>
                    <m:sSub>
                      <m:sSubPr>
                        <m:ctrlPr>
                          <a:rPr lang="en-US" sz="2400" b="0" i="1" smtClean="0">
                            <a:solidFill>
                              <a:srgbClr val="BC14AC"/>
                            </a:solidFill>
                            <a:latin typeface="Cambria Math" panose="02040503050406030204" pitchFamily="18" charset="0"/>
                            <a:cs typeface="Times New Roman" panose="02020603050405020304" pitchFamily="18" charset="0"/>
                          </a:rPr>
                        </m:ctrlPr>
                      </m:sSubPr>
                      <m:e>
                        <m:r>
                          <a:rPr lang="en-US" sz="2400" b="0" i="1" smtClean="0">
                            <a:solidFill>
                              <a:srgbClr val="BC14AC"/>
                            </a:solidFill>
                            <a:latin typeface="Cambria Math" panose="02040503050406030204" pitchFamily="18" charset="0"/>
                            <a:cs typeface="Times New Roman" panose="02020603050405020304" pitchFamily="18" charset="0"/>
                          </a:rPr>
                          <m:t>𝐾</m:t>
                        </m:r>
                      </m:e>
                      <m:sub>
                        <m:r>
                          <a:rPr lang="en-US" sz="2400" b="0" i="1" smtClean="0">
                            <a:solidFill>
                              <a:srgbClr val="BC14AC"/>
                            </a:solidFill>
                            <a:latin typeface="Cambria Math" panose="02040503050406030204" pitchFamily="18" charset="0"/>
                            <a:cs typeface="Times New Roman" panose="02020603050405020304" pitchFamily="18" charset="0"/>
                          </a:rPr>
                          <m:t>1</m:t>
                        </m:r>
                      </m:sub>
                    </m:sSub>
                    <m:r>
                      <a:rPr lang="en-US" sz="2400" b="0" i="1" smtClean="0">
                        <a:solidFill>
                          <a:srgbClr val="BC14AC"/>
                        </a:solidFill>
                        <a:latin typeface="Cambria Math" panose="02040503050406030204" pitchFamily="18" charset="0"/>
                        <a:cs typeface="Times New Roman" panose="02020603050405020304" pitchFamily="18" charset="0"/>
                      </a:rPr>
                      <m:t>+</m:t>
                    </m:r>
                    <m:sSub>
                      <m:sSubPr>
                        <m:ctrlPr>
                          <a:rPr lang="en-US" sz="2400" i="1">
                            <a:solidFill>
                              <a:srgbClr val="BC14AC"/>
                            </a:solidFill>
                            <a:latin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cs typeface="Times New Roman" panose="02020603050405020304" pitchFamily="18" charset="0"/>
                          </a:rPr>
                          <m:t>𝐾</m:t>
                        </m:r>
                      </m:e>
                      <m:sub>
                        <m:r>
                          <a:rPr lang="en-US" sz="2400" b="0" i="1" smtClean="0">
                            <a:solidFill>
                              <a:srgbClr val="BC14AC"/>
                            </a:solidFill>
                            <a:latin typeface="Cambria Math" panose="02040503050406030204" pitchFamily="18" charset="0"/>
                            <a:cs typeface="Times New Roman" panose="02020603050405020304" pitchFamily="18" charset="0"/>
                          </a:rPr>
                          <m:t>2</m:t>
                        </m:r>
                      </m:sub>
                    </m:sSub>
                    <m:sSup>
                      <m:sSupPr>
                        <m:ctrlPr>
                          <a:rPr lang="en-US" sz="2400" i="1" smtClean="0">
                            <a:solidFill>
                              <a:srgbClr val="BC14AC"/>
                            </a:solidFill>
                            <a:latin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cs typeface="Times New Roman" panose="02020603050405020304" pitchFamily="18" charset="0"/>
                          </a:rPr>
                          <m:t>𝑒</m:t>
                        </m:r>
                      </m:e>
                      <m:sup>
                        <m:r>
                          <a:rPr lang="en-US" sz="2400" b="0" i="1" smtClean="0">
                            <a:solidFill>
                              <a:srgbClr val="BC14AC"/>
                            </a:solidFill>
                            <a:latin typeface="Cambria Math" panose="02040503050406030204" pitchFamily="18" charset="0"/>
                            <a:cs typeface="Times New Roman" panose="02020603050405020304" pitchFamily="18" charset="0"/>
                          </a:rPr>
                          <m:t>−7.854</m:t>
                        </m:r>
                        <m:r>
                          <a:rPr lang="en-US" sz="2400" b="0" i="1" smtClean="0">
                            <a:solidFill>
                              <a:srgbClr val="BC14AC"/>
                            </a:solidFill>
                            <a:latin typeface="Cambria Math" panose="02040503050406030204" pitchFamily="18" charset="0"/>
                            <a:cs typeface="Times New Roman" panose="02020603050405020304" pitchFamily="18" charset="0"/>
                          </a:rPr>
                          <m:t>𝑡</m:t>
                        </m:r>
                      </m:sup>
                    </m:sSup>
                    <m:r>
                      <a:rPr lang="en-US" sz="2400" i="1">
                        <a:solidFill>
                          <a:srgbClr val="BC14AC"/>
                        </a:solidFill>
                        <a:latin typeface="Cambria Math" panose="02040503050406030204" pitchFamily="18" charset="0"/>
                        <a:cs typeface="Times New Roman" panose="02020603050405020304" pitchFamily="18" charset="0"/>
                      </a:rPr>
                      <m:t>+</m:t>
                    </m:r>
                    <m:sSub>
                      <m:sSubPr>
                        <m:ctrlPr>
                          <a:rPr lang="en-US" sz="2400" i="1">
                            <a:solidFill>
                              <a:srgbClr val="BC14AC"/>
                            </a:solidFill>
                            <a:latin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cs typeface="Times New Roman" panose="02020603050405020304" pitchFamily="18" charset="0"/>
                          </a:rPr>
                          <m:t>𝐾</m:t>
                        </m:r>
                      </m:e>
                      <m:sub>
                        <m:r>
                          <a:rPr lang="en-US" sz="2400" b="0" i="1" smtClean="0">
                            <a:solidFill>
                              <a:srgbClr val="BC14AC"/>
                            </a:solidFill>
                            <a:latin typeface="Cambria Math" panose="02040503050406030204" pitchFamily="18" charset="0"/>
                            <a:cs typeface="Times New Roman" panose="02020603050405020304" pitchFamily="18" charset="0"/>
                          </a:rPr>
                          <m:t>3</m:t>
                        </m:r>
                      </m:sub>
                    </m:sSub>
                    <m:sSup>
                      <m:sSupPr>
                        <m:ctrlPr>
                          <a:rPr lang="en-US" sz="2400" i="1">
                            <a:solidFill>
                              <a:srgbClr val="BC14AC"/>
                            </a:solidFill>
                            <a:latin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cs typeface="Times New Roman" panose="02020603050405020304" pitchFamily="18" charset="0"/>
                          </a:rPr>
                          <m:t>𝑒</m:t>
                        </m:r>
                      </m:e>
                      <m:sup>
                        <m:r>
                          <a:rPr lang="en-US" sz="2400" i="1">
                            <a:solidFill>
                              <a:srgbClr val="BC14AC"/>
                            </a:solidFill>
                            <a:latin typeface="Cambria Math" panose="02040503050406030204" pitchFamily="18" charset="0"/>
                            <a:cs typeface="Times New Roman" panose="02020603050405020304" pitchFamily="18" charset="0"/>
                          </a:rPr>
                          <m:t>−7.854</m:t>
                        </m:r>
                        <m:r>
                          <a:rPr lang="en-US" sz="2400" i="1">
                            <a:solidFill>
                              <a:srgbClr val="BC14AC"/>
                            </a:solidFill>
                            <a:latin typeface="Cambria Math" panose="02040503050406030204" pitchFamily="18" charset="0"/>
                            <a:cs typeface="Times New Roman" panose="02020603050405020304" pitchFamily="18" charset="0"/>
                          </a:rPr>
                          <m:t>𝑡</m:t>
                        </m:r>
                      </m:sup>
                    </m:sSup>
                  </m:oMath>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This response, shown in following figure is called overdamped.</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From the poles zero plot we can easily find out or visualized the nature of the response without the tedious calculation of the inverse Laplace transform. </a:t>
                </a: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ctr">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Pole zero plot                                                   overdamped response</a:t>
                </a: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51694" y="579898"/>
                <a:ext cx="11507372" cy="6126229"/>
              </a:xfrm>
              <a:prstGeom prst="rect">
                <a:avLst/>
              </a:prstGeom>
              <a:blipFill>
                <a:blip r:embed="rId2"/>
                <a:stretch>
                  <a:fillRect l="-848" r="-848" b="-1393"/>
                </a:stretch>
              </a:blipFill>
            </p:spPr>
            <p:txBody>
              <a:bodyPr/>
              <a:lstStyle/>
              <a:p>
                <a:r>
                  <a:rPr lang="en-IN">
                    <a:noFill/>
                  </a:rPr>
                  <a:t> </a:t>
                </a:r>
              </a:p>
            </p:txBody>
          </p:sp>
        </mc:Fallback>
      </mc:AlternateContent>
      <p:pic>
        <p:nvPicPr>
          <p:cNvPr id="3" name="Picture 2">
            <a:extLst>
              <a:ext uri="{FF2B5EF4-FFF2-40B4-BE49-F238E27FC236}">
                <a16:creationId xmlns:a16="http://schemas.microsoft.com/office/drawing/2014/main" id="{BC0F477B-A7D5-4B5B-A884-18820E690D10}"/>
              </a:ext>
            </a:extLst>
          </p:cNvPr>
          <p:cNvPicPr>
            <a:picLocks noChangeAspect="1"/>
          </p:cNvPicPr>
          <p:nvPr/>
        </p:nvPicPr>
        <p:blipFill>
          <a:blip r:embed="rId3"/>
          <a:stretch>
            <a:fillRect/>
          </a:stretch>
        </p:blipFill>
        <p:spPr>
          <a:xfrm>
            <a:off x="705324" y="3012378"/>
            <a:ext cx="3094516" cy="2707701"/>
          </a:xfrm>
          <a:prstGeom prst="rect">
            <a:avLst/>
          </a:prstGeom>
        </p:spPr>
      </p:pic>
      <p:pic>
        <p:nvPicPr>
          <p:cNvPr id="4" name="Picture 3">
            <a:extLst>
              <a:ext uri="{FF2B5EF4-FFF2-40B4-BE49-F238E27FC236}">
                <a16:creationId xmlns:a16="http://schemas.microsoft.com/office/drawing/2014/main" id="{970D94BD-692A-45B4-8009-8825863E6196}"/>
              </a:ext>
            </a:extLst>
          </p:cNvPr>
          <p:cNvPicPr>
            <a:picLocks noChangeAspect="1"/>
          </p:cNvPicPr>
          <p:nvPr/>
        </p:nvPicPr>
        <p:blipFill>
          <a:blip r:embed="rId4"/>
          <a:stretch>
            <a:fillRect/>
          </a:stretch>
        </p:blipFill>
        <p:spPr>
          <a:xfrm>
            <a:off x="5464121" y="3136808"/>
            <a:ext cx="3469886" cy="2928712"/>
          </a:xfrm>
          <a:prstGeom prst="rect">
            <a:avLst/>
          </a:prstGeom>
        </p:spPr>
      </p:pic>
    </p:spTree>
    <p:extLst>
      <p:ext uri="{BB962C8B-B14F-4D97-AF65-F5344CB8AC3E}">
        <p14:creationId xmlns:p14="http://schemas.microsoft.com/office/powerpoint/2010/main" val="1363011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20749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Underdamped Response</a:t>
            </a:r>
            <a:endParaRPr lang="en-IN"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51694" y="590058"/>
                <a:ext cx="11507372" cy="6294544"/>
              </a:xfrm>
              <a:prstGeom prst="rect">
                <a:avLst/>
              </a:prstGeom>
              <a:noFill/>
            </p:spPr>
            <p:txBody>
              <a:bodyPr wrap="square" rtlCol="0">
                <a:spAutoFit/>
              </a:bodyPr>
              <a:lstStyle/>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For this second order system the transfer function </a:t>
                </a:r>
                <a14:m>
                  <m:oMath xmlns:m="http://schemas.openxmlformats.org/officeDocument/2006/math">
                    <m:r>
                      <a:rPr lang="en-US" sz="2400" b="0" i="1" smtClean="0">
                        <a:solidFill>
                          <a:srgbClr val="BC14AC"/>
                        </a:solidFill>
                        <a:latin typeface="Cambria Math" panose="02040503050406030204" pitchFamily="18" charset="0"/>
                        <a:cs typeface="Times New Roman" panose="02020603050405020304" pitchFamily="18" charset="0"/>
                      </a:rPr>
                      <m:t>𝐺</m:t>
                    </m:r>
                    <m:d>
                      <m:dPr>
                        <m:ctrlPr>
                          <a:rPr lang="en-US" sz="2400" b="0" i="1" smtClean="0">
                            <a:solidFill>
                              <a:srgbClr val="BC14AC"/>
                            </a:solidFill>
                            <a:latin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cs typeface="Times New Roman" panose="02020603050405020304" pitchFamily="18" charset="0"/>
                          </a:rPr>
                          <m:t>𝑠</m:t>
                        </m:r>
                      </m:e>
                    </m:d>
                    <m:r>
                      <a:rPr lang="en-US" sz="2400" b="0" i="1" smtClean="0">
                        <a:solidFill>
                          <a:srgbClr val="BC14AC"/>
                        </a:solidFill>
                        <a:latin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cs typeface="Times New Roman" panose="02020603050405020304" pitchFamily="18" charset="0"/>
                          </a:rPr>
                          <m:t>9</m:t>
                        </m:r>
                      </m:num>
                      <m:den>
                        <m:sSup>
                          <m:sSupPr>
                            <m:ctrlPr>
                              <a:rPr lang="en-US" sz="2400" b="0" i="1" smtClean="0">
                                <a:solidFill>
                                  <a:srgbClr val="BC14AC"/>
                                </a:solidFill>
                                <a:latin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cs typeface="Times New Roman" panose="02020603050405020304" pitchFamily="18" charset="0"/>
                              </a:rPr>
                              <m:t>𝑠</m:t>
                            </m:r>
                          </m:e>
                          <m:sup>
                            <m:r>
                              <a:rPr lang="en-US" sz="2400" b="0" i="1" smtClean="0">
                                <a:solidFill>
                                  <a:srgbClr val="BC14AC"/>
                                </a:solidFill>
                                <a:latin typeface="Cambria Math" panose="02040503050406030204" pitchFamily="18" charset="0"/>
                                <a:cs typeface="Times New Roman" panose="02020603050405020304" pitchFamily="18" charset="0"/>
                              </a:rPr>
                              <m:t>2</m:t>
                            </m:r>
                          </m:sup>
                        </m:sSup>
                        <m:r>
                          <a:rPr lang="en-US" sz="2400" b="0" i="1" smtClean="0">
                            <a:solidFill>
                              <a:srgbClr val="BC14AC"/>
                            </a:solidFill>
                            <a:latin typeface="Cambria Math" panose="02040503050406030204" pitchFamily="18" charset="0"/>
                            <a:cs typeface="Times New Roman" panose="02020603050405020304" pitchFamily="18" charset="0"/>
                          </a:rPr>
                          <m:t>+2</m:t>
                        </m:r>
                        <m:r>
                          <a:rPr lang="en-US" sz="2400" b="0" i="1" smtClean="0">
                            <a:solidFill>
                              <a:srgbClr val="BC14AC"/>
                            </a:solidFill>
                            <a:latin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cs typeface="Times New Roman" panose="02020603050405020304" pitchFamily="18" charset="0"/>
                          </a:rPr>
                          <m:t>+9</m:t>
                        </m:r>
                      </m:den>
                    </m:f>
                  </m:oMath>
                </a14:m>
                <a:r>
                  <a:rPr lang="en-US" sz="2400" dirty="0">
                    <a:solidFill>
                      <a:srgbClr val="0000FF"/>
                    </a:solidFill>
                    <a:latin typeface="Times New Roman" panose="02020603050405020304" pitchFamily="18" charset="0"/>
                    <a:cs typeface="Times New Roman" panose="02020603050405020304" pitchFamily="18" charset="0"/>
                  </a:rPr>
                  <a:t> and the response is </a:t>
                </a:r>
                <a:endParaRPr lang="en-US" sz="2400" b="0" i="1" dirty="0">
                  <a:solidFill>
                    <a:srgbClr val="BC14AC"/>
                  </a:solidFill>
                  <a:latin typeface="Cambria Math" panose="02040503050406030204" pitchFamily="18" charset="0"/>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r>
                        <a:rPr lang="en-US" sz="2400" b="0" i="1" smtClean="0">
                          <a:solidFill>
                            <a:srgbClr val="BC14AC"/>
                          </a:solidFill>
                          <a:latin typeface="Cambria Math" panose="02040503050406030204" pitchFamily="18" charset="0"/>
                          <a:cs typeface="Times New Roman" panose="02020603050405020304" pitchFamily="18" charset="0"/>
                        </a:rPr>
                        <m:t>𝐶</m:t>
                      </m:r>
                      <m:d>
                        <m:dPr>
                          <m:ctrlPr>
                            <a:rPr lang="en-US" sz="2400" i="1">
                              <a:solidFill>
                                <a:srgbClr val="BC14AC"/>
                              </a:solidFill>
                              <a:latin typeface="Cambria Math" panose="02040503050406030204" pitchFamily="18" charset="0"/>
                              <a:cs typeface="Times New Roman" panose="02020603050405020304" pitchFamily="18" charset="0"/>
                            </a:rPr>
                          </m:ctrlPr>
                        </m:dPr>
                        <m:e>
                          <m:r>
                            <a:rPr lang="en-US" sz="2400" i="1">
                              <a:solidFill>
                                <a:srgbClr val="BC14AC"/>
                              </a:solidFill>
                              <a:latin typeface="Cambria Math" panose="02040503050406030204" pitchFamily="18" charset="0"/>
                              <a:cs typeface="Times New Roman" panose="02020603050405020304" pitchFamily="18" charset="0"/>
                            </a:rPr>
                            <m:t>𝑠</m:t>
                          </m:r>
                        </m:e>
                      </m:d>
                      <m:r>
                        <a:rPr lang="en-US" sz="2400" i="1">
                          <a:solidFill>
                            <a:srgbClr val="BC14AC"/>
                          </a:solidFill>
                          <a:latin typeface="Cambria Math" panose="02040503050406030204" pitchFamily="18" charset="0"/>
                          <a:cs typeface="Times New Roman" panose="02020603050405020304" pitchFamily="18" charset="0"/>
                        </a:rPr>
                        <m:t>=</m:t>
                      </m:r>
                      <m:f>
                        <m:fPr>
                          <m:ctrlPr>
                            <a:rPr lang="en-US" sz="2400" i="1" smtClean="0">
                              <a:solidFill>
                                <a:srgbClr val="BC14AC"/>
                              </a:solidFill>
                              <a:latin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cs typeface="Times New Roman" panose="02020603050405020304" pitchFamily="18" charset="0"/>
                            </a:rPr>
                            <m:t>1</m:t>
                          </m:r>
                        </m:num>
                        <m:den>
                          <m:r>
                            <a:rPr lang="en-US" sz="2400" b="0" i="1" smtClean="0">
                              <a:solidFill>
                                <a:srgbClr val="BC14AC"/>
                              </a:solidFill>
                              <a:latin typeface="Cambria Math" panose="02040503050406030204" pitchFamily="18" charset="0"/>
                              <a:cs typeface="Times New Roman" panose="02020603050405020304" pitchFamily="18" charset="0"/>
                            </a:rPr>
                            <m:t>𝑠</m:t>
                          </m:r>
                        </m:den>
                      </m:f>
                      <m:f>
                        <m:fPr>
                          <m:ctrlPr>
                            <a:rPr lang="en-US" sz="2400" i="1">
                              <a:solidFill>
                                <a:srgbClr val="BC14AC"/>
                              </a:solidFill>
                              <a:latin typeface="Cambria Math" panose="02040503050406030204" pitchFamily="18" charset="0"/>
                              <a:cs typeface="Times New Roman" panose="02020603050405020304" pitchFamily="18" charset="0"/>
                            </a:rPr>
                          </m:ctrlPr>
                        </m:fPr>
                        <m:num>
                          <m:r>
                            <a:rPr lang="en-US" sz="2400" i="1">
                              <a:solidFill>
                                <a:srgbClr val="BC14AC"/>
                              </a:solidFill>
                              <a:latin typeface="Cambria Math" panose="02040503050406030204" pitchFamily="18" charset="0"/>
                              <a:cs typeface="Times New Roman" panose="02020603050405020304" pitchFamily="18" charset="0"/>
                            </a:rPr>
                            <m:t>9</m:t>
                          </m:r>
                        </m:num>
                        <m:den>
                          <m:sSup>
                            <m:sSupPr>
                              <m:ctrlPr>
                                <a:rPr lang="en-US" sz="2400" i="1">
                                  <a:solidFill>
                                    <a:srgbClr val="BC14AC"/>
                                  </a:solidFill>
                                  <a:latin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cs typeface="Times New Roman" panose="02020603050405020304" pitchFamily="18" charset="0"/>
                                </a:rPr>
                                <m:t>𝑠</m:t>
                              </m:r>
                            </m:e>
                            <m:sup>
                              <m:r>
                                <a:rPr lang="en-US" sz="2400" i="1">
                                  <a:solidFill>
                                    <a:srgbClr val="BC14AC"/>
                                  </a:solidFill>
                                  <a:latin typeface="Cambria Math" panose="02040503050406030204" pitchFamily="18" charset="0"/>
                                  <a:cs typeface="Times New Roman" panose="02020603050405020304" pitchFamily="18" charset="0"/>
                                </a:rPr>
                                <m:t>2</m:t>
                              </m:r>
                            </m:sup>
                          </m:sSup>
                          <m:r>
                            <a:rPr lang="en-US" sz="2400" i="1">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2</m:t>
                          </m:r>
                          <m:r>
                            <a:rPr lang="en-US" sz="2400" i="1">
                              <a:solidFill>
                                <a:srgbClr val="BC14AC"/>
                              </a:solidFill>
                              <a:latin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cs typeface="Times New Roman" panose="02020603050405020304" pitchFamily="18" charset="0"/>
                            </a:rPr>
                            <m:t>+9</m:t>
                          </m:r>
                        </m:den>
                      </m:f>
                    </m:oMath>
                  </m:oMathPara>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This function has a pole at the origin that comes from the unit step input and two complex poles that come from the system.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input pole at the origin </a:t>
                </a:r>
                <a:r>
                  <a:rPr lang="en-US" sz="2400" b="1" dirty="0">
                    <a:solidFill>
                      <a:srgbClr val="0000FF"/>
                    </a:solidFill>
                    <a:latin typeface="Times New Roman" panose="02020603050405020304" pitchFamily="18" charset="0"/>
                    <a:cs typeface="Times New Roman" panose="02020603050405020304" pitchFamily="18" charset="0"/>
                  </a:rPr>
                  <a:t>generates the constant forced response</a:t>
                </a:r>
                <a:r>
                  <a:rPr lang="en-US" sz="2400" dirty="0">
                    <a:solidFill>
                      <a:srgbClr val="0000FF"/>
                    </a:solidFill>
                    <a:latin typeface="Times New Roman" panose="02020603050405020304" pitchFamily="18" charset="0"/>
                    <a:cs typeface="Times New Roman" panose="02020603050405020304" pitchFamily="18" charset="0"/>
                  </a:rPr>
                  <a:t>;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and the two system poles on the real axis </a:t>
                </a:r>
                <a:r>
                  <a:rPr lang="en-US" sz="2400" b="1" dirty="0">
                    <a:solidFill>
                      <a:srgbClr val="0000FF"/>
                    </a:solidFill>
                    <a:latin typeface="Times New Roman" panose="02020603050405020304" pitchFamily="18" charset="0"/>
                    <a:cs typeface="Times New Roman" panose="02020603050405020304" pitchFamily="18" charset="0"/>
                  </a:rPr>
                  <a:t>generates an exponential natural response</a:t>
                </a:r>
                <a:r>
                  <a:rPr lang="en-US" sz="2400" dirty="0">
                    <a:solidFill>
                      <a:srgbClr val="0000FF"/>
                    </a:solidFill>
                    <a:latin typeface="Times New Roman" panose="02020603050405020304" pitchFamily="18" charset="0"/>
                    <a:cs typeface="Times New Roman" panose="02020603050405020304" pitchFamily="18" charset="0"/>
                  </a:rPr>
                  <a:t> whose exponential frequency is equal to the pole location</a:t>
                </a: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51694" y="590058"/>
                <a:ext cx="11507372" cy="6294544"/>
              </a:xfrm>
              <a:prstGeom prst="rect">
                <a:avLst/>
              </a:prstGeom>
              <a:blipFill>
                <a:blip r:embed="rId2"/>
                <a:stretch>
                  <a:fillRect l="-848" r="-848" b="-1357"/>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3034BD73-F0D4-4B14-9213-D0EDCC915363}"/>
              </a:ext>
            </a:extLst>
          </p:cNvPr>
          <p:cNvPicPr>
            <a:picLocks noChangeAspect="1"/>
          </p:cNvPicPr>
          <p:nvPr/>
        </p:nvPicPr>
        <p:blipFill>
          <a:blip r:embed="rId3"/>
          <a:stretch>
            <a:fillRect/>
          </a:stretch>
        </p:blipFill>
        <p:spPr>
          <a:xfrm>
            <a:off x="603525" y="1060496"/>
            <a:ext cx="3553968" cy="1123904"/>
          </a:xfrm>
          <a:prstGeom prst="rect">
            <a:avLst/>
          </a:prstGeom>
        </p:spPr>
      </p:pic>
    </p:spTree>
    <p:extLst>
      <p:ext uri="{BB962C8B-B14F-4D97-AF65-F5344CB8AC3E}">
        <p14:creationId xmlns:p14="http://schemas.microsoft.com/office/powerpoint/2010/main" val="797381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20749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Underdamped Response</a:t>
            </a:r>
            <a:endParaRPr lang="en-IN"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51694" y="691658"/>
                <a:ext cx="11507372" cy="5618205"/>
              </a:xfrm>
              <a:prstGeom prst="rect">
                <a:avLst/>
              </a:prstGeom>
              <a:noFill/>
            </p:spPr>
            <p:txBody>
              <a:bodyPr wrap="square" rtlCol="0">
                <a:spAutoFit/>
              </a:bodyPr>
              <a:lstStyle/>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Pole zero plot					Underdamped response</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poles that generate the natural response are at </a:t>
                </a:r>
                <a14:m>
                  <m:oMath xmlns:m="http://schemas.openxmlformats.org/officeDocument/2006/math">
                    <m:r>
                      <a:rPr lang="en-US" sz="2400" b="0" i="1" smtClean="0">
                        <a:solidFill>
                          <a:srgbClr val="0000FF"/>
                        </a:solidFill>
                        <a:latin typeface="Cambria Math" panose="02040503050406030204" pitchFamily="18" charset="0"/>
                        <a:cs typeface="Times New Roman" panose="02020603050405020304" pitchFamily="18" charset="0"/>
                      </a:rPr>
                      <m:t>𝑠</m:t>
                    </m:r>
                    <m:r>
                      <a:rPr lang="en-US" sz="2400" b="0" i="1" smtClean="0">
                        <a:solidFill>
                          <a:srgbClr val="0000FF"/>
                        </a:solidFill>
                        <a:latin typeface="Cambria Math" panose="02040503050406030204" pitchFamily="18" charset="0"/>
                        <a:cs typeface="Times New Roman" panose="02020603050405020304" pitchFamily="18" charset="0"/>
                      </a:rPr>
                      <m:t>=−1±</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𝑗</m:t>
                    </m:r>
                    <m:rad>
                      <m:radPr>
                        <m:degHide m:val="on"/>
                        <m:ctrlP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radPr>
                      <m:deg/>
                      <m:e>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8</m:t>
                        </m:r>
                      </m:e>
                    </m:rad>
                  </m:oMath>
                </a14:m>
                <a:r>
                  <a:rPr lang="en-US" sz="2400" dirty="0">
                    <a:solidFill>
                      <a:srgbClr val="0000FF"/>
                    </a:solidFill>
                    <a:latin typeface="Times New Roman" panose="02020603050405020304" pitchFamily="18" charset="0"/>
                    <a:cs typeface="Times New Roman" panose="02020603050405020304" pitchFamily="18" charset="0"/>
                  </a:rPr>
                  <a:t>.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real part of the pole matches the exponential decay frequency of the sinusoid’s amplitude, while the imaginary part of the pole matches the frequency of the sinusoidal oscillation.</a:t>
                </a: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51694" y="691658"/>
                <a:ext cx="11507372" cy="5618205"/>
              </a:xfrm>
              <a:prstGeom prst="rect">
                <a:avLst/>
              </a:prstGeom>
              <a:blipFill>
                <a:blip r:embed="rId2"/>
                <a:stretch>
                  <a:fillRect l="-848" r="-848" b="-1518"/>
                </a:stretch>
              </a:blipFill>
            </p:spPr>
            <p:txBody>
              <a:bodyPr/>
              <a:lstStyle/>
              <a:p>
                <a:r>
                  <a:rPr lang="en-IN">
                    <a:noFill/>
                  </a:rPr>
                  <a:t> </a:t>
                </a:r>
              </a:p>
            </p:txBody>
          </p:sp>
        </mc:Fallback>
      </mc:AlternateContent>
      <p:pic>
        <p:nvPicPr>
          <p:cNvPr id="3" name="Picture 2">
            <a:extLst>
              <a:ext uri="{FF2B5EF4-FFF2-40B4-BE49-F238E27FC236}">
                <a16:creationId xmlns:a16="http://schemas.microsoft.com/office/drawing/2014/main" id="{0974BC68-4213-4F17-94DD-6E532AC5D432}"/>
              </a:ext>
            </a:extLst>
          </p:cNvPr>
          <p:cNvPicPr>
            <a:picLocks noChangeAspect="1"/>
          </p:cNvPicPr>
          <p:nvPr/>
        </p:nvPicPr>
        <p:blipFill>
          <a:blip r:embed="rId3"/>
          <a:stretch>
            <a:fillRect/>
          </a:stretch>
        </p:blipFill>
        <p:spPr>
          <a:xfrm>
            <a:off x="603525" y="669157"/>
            <a:ext cx="2840715" cy="2803980"/>
          </a:xfrm>
          <a:prstGeom prst="rect">
            <a:avLst/>
          </a:prstGeom>
        </p:spPr>
      </p:pic>
      <p:pic>
        <p:nvPicPr>
          <p:cNvPr id="8" name="Picture 7">
            <a:extLst>
              <a:ext uri="{FF2B5EF4-FFF2-40B4-BE49-F238E27FC236}">
                <a16:creationId xmlns:a16="http://schemas.microsoft.com/office/drawing/2014/main" id="{AB385438-1EE0-43B7-8D8F-D085371158CC}"/>
              </a:ext>
            </a:extLst>
          </p:cNvPr>
          <p:cNvPicPr>
            <a:picLocks noChangeAspect="1"/>
          </p:cNvPicPr>
          <p:nvPr/>
        </p:nvPicPr>
        <p:blipFill>
          <a:blip r:embed="rId4"/>
          <a:stretch>
            <a:fillRect/>
          </a:stretch>
        </p:blipFill>
        <p:spPr>
          <a:xfrm>
            <a:off x="5404018" y="972849"/>
            <a:ext cx="3323422" cy="2461795"/>
          </a:xfrm>
          <a:prstGeom prst="rect">
            <a:avLst/>
          </a:prstGeom>
        </p:spPr>
      </p:pic>
    </p:spTree>
    <p:extLst>
      <p:ext uri="{BB962C8B-B14F-4D97-AF65-F5344CB8AC3E}">
        <p14:creationId xmlns:p14="http://schemas.microsoft.com/office/powerpoint/2010/main" val="39527633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20749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Underdamped Response</a:t>
            </a:r>
            <a:endParaRPr lang="en-IN" sz="2400" b="1" baseline="-25000"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42314" y="669157"/>
            <a:ext cx="11507372" cy="5565947"/>
          </a:xfrm>
          <a:prstGeom prst="rect">
            <a:avLst/>
          </a:prstGeom>
          <a:noFill/>
        </p:spPr>
        <p:txBody>
          <a:bodyPr wrap="square" rtlCol="0">
            <a:spAutoFit/>
          </a:bodyPr>
          <a:lstStyle/>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ctr">
              <a:lnSpc>
                <a:spcPct val="150000"/>
              </a:lnSpc>
            </a:pPr>
            <a:r>
              <a:rPr lang="en-US" sz="2400" dirty="0">
                <a:solidFill>
                  <a:srgbClr val="0000FF"/>
                </a:solidFill>
                <a:latin typeface="Times New Roman" panose="02020603050405020304" pitchFamily="18" charset="0"/>
                <a:cs typeface="Times New Roman" panose="02020603050405020304" pitchFamily="18" charset="0"/>
              </a:rPr>
              <a:t>Second-order step response components generated by complex pole</a:t>
            </a:r>
          </a:p>
        </p:txBody>
      </p:sp>
      <p:pic>
        <p:nvPicPr>
          <p:cNvPr id="4" name="Picture 3">
            <a:extLst>
              <a:ext uri="{FF2B5EF4-FFF2-40B4-BE49-F238E27FC236}">
                <a16:creationId xmlns:a16="http://schemas.microsoft.com/office/drawing/2014/main" id="{E03AB7CC-FE02-4990-A6F1-1E996B0CDA0B}"/>
              </a:ext>
            </a:extLst>
          </p:cNvPr>
          <p:cNvPicPr>
            <a:picLocks noChangeAspect="1"/>
          </p:cNvPicPr>
          <p:nvPr/>
        </p:nvPicPr>
        <p:blipFill>
          <a:blip r:embed="rId2"/>
          <a:stretch>
            <a:fillRect/>
          </a:stretch>
        </p:blipFill>
        <p:spPr>
          <a:xfrm>
            <a:off x="2466432" y="840709"/>
            <a:ext cx="7368448" cy="5010075"/>
          </a:xfrm>
          <a:prstGeom prst="rect">
            <a:avLst/>
          </a:prstGeom>
        </p:spPr>
      </p:pic>
    </p:spTree>
    <p:extLst>
      <p:ext uri="{BB962C8B-B14F-4D97-AF65-F5344CB8AC3E}">
        <p14:creationId xmlns:p14="http://schemas.microsoft.com/office/powerpoint/2010/main" val="30755907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20749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Underdamped Response</a:t>
            </a:r>
            <a:endParaRPr lang="en-IN" sz="2400" b="1" baseline="-25000"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51694" y="691658"/>
            <a:ext cx="11507372" cy="6119945"/>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Figure shows a general, damped sinusoidal response for a second order system.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transient response consists of an </a:t>
            </a:r>
            <a:r>
              <a:rPr lang="en-US" sz="2400" b="1" dirty="0">
                <a:solidFill>
                  <a:srgbClr val="0000FF"/>
                </a:solidFill>
                <a:latin typeface="Times New Roman" panose="02020603050405020304" pitchFamily="18" charset="0"/>
                <a:cs typeface="Times New Roman" panose="02020603050405020304" pitchFamily="18" charset="0"/>
              </a:rPr>
              <a:t>exponentially decaying amplitude generated by the real part</a:t>
            </a:r>
            <a:r>
              <a:rPr lang="en-US" sz="2400" dirty="0">
                <a:solidFill>
                  <a:srgbClr val="0000FF"/>
                </a:solidFill>
                <a:latin typeface="Times New Roman" panose="02020603050405020304" pitchFamily="18" charset="0"/>
                <a:cs typeface="Times New Roman" panose="02020603050405020304" pitchFamily="18" charset="0"/>
              </a:rPr>
              <a:t> of the </a:t>
            </a:r>
            <a:r>
              <a:rPr lang="en-US" sz="2400" b="1" dirty="0">
                <a:solidFill>
                  <a:srgbClr val="0000FF"/>
                </a:solidFill>
                <a:latin typeface="Times New Roman" panose="02020603050405020304" pitchFamily="18" charset="0"/>
                <a:cs typeface="Times New Roman" panose="02020603050405020304" pitchFamily="18" charset="0"/>
              </a:rPr>
              <a:t>system pole</a:t>
            </a:r>
            <a:r>
              <a:rPr lang="en-US" sz="2400" dirty="0">
                <a:solidFill>
                  <a:srgbClr val="0000FF"/>
                </a:solidFill>
                <a:latin typeface="Times New Roman" panose="02020603050405020304" pitchFamily="18" charset="0"/>
                <a:cs typeface="Times New Roman" panose="02020603050405020304" pitchFamily="18" charset="0"/>
              </a:rPr>
              <a:t> times a sinusoidal waveform generated by the imaginary part of the system pole.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time constant of the exponential decay is equal to the reciprocal of the real part of the system pole.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value of the imaginary part is the actual frequency of the sinusoid.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This sinusoidal frequency is given the name damped frequency of oscillation, </a:t>
            </a:r>
            <a:r>
              <a:rPr lang="el-GR" sz="2400" dirty="0">
                <a:solidFill>
                  <a:srgbClr val="0000FF"/>
                </a:solidFill>
                <a:latin typeface="Times New Roman" panose="02020603050405020304" pitchFamily="18" charset="0"/>
                <a:cs typeface="Times New Roman" panose="02020603050405020304" pitchFamily="18" charset="0"/>
              </a:rPr>
              <a:t>ω</a:t>
            </a:r>
            <a:r>
              <a:rPr lang="en-US" sz="2400" baseline="-25000" dirty="0">
                <a:solidFill>
                  <a:srgbClr val="0000FF"/>
                </a:solidFill>
                <a:latin typeface="Times New Roman" panose="02020603050405020304" pitchFamily="18" charset="0"/>
                <a:cs typeface="Times New Roman" panose="02020603050405020304" pitchFamily="18" charset="0"/>
              </a:rPr>
              <a:t>d</a:t>
            </a:r>
            <a:r>
              <a:rPr lang="en-US" sz="2400" dirty="0">
                <a:solidFill>
                  <a:srgbClr val="0000FF"/>
                </a:solidFill>
                <a:latin typeface="Times New Roman" panose="02020603050405020304" pitchFamily="18" charset="0"/>
                <a:cs typeface="Times New Roman" panose="02020603050405020304" pitchFamily="18" charset="0"/>
              </a:rPr>
              <a:t>.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Finally, the steady-state response (unit step) was generated by the input pole located at the origin. This type of response is called as underdamped response, which approaches a steady-state value via a transient response that is a damped oscillation.</a:t>
            </a:r>
          </a:p>
        </p:txBody>
      </p:sp>
    </p:spTree>
    <p:extLst>
      <p:ext uri="{BB962C8B-B14F-4D97-AF65-F5344CB8AC3E}">
        <p14:creationId xmlns:p14="http://schemas.microsoft.com/office/powerpoint/2010/main" val="17026722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20749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Undamped Response</a:t>
            </a:r>
            <a:endParaRPr lang="en-IN"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51694" y="590058"/>
                <a:ext cx="11507372" cy="5740546"/>
              </a:xfrm>
              <a:prstGeom prst="rect">
                <a:avLst/>
              </a:prstGeom>
              <a:noFill/>
            </p:spPr>
            <p:txBody>
              <a:bodyPr wrap="square" rtlCol="0">
                <a:spAutoFit/>
              </a:bodyPr>
              <a:lstStyle/>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For this second order system the transfer function </a:t>
                </a:r>
                <a14:m>
                  <m:oMath xmlns:m="http://schemas.openxmlformats.org/officeDocument/2006/math">
                    <m:r>
                      <a:rPr lang="en-US" sz="2400" b="0" i="1" smtClean="0">
                        <a:solidFill>
                          <a:srgbClr val="BC14AC"/>
                        </a:solidFill>
                        <a:latin typeface="Cambria Math" panose="02040503050406030204" pitchFamily="18" charset="0"/>
                        <a:cs typeface="Times New Roman" panose="02020603050405020304" pitchFamily="18" charset="0"/>
                      </a:rPr>
                      <m:t>𝐺</m:t>
                    </m:r>
                    <m:d>
                      <m:dPr>
                        <m:ctrlPr>
                          <a:rPr lang="en-US" sz="2400" b="0" i="1" smtClean="0">
                            <a:solidFill>
                              <a:srgbClr val="BC14AC"/>
                            </a:solidFill>
                            <a:latin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cs typeface="Times New Roman" panose="02020603050405020304" pitchFamily="18" charset="0"/>
                          </a:rPr>
                          <m:t>𝑠</m:t>
                        </m:r>
                      </m:e>
                    </m:d>
                    <m:r>
                      <a:rPr lang="en-US" sz="2400" b="0" i="1" smtClean="0">
                        <a:solidFill>
                          <a:srgbClr val="BC14AC"/>
                        </a:solidFill>
                        <a:latin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cs typeface="Times New Roman" panose="02020603050405020304" pitchFamily="18" charset="0"/>
                          </a:rPr>
                          <m:t>9</m:t>
                        </m:r>
                      </m:num>
                      <m:den>
                        <m:sSup>
                          <m:sSupPr>
                            <m:ctrlPr>
                              <a:rPr lang="en-US" sz="2400" b="0" i="1" smtClean="0">
                                <a:solidFill>
                                  <a:srgbClr val="BC14AC"/>
                                </a:solidFill>
                                <a:latin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cs typeface="Times New Roman" panose="02020603050405020304" pitchFamily="18" charset="0"/>
                              </a:rPr>
                              <m:t>𝑠</m:t>
                            </m:r>
                          </m:e>
                          <m:sup>
                            <m:r>
                              <a:rPr lang="en-US" sz="2400" b="0" i="1" smtClean="0">
                                <a:solidFill>
                                  <a:srgbClr val="BC14AC"/>
                                </a:solidFill>
                                <a:latin typeface="Cambria Math" panose="02040503050406030204" pitchFamily="18" charset="0"/>
                                <a:cs typeface="Times New Roman" panose="02020603050405020304" pitchFamily="18" charset="0"/>
                              </a:rPr>
                              <m:t>2</m:t>
                            </m:r>
                          </m:sup>
                        </m:sSup>
                        <m:r>
                          <a:rPr lang="en-US" sz="2400" b="0" i="1" smtClean="0">
                            <a:solidFill>
                              <a:srgbClr val="BC14AC"/>
                            </a:solidFill>
                            <a:latin typeface="Cambria Math" panose="02040503050406030204" pitchFamily="18" charset="0"/>
                            <a:cs typeface="Times New Roman" panose="02020603050405020304" pitchFamily="18" charset="0"/>
                          </a:rPr>
                          <m:t>+9</m:t>
                        </m:r>
                      </m:den>
                    </m:f>
                  </m:oMath>
                </a14:m>
                <a:r>
                  <a:rPr lang="en-US" sz="2400" dirty="0">
                    <a:solidFill>
                      <a:srgbClr val="0000FF"/>
                    </a:solidFill>
                    <a:latin typeface="Times New Roman" panose="02020603050405020304" pitchFamily="18" charset="0"/>
                    <a:cs typeface="Times New Roman" panose="02020603050405020304" pitchFamily="18" charset="0"/>
                  </a:rPr>
                  <a:t> and the response is </a:t>
                </a:r>
                <a:endParaRPr lang="en-US" sz="2400" b="0" i="1" dirty="0">
                  <a:solidFill>
                    <a:srgbClr val="BC14AC"/>
                  </a:solidFill>
                  <a:latin typeface="Cambria Math" panose="02040503050406030204" pitchFamily="18" charset="0"/>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r>
                        <a:rPr lang="en-US" sz="2400" b="0" i="1" smtClean="0">
                          <a:solidFill>
                            <a:srgbClr val="BC14AC"/>
                          </a:solidFill>
                          <a:latin typeface="Cambria Math" panose="02040503050406030204" pitchFamily="18" charset="0"/>
                          <a:cs typeface="Times New Roman" panose="02020603050405020304" pitchFamily="18" charset="0"/>
                        </a:rPr>
                        <m:t>𝐶</m:t>
                      </m:r>
                      <m:d>
                        <m:dPr>
                          <m:ctrlPr>
                            <a:rPr lang="en-US" sz="2400" i="1">
                              <a:solidFill>
                                <a:srgbClr val="BC14AC"/>
                              </a:solidFill>
                              <a:latin typeface="Cambria Math" panose="02040503050406030204" pitchFamily="18" charset="0"/>
                              <a:cs typeface="Times New Roman" panose="02020603050405020304" pitchFamily="18" charset="0"/>
                            </a:rPr>
                          </m:ctrlPr>
                        </m:dPr>
                        <m:e>
                          <m:r>
                            <a:rPr lang="en-US" sz="2400" i="1">
                              <a:solidFill>
                                <a:srgbClr val="BC14AC"/>
                              </a:solidFill>
                              <a:latin typeface="Cambria Math" panose="02040503050406030204" pitchFamily="18" charset="0"/>
                              <a:cs typeface="Times New Roman" panose="02020603050405020304" pitchFamily="18" charset="0"/>
                            </a:rPr>
                            <m:t>𝑠</m:t>
                          </m:r>
                        </m:e>
                      </m:d>
                      <m:r>
                        <a:rPr lang="en-US" sz="2400" i="1">
                          <a:solidFill>
                            <a:srgbClr val="BC14AC"/>
                          </a:solidFill>
                          <a:latin typeface="Cambria Math" panose="02040503050406030204" pitchFamily="18" charset="0"/>
                          <a:cs typeface="Times New Roman" panose="02020603050405020304" pitchFamily="18" charset="0"/>
                        </a:rPr>
                        <m:t>=</m:t>
                      </m:r>
                      <m:f>
                        <m:fPr>
                          <m:ctrlPr>
                            <a:rPr lang="en-US" sz="2400" i="1" smtClean="0">
                              <a:solidFill>
                                <a:srgbClr val="BC14AC"/>
                              </a:solidFill>
                              <a:latin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cs typeface="Times New Roman" panose="02020603050405020304" pitchFamily="18" charset="0"/>
                            </a:rPr>
                            <m:t>1</m:t>
                          </m:r>
                        </m:num>
                        <m:den>
                          <m:r>
                            <a:rPr lang="en-US" sz="2400" b="0" i="1" smtClean="0">
                              <a:solidFill>
                                <a:srgbClr val="BC14AC"/>
                              </a:solidFill>
                              <a:latin typeface="Cambria Math" panose="02040503050406030204" pitchFamily="18" charset="0"/>
                              <a:cs typeface="Times New Roman" panose="02020603050405020304" pitchFamily="18" charset="0"/>
                            </a:rPr>
                            <m:t>𝑠</m:t>
                          </m:r>
                        </m:den>
                      </m:f>
                      <m:f>
                        <m:fPr>
                          <m:ctrlPr>
                            <a:rPr lang="en-US" sz="2400" i="1">
                              <a:solidFill>
                                <a:srgbClr val="BC14AC"/>
                              </a:solidFill>
                              <a:latin typeface="Cambria Math" panose="02040503050406030204" pitchFamily="18" charset="0"/>
                              <a:cs typeface="Times New Roman" panose="02020603050405020304" pitchFamily="18" charset="0"/>
                            </a:rPr>
                          </m:ctrlPr>
                        </m:fPr>
                        <m:num>
                          <m:r>
                            <a:rPr lang="en-US" sz="2400" i="1">
                              <a:solidFill>
                                <a:srgbClr val="BC14AC"/>
                              </a:solidFill>
                              <a:latin typeface="Cambria Math" panose="02040503050406030204" pitchFamily="18" charset="0"/>
                              <a:cs typeface="Times New Roman" panose="02020603050405020304" pitchFamily="18" charset="0"/>
                            </a:rPr>
                            <m:t>9</m:t>
                          </m:r>
                        </m:num>
                        <m:den>
                          <m:sSup>
                            <m:sSupPr>
                              <m:ctrlPr>
                                <a:rPr lang="en-US" sz="2400" i="1">
                                  <a:solidFill>
                                    <a:srgbClr val="BC14AC"/>
                                  </a:solidFill>
                                  <a:latin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cs typeface="Times New Roman" panose="02020603050405020304" pitchFamily="18" charset="0"/>
                                </a:rPr>
                                <m:t>𝑠</m:t>
                              </m:r>
                            </m:e>
                            <m:sup>
                              <m:r>
                                <a:rPr lang="en-US" sz="2400" i="1">
                                  <a:solidFill>
                                    <a:srgbClr val="BC14AC"/>
                                  </a:solidFill>
                                  <a:latin typeface="Cambria Math" panose="02040503050406030204" pitchFamily="18" charset="0"/>
                                  <a:cs typeface="Times New Roman" panose="02020603050405020304" pitchFamily="18" charset="0"/>
                                </a:rPr>
                                <m:t>2</m:t>
                              </m:r>
                            </m:sup>
                          </m:sSup>
                          <m:r>
                            <a:rPr lang="en-US" sz="2400" i="1">
                              <a:solidFill>
                                <a:srgbClr val="BC14AC"/>
                              </a:solidFill>
                              <a:latin typeface="Cambria Math" panose="02040503050406030204" pitchFamily="18" charset="0"/>
                              <a:cs typeface="Times New Roman" panose="02020603050405020304" pitchFamily="18" charset="0"/>
                            </a:rPr>
                            <m:t>+9</m:t>
                          </m:r>
                        </m:den>
                      </m:f>
                    </m:oMath>
                  </m:oMathPara>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This function has a pole at the origin that comes from the unit step input and two imaginary poles that come from the system.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input pole at the origin generates the constant forced response,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and the two system poles on the imaginary axis at </a:t>
                </a:r>
                <a14:m>
                  <m:oMath xmlns:m="http://schemas.openxmlformats.org/officeDocument/2006/math">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j3 generate a sinusoidal natural response whose frequency is equal to the location of the imaginary poles. </a:t>
                </a: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51694" y="590058"/>
                <a:ext cx="11507372" cy="5740546"/>
              </a:xfrm>
              <a:prstGeom prst="rect">
                <a:avLst/>
              </a:prstGeom>
              <a:blipFill>
                <a:blip r:embed="rId2"/>
                <a:stretch>
                  <a:fillRect l="-848" r="-848" b="-1594"/>
                </a:stretch>
              </a:blipFill>
            </p:spPr>
            <p:txBody>
              <a:bodyPr/>
              <a:lstStyle/>
              <a:p>
                <a:r>
                  <a:rPr lang="en-IN">
                    <a:noFill/>
                  </a:rPr>
                  <a:t> </a:t>
                </a:r>
              </a:p>
            </p:txBody>
          </p:sp>
        </mc:Fallback>
      </mc:AlternateContent>
      <p:pic>
        <p:nvPicPr>
          <p:cNvPr id="3" name="Picture 2">
            <a:extLst>
              <a:ext uri="{FF2B5EF4-FFF2-40B4-BE49-F238E27FC236}">
                <a16:creationId xmlns:a16="http://schemas.microsoft.com/office/drawing/2014/main" id="{35372C20-5D65-4D3C-9643-C494412ABB7F}"/>
              </a:ext>
            </a:extLst>
          </p:cNvPr>
          <p:cNvPicPr>
            <a:picLocks noChangeAspect="1"/>
          </p:cNvPicPr>
          <p:nvPr/>
        </p:nvPicPr>
        <p:blipFill>
          <a:blip r:embed="rId3"/>
          <a:stretch>
            <a:fillRect/>
          </a:stretch>
        </p:blipFill>
        <p:spPr>
          <a:xfrm>
            <a:off x="589164" y="769191"/>
            <a:ext cx="3433852" cy="1201849"/>
          </a:xfrm>
          <a:prstGeom prst="rect">
            <a:avLst/>
          </a:prstGeom>
        </p:spPr>
      </p:pic>
    </p:spTree>
    <p:extLst>
      <p:ext uri="{BB962C8B-B14F-4D97-AF65-F5344CB8AC3E}">
        <p14:creationId xmlns:p14="http://schemas.microsoft.com/office/powerpoint/2010/main" val="6262392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20749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Undamped Response</a:t>
            </a:r>
            <a:endParaRPr lang="en-IN"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51694" y="590058"/>
                <a:ext cx="11507372" cy="6807761"/>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Hence, the output can be estimated as </a:t>
                </a:r>
                <a14:m>
                  <m:oMath xmlns:m="http://schemas.openxmlformats.org/officeDocument/2006/math">
                    <m:r>
                      <a:rPr lang="en-US" sz="2400" b="0" i="1" smtClean="0">
                        <a:solidFill>
                          <a:srgbClr val="0000FF"/>
                        </a:solidFill>
                        <a:latin typeface="Cambria Math" panose="02040503050406030204" pitchFamily="18" charset="0"/>
                        <a:cs typeface="Times New Roman" panose="02020603050405020304" pitchFamily="18" charset="0"/>
                      </a:rPr>
                      <m:t>𝑐</m:t>
                    </m:r>
                    <m:d>
                      <m:dPr>
                        <m:ctrlPr>
                          <a:rPr lang="en-US" sz="2400" b="0" i="1" smtClean="0">
                            <a:solidFill>
                              <a:srgbClr val="0000FF"/>
                            </a:solidFill>
                            <a:latin typeface="Cambria Math" panose="02040503050406030204" pitchFamily="18" charset="0"/>
                            <a:cs typeface="Times New Roman" panose="02020603050405020304" pitchFamily="18" charset="0"/>
                          </a:rPr>
                        </m:ctrlPr>
                      </m:dPr>
                      <m:e>
                        <m:r>
                          <a:rPr lang="en-US" sz="2400" b="0" i="1" smtClean="0">
                            <a:solidFill>
                              <a:srgbClr val="0000FF"/>
                            </a:solidFill>
                            <a:latin typeface="Cambria Math" panose="02040503050406030204" pitchFamily="18" charset="0"/>
                            <a:cs typeface="Times New Roman" panose="02020603050405020304" pitchFamily="18" charset="0"/>
                          </a:rPr>
                          <m:t>𝑡</m:t>
                        </m:r>
                      </m:e>
                    </m:d>
                    <m:r>
                      <a:rPr lang="en-US" sz="2400" b="0" i="1" smtClean="0">
                        <a:solidFill>
                          <a:srgbClr val="0000FF"/>
                        </a:solidFill>
                        <a:latin typeface="Cambria Math" panose="02040503050406030204" pitchFamily="18" charset="0"/>
                        <a:cs typeface="Times New Roman" panose="02020603050405020304" pitchFamily="18" charset="0"/>
                      </a:rPr>
                      <m:t>=</m:t>
                    </m:r>
                    <m:r>
                      <a:rPr lang="en-US" sz="2400" b="0" i="1" smtClean="0">
                        <a:solidFill>
                          <a:srgbClr val="0000FF"/>
                        </a:solidFill>
                        <a:latin typeface="Cambria Math" panose="02040503050406030204" pitchFamily="18" charset="0"/>
                        <a:cs typeface="Times New Roman" panose="02020603050405020304" pitchFamily="18" charset="0"/>
                      </a:rPr>
                      <m:t>𝐾</m:t>
                    </m:r>
                    <m:r>
                      <a:rPr lang="en-US" sz="2400" b="0" i="1" baseline="-25000" smtClean="0">
                        <a:solidFill>
                          <a:srgbClr val="0000FF"/>
                        </a:solidFill>
                        <a:latin typeface="Cambria Math" panose="02040503050406030204" pitchFamily="18" charset="0"/>
                        <a:cs typeface="Times New Roman" panose="02020603050405020304" pitchFamily="18" charset="0"/>
                      </a:rPr>
                      <m:t>1</m:t>
                    </m:r>
                    <m:r>
                      <a:rPr lang="en-US" sz="2400" b="0" i="1" smtClean="0">
                        <a:solidFill>
                          <a:srgbClr val="0000FF"/>
                        </a:solidFill>
                        <a:latin typeface="Cambria Math" panose="02040503050406030204" pitchFamily="18" charset="0"/>
                        <a:cs typeface="Times New Roman" panose="02020603050405020304" pitchFamily="18" charset="0"/>
                      </a:rPr>
                      <m:t>+</m:t>
                    </m:r>
                    <m:r>
                      <a:rPr lang="en-US" sz="2400" b="0" i="1" smtClean="0">
                        <a:solidFill>
                          <a:srgbClr val="0000FF"/>
                        </a:solidFill>
                        <a:latin typeface="Cambria Math" panose="02040503050406030204" pitchFamily="18" charset="0"/>
                        <a:cs typeface="Times New Roman" panose="02020603050405020304" pitchFamily="18" charset="0"/>
                      </a:rPr>
                      <m:t>𝐾</m:t>
                    </m:r>
                    <m:r>
                      <a:rPr lang="en-US" sz="2400" b="0" i="1" baseline="-25000" smtClean="0">
                        <a:solidFill>
                          <a:srgbClr val="0000FF"/>
                        </a:solidFill>
                        <a:latin typeface="Cambria Math" panose="02040503050406030204" pitchFamily="18" charset="0"/>
                        <a:cs typeface="Times New Roman" panose="02020603050405020304" pitchFamily="18" charset="0"/>
                      </a:rPr>
                      <m:t>2</m:t>
                    </m:r>
                    <m:r>
                      <m:rPr>
                        <m:sty m:val="p"/>
                      </m:rPr>
                      <a:rPr lang="en-US" sz="2400" b="0" i="0" smtClean="0">
                        <a:solidFill>
                          <a:srgbClr val="0000FF"/>
                        </a:solidFill>
                        <a:latin typeface="Cambria Math" panose="02040503050406030204" pitchFamily="18" charset="0"/>
                        <a:cs typeface="Times New Roman" panose="02020603050405020304" pitchFamily="18" charset="0"/>
                      </a:rPr>
                      <m:t>cos</m:t>
                    </m:r>
                    <m:r>
                      <a:rPr lang="en-US" sz="2400" b="0" i="1" smtClean="0">
                        <a:solidFill>
                          <a:srgbClr val="0000FF"/>
                        </a:solidFill>
                        <a:latin typeface="Cambria Math" panose="02040503050406030204" pitchFamily="18" charset="0"/>
                        <a:cs typeface="Times New Roman" panose="02020603050405020304" pitchFamily="18" charset="0"/>
                      </a:rPr>
                      <m:t>⁡(3</m:t>
                    </m:r>
                    <m:r>
                      <a:rPr lang="en-US" sz="2400" b="0" i="1" smtClean="0">
                        <a:solidFill>
                          <a:srgbClr val="0000FF"/>
                        </a:solidFill>
                        <a:latin typeface="Cambria Math" panose="02040503050406030204" pitchFamily="18" charset="0"/>
                        <a:cs typeface="Times New Roman" panose="02020603050405020304" pitchFamily="18" charset="0"/>
                      </a:rPr>
                      <m:t>𝑡</m:t>
                    </m:r>
                    <m:r>
                      <a:rPr lang="en-US" sz="2400" b="0" i="1" smtClean="0">
                        <a:solidFill>
                          <a:srgbClr val="0000FF"/>
                        </a:solidFill>
                        <a:latin typeface="Cambria Math" panose="02040503050406030204" pitchFamily="18" charset="0"/>
                        <a:cs typeface="Times New Roman" panose="02020603050405020304" pitchFamily="18" charset="0"/>
                      </a:rPr>
                      <m:t>−</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𝜑</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a:t>
                </a: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Pole zero plot 					undamped response</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This type of response is called undamped.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Note that the absence of a real part in the pole pair corresponds to an exponential that does not decay. Mathematically, the exponential is </a:t>
                </a:r>
                <a14:m>
                  <m:oMath xmlns:m="http://schemas.openxmlformats.org/officeDocument/2006/math">
                    <m:sSup>
                      <m:sSupPr>
                        <m:ctrlPr>
                          <a:rPr lang="en-US" sz="2400" i="1" smtClean="0">
                            <a:solidFill>
                              <a:srgbClr val="0000FF"/>
                            </a:solidFill>
                            <a:latin typeface="Cambria Math" panose="02040503050406030204" pitchFamily="18" charset="0"/>
                            <a:cs typeface="Times New Roman" panose="02020603050405020304" pitchFamily="18" charset="0"/>
                          </a:rPr>
                        </m:ctrlPr>
                      </m:sSupPr>
                      <m:e>
                        <m:r>
                          <a:rPr lang="en-US" sz="2400" b="0" i="1" smtClean="0">
                            <a:solidFill>
                              <a:srgbClr val="0000FF"/>
                            </a:solidFill>
                            <a:latin typeface="Cambria Math" panose="02040503050406030204" pitchFamily="18" charset="0"/>
                            <a:cs typeface="Times New Roman" panose="02020603050405020304" pitchFamily="18" charset="0"/>
                          </a:rPr>
                          <m:t>𝑒</m:t>
                        </m:r>
                      </m:e>
                      <m:sup>
                        <m:r>
                          <a:rPr lang="en-US" sz="2400" b="0" i="1" smtClean="0">
                            <a:solidFill>
                              <a:srgbClr val="0000FF"/>
                            </a:solidFill>
                            <a:latin typeface="Cambria Math" panose="02040503050406030204" pitchFamily="18" charset="0"/>
                            <a:cs typeface="Times New Roman" panose="02020603050405020304" pitchFamily="18" charset="0"/>
                          </a:rPr>
                          <m:t>−0</m:t>
                        </m:r>
                        <m:r>
                          <a:rPr lang="en-US" sz="2400" b="0" i="1" smtClean="0">
                            <a:solidFill>
                              <a:srgbClr val="0000FF"/>
                            </a:solidFill>
                            <a:latin typeface="Cambria Math" panose="02040503050406030204" pitchFamily="18" charset="0"/>
                            <a:cs typeface="Times New Roman" panose="02020603050405020304" pitchFamily="18" charset="0"/>
                          </a:rPr>
                          <m:t>𝑡</m:t>
                        </m:r>
                      </m:sup>
                    </m:sSup>
                    <m:r>
                      <a:rPr lang="en-US" sz="2400" b="0" i="1" smtClean="0">
                        <a:solidFill>
                          <a:srgbClr val="0000FF"/>
                        </a:solidFill>
                        <a:latin typeface="Cambria Math" panose="02040503050406030204" pitchFamily="18" charset="0"/>
                        <a:cs typeface="Times New Roman" panose="02020603050405020304" pitchFamily="18" charset="0"/>
                      </a:rPr>
                      <m:t>=1</m:t>
                    </m:r>
                  </m:oMath>
                </a14:m>
                <a:r>
                  <a:rPr lang="en-US" sz="2400" dirty="0">
                    <a:solidFill>
                      <a:srgbClr val="0000FF"/>
                    </a:solidFill>
                    <a:latin typeface="Times New Roman" panose="02020603050405020304" pitchFamily="18" charset="0"/>
                    <a:cs typeface="Times New Roman" panose="02020603050405020304" pitchFamily="18" charset="0"/>
                  </a:rPr>
                  <a:t>.</a:t>
                </a: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51694" y="590058"/>
                <a:ext cx="11507372" cy="6807761"/>
              </a:xfrm>
              <a:prstGeom prst="rect">
                <a:avLst/>
              </a:prstGeom>
              <a:blipFill>
                <a:blip r:embed="rId2"/>
                <a:stretch>
                  <a:fillRect l="-848" r="-848"/>
                </a:stretch>
              </a:blipFill>
            </p:spPr>
            <p:txBody>
              <a:bodyPr/>
              <a:lstStyle/>
              <a:p>
                <a:r>
                  <a:rPr lang="en-IN">
                    <a:noFill/>
                  </a:rPr>
                  <a:t> </a:t>
                </a:r>
              </a:p>
            </p:txBody>
          </p:sp>
        </mc:Fallback>
      </mc:AlternateContent>
      <p:pic>
        <p:nvPicPr>
          <p:cNvPr id="10" name="Picture 9">
            <a:extLst>
              <a:ext uri="{FF2B5EF4-FFF2-40B4-BE49-F238E27FC236}">
                <a16:creationId xmlns:a16="http://schemas.microsoft.com/office/drawing/2014/main" id="{D7BF145D-76D4-4310-9BCA-4E282B7EED65}"/>
              </a:ext>
            </a:extLst>
          </p:cNvPr>
          <p:cNvPicPr>
            <a:picLocks noChangeAspect="1"/>
          </p:cNvPicPr>
          <p:nvPr/>
        </p:nvPicPr>
        <p:blipFill>
          <a:blip r:embed="rId3"/>
          <a:stretch>
            <a:fillRect/>
          </a:stretch>
        </p:blipFill>
        <p:spPr>
          <a:xfrm>
            <a:off x="351694" y="1323126"/>
            <a:ext cx="2249266" cy="2134246"/>
          </a:xfrm>
          <a:prstGeom prst="rect">
            <a:avLst/>
          </a:prstGeom>
        </p:spPr>
      </p:pic>
      <p:pic>
        <p:nvPicPr>
          <p:cNvPr id="3" name="Picture 2">
            <a:extLst>
              <a:ext uri="{FF2B5EF4-FFF2-40B4-BE49-F238E27FC236}">
                <a16:creationId xmlns:a16="http://schemas.microsoft.com/office/drawing/2014/main" id="{C17F82E3-D4D1-45EF-AB3B-D0E28CB977B0}"/>
              </a:ext>
            </a:extLst>
          </p:cNvPr>
          <p:cNvPicPr>
            <a:picLocks noChangeAspect="1"/>
          </p:cNvPicPr>
          <p:nvPr/>
        </p:nvPicPr>
        <p:blipFill>
          <a:blip r:embed="rId4"/>
          <a:stretch>
            <a:fillRect/>
          </a:stretch>
        </p:blipFill>
        <p:spPr>
          <a:xfrm>
            <a:off x="5892270" y="1261923"/>
            <a:ext cx="2249266" cy="2164066"/>
          </a:xfrm>
          <a:prstGeom prst="rect">
            <a:avLst/>
          </a:prstGeom>
        </p:spPr>
      </p:pic>
    </p:spTree>
    <p:extLst>
      <p:ext uri="{BB962C8B-B14F-4D97-AF65-F5344CB8AC3E}">
        <p14:creationId xmlns:p14="http://schemas.microsoft.com/office/powerpoint/2010/main" val="13931367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20749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Critically damped Response</a:t>
            </a:r>
            <a:endParaRPr lang="en-IN"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51694" y="590058"/>
                <a:ext cx="11507372" cy="6032677"/>
              </a:xfrm>
              <a:prstGeom prst="rect">
                <a:avLst/>
              </a:prstGeom>
              <a:noFill/>
            </p:spPr>
            <p:txBody>
              <a:bodyPr wrap="square" rtlCol="0">
                <a:spAutoFit/>
              </a:bodyPr>
              <a:lstStyle/>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r>
                  <a:rPr lang="en-US" sz="2400" dirty="0">
                    <a:solidFill>
                      <a:srgbClr val="0000FF"/>
                    </a:solidFill>
                    <a:latin typeface="Times New Roman" panose="02020603050405020304" pitchFamily="18" charset="0"/>
                    <a:cs typeface="Times New Roman" panose="02020603050405020304" pitchFamily="18" charset="0"/>
                  </a:rPr>
                  <a:t>For this second order system the transfer function </a:t>
                </a:r>
                <a14:m>
                  <m:oMath xmlns:m="http://schemas.openxmlformats.org/officeDocument/2006/math">
                    <m:r>
                      <a:rPr lang="en-US" sz="2400" b="0" i="1" smtClean="0">
                        <a:solidFill>
                          <a:srgbClr val="BC14AC"/>
                        </a:solidFill>
                        <a:latin typeface="Cambria Math" panose="02040503050406030204" pitchFamily="18" charset="0"/>
                        <a:cs typeface="Times New Roman" panose="02020603050405020304" pitchFamily="18" charset="0"/>
                      </a:rPr>
                      <m:t>𝐺</m:t>
                    </m:r>
                    <m:d>
                      <m:dPr>
                        <m:ctrlPr>
                          <a:rPr lang="en-US" sz="2400" b="0" i="1" smtClean="0">
                            <a:solidFill>
                              <a:srgbClr val="BC14AC"/>
                            </a:solidFill>
                            <a:latin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cs typeface="Times New Roman" panose="02020603050405020304" pitchFamily="18" charset="0"/>
                          </a:rPr>
                          <m:t>𝑠</m:t>
                        </m:r>
                      </m:e>
                    </m:d>
                    <m:r>
                      <a:rPr lang="en-US" sz="2400" b="0" i="1" smtClean="0">
                        <a:solidFill>
                          <a:srgbClr val="BC14AC"/>
                        </a:solidFill>
                        <a:latin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cs typeface="Times New Roman" panose="02020603050405020304" pitchFamily="18" charset="0"/>
                          </a:rPr>
                          <m:t>9</m:t>
                        </m:r>
                      </m:num>
                      <m:den>
                        <m:sSup>
                          <m:sSupPr>
                            <m:ctrlPr>
                              <a:rPr lang="en-US" sz="2400" b="0" i="1" smtClean="0">
                                <a:solidFill>
                                  <a:srgbClr val="BC14AC"/>
                                </a:solidFill>
                                <a:latin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cs typeface="Times New Roman" panose="02020603050405020304" pitchFamily="18" charset="0"/>
                              </a:rPr>
                              <m:t>𝑠</m:t>
                            </m:r>
                          </m:e>
                          <m:sup>
                            <m:r>
                              <a:rPr lang="en-US" sz="2400" b="0" i="1" smtClean="0">
                                <a:solidFill>
                                  <a:srgbClr val="BC14AC"/>
                                </a:solidFill>
                                <a:latin typeface="Cambria Math" panose="02040503050406030204" pitchFamily="18" charset="0"/>
                                <a:cs typeface="Times New Roman" panose="02020603050405020304" pitchFamily="18" charset="0"/>
                              </a:rPr>
                              <m:t>2</m:t>
                            </m:r>
                          </m:sup>
                        </m:sSup>
                        <m:r>
                          <a:rPr lang="en-US" sz="2400" b="0" i="1" smtClean="0">
                            <a:solidFill>
                              <a:srgbClr val="BC14AC"/>
                            </a:solidFill>
                            <a:latin typeface="Cambria Math" panose="02040503050406030204" pitchFamily="18" charset="0"/>
                            <a:cs typeface="Times New Roman" panose="02020603050405020304" pitchFamily="18" charset="0"/>
                          </a:rPr>
                          <m:t>+6</m:t>
                        </m:r>
                        <m:r>
                          <a:rPr lang="en-US" sz="2400" b="0" i="1" smtClean="0">
                            <a:solidFill>
                              <a:srgbClr val="BC14AC"/>
                            </a:solidFill>
                            <a:latin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cs typeface="Times New Roman" panose="02020603050405020304" pitchFamily="18" charset="0"/>
                          </a:rPr>
                          <m:t>+9</m:t>
                        </m:r>
                      </m:den>
                    </m:f>
                  </m:oMath>
                </a14:m>
                <a:r>
                  <a:rPr lang="en-US" sz="2400" dirty="0">
                    <a:solidFill>
                      <a:srgbClr val="0000FF"/>
                    </a:solidFill>
                    <a:latin typeface="Times New Roman" panose="02020603050405020304" pitchFamily="18" charset="0"/>
                    <a:cs typeface="Times New Roman" panose="02020603050405020304" pitchFamily="18" charset="0"/>
                  </a:rPr>
                  <a:t> and the response is </a:t>
                </a:r>
                <a:endParaRPr lang="en-US" sz="2400" b="0" i="1" dirty="0">
                  <a:solidFill>
                    <a:srgbClr val="BC14AC"/>
                  </a:solidFill>
                  <a:latin typeface="Cambria Math" panose="02040503050406030204" pitchFamily="18" charset="0"/>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r>
                        <a:rPr lang="en-US" sz="2400" b="0" i="1" smtClean="0">
                          <a:solidFill>
                            <a:srgbClr val="BC14AC"/>
                          </a:solidFill>
                          <a:latin typeface="Cambria Math" panose="02040503050406030204" pitchFamily="18" charset="0"/>
                          <a:cs typeface="Times New Roman" panose="02020603050405020304" pitchFamily="18" charset="0"/>
                        </a:rPr>
                        <m:t>𝐶</m:t>
                      </m:r>
                      <m:d>
                        <m:dPr>
                          <m:ctrlPr>
                            <a:rPr lang="en-US" sz="2400" i="1">
                              <a:solidFill>
                                <a:srgbClr val="BC14AC"/>
                              </a:solidFill>
                              <a:latin typeface="Cambria Math" panose="02040503050406030204" pitchFamily="18" charset="0"/>
                              <a:cs typeface="Times New Roman" panose="02020603050405020304" pitchFamily="18" charset="0"/>
                            </a:rPr>
                          </m:ctrlPr>
                        </m:dPr>
                        <m:e>
                          <m:r>
                            <a:rPr lang="en-US" sz="2400" i="1">
                              <a:solidFill>
                                <a:srgbClr val="BC14AC"/>
                              </a:solidFill>
                              <a:latin typeface="Cambria Math" panose="02040503050406030204" pitchFamily="18" charset="0"/>
                              <a:cs typeface="Times New Roman" panose="02020603050405020304" pitchFamily="18" charset="0"/>
                            </a:rPr>
                            <m:t>𝑠</m:t>
                          </m:r>
                        </m:e>
                      </m:d>
                      <m:r>
                        <a:rPr lang="en-US" sz="2400" i="1">
                          <a:solidFill>
                            <a:srgbClr val="BC14AC"/>
                          </a:solidFill>
                          <a:latin typeface="Cambria Math" panose="02040503050406030204" pitchFamily="18" charset="0"/>
                          <a:cs typeface="Times New Roman" panose="02020603050405020304" pitchFamily="18" charset="0"/>
                        </a:rPr>
                        <m:t>=</m:t>
                      </m:r>
                      <m:f>
                        <m:fPr>
                          <m:ctrlPr>
                            <a:rPr lang="en-US" sz="2400" i="1" smtClean="0">
                              <a:solidFill>
                                <a:srgbClr val="BC14AC"/>
                              </a:solidFill>
                              <a:latin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cs typeface="Times New Roman" panose="02020603050405020304" pitchFamily="18" charset="0"/>
                            </a:rPr>
                            <m:t>1</m:t>
                          </m:r>
                        </m:num>
                        <m:den>
                          <m:r>
                            <a:rPr lang="en-US" sz="2400" b="0" i="1" smtClean="0">
                              <a:solidFill>
                                <a:srgbClr val="BC14AC"/>
                              </a:solidFill>
                              <a:latin typeface="Cambria Math" panose="02040503050406030204" pitchFamily="18" charset="0"/>
                              <a:cs typeface="Times New Roman" panose="02020603050405020304" pitchFamily="18" charset="0"/>
                            </a:rPr>
                            <m:t>𝑠</m:t>
                          </m:r>
                        </m:den>
                      </m:f>
                      <m:f>
                        <m:fPr>
                          <m:ctrlPr>
                            <a:rPr lang="en-US" sz="2400" i="1">
                              <a:solidFill>
                                <a:srgbClr val="BC14AC"/>
                              </a:solidFill>
                              <a:latin typeface="Cambria Math" panose="02040503050406030204" pitchFamily="18" charset="0"/>
                              <a:cs typeface="Times New Roman" panose="02020603050405020304" pitchFamily="18" charset="0"/>
                            </a:rPr>
                          </m:ctrlPr>
                        </m:fPr>
                        <m:num>
                          <m:r>
                            <a:rPr lang="en-US" sz="2400" i="1">
                              <a:solidFill>
                                <a:srgbClr val="BC14AC"/>
                              </a:solidFill>
                              <a:latin typeface="Cambria Math" panose="02040503050406030204" pitchFamily="18" charset="0"/>
                              <a:cs typeface="Times New Roman" panose="02020603050405020304" pitchFamily="18" charset="0"/>
                            </a:rPr>
                            <m:t>9</m:t>
                          </m:r>
                        </m:num>
                        <m:den>
                          <m:sSup>
                            <m:sSupPr>
                              <m:ctrlPr>
                                <a:rPr lang="en-US" sz="2400" i="1">
                                  <a:solidFill>
                                    <a:srgbClr val="BC14AC"/>
                                  </a:solidFill>
                                  <a:latin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cs typeface="Times New Roman" panose="02020603050405020304" pitchFamily="18" charset="0"/>
                                </a:rPr>
                                <m:t>𝑠</m:t>
                              </m:r>
                            </m:e>
                            <m:sup>
                              <m:r>
                                <a:rPr lang="en-US" sz="2400" i="1">
                                  <a:solidFill>
                                    <a:srgbClr val="BC14AC"/>
                                  </a:solidFill>
                                  <a:latin typeface="Cambria Math" panose="02040503050406030204" pitchFamily="18" charset="0"/>
                                  <a:cs typeface="Times New Roman" panose="02020603050405020304" pitchFamily="18" charset="0"/>
                                </a:rPr>
                                <m:t>2</m:t>
                              </m:r>
                            </m:sup>
                          </m:sSup>
                          <m:r>
                            <a:rPr lang="en-US" sz="2400" i="1">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6</m:t>
                          </m:r>
                          <m:r>
                            <a:rPr lang="en-US" sz="2400" b="0" i="1" smtClean="0">
                              <a:solidFill>
                                <a:srgbClr val="BC14AC"/>
                              </a:solidFill>
                              <a:latin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cs typeface="Times New Roman" panose="02020603050405020304" pitchFamily="18" charset="0"/>
                            </a:rPr>
                            <m:t>+9</m:t>
                          </m:r>
                        </m:den>
                      </m:f>
                    </m:oMath>
                  </m:oMathPara>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This function has a pole at the origin that comes from the unit step input and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Two multiple real poles that come from the system.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input pole at the origin generates the constant forced response, and the two poles on the real axis at 3 generate a natural response consisting of an exponential and an exponential multiplied by time, where the exponential frequency is equal to the location of the real poles.</a:t>
                </a: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51694" y="590058"/>
                <a:ext cx="11507372" cy="6032677"/>
              </a:xfrm>
              <a:prstGeom prst="rect">
                <a:avLst/>
              </a:prstGeom>
              <a:blipFill>
                <a:blip r:embed="rId2"/>
                <a:stretch>
                  <a:fillRect l="-848" r="-848" b="-1416"/>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050816B2-90A7-45E0-A361-EE571751EF72}"/>
              </a:ext>
            </a:extLst>
          </p:cNvPr>
          <p:cNvPicPr>
            <a:picLocks noChangeAspect="1"/>
          </p:cNvPicPr>
          <p:nvPr/>
        </p:nvPicPr>
        <p:blipFill>
          <a:blip r:embed="rId3"/>
          <a:stretch>
            <a:fillRect/>
          </a:stretch>
        </p:blipFill>
        <p:spPr>
          <a:xfrm>
            <a:off x="548640" y="701203"/>
            <a:ext cx="3860800" cy="1295400"/>
          </a:xfrm>
          <a:prstGeom prst="rect">
            <a:avLst/>
          </a:prstGeom>
        </p:spPr>
      </p:pic>
    </p:spTree>
    <p:extLst>
      <p:ext uri="{BB962C8B-B14F-4D97-AF65-F5344CB8AC3E}">
        <p14:creationId xmlns:p14="http://schemas.microsoft.com/office/powerpoint/2010/main" val="26415543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20749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Critically damped Response</a:t>
            </a:r>
            <a:endParaRPr lang="en-IN"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51694" y="590058"/>
                <a:ext cx="11507372" cy="5565947"/>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Hence, the output can be estimated as </a:t>
                </a:r>
                <a14:m>
                  <m:oMath xmlns:m="http://schemas.openxmlformats.org/officeDocument/2006/math">
                    <m:r>
                      <a:rPr lang="en-US" sz="2400" b="0" i="1" smtClean="0">
                        <a:solidFill>
                          <a:srgbClr val="0000FF"/>
                        </a:solidFill>
                        <a:latin typeface="Cambria Math" panose="02040503050406030204" pitchFamily="18" charset="0"/>
                        <a:cs typeface="Times New Roman" panose="02020603050405020304" pitchFamily="18" charset="0"/>
                      </a:rPr>
                      <m:t>𝑐</m:t>
                    </m:r>
                    <m:d>
                      <m:dPr>
                        <m:ctrlPr>
                          <a:rPr lang="en-US" sz="2400" b="0" i="1" smtClean="0">
                            <a:solidFill>
                              <a:srgbClr val="0000FF"/>
                            </a:solidFill>
                            <a:latin typeface="Cambria Math" panose="02040503050406030204" pitchFamily="18" charset="0"/>
                            <a:cs typeface="Times New Roman" panose="02020603050405020304" pitchFamily="18" charset="0"/>
                          </a:rPr>
                        </m:ctrlPr>
                      </m:dPr>
                      <m:e>
                        <m:r>
                          <a:rPr lang="en-US" sz="2400" b="0" i="1" smtClean="0">
                            <a:solidFill>
                              <a:srgbClr val="0000FF"/>
                            </a:solidFill>
                            <a:latin typeface="Cambria Math" panose="02040503050406030204" pitchFamily="18" charset="0"/>
                            <a:cs typeface="Times New Roman" panose="02020603050405020304" pitchFamily="18" charset="0"/>
                          </a:rPr>
                          <m:t>𝑡</m:t>
                        </m:r>
                      </m:e>
                    </m:d>
                    <m:r>
                      <a:rPr lang="en-US" sz="2400" b="0" i="1" smtClean="0">
                        <a:solidFill>
                          <a:srgbClr val="0000FF"/>
                        </a:solidFill>
                        <a:latin typeface="Cambria Math" panose="02040503050406030204" pitchFamily="18" charset="0"/>
                        <a:cs typeface="Times New Roman" panose="02020603050405020304" pitchFamily="18" charset="0"/>
                      </a:rPr>
                      <m:t>=</m:t>
                    </m:r>
                    <m:r>
                      <a:rPr lang="en-US" sz="2400" i="1">
                        <a:solidFill>
                          <a:srgbClr val="0000FF"/>
                        </a:solidFill>
                        <a:latin typeface="Cambria Math" panose="02040503050406030204" pitchFamily="18" charset="0"/>
                        <a:cs typeface="Times New Roman" panose="02020603050405020304" pitchFamily="18" charset="0"/>
                      </a:rPr>
                      <m:t>𝐾</m:t>
                    </m:r>
                    <m:r>
                      <a:rPr lang="en-US" sz="2400" i="1" baseline="-25000">
                        <a:solidFill>
                          <a:srgbClr val="0000FF"/>
                        </a:solidFill>
                        <a:latin typeface="Cambria Math" panose="02040503050406030204" pitchFamily="18" charset="0"/>
                        <a:cs typeface="Times New Roman" panose="02020603050405020304" pitchFamily="18" charset="0"/>
                      </a:rPr>
                      <m:t>1</m:t>
                    </m:r>
                    <m:r>
                      <a:rPr lang="en-US" sz="2400" i="1">
                        <a:solidFill>
                          <a:srgbClr val="0000FF"/>
                        </a:solidFill>
                        <a:latin typeface="Cambria Math" panose="02040503050406030204" pitchFamily="18" charset="0"/>
                        <a:cs typeface="Times New Roman" panose="02020603050405020304" pitchFamily="18" charset="0"/>
                      </a:rPr>
                      <m:t>+</m:t>
                    </m:r>
                    <m:r>
                      <a:rPr lang="en-US" sz="2400" i="1">
                        <a:solidFill>
                          <a:srgbClr val="0000FF"/>
                        </a:solidFill>
                        <a:latin typeface="Cambria Math" panose="02040503050406030204" pitchFamily="18" charset="0"/>
                        <a:cs typeface="Times New Roman" panose="02020603050405020304" pitchFamily="18" charset="0"/>
                      </a:rPr>
                      <m:t>𝐾</m:t>
                    </m:r>
                    <m:r>
                      <a:rPr lang="en-US" sz="2400" i="1" baseline="-25000">
                        <a:solidFill>
                          <a:srgbClr val="0000FF"/>
                        </a:solidFill>
                        <a:latin typeface="Cambria Math" panose="02040503050406030204" pitchFamily="18" charset="0"/>
                        <a:cs typeface="Times New Roman" panose="02020603050405020304" pitchFamily="18" charset="0"/>
                      </a:rPr>
                      <m:t>2</m:t>
                    </m:r>
                    <m:sSup>
                      <m:sSupPr>
                        <m:ctrlPr>
                          <a:rPr lang="en-US" sz="2400" i="1">
                            <a:solidFill>
                              <a:srgbClr val="0000FF"/>
                            </a:solidFill>
                            <a:latin typeface="Cambria Math" panose="02040503050406030204" pitchFamily="18" charset="0"/>
                            <a:cs typeface="Times New Roman" panose="02020603050405020304" pitchFamily="18" charset="0"/>
                          </a:rPr>
                        </m:ctrlPr>
                      </m:sSupPr>
                      <m:e>
                        <m:r>
                          <a:rPr lang="en-US" sz="2400" i="1">
                            <a:solidFill>
                              <a:srgbClr val="0000FF"/>
                            </a:solidFill>
                            <a:latin typeface="Cambria Math" panose="02040503050406030204" pitchFamily="18" charset="0"/>
                            <a:cs typeface="Times New Roman" panose="02020603050405020304" pitchFamily="18" charset="0"/>
                          </a:rPr>
                          <m:t>𝑒</m:t>
                        </m:r>
                      </m:e>
                      <m:sup>
                        <m:r>
                          <a:rPr lang="en-US" sz="2400" i="1">
                            <a:solidFill>
                              <a:srgbClr val="0000FF"/>
                            </a:solidFill>
                            <a:latin typeface="Cambria Math" panose="02040503050406030204" pitchFamily="18" charset="0"/>
                            <a:cs typeface="Times New Roman" panose="02020603050405020304" pitchFamily="18" charset="0"/>
                          </a:rPr>
                          <m:t>−</m:t>
                        </m:r>
                        <m:sSub>
                          <m:sSubPr>
                            <m:ctrlPr>
                              <a:rPr lang="en-US" sz="2400" i="1" smtClean="0">
                                <a:solidFill>
                                  <a:srgbClr val="0000FF"/>
                                </a:solidFill>
                                <a:latin typeface="Cambria Math" panose="02040503050406030204" pitchFamily="18" charset="0"/>
                                <a:cs typeface="Times New Roman" panose="02020603050405020304" pitchFamily="18" charset="0"/>
                              </a:rPr>
                            </m:ctrlPr>
                          </m:sSubPr>
                          <m:e>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US" sz="2400" b="0" i="1" smtClean="0">
                                <a:solidFill>
                                  <a:srgbClr val="0000FF"/>
                                </a:solidFill>
                                <a:latin typeface="Cambria Math" panose="02040503050406030204" pitchFamily="18" charset="0"/>
                                <a:cs typeface="Times New Roman" panose="02020603050405020304" pitchFamily="18" charset="0"/>
                              </a:rPr>
                              <m:t>1</m:t>
                            </m:r>
                          </m:sub>
                        </m:sSub>
                        <m:r>
                          <a:rPr lang="en-US" sz="2400" i="1">
                            <a:solidFill>
                              <a:srgbClr val="0000FF"/>
                            </a:solidFill>
                            <a:latin typeface="Cambria Math" panose="02040503050406030204" pitchFamily="18" charset="0"/>
                            <a:cs typeface="Times New Roman" panose="02020603050405020304" pitchFamily="18" charset="0"/>
                          </a:rPr>
                          <m:t>𝑡</m:t>
                        </m:r>
                      </m:sup>
                    </m:sSup>
                    <m:r>
                      <a:rPr lang="en-US" sz="2400" i="1">
                        <a:solidFill>
                          <a:srgbClr val="0000FF"/>
                        </a:solidFill>
                        <a:latin typeface="Cambria Math" panose="02040503050406030204" pitchFamily="18" charset="0"/>
                        <a:cs typeface="Times New Roman" panose="02020603050405020304" pitchFamily="18" charset="0"/>
                      </a:rPr>
                      <m:t>+</m:t>
                    </m:r>
                    <m:r>
                      <a:rPr lang="en-US" sz="2400" i="1">
                        <a:solidFill>
                          <a:srgbClr val="0000FF"/>
                        </a:solidFill>
                        <a:latin typeface="Cambria Math" panose="02040503050406030204" pitchFamily="18" charset="0"/>
                        <a:cs typeface="Times New Roman" panose="02020603050405020304" pitchFamily="18" charset="0"/>
                      </a:rPr>
                      <m:t>𝐾</m:t>
                    </m:r>
                    <m:r>
                      <a:rPr lang="en-US" sz="2400" i="1" baseline="-25000">
                        <a:solidFill>
                          <a:srgbClr val="0000FF"/>
                        </a:solidFill>
                        <a:latin typeface="Cambria Math" panose="02040503050406030204" pitchFamily="18" charset="0"/>
                        <a:cs typeface="Times New Roman" panose="02020603050405020304" pitchFamily="18" charset="0"/>
                      </a:rPr>
                      <m:t>3</m:t>
                    </m:r>
                    <m:r>
                      <a:rPr lang="en-US" sz="2400" i="1">
                        <a:solidFill>
                          <a:srgbClr val="0000FF"/>
                        </a:solidFill>
                        <a:latin typeface="Cambria Math" panose="02040503050406030204" pitchFamily="18" charset="0"/>
                        <a:cs typeface="Times New Roman" panose="02020603050405020304" pitchFamily="18" charset="0"/>
                      </a:rPr>
                      <m:t>𝑡</m:t>
                    </m:r>
                    <m:sSup>
                      <m:sSupPr>
                        <m:ctrlPr>
                          <a:rPr lang="en-US" sz="2400" i="1" smtClean="0">
                            <a:solidFill>
                              <a:srgbClr val="0000FF"/>
                            </a:solidFill>
                            <a:latin typeface="Cambria Math" panose="02040503050406030204" pitchFamily="18" charset="0"/>
                            <a:cs typeface="Times New Roman" panose="02020603050405020304" pitchFamily="18" charset="0"/>
                          </a:rPr>
                        </m:ctrlPr>
                      </m:sSupPr>
                      <m:e>
                        <m:r>
                          <a:rPr lang="en-US" sz="2400" i="1">
                            <a:solidFill>
                              <a:srgbClr val="0000FF"/>
                            </a:solidFill>
                            <a:latin typeface="Cambria Math" panose="02040503050406030204" pitchFamily="18" charset="0"/>
                            <a:cs typeface="Times New Roman" panose="02020603050405020304" pitchFamily="18" charset="0"/>
                          </a:rPr>
                          <m:t>𝑒</m:t>
                        </m:r>
                      </m:e>
                      <m:sup>
                        <m:r>
                          <a:rPr lang="en-US" sz="2400" i="1">
                            <a:solidFill>
                              <a:srgbClr val="0000FF"/>
                            </a:solidFill>
                            <a:latin typeface="Cambria Math" panose="02040503050406030204" pitchFamily="18" charset="0"/>
                            <a:cs typeface="Times New Roman" panose="02020603050405020304" pitchFamily="18" charset="0"/>
                          </a:rPr>
                          <m:t>−</m:t>
                        </m:r>
                        <m:sSub>
                          <m:sSubPr>
                            <m:ctrlPr>
                              <a:rPr lang="en-US" sz="2400" i="1" smtClean="0">
                                <a:solidFill>
                                  <a:srgbClr val="0000FF"/>
                                </a:solidFill>
                                <a:latin typeface="Cambria Math" panose="02040503050406030204" pitchFamily="18" charset="0"/>
                                <a:cs typeface="Times New Roman" panose="02020603050405020304" pitchFamily="18" charset="0"/>
                              </a:rPr>
                            </m:ctrlPr>
                          </m:sSubPr>
                          <m:e>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US" sz="2400" b="0" i="1" smtClean="0">
                                <a:solidFill>
                                  <a:srgbClr val="0000FF"/>
                                </a:solidFill>
                                <a:latin typeface="Cambria Math" panose="02040503050406030204" pitchFamily="18" charset="0"/>
                                <a:cs typeface="Times New Roman" panose="02020603050405020304" pitchFamily="18" charset="0"/>
                              </a:rPr>
                              <m:t>1</m:t>
                            </m:r>
                          </m:sub>
                        </m:sSub>
                        <m:r>
                          <a:rPr lang="en-US" sz="2400" i="1">
                            <a:solidFill>
                              <a:srgbClr val="0000FF"/>
                            </a:solidFill>
                            <a:latin typeface="Cambria Math" panose="02040503050406030204" pitchFamily="18" charset="0"/>
                            <a:cs typeface="Times New Roman" panose="02020603050405020304" pitchFamily="18" charset="0"/>
                          </a:rPr>
                          <m:t>𝑡</m:t>
                        </m:r>
                      </m:sup>
                    </m:sSup>
                  </m:oMath>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Pole zero plot 					critically damped response</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output can be estimated as </a:t>
                </a:r>
                <a14:m>
                  <m:oMath xmlns:m="http://schemas.openxmlformats.org/officeDocument/2006/math">
                    <m:r>
                      <a:rPr lang="en-US" sz="2400" b="0" i="1" smtClean="0">
                        <a:solidFill>
                          <a:srgbClr val="0000FF"/>
                        </a:solidFill>
                        <a:latin typeface="Cambria Math" panose="02040503050406030204" pitchFamily="18" charset="0"/>
                        <a:cs typeface="Times New Roman" panose="02020603050405020304" pitchFamily="18" charset="0"/>
                      </a:rPr>
                      <m:t>𝑐</m:t>
                    </m:r>
                    <m:d>
                      <m:dPr>
                        <m:ctrlPr>
                          <a:rPr lang="en-US" sz="2400" b="0" i="1" smtClean="0">
                            <a:solidFill>
                              <a:srgbClr val="0000FF"/>
                            </a:solidFill>
                            <a:latin typeface="Cambria Math" panose="02040503050406030204" pitchFamily="18" charset="0"/>
                            <a:cs typeface="Times New Roman" panose="02020603050405020304" pitchFamily="18" charset="0"/>
                          </a:rPr>
                        </m:ctrlPr>
                      </m:dPr>
                      <m:e>
                        <m:r>
                          <a:rPr lang="en-US" sz="2400" b="0" i="1" smtClean="0">
                            <a:solidFill>
                              <a:srgbClr val="0000FF"/>
                            </a:solidFill>
                            <a:latin typeface="Cambria Math" panose="02040503050406030204" pitchFamily="18" charset="0"/>
                            <a:cs typeface="Times New Roman" panose="02020603050405020304" pitchFamily="18" charset="0"/>
                          </a:rPr>
                          <m:t>𝑡</m:t>
                        </m:r>
                      </m:e>
                    </m:d>
                    <m:r>
                      <a:rPr lang="en-US" sz="2400" b="0" i="1" smtClean="0">
                        <a:solidFill>
                          <a:srgbClr val="0000FF"/>
                        </a:solidFill>
                        <a:latin typeface="Cambria Math" panose="02040503050406030204" pitchFamily="18" charset="0"/>
                        <a:cs typeface="Times New Roman" panose="02020603050405020304" pitchFamily="18" charset="0"/>
                      </a:rPr>
                      <m:t>=</m:t>
                    </m:r>
                    <m:r>
                      <a:rPr lang="en-US" sz="2400" b="0" i="1" smtClean="0">
                        <a:solidFill>
                          <a:srgbClr val="0000FF"/>
                        </a:solidFill>
                        <a:latin typeface="Cambria Math" panose="02040503050406030204" pitchFamily="18" charset="0"/>
                        <a:cs typeface="Times New Roman" panose="02020603050405020304" pitchFamily="18" charset="0"/>
                      </a:rPr>
                      <m:t>𝐾</m:t>
                    </m:r>
                    <m:r>
                      <a:rPr lang="en-US" sz="2400" b="0" i="1" baseline="-25000" smtClean="0">
                        <a:solidFill>
                          <a:srgbClr val="0000FF"/>
                        </a:solidFill>
                        <a:latin typeface="Cambria Math" panose="02040503050406030204" pitchFamily="18" charset="0"/>
                        <a:cs typeface="Times New Roman" panose="02020603050405020304" pitchFamily="18" charset="0"/>
                      </a:rPr>
                      <m:t>1</m:t>
                    </m:r>
                    <m:r>
                      <a:rPr lang="en-US" sz="2400" b="0" i="1" smtClean="0">
                        <a:solidFill>
                          <a:srgbClr val="0000FF"/>
                        </a:solidFill>
                        <a:latin typeface="Cambria Math" panose="02040503050406030204" pitchFamily="18" charset="0"/>
                        <a:cs typeface="Times New Roman" panose="02020603050405020304" pitchFamily="18" charset="0"/>
                      </a:rPr>
                      <m:t>+</m:t>
                    </m:r>
                    <m:r>
                      <a:rPr lang="en-US" sz="2400" b="0" i="1" smtClean="0">
                        <a:solidFill>
                          <a:srgbClr val="0000FF"/>
                        </a:solidFill>
                        <a:latin typeface="Cambria Math" panose="02040503050406030204" pitchFamily="18" charset="0"/>
                        <a:cs typeface="Times New Roman" panose="02020603050405020304" pitchFamily="18" charset="0"/>
                      </a:rPr>
                      <m:t>𝐾</m:t>
                    </m:r>
                    <m:r>
                      <a:rPr lang="en-US" sz="2400" b="0" i="1" baseline="-25000" smtClean="0">
                        <a:solidFill>
                          <a:srgbClr val="0000FF"/>
                        </a:solidFill>
                        <a:latin typeface="Cambria Math" panose="02040503050406030204" pitchFamily="18" charset="0"/>
                        <a:cs typeface="Times New Roman" panose="02020603050405020304" pitchFamily="18" charset="0"/>
                      </a:rPr>
                      <m:t>2</m:t>
                    </m:r>
                    <m:sSup>
                      <m:sSupPr>
                        <m:ctrlPr>
                          <a:rPr lang="en-US" sz="2400" b="0" i="1" smtClean="0">
                            <a:solidFill>
                              <a:srgbClr val="0000FF"/>
                            </a:solidFill>
                            <a:latin typeface="Cambria Math" panose="02040503050406030204" pitchFamily="18" charset="0"/>
                            <a:cs typeface="Times New Roman" panose="02020603050405020304" pitchFamily="18" charset="0"/>
                          </a:rPr>
                        </m:ctrlPr>
                      </m:sSupPr>
                      <m:e>
                        <m:r>
                          <a:rPr lang="en-US" sz="2400" b="0" i="1" smtClean="0">
                            <a:solidFill>
                              <a:srgbClr val="0000FF"/>
                            </a:solidFill>
                            <a:latin typeface="Cambria Math" panose="02040503050406030204" pitchFamily="18" charset="0"/>
                            <a:cs typeface="Times New Roman" panose="02020603050405020304" pitchFamily="18" charset="0"/>
                          </a:rPr>
                          <m:t>𝑒</m:t>
                        </m:r>
                      </m:e>
                      <m:sup>
                        <m:r>
                          <a:rPr lang="en-US" sz="2400" b="0" i="1" smtClean="0">
                            <a:solidFill>
                              <a:srgbClr val="0000FF"/>
                            </a:solidFill>
                            <a:latin typeface="Cambria Math" panose="02040503050406030204" pitchFamily="18" charset="0"/>
                            <a:cs typeface="Times New Roman" panose="02020603050405020304" pitchFamily="18" charset="0"/>
                          </a:rPr>
                          <m:t>−3</m:t>
                        </m:r>
                        <m:r>
                          <a:rPr lang="en-US" sz="2400" b="0" i="1" smtClean="0">
                            <a:solidFill>
                              <a:srgbClr val="0000FF"/>
                            </a:solidFill>
                            <a:latin typeface="Cambria Math" panose="02040503050406030204" pitchFamily="18" charset="0"/>
                            <a:cs typeface="Times New Roman" panose="02020603050405020304" pitchFamily="18" charset="0"/>
                          </a:rPr>
                          <m:t>𝑡</m:t>
                        </m:r>
                      </m:sup>
                    </m:sSup>
                    <m:r>
                      <a:rPr lang="en-US" sz="2400" b="0" i="1" smtClean="0">
                        <a:solidFill>
                          <a:srgbClr val="0000FF"/>
                        </a:solidFill>
                        <a:latin typeface="Cambria Math" panose="02040503050406030204" pitchFamily="18" charset="0"/>
                        <a:cs typeface="Times New Roman" panose="02020603050405020304" pitchFamily="18" charset="0"/>
                      </a:rPr>
                      <m:t>+</m:t>
                    </m:r>
                    <m:r>
                      <a:rPr lang="en-US" sz="2400" b="0" i="1" smtClean="0">
                        <a:solidFill>
                          <a:srgbClr val="0000FF"/>
                        </a:solidFill>
                        <a:latin typeface="Cambria Math" panose="02040503050406030204" pitchFamily="18" charset="0"/>
                        <a:cs typeface="Times New Roman" panose="02020603050405020304" pitchFamily="18" charset="0"/>
                      </a:rPr>
                      <m:t>𝐾</m:t>
                    </m:r>
                    <m:r>
                      <a:rPr lang="en-US" sz="2400" b="0" i="1" baseline="-25000" smtClean="0">
                        <a:solidFill>
                          <a:srgbClr val="0000FF"/>
                        </a:solidFill>
                        <a:latin typeface="Cambria Math" panose="02040503050406030204" pitchFamily="18" charset="0"/>
                        <a:cs typeface="Times New Roman" panose="02020603050405020304" pitchFamily="18" charset="0"/>
                      </a:rPr>
                      <m:t>3</m:t>
                    </m:r>
                    <m:r>
                      <a:rPr lang="en-US" sz="2400" b="0" i="1" smtClean="0">
                        <a:solidFill>
                          <a:srgbClr val="0000FF"/>
                        </a:solidFill>
                        <a:latin typeface="Cambria Math" panose="02040503050406030204" pitchFamily="18" charset="0"/>
                        <a:cs typeface="Times New Roman" panose="02020603050405020304" pitchFamily="18" charset="0"/>
                      </a:rPr>
                      <m:t>𝑡</m:t>
                    </m:r>
                    <m:sSup>
                      <m:sSupPr>
                        <m:ctrlPr>
                          <a:rPr lang="en-US" sz="2400" b="0" i="1" smtClean="0">
                            <a:solidFill>
                              <a:srgbClr val="0000FF"/>
                            </a:solidFill>
                            <a:latin typeface="Cambria Math" panose="02040503050406030204" pitchFamily="18" charset="0"/>
                            <a:cs typeface="Times New Roman" panose="02020603050405020304" pitchFamily="18" charset="0"/>
                          </a:rPr>
                        </m:ctrlPr>
                      </m:sSupPr>
                      <m:e>
                        <m:r>
                          <a:rPr lang="en-US" sz="2400" b="0" i="1" smtClean="0">
                            <a:solidFill>
                              <a:srgbClr val="0000FF"/>
                            </a:solidFill>
                            <a:latin typeface="Cambria Math" panose="02040503050406030204" pitchFamily="18" charset="0"/>
                            <a:cs typeface="Times New Roman" panose="02020603050405020304" pitchFamily="18" charset="0"/>
                          </a:rPr>
                          <m:t>𝑒</m:t>
                        </m:r>
                      </m:e>
                      <m:sup>
                        <m:r>
                          <a:rPr lang="en-US" sz="2400" b="0" i="1" smtClean="0">
                            <a:solidFill>
                              <a:srgbClr val="0000FF"/>
                            </a:solidFill>
                            <a:latin typeface="Cambria Math" panose="02040503050406030204" pitchFamily="18" charset="0"/>
                            <a:cs typeface="Times New Roman" panose="02020603050405020304" pitchFamily="18" charset="0"/>
                          </a:rPr>
                          <m:t>−3</m:t>
                        </m:r>
                        <m:r>
                          <a:rPr lang="en-US" sz="2400" b="0" i="1" smtClean="0">
                            <a:solidFill>
                              <a:srgbClr val="0000FF"/>
                            </a:solidFill>
                            <a:latin typeface="Cambria Math" panose="02040503050406030204" pitchFamily="18" charset="0"/>
                            <a:cs typeface="Times New Roman" panose="02020603050405020304" pitchFamily="18" charset="0"/>
                          </a:rPr>
                          <m:t>𝑡</m:t>
                        </m:r>
                      </m:sup>
                    </m:sSup>
                    <m:r>
                      <a:rPr lang="en-US" sz="2400" b="0" i="1" smtClean="0">
                        <a:solidFill>
                          <a:srgbClr val="0000FF"/>
                        </a:solidFill>
                        <a:latin typeface="Cambria Math" panose="02040503050406030204" pitchFamily="18" charset="0"/>
                        <a:cs typeface="Times New Roman" panose="02020603050405020304" pitchFamily="18" charset="0"/>
                      </a:rPr>
                      <m:t>.</m:t>
                    </m:r>
                  </m:oMath>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This type of response is called critically damped.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Critically damped responses are the fastest possible without the overshoot that is characteristic of the underdamped response.</a:t>
                </a: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51694" y="590058"/>
                <a:ext cx="11507372" cy="5565947"/>
              </a:xfrm>
              <a:prstGeom prst="rect">
                <a:avLst/>
              </a:prstGeom>
              <a:blipFill>
                <a:blip r:embed="rId2"/>
                <a:stretch>
                  <a:fillRect l="-848" r="-848" b="-1643"/>
                </a:stretch>
              </a:blipFill>
            </p:spPr>
            <p:txBody>
              <a:bodyPr/>
              <a:lstStyle/>
              <a:p>
                <a:r>
                  <a:rPr lang="en-IN">
                    <a:noFill/>
                  </a:rPr>
                  <a:t> </a:t>
                </a:r>
              </a:p>
            </p:txBody>
          </p:sp>
        </mc:Fallback>
      </mc:AlternateContent>
      <p:pic>
        <p:nvPicPr>
          <p:cNvPr id="8" name="Picture 7">
            <a:extLst>
              <a:ext uri="{FF2B5EF4-FFF2-40B4-BE49-F238E27FC236}">
                <a16:creationId xmlns:a16="http://schemas.microsoft.com/office/drawing/2014/main" id="{251FE2BA-B83F-44A6-9622-E12393FB6DE7}"/>
              </a:ext>
            </a:extLst>
          </p:cNvPr>
          <p:cNvPicPr>
            <a:picLocks noChangeAspect="1"/>
          </p:cNvPicPr>
          <p:nvPr/>
        </p:nvPicPr>
        <p:blipFill>
          <a:blip r:embed="rId3"/>
          <a:stretch>
            <a:fillRect/>
          </a:stretch>
        </p:blipFill>
        <p:spPr>
          <a:xfrm>
            <a:off x="653178" y="1261922"/>
            <a:ext cx="2176432" cy="2164066"/>
          </a:xfrm>
          <a:prstGeom prst="rect">
            <a:avLst/>
          </a:prstGeom>
        </p:spPr>
      </p:pic>
      <p:pic>
        <p:nvPicPr>
          <p:cNvPr id="11" name="Picture 10">
            <a:extLst>
              <a:ext uri="{FF2B5EF4-FFF2-40B4-BE49-F238E27FC236}">
                <a16:creationId xmlns:a16="http://schemas.microsoft.com/office/drawing/2014/main" id="{8CACC64D-080B-4991-9CF4-86CF34B4F976}"/>
              </a:ext>
            </a:extLst>
          </p:cNvPr>
          <p:cNvPicPr>
            <a:picLocks noChangeAspect="1"/>
          </p:cNvPicPr>
          <p:nvPr/>
        </p:nvPicPr>
        <p:blipFill>
          <a:blip r:embed="rId4"/>
          <a:stretch>
            <a:fillRect/>
          </a:stretch>
        </p:blipFill>
        <p:spPr>
          <a:xfrm>
            <a:off x="5577962" y="1284310"/>
            <a:ext cx="3043953" cy="2261530"/>
          </a:xfrm>
          <a:prstGeom prst="rect">
            <a:avLst/>
          </a:prstGeom>
        </p:spPr>
      </p:pic>
    </p:spTree>
    <p:extLst>
      <p:ext uri="{BB962C8B-B14F-4D97-AF65-F5344CB8AC3E}">
        <p14:creationId xmlns:p14="http://schemas.microsoft.com/office/powerpoint/2010/main" val="38851055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20749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Step responses for second-order system damping cases: Conclusion</a:t>
            </a:r>
            <a:endParaRPr lang="en-IN"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51694" y="590058"/>
                <a:ext cx="11507372" cy="3349956"/>
              </a:xfrm>
              <a:prstGeom prst="rect">
                <a:avLst/>
              </a:prstGeom>
              <a:noFill/>
            </p:spPr>
            <p:txBody>
              <a:bodyPr wrap="square" rtlCol="0">
                <a:spAutoFit/>
              </a:bodyPr>
              <a:lstStyle/>
              <a:p>
                <a:pPr algn="just">
                  <a:lnSpc>
                    <a:spcPct val="150000"/>
                  </a:lnSpc>
                </a:pPr>
                <a:r>
                  <a:rPr lang="en-US" sz="2400" b="1" dirty="0">
                    <a:solidFill>
                      <a:srgbClr val="0000FF"/>
                    </a:solidFill>
                    <a:latin typeface="Times New Roman" panose="02020603050405020304" pitchFamily="18" charset="0"/>
                    <a:cs typeface="Times New Roman" panose="02020603050405020304" pitchFamily="18" charset="0"/>
                  </a:rPr>
                  <a:t>1. Overdamped responses</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Poles: Two real at </a:t>
                </a:r>
                <a14:m>
                  <m:oMath xmlns:m="http://schemas.openxmlformats.org/officeDocument/2006/math">
                    <m: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𝜎</m:t>
                    </m:r>
                    <m:r>
                      <a:rPr lang="en-US" sz="2400" b="0" i="1" baseline="-2500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𝜎</m:t>
                    </m:r>
                    <m:r>
                      <a:rPr lang="en-US" sz="2400" b="0" i="1" baseline="-2500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oMath>
                </a14:m>
                <a:endParaRPr lang="en-US" sz="2400" baseline="-250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Natural response: Two exponentials with time constants equal to the reciprocal of the pole locations, or</a:t>
                </a:r>
              </a:p>
              <a:p>
                <a:pPr algn="just">
                  <a:lnSpc>
                    <a:spcPct val="150000"/>
                  </a:lnSpc>
                </a:pPr>
                <a14:m>
                  <m:oMathPara xmlns:m="http://schemas.openxmlformats.org/officeDocument/2006/math">
                    <m:oMathParaPr>
                      <m:jc m:val="left"/>
                    </m:oMathParaPr>
                    <m:oMath xmlns:m="http://schemas.openxmlformats.org/officeDocument/2006/math">
                      <m:r>
                        <a:rPr lang="en-US" sz="2400" b="0" i="1" smtClean="0">
                          <a:solidFill>
                            <a:srgbClr val="BC14AC"/>
                          </a:solidFill>
                          <a:latin typeface="Cambria Math" panose="02040503050406030204" pitchFamily="18" charset="0"/>
                          <a:cs typeface="Times New Roman" panose="02020603050405020304" pitchFamily="18" charset="0"/>
                        </a:rPr>
                        <m:t>𝑐</m:t>
                      </m:r>
                      <m:d>
                        <m:dPr>
                          <m:ctrlPr>
                            <a:rPr lang="en-US" sz="2400" b="0" i="1" smtClean="0">
                              <a:solidFill>
                                <a:srgbClr val="BC14AC"/>
                              </a:solidFill>
                              <a:latin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cs typeface="Times New Roman" panose="02020603050405020304" pitchFamily="18" charset="0"/>
                            </a:rPr>
                            <m:t>𝑡</m:t>
                          </m:r>
                        </m:e>
                      </m:d>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𝐾</m:t>
                      </m:r>
                      <m:r>
                        <a:rPr lang="en-US" sz="2400" b="0" i="1" baseline="-25000" smtClean="0">
                          <a:solidFill>
                            <a:srgbClr val="BC14AC"/>
                          </a:solidFill>
                          <a:latin typeface="Cambria Math" panose="02040503050406030204" pitchFamily="18" charset="0"/>
                          <a:cs typeface="Times New Roman" panose="02020603050405020304" pitchFamily="18" charset="0"/>
                        </a:rPr>
                        <m:t>1</m:t>
                      </m:r>
                      <m:sSup>
                        <m:sSupPr>
                          <m:ctrlPr>
                            <a:rPr lang="en-US" sz="2400" b="0" i="1" smtClean="0">
                              <a:solidFill>
                                <a:srgbClr val="BC14AC"/>
                              </a:solidFill>
                              <a:latin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cs typeface="Times New Roman" panose="02020603050405020304" pitchFamily="18" charset="0"/>
                            </a:rPr>
                            <m:t>𝑒</m:t>
                          </m:r>
                        </m:e>
                        <m:sup>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𝜎</m:t>
                          </m:r>
                          <m:r>
                            <a:rPr lang="en-US" sz="2400" b="0" i="1" baseline="-2500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𝑡</m:t>
                          </m:r>
                        </m:sup>
                      </m:sSup>
                      <m:r>
                        <a:rPr lang="en-US" sz="2400" i="1">
                          <a:solidFill>
                            <a:srgbClr val="BC14AC"/>
                          </a:solidFill>
                          <a:latin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cs typeface="Times New Roman" panose="02020603050405020304" pitchFamily="18" charset="0"/>
                        </a:rPr>
                        <m:t>𝐾</m:t>
                      </m:r>
                      <m:r>
                        <a:rPr lang="en-US" sz="2400" b="0" i="1" baseline="-25000" smtClean="0">
                          <a:solidFill>
                            <a:srgbClr val="BC14AC"/>
                          </a:solidFill>
                          <a:latin typeface="Cambria Math" panose="02040503050406030204" pitchFamily="18" charset="0"/>
                          <a:cs typeface="Times New Roman" panose="02020603050405020304" pitchFamily="18" charset="0"/>
                        </a:rPr>
                        <m:t>2</m:t>
                      </m:r>
                      <m:sSup>
                        <m:sSupPr>
                          <m:ctrlPr>
                            <a:rPr lang="en-US" sz="2400" i="1">
                              <a:solidFill>
                                <a:srgbClr val="BC14AC"/>
                              </a:solidFill>
                              <a:latin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cs typeface="Times New Roman" panose="02020603050405020304" pitchFamily="18" charset="0"/>
                            </a:rPr>
                            <m:t>𝑒</m:t>
                          </m:r>
                        </m:e>
                        <m:sup>
                          <m:r>
                            <a:rPr lang="en-US" sz="2400" i="1">
                              <a:solidFill>
                                <a:srgbClr val="BC14AC"/>
                              </a:solidFill>
                              <a:latin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𝜎</m:t>
                          </m:r>
                          <m:r>
                            <a:rPr lang="en-US" sz="2400" b="0" i="1" baseline="-2500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𝑡</m:t>
                          </m:r>
                        </m:sup>
                      </m:sSup>
                    </m:oMath>
                  </m:oMathPara>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51694" y="590058"/>
                <a:ext cx="11507372" cy="3349956"/>
              </a:xfrm>
              <a:prstGeom prst="rect">
                <a:avLst/>
              </a:prstGeom>
              <a:blipFill>
                <a:blip r:embed="rId2"/>
                <a:stretch>
                  <a:fillRect l="-848" r="-848"/>
                </a:stretch>
              </a:blipFill>
            </p:spPr>
            <p:txBody>
              <a:bodyPr/>
              <a:lstStyle/>
              <a:p>
                <a:r>
                  <a:rPr lang="en-IN">
                    <a:noFill/>
                  </a:rPr>
                  <a:t> </a:t>
                </a:r>
              </a:p>
            </p:txBody>
          </p:sp>
        </mc:Fallback>
      </mc:AlternateContent>
      <p:pic>
        <p:nvPicPr>
          <p:cNvPr id="3" name="Picture 2">
            <a:extLst>
              <a:ext uri="{FF2B5EF4-FFF2-40B4-BE49-F238E27FC236}">
                <a16:creationId xmlns:a16="http://schemas.microsoft.com/office/drawing/2014/main" id="{545CDC0F-6902-4F8F-80A6-FAC618DB3A06}"/>
              </a:ext>
            </a:extLst>
          </p:cNvPr>
          <p:cNvPicPr>
            <a:picLocks noChangeAspect="1"/>
          </p:cNvPicPr>
          <p:nvPr/>
        </p:nvPicPr>
        <p:blipFill>
          <a:blip r:embed="rId3"/>
          <a:stretch>
            <a:fillRect/>
          </a:stretch>
        </p:blipFill>
        <p:spPr>
          <a:xfrm>
            <a:off x="4335780" y="3428047"/>
            <a:ext cx="3581400" cy="2867025"/>
          </a:xfrm>
          <a:prstGeom prst="rect">
            <a:avLst/>
          </a:prstGeom>
        </p:spPr>
      </p:pic>
    </p:spTree>
    <p:extLst>
      <p:ext uri="{BB962C8B-B14F-4D97-AF65-F5344CB8AC3E}">
        <p14:creationId xmlns:p14="http://schemas.microsoft.com/office/powerpoint/2010/main" val="572558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Zeros of a Transfer Function</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51694" y="844058"/>
            <a:ext cx="11507372" cy="2795958"/>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zeros of a transfer function are </a:t>
            </a:r>
          </a:p>
          <a:p>
            <a:pPr marL="457200" indent="-457200" algn="just">
              <a:lnSpc>
                <a:spcPct val="150000"/>
              </a:lnSpc>
              <a:buAutoNum type="arabicParenBoth"/>
            </a:pPr>
            <a:r>
              <a:rPr lang="en-US" sz="2400" dirty="0">
                <a:solidFill>
                  <a:srgbClr val="0000FF"/>
                </a:solidFill>
                <a:latin typeface="Times New Roman" panose="02020603050405020304" pitchFamily="18" charset="0"/>
                <a:cs typeface="Times New Roman" panose="02020603050405020304" pitchFamily="18" charset="0"/>
              </a:rPr>
              <a:t>the values of the Laplace transform variable, </a:t>
            </a:r>
            <a:r>
              <a:rPr lang="en-US" sz="2400" b="1" dirty="0">
                <a:solidFill>
                  <a:srgbClr val="0000FF"/>
                </a:solidFill>
                <a:latin typeface="Times New Roman" panose="02020603050405020304" pitchFamily="18" charset="0"/>
                <a:cs typeface="Times New Roman" panose="02020603050405020304" pitchFamily="18" charset="0"/>
              </a:rPr>
              <a:t>s</a:t>
            </a:r>
            <a:r>
              <a:rPr lang="en-US" sz="2400" dirty="0">
                <a:solidFill>
                  <a:srgbClr val="0000FF"/>
                </a:solidFill>
                <a:latin typeface="Times New Roman" panose="02020603050405020304" pitchFamily="18" charset="0"/>
                <a:cs typeface="Times New Roman" panose="02020603050405020304" pitchFamily="18" charset="0"/>
              </a:rPr>
              <a:t>, that cause the transfer function to become zero, or </a:t>
            </a:r>
          </a:p>
          <a:p>
            <a:pPr marL="457200" indent="-457200" algn="just">
              <a:lnSpc>
                <a:spcPct val="150000"/>
              </a:lnSpc>
              <a:buAutoNum type="arabicParenBoth"/>
            </a:pPr>
            <a:r>
              <a:rPr lang="en-US" sz="2400" dirty="0">
                <a:solidFill>
                  <a:srgbClr val="0000FF"/>
                </a:solidFill>
                <a:latin typeface="Times New Roman" panose="02020603050405020304" pitchFamily="18" charset="0"/>
                <a:cs typeface="Times New Roman" panose="02020603050405020304" pitchFamily="18" charset="0"/>
              </a:rPr>
              <a:t>any roots of the numerator of the transfer function that are common to roots of the denominator.</a:t>
            </a:r>
          </a:p>
        </p:txBody>
      </p:sp>
    </p:spTree>
    <p:extLst>
      <p:ext uri="{BB962C8B-B14F-4D97-AF65-F5344CB8AC3E}">
        <p14:creationId xmlns:p14="http://schemas.microsoft.com/office/powerpoint/2010/main" val="38323801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20749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Step responses for second-order system damping cases: Conclusion</a:t>
            </a:r>
            <a:endParaRPr lang="en-IN"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51694" y="590058"/>
                <a:ext cx="11507372" cy="3970318"/>
              </a:xfrm>
              <a:prstGeom prst="rect">
                <a:avLst/>
              </a:prstGeom>
              <a:noFill/>
            </p:spPr>
            <p:txBody>
              <a:bodyPr wrap="square" rtlCol="0">
                <a:spAutoFit/>
              </a:bodyPr>
              <a:lstStyle/>
              <a:p>
                <a:pPr algn="just">
                  <a:lnSpc>
                    <a:spcPct val="150000"/>
                  </a:lnSpc>
                </a:pPr>
                <a:r>
                  <a:rPr lang="en-US" sz="2400" b="1" dirty="0">
                    <a:solidFill>
                      <a:srgbClr val="0000FF"/>
                    </a:solidFill>
                    <a:latin typeface="Times New Roman" panose="02020603050405020304" pitchFamily="18" charset="0"/>
                    <a:cs typeface="Times New Roman" panose="02020603050405020304" pitchFamily="18" charset="0"/>
                  </a:rPr>
                  <a:t>2. Underdamped responses</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Poles: Two complex at </a:t>
                </a:r>
                <a14:m>
                  <m:oMath xmlns:m="http://schemas.openxmlformats.org/officeDocument/2006/math">
                    <m:sSub>
                      <m:sSubPr>
                        <m:ctrlP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𝑑</m:t>
                        </m:r>
                      </m:sub>
                    </m:sSub>
                    <m: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𝑗</m:t>
                    </m:r>
                    <m:sSub>
                      <m:sSub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𝑑</m:t>
                        </m:r>
                      </m:sub>
                    </m:sSub>
                  </m:oMath>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Natural response: Damped sinusoid with an exponential envelope whose time constant is equal to the reciprocal of the pole’s real part.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radian frequency of the sinusoid, the damped frequency of oscillation, is equal to the imaginary part of the poles, or </a:t>
                </a:r>
              </a:p>
              <a:p>
                <a:pPr algn="just">
                  <a:lnSpc>
                    <a:spcPct val="150000"/>
                  </a:lnSpc>
                </a:pPr>
                <a14:m>
                  <m:oMathPara xmlns:m="http://schemas.openxmlformats.org/officeDocument/2006/math">
                    <m:oMathParaPr>
                      <m:jc m:val="left"/>
                    </m:oMathParaPr>
                    <m:oMath xmlns:m="http://schemas.openxmlformats.org/officeDocument/2006/math">
                      <m:r>
                        <a:rPr lang="en-US" sz="2400" b="0" i="1" smtClean="0">
                          <a:solidFill>
                            <a:srgbClr val="BC14AC"/>
                          </a:solidFill>
                          <a:latin typeface="Cambria Math" panose="02040503050406030204" pitchFamily="18" charset="0"/>
                          <a:cs typeface="Times New Roman" panose="02020603050405020304" pitchFamily="18" charset="0"/>
                        </a:rPr>
                        <m:t>𝑐</m:t>
                      </m:r>
                      <m:d>
                        <m:dPr>
                          <m:ctrlPr>
                            <a:rPr lang="en-US" sz="2400" b="0" i="1" smtClean="0">
                              <a:solidFill>
                                <a:srgbClr val="BC14AC"/>
                              </a:solidFill>
                              <a:latin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cs typeface="Times New Roman" panose="02020603050405020304" pitchFamily="18" charset="0"/>
                            </a:rPr>
                            <m:t>𝑡</m:t>
                          </m:r>
                        </m:e>
                      </m:d>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𝐴</m:t>
                      </m:r>
                      <m:sSup>
                        <m:sSupPr>
                          <m:ctrlPr>
                            <a:rPr lang="en-US" sz="2400" b="0" i="1" smtClean="0">
                              <a:solidFill>
                                <a:srgbClr val="BC14AC"/>
                              </a:solidFill>
                              <a:latin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cs typeface="Times New Roman" panose="02020603050405020304" pitchFamily="18" charset="0"/>
                            </a:rPr>
                            <m:t>𝑒</m:t>
                          </m:r>
                        </m:e>
                        <m:sup>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𝜎</m:t>
                          </m:r>
                          <m:r>
                            <a:rPr lang="en-US" sz="2400" b="0" i="1" baseline="-2500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𝑑</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𝑡</m:t>
                          </m:r>
                        </m:sup>
                      </m:sSup>
                      <m:func>
                        <m:func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cos</m:t>
                          </m:r>
                        </m:fName>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𝑑</m:t>
                              </m:r>
                            </m:sub>
                          </m:s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𝑡</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𝜙</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e>
                      </m:func>
                    </m:oMath>
                  </m:oMathPara>
                </a14:m>
                <a:endParaRPr lang="en-US" sz="2400"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51694" y="590058"/>
                <a:ext cx="11507372" cy="3970318"/>
              </a:xfrm>
              <a:prstGeom prst="rect">
                <a:avLst/>
              </a:prstGeom>
              <a:blipFill>
                <a:blip r:embed="rId2"/>
                <a:stretch>
                  <a:fillRect l="-848" r="-848"/>
                </a:stretch>
              </a:blipFill>
            </p:spPr>
            <p:txBody>
              <a:bodyPr/>
              <a:lstStyle/>
              <a:p>
                <a:r>
                  <a:rPr lang="en-IN">
                    <a:noFill/>
                  </a:rPr>
                  <a:t> </a:t>
                </a:r>
              </a:p>
            </p:txBody>
          </p:sp>
        </mc:Fallback>
      </mc:AlternateContent>
      <p:pic>
        <p:nvPicPr>
          <p:cNvPr id="3" name="Picture 2">
            <a:extLst>
              <a:ext uri="{FF2B5EF4-FFF2-40B4-BE49-F238E27FC236}">
                <a16:creationId xmlns:a16="http://schemas.microsoft.com/office/drawing/2014/main" id="{FFA7072B-2737-466F-9F42-2431C2121092}"/>
              </a:ext>
            </a:extLst>
          </p:cNvPr>
          <p:cNvPicPr>
            <a:picLocks noChangeAspect="1"/>
          </p:cNvPicPr>
          <p:nvPr/>
        </p:nvPicPr>
        <p:blipFill>
          <a:blip r:embed="rId3"/>
          <a:stretch>
            <a:fillRect/>
          </a:stretch>
        </p:blipFill>
        <p:spPr>
          <a:xfrm>
            <a:off x="5938837" y="3506450"/>
            <a:ext cx="4029809" cy="3402330"/>
          </a:xfrm>
          <a:prstGeom prst="rect">
            <a:avLst/>
          </a:prstGeom>
        </p:spPr>
      </p:pic>
    </p:spTree>
    <p:extLst>
      <p:ext uri="{BB962C8B-B14F-4D97-AF65-F5344CB8AC3E}">
        <p14:creationId xmlns:p14="http://schemas.microsoft.com/office/powerpoint/2010/main" val="37592218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20749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Step responses for second-order system damping cases: Conclusion</a:t>
            </a:r>
            <a:endParaRPr lang="en-IN"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51694" y="590058"/>
                <a:ext cx="11507372" cy="2862322"/>
              </a:xfrm>
              <a:prstGeom prst="rect">
                <a:avLst/>
              </a:prstGeom>
              <a:noFill/>
            </p:spPr>
            <p:txBody>
              <a:bodyPr wrap="square" rtlCol="0">
                <a:spAutoFit/>
              </a:bodyPr>
              <a:lstStyle/>
              <a:p>
                <a:pPr algn="just">
                  <a:lnSpc>
                    <a:spcPct val="150000"/>
                  </a:lnSpc>
                </a:pPr>
                <a:r>
                  <a:rPr lang="en-US" sz="2400" b="1" dirty="0">
                    <a:solidFill>
                      <a:srgbClr val="0000FF"/>
                    </a:solidFill>
                    <a:latin typeface="Times New Roman" panose="02020603050405020304" pitchFamily="18" charset="0"/>
                    <a:cs typeface="Times New Roman" panose="02020603050405020304" pitchFamily="18" charset="0"/>
                  </a:rPr>
                  <a:t>3. Undamped responses</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Poles: Two imaginary at </a:t>
                </a:r>
                <a:r>
                  <a:rPr lang="en-US" sz="2400" dirty="0">
                    <a:solidFill>
                      <a:srgbClr val="BC14AC"/>
                    </a:solidFill>
                    <a:ea typeface="Cambria Math" panose="02040503050406030204" pitchFamily="18" charset="0"/>
                    <a:cs typeface="Times New Roman" panose="02020603050405020304" pitchFamily="18" charset="0"/>
                  </a:rPr>
                  <a:t> </a:t>
                </a:r>
                <a14:m>
                  <m:oMath xmlns:m="http://schemas.openxmlformats.org/officeDocument/2006/math">
                    <m: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𝑗</m:t>
                    </m:r>
                    <m:sSub>
                      <m:sSub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sub>
                    </m:s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oMath>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Natural response: Undamped sinusoid with radian frequency equal to the imaginary part of the poles, or</a:t>
                </a:r>
              </a:p>
              <a:p>
                <a:pPr algn="just">
                  <a:lnSpc>
                    <a:spcPct val="150000"/>
                  </a:lnSpc>
                </a:pPr>
                <a14:m>
                  <m:oMathPara xmlns:m="http://schemas.openxmlformats.org/officeDocument/2006/math">
                    <m:oMathParaPr>
                      <m:jc m:val="left"/>
                    </m:oMathParaPr>
                    <m:oMath xmlns:m="http://schemas.openxmlformats.org/officeDocument/2006/math">
                      <m:r>
                        <a:rPr lang="en-US" sz="2400" b="0" i="1" smtClean="0">
                          <a:solidFill>
                            <a:srgbClr val="BC14AC"/>
                          </a:solidFill>
                          <a:latin typeface="Cambria Math" panose="02040503050406030204" pitchFamily="18" charset="0"/>
                          <a:cs typeface="Times New Roman" panose="02020603050405020304" pitchFamily="18" charset="0"/>
                        </a:rPr>
                        <m:t>𝑐</m:t>
                      </m:r>
                      <m:d>
                        <m:dPr>
                          <m:ctrlPr>
                            <a:rPr lang="en-US" sz="2400" b="0" i="1" smtClean="0">
                              <a:solidFill>
                                <a:srgbClr val="BC14AC"/>
                              </a:solidFill>
                              <a:latin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cs typeface="Times New Roman" panose="02020603050405020304" pitchFamily="18" charset="0"/>
                            </a:rPr>
                            <m:t>𝑡</m:t>
                          </m:r>
                        </m:e>
                      </m:d>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𝐴</m:t>
                      </m:r>
                      <m:func>
                        <m:func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cos</m:t>
                          </m:r>
                        </m:fName>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sub>
                          </m:s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𝑡</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𝜙</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e>
                      </m:func>
                    </m:oMath>
                  </m:oMathPara>
                </a14:m>
                <a:endParaRPr lang="en-US" sz="2400"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51694" y="590058"/>
                <a:ext cx="11507372" cy="2862322"/>
              </a:xfrm>
              <a:prstGeom prst="rect">
                <a:avLst/>
              </a:prstGeom>
              <a:blipFill>
                <a:blip r:embed="rId2"/>
                <a:stretch>
                  <a:fillRect l="-848" r="-848"/>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C4DD5FD1-B2BF-4DBC-9DCE-D7051CAE9DB3}"/>
              </a:ext>
            </a:extLst>
          </p:cNvPr>
          <p:cNvPicPr>
            <a:picLocks noChangeAspect="1"/>
          </p:cNvPicPr>
          <p:nvPr/>
        </p:nvPicPr>
        <p:blipFill>
          <a:blip r:embed="rId3"/>
          <a:stretch>
            <a:fillRect/>
          </a:stretch>
        </p:blipFill>
        <p:spPr>
          <a:xfrm>
            <a:off x="4282757" y="3356271"/>
            <a:ext cx="3624066" cy="3235325"/>
          </a:xfrm>
          <a:prstGeom prst="rect">
            <a:avLst/>
          </a:prstGeom>
        </p:spPr>
      </p:pic>
    </p:spTree>
    <p:extLst>
      <p:ext uri="{BB962C8B-B14F-4D97-AF65-F5344CB8AC3E}">
        <p14:creationId xmlns:p14="http://schemas.microsoft.com/office/powerpoint/2010/main" val="28923471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20749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Step responses for second-order system damping cases: Conclusion</a:t>
            </a:r>
            <a:endParaRPr lang="en-IN"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51694" y="590058"/>
                <a:ext cx="11507372" cy="3416320"/>
              </a:xfrm>
              <a:prstGeom prst="rect">
                <a:avLst/>
              </a:prstGeom>
              <a:noFill/>
            </p:spPr>
            <p:txBody>
              <a:bodyPr wrap="square" rtlCol="0">
                <a:spAutoFit/>
              </a:bodyPr>
              <a:lstStyle/>
              <a:p>
                <a:pPr algn="just">
                  <a:lnSpc>
                    <a:spcPct val="150000"/>
                  </a:lnSpc>
                </a:pPr>
                <a:r>
                  <a:rPr lang="en-US" sz="2400" b="1" dirty="0">
                    <a:solidFill>
                      <a:srgbClr val="0000FF"/>
                    </a:solidFill>
                    <a:latin typeface="Times New Roman" panose="02020603050405020304" pitchFamily="18" charset="0"/>
                    <a:cs typeface="Times New Roman" panose="02020603050405020304" pitchFamily="18" charset="0"/>
                  </a:rPr>
                  <a:t>4. Critically damped responses</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Poles: Two real at </a:t>
                </a:r>
                <a14:m>
                  <m:oMath xmlns:m="http://schemas.openxmlformats.org/officeDocument/2006/math">
                    <m:sSub>
                      <m:sSubPr>
                        <m:ctrlP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sub>
                    </m:sSub>
                  </m:oMath>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Natural response: One term is an exponential whose time constant is equal to the reciprocal of the pole location. Another term is the product of time, t, and an exponential with time constant equal to the reciprocal of the pole location, or</a:t>
                </a:r>
              </a:p>
              <a:p>
                <a:pPr algn="just">
                  <a:lnSpc>
                    <a:spcPct val="150000"/>
                  </a:lnSpc>
                </a:pPr>
                <a14:m>
                  <m:oMathPara xmlns:m="http://schemas.openxmlformats.org/officeDocument/2006/math">
                    <m:oMathParaPr>
                      <m:jc m:val="left"/>
                    </m:oMathParaPr>
                    <m:oMath xmlns:m="http://schemas.openxmlformats.org/officeDocument/2006/math">
                      <m:r>
                        <a:rPr lang="en-US" sz="2400" b="0" i="1" smtClean="0">
                          <a:solidFill>
                            <a:srgbClr val="BC14AC"/>
                          </a:solidFill>
                          <a:latin typeface="Cambria Math" panose="02040503050406030204" pitchFamily="18" charset="0"/>
                          <a:cs typeface="Times New Roman" panose="02020603050405020304" pitchFamily="18" charset="0"/>
                        </a:rPr>
                        <m:t>𝑐</m:t>
                      </m:r>
                      <m:d>
                        <m:dPr>
                          <m:ctrlPr>
                            <a:rPr lang="en-US" sz="2400" b="0" i="1" smtClean="0">
                              <a:solidFill>
                                <a:srgbClr val="BC14AC"/>
                              </a:solidFill>
                              <a:latin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cs typeface="Times New Roman" panose="02020603050405020304" pitchFamily="18" charset="0"/>
                            </a:rPr>
                            <m:t>𝑡</m:t>
                          </m:r>
                        </m:e>
                      </m:d>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𝐾</m:t>
                      </m:r>
                      <m:r>
                        <a:rPr lang="en-US" sz="2400" b="0" i="1" baseline="-25000" smtClean="0">
                          <a:solidFill>
                            <a:srgbClr val="BC14AC"/>
                          </a:solidFill>
                          <a:latin typeface="Cambria Math" panose="02040503050406030204" pitchFamily="18" charset="0"/>
                          <a:cs typeface="Times New Roman" panose="02020603050405020304" pitchFamily="18" charset="0"/>
                        </a:rPr>
                        <m:t>1</m:t>
                      </m:r>
                      <m:sSup>
                        <m:sSupPr>
                          <m:ctrlPr>
                            <a:rPr lang="en-US" sz="2400" b="0" i="1" smtClean="0">
                              <a:solidFill>
                                <a:srgbClr val="BC14AC"/>
                              </a:solidFill>
                              <a:latin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cs typeface="Times New Roman" panose="02020603050405020304" pitchFamily="18" charset="0"/>
                            </a:rPr>
                            <m:t>𝑒</m:t>
                          </m:r>
                        </m:e>
                        <m:sup>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𝜎</m:t>
                          </m:r>
                          <m:r>
                            <a:rPr lang="en-US" sz="2400" b="0" i="1" baseline="-2500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𝑡</m:t>
                          </m:r>
                        </m:sup>
                      </m:sSup>
                      <m:r>
                        <a:rPr lang="en-US" sz="2400" i="1">
                          <a:solidFill>
                            <a:srgbClr val="BC14AC"/>
                          </a:solidFill>
                          <a:latin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cs typeface="Times New Roman" panose="02020603050405020304" pitchFamily="18" charset="0"/>
                        </a:rPr>
                        <m:t>𝐾</m:t>
                      </m:r>
                      <m:r>
                        <a:rPr lang="en-US" sz="2400" b="0" i="1" baseline="-25000" smtClean="0">
                          <a:solidFill>
                            <a:srgbClr val="BC14AC"/>
                          </a:solidFill>
                          <a:latin typeface="Cambria Math" panose="02040503050406030204" pitchFamily="18" charset="0"/>
                          <a:cs typeface="Times New Roman" panose="02020603050405020304" pitchFamily="18" charset="0"/>
                        </a:rPr>
                        <m:t>2</m:t>
                      </m:r>
                      <m:sSup>
                        <m:sSupPr>
                          <m:ctrlPr>
                            <a:rPr lang="en-US" sz="2400" i="1">
                              <a:solidFill>
                                <a:srgbClr val="BC14AC"/>
                              </a:solidFill>
                              <a:latin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cs typeface="Times New Roman" panose="02020603050405020304" pitchFamily="18" charset="0"/>
                            </a:rPr>
                            <m:t>𝑡</m:t>
                          </m:r>
                          <m:r>
                            <a:rPr lang="en-US" sz="2400" i="1">
                              <a:solidFill>
                                <a:srgbClr val="BC14AC"/>
                              </a:solidFill>
                              <a:latin typeface="Cambria Math" panose="02040503050406030204" pitchFamily="18" charset="0"/>
                              <a:cs typeface="Times New Roman" panose="02020603050405020304" pitchFamily="18" charset="0"/>
                            </a:rPr>
                            <m:t>𝑒</m:t>
                          </m:r>
                        </m:e>
                        <m:sup>
                          <m:r>
                            <a:rPr lang="en-US" sz="2400" i="1">
                              <a:solidFill>
                                <a:srgbClr val="BC14AC"/>
                              </a:solidFill>
                              <a:latin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𝜎</m:t>
                          </m:r>
                          <m:r>
                            <a:rPr lang="en-US" sz="2400" b="0" i="1" baseline="-2500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𝑡</m:t>
                          </m:r>
                        </m:sup>
                      </m:sSup>
                    </m:oMath>
                  </m:oMathPara>
                </a14:m>
                <a:endParaRPr lang="en-US" sz="2400"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51694" y="590058"/>
                <a:ext cx="11507372" cy="3416320"/>
              </a:xfrm>
              <a:prstGeom prst="rect">
                <a:avLst/>
              </a:prstGeom>
              <a:blipFill>
                <a:blip r:embed="rId2"/>
                <a:stretch>
                  <a:fillRect l="-848" r="-848"/>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64764264-04AD-4FDD-AEF8-571A4DB7379E}"/>
              </a:ext>
            </a:extLst>
          </p:cNvPr>
          <p:cNvPicPr>
            <a:picLocks noChangeAspect="1"/>
          </p:cNvPicPr>
          <p:nvPr/>
        </p:nvPicPr>
        <p:blipFill>
          <a:blip r:embed="rId3"/>
          <a:stretch>
            <a:fillRect/>
          </a:stretch>
        </p:blipFill>
        <p:spPr>
          <a:xfrm>
            <a:off x="4110037" y="3832860"/>
            <a:ext cx="3789245" cy="2832100"/>
          </a:xfrm>
          <a:prstGeom prst="rect">
            <a:avLst/>
          </a:prstGeom>
        </p:spPr>
      </p:pic>
    </p:spTree>
    <p:extLst>
      <p:ext uri="{BB962C8B-B14F-4D97-AF65-F5344CB8AC3E}">
        <p14:creationId xmlns:p14="http://schemas.microsoft.com/office/powerpoint/2010/main" val="12287230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20749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Step responses for second-order system damping cases: Conclusion</a:t>
            </a:r>
            <a:endParaRPr lang="en-IN" sz="2400" b="1" baseline="-25000"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51694" y="590058"/>
            <a:ext cx="11507372" cy="6119945"/>
          </a:xfrm>
          <a:prstGeom prst="rect">
            <a:avLst/>
          </a:prstGeom>
          <a:noFill/>
        </p:spPr>
        <p:txBody>
          <a:bodyPr wrap="square" rtlCol="0">
            <a:spAutoFit/>
          </a:bodyPr>
          <a:lstStyle/>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ctr">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step responses for the four cases of damping </a:t>
            </a:r>
          </a:p>
        </p:txBody>
      </p:sp>
      <p:pic>
        <p:nvPicPr>
          <p:cNvPr id="3" name="Picture 2">
            <a:extLst>
              <a:ext uri="{FF2B5EF4-FFF2-40B4-BE49-F238E27FC236}">
                <a16:creationId xmlns:a16="http://schemas.microsoft.com/office/drawing/2014/main" id="{95856B7D-0AA2-4EFE-8F05-A41D22C33FE8}"/>
              </a:ext>
            </a:extLst>
          </p:cNvPr>
          <p:cNvPicPr>
            <a:picLocks noChangeAspect="1"/>
          </p:cNvPicPr>
          <p:nvPr/>
        </p:nvPicPr>
        <p:blipFill>
          <a:blip r:embed="rId2"/>
          <a:stretch>
            <a:fillRect/>
          </a:stretch>
        </p:blipFill>
        <p:spPr>
          <a:xfrm>
            <a:off x="2103609" y="767243"/>
            <a:ext cx="8147831" cy="5265016"/>
          </a:xfrm>
          <a:prstGeom prst="rect">
            <a:avLst/>
          </a:prstGeom>
        </p:spPr>
      </p:pic>
    </p:spTree>
    <p:extLst>
      <p:ext uri="{BB962C8B-B14F-4D97-AF65-F5344CB8AC3E}">
        <p14:creationId xmlns:p14="http://schemas.microsoft.com/office/powerpoint/2010/main" val="8397546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20749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Natural frequency and Damping ratio of second order system</a:t>
            </a:r>
            <a:endParaRPr lang="en-IN"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51694" y="590058"/>
                <a:ext cx="11507372" cy="4457952"/>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natural frequency and damping ratio can be used to describe the characteristics of the second-order transient response just as time constants describe the first-order system response. </a:t>
                </a:r>
              </a:p>
              <a:p>
                <a:pPr algn="just">
                  <a:lnSpc>
                    <a:spcPct val="150000"/>
                  </a:lnSpc>
                </a:pPr>
                <a:r>
                  <a:rPr lang="en-US" sz="2400" b="1" dirty="0">
                    <a:solidFill>
                      <a:srgbClr val="0000FF"/>
                    </a:solidFill>
                    <a:latin typeface="Times New Roman" panose="02020603050405020304" pitchFamily="18" charset="0"/>
                    <a:cs typeface="Times New Roman" panose="02020603050405020304" pitchFamily="18" charset="0"/>
                  </a:rPr>
                  <a:t>Natural Frequency, </a:t>
                </a:r>
                <a14:m>
                  <m:oMath xmlns:m="http://schemas.openxmlformats.org/officeDocument/2006/math">
                    <m:sSub>
                      <m:sSubPr>
                        <m:ctrlPr>
                          <a:rPr lang="en-US" sz="2400" b="1"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1"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𝝎</m:t>
                        </m:r>
                      </m:e>
                      <m:sub>
                        <m:r>
                          <a:rPr lang="en-US" sz="2400" b="1"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𝒏</m:t>
                        </m:r>
                      </m:sub>
                    </m:sSub>
                  </m:oMath>
                </a14:m>
                <a:endParaRPr lang="en-US" sz="2400" b="1"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natural frequency of a second-order system is the frequency of oscillation of the system without damping.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For example, the frequency of oscillation of a series RLC circuit with the resistance shorted would be the natural frequency.</a:t>
                </a: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51694" y="590058"/>
                <a:ext cx="11507372" cy="4457952"/>
              </a:xfrm>
              <a:prstGeom prst="rect">
                <a:avLst/>
              </a:prstGeom>
              <a:blipFill>
                <a:blip r:embed="rId2"/>
                <a:stretch>
                  <a:fillRect l="-848" r="-848" b="-2326"/>
                </a:stretch>
              </a:blipFill>
            </p:spPr>
            <p:txBody>
              <a:bodyPr/>
              <a:lstStyle/>
              <a:p>
                <a:r>
                  <a:rPr lang="en-IN">
                    <a:noFill/>
                  </a:rPr>
                  <a:t> </a:t>
                </a:r>
              </a:p>
            </p:txBody>
          </p:sp>
        </mc:Fallback>
      </mc:AlternateContent>
    </p:spTree>
    <p:extLst>
      <p:ext uri="{BB962C8B-B14F-4D97-AF65-F5344CB8AC3E}">
        <p14:creationId xmlns:p14="http://schemas.microsoft.com/office/powerpoint/2010/main" val="38195885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20749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Natural frequency and Damping ratio of second order system</a:t>
            </a:r>
            <a:endParaRPr lang="en-IN"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51694" y="590058"/>
                <a:ext cx="11507372" cy="2351798"/>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Damping Ratio, </a:t>
                </a:r>
                <a:r>
                  <a:rPr lang="el-GR" sz="2400" dirty="0">
                    <a:solidFill>
                      <a:srgbClr val="0000FF"/>
                    </a:solidFill>
                    <a:latin typeface="Times New Roman" panose="02020603050405020304" pitchFamily="18" charset="0"/>
                    <a:cs typeface="Times New Roman" panose="02020603050405020304" pitchFamily="18" charset="0"/>
                  </a:rPr>
                  <a:t>ζ</a:t>
                </a: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This is the ratio of exponential decay frequency to Natural frequency (rad/second).</a:t>
                </a:r>
              </a:p>
              <a:p>
                <a:pPr algn="just">
                  <a:lnSpc>
                    <a:spcPct val="150000"/>
                  </a:lnSpc>
                </a:pPr>
                <a14:m>
                  <m:oMathPara xmlns:m="http://schemas.openxmlformats.org/officeDocument/2006/math">
                    <m:oMathParaPr>
                      <m:jc m:val="centerGroup"/>
                    </m:oMathParaPr>
                    <m:oMath xmlns:m="http://schemas.openxmlformats.org/officeDocument/2006/math">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𝜁</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Exponential</m:t>
                          </m:r>
                          <m: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decay</m:t>
                          </m:r>
                          <m: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frequency</m:t>
                          </m:r>
                        </m:num>
                        <m:den>
                          <m:r>
                            <m:rPr>
                              <m:sty m:val="p"/>
                            </m:rP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Natual</m:t>
                          </m:r>
                          <m: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frequency</m:t>
                          </m:r>
                          <m: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rad</m:t>
                          </m:r>
                          <m: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second</m:t>
                          </m:r>
                          <m: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den>
                      </m:f>
                      <m:r>
                        <a:rPr lang="en-US" sz="240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1</m:t>
                          </m:r>
                        </m:num>
                        <m:den>
                          <m:r>
                            <a:rPr lang="en-US"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2</m:t>
                          </m:r>
                          <m:r>
                            <a:rPr lang="en-US"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𝜋</m:t>
                          </m:r>
                        </m:den>
                      </m:f>
                      <m:f>
                        <m:fPr>
                          <m:ctrlPr>
                            <a:rPr lang="en-US"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sz="240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Natural</m:t>
                          </m:r>
                          <m:r>
                            <a:rPr lang="en-US" sz="240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240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Period</m:t>
                          </m:r>
                        </m:num>
                        <m:den>
                          <m:r>
                            <m:rPr>
                              <m:sty m:val="p"/>
                            </m:rPr>
                            <a:rPr lang="en-US" sz="240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Exponential</m:t>
                          </m:r>
                          <m:r>
                            <a:rPr lang="en-US" sz="240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240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Period</m:t>
                          </m:r>
                        </m:den>
                      </m:f>
                    </m:oMath>
                  </m:oMathPara>
                </a14:m>
                <a:endParaRPr lang="en-US" sz="2400"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51694" y="590058"/>
                <a:ext cx="11507372" cy="2351798"/>
              </a:xfrm>
              <a:prstGeom prst="rect">
                <a:avLst/>
              </a:prstGeom>
              <a:blipFill>
                <a:blip r:embed="rId2"/>
                <a:stretch>
                  <a:fillRect l="-848"/>
                </a:stretch>
              </a:blipFill>
            </p:spPr>
            <p:txBody>
              <a:bodyPr/>
              <a:lstStyle/>
              <a:p>
                <a:r>
                  <a:rPr lang="en-IN">
                    <a:noFill/>
                  </a:rPr>
                  <a:t> </a:t>
                </a:r>
              </a:p>
            </p:txBody>
          </p:sp>
        </mc:Fallback>
      </mc:AlternateContent>
    </p:spTree>
    <p:extLst>
      <p:ext uri="{BB962C8B-B14F-4D97-AF65-F5344CB8AC3E}">
        <p14:creationId xmlns:p14="http://schemas.microsoft.com/office/powerpoint/2010/main" val="41489630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20749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Natural frequency and Damping ratio of second order system</a:t>
            </a:r>
            <a:endParaRPr lang="en-IN"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51694" y="590058"/>
                <a:ext cx="11507372" cy="5738750"/>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Consider the general second order system</a:t>
                </a:r>
              </a:p>
              <a:p>
                <a:pPr algn="just">
                  <a:lnSpc>
                    <a:spcPct val="150000"/>
                  </a:lnSpc>
                </a:pPr>
                <a14:m>
                  <m:oMathPara xmlns:m="http://schemas.openxmlformats.org/officeDocument/2006/math">
                    <m:oMathParaPr>
                      <m:jc m:val="centerGroup"/>
                    </m:oMathParaPr>
                    <m:oMath xmlns:m="http://schemas.openxmlformats.org/officeDocument/2006/math">
                      <m:r>
                        <a:rPr lang="en-US" sz="2400" b="0" i="1" smtClean="0">
                          <a:solidFill>
                            <a:srgbClr val="BC14AC"/>
                          </a:solidFill>
                          <a:latin typeface="Cambria Math" panose="02040503050406030204" pitchFamily="18" charset="0"/>
                          <a:cs typeface="Times New Roman" panose="02020603050405020304" pitchFamily="18" charset="0"/>
                        </a:rPr>
                        <m:t>𝐺</m:t>
                      </m:r>
                      <m:d>
                        <m:dPr>
                          <m:ctrlPr>
                            <a:rPr lang="en-US" sz="2400" i="1">
                              <a:solidFill>
                                <a:srgbClr val="BC14AC"/>
                              </a:solidFill>
                              <a:latin typeface="Cambria Math" panose="02040503050406030204" pitchFamily="18" charset="0"/>
                              <a:cs typeface="Times New Roman" panose="02020603050405020304" pitchFamily="18" charset="0"/>
                            </a:rPr>
                          </m:ctrlPr>
                        </m:dPr>
                        <m:e>
                          <m:r>
                            <a:rPr lang="en-US" sz="2400" i="1">
                              <a:solidFill>
                                <a:srgbClr val="BC14AC"/>
                              </a:solidFill>
                              <a:latin typeface="Cambria Math" panose="02040503050406030204" pitchFamily="18" charset="0"/>
                              <a:cs typeface="Times New Roman" panose="02020603050405020304" pitchFamily="18" charset="0"/>
                            </a:rPr>
                            <m:t>𝑠</m:t>
                          </m:r>
                        </m:e>
                      </m:d>
                      <m:r>
                        <a:rPr lang="en-US" sz="2400" i="1">
                          <a:solidFill>
                            <a:srgbClr val="BC14AC"/>
                          </a:solidFill>
                          <a:latin typeface="Cambria Math" panose="02040503050406030204" pitchFamily="18" charset="0"/>
                          <a:cs typeface="Times New Roman" panose="02020603050405020304" pitchFamily="18" charset="0"/>
                        </a:rPr>
                        <m:t>=</m:t>
                      </m:r>
                      <m:f>
                        <m:fPr>
                          <m:ctrlPr>
                            <a:rPr lang="en-US" sz="2400" i="1">
                              <a:solidFill>
                                <a:srgbClr val="BC14AC"/>
                              </a:solidFill>
                              <a:latin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cs typeface="Times New Roman" panose="02020603050405020304" pitchFamily="18" charset="0"/>
                            </a:rPr>
                            <m:t>𝑏</m:t>
                          </m:r>
                        </m:num>
                        <m:den>
                          <m:sSup>
                            <m:sSupPr>
                              <m:ctrlPr>
                                <a:rPr lang="en-US" sz="2400" i="1">
                                  <a:solidFill>
                                    <a:srgbClr val="BC14AC"/>
                                  </a:solidFill>
                                  <a:latin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cs typeface="Times New Roman" panose="02020603050405020304" pitchFamily="18" charset="0"/>
                                </a:rPr>
                                <m:t>𝑠</m:t>
                              </m:r>
                            </m:e>
                            <m:sup>
                              <m:r>
                                <a:rPr lang="en-US" sz="2400" i="1">
                                  <a:solidFill>
                                    <a:srgbClr val="BC14AC"/>
                                  </a:solidFill>
                                  <a:latin typeface="Cambria Math" panose="02040503050406030204" pitchFamily="18" charset="0"/>
                                  <a:cs typeface="Times New Roman" panose="02020603050405020304" pitchFamily="18" charset="0"/>
                                </a:rPr>
                                <m:t>2</m:t>
                              </m:r>
                            </m:sup>
                          </m:sSup>
                          <m:r>
                            <a:rPr lang="en-US" sz="2400" i="1">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𝑎𝑠</m:t>
                          </m:r>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𝑏</m:t>
                          </m:r>
                        </m:den>
                      </m:f>
                      <m:r>
                        <a:rPr lang="en-US" sz="2400" b="0" i="1" smtClean="0">
                          <a:solidFill>
                            <a:srgbClr val="BC14AC"/>
                          </a:solidFill>
                          <a:latin typeface="Cambria Math" panose="02040503050406030204" pitchFamily="18" charset="0"/>
                          <a:cs typeface="Times New Roman" panose="02020603050405020304" pitchFamily="18" charset="0"/>
                        </a:rPr>
                        <m:t> …</m:t>
                      </m:r>
                      <m:r>
                        <a:rPr lang="en-US" sz="2400" b="0" i="1" smtClean="0">
                          <a:solidFill>
                            <a:srgbClr val="0000FF"/>
                          </a:solidFill>
                          <a:latin typeface="Cambria Math" panose="02040503050406030204" pitchFamily="18" charset="0"/>
                          <a:cs typeface="Times New Roman" panose="02020603050405020304" pitchFamily="18" charset="0"/>
                        </a:rPr>
                        <m:t>1</m:t>
                      </m:r>
                    </m:oMath>
                  </m:oMathPara>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Without damping, the poles would be on the </a:t>
                </a:r>
                <a:r>
                  <a:rPr lang="en-US" sz="2400" dirty="0">
                    <a:solidFill>
                      <a:srgbClr val="BC14AC"/>
                    </a:solidFill>
                    <a:latin typeface="Times New Roman" panose="02020603050405020304" pitchFamily="18" charset="0"/>
                    <a:cs typeface="Times New Roman" panose="02020603050405020304" pitchFamily="18" charset="0"/>
                  </a:rPr>
                  <a:t>j</a:t>
                </a:r>
                <a:r>
                  <a:rPr lang="el-GR" sz="2400" dirty="0">
                    <a:solidFill>
                      <a:srgbClr val="BC14AC"/>
                    </a:solidFill>
                    <a:latin typeface="Times New Roman" panose="02020603050405020304" pitchFamily="18" charset="0"/>
                    <a:cs typeface="Times New Roman" panose="02020603050405020304" pitchFamily="18" charset="0"/>
                  </a:rPr>
                  <a:t>ω</a:t>
                </a:r>
                <a:r>
                  <a:rPr lang="en-US" sz="2400" dirty="0">
                    <a:solidFill>
                      <a:srgbClr val="0000FF"/>
                    </a:solidFill>
                    <a:latin typeface="Times New Roman" panose="02020603050405020304" pitchFamily="18" charset="0"/>
                    <a:cs typeface="Times New Roman" panose="02020603050405020304" pitchFamily="18" charset="0"/>
                  </a:rPr>
                  <a:t>-axis, and the response would be an undamped sinusoid. For the poles to be purely imaginary, </a:t>
                </a:r>
                <a:r>
                  <a:rPr lang="en-US" sz="2400" dirty="0">
                    <a:solidFill>
                      <a:srgbClr val="BC14AC"/>
                    </a:solidFill>
                    <a:latin typeface="Times New Roman" panose="02020603050405020304" pitchFamily="18" charset="0"/>
                    <a:cs typeface="Times New Roman" panose="02020603050405020304" pitchFamily="18" charset="0"/>
                  </a:rPr>
                  <a:t>a = 0</a:t>
                </a:r>
                <a:r>
                  <a:rPr lang="en-US" sz="2400" dirty="0">
                    <a:solidFill>
                      <a:srgbClr val="0000FF"/>
                    </a:solidFill>
                    <a:latin typeface="Times New Roman" panose="02020603050405020304" pitchFamily="18" charset="0"/>
                    <a:cs typeface="Times New Roman" panose="02020603050405020304" pitchFamily="18" charset="0"/>
                  </a:rPr>
                  <a:t>. Hence</a:t>
                </a:r>
              </a:p>
              <a:p>
                <a:pPr algn="just">
                  <a:lnSpc>
                    <a:spcPct val="150000"/>
                  </a:lnSpc>
                </a:pPr>
                <a14:m>
                  <m:oMathPara xmlns:m="http://schemas.openxmlformats.org/officeDocument/2006/math">
                    <m:oMathParaPr>
                      <m:jc m:val="centerGroup"/>
                    </m:oMathParaPr>
                    <m:oMath xmlns:m="http://schemas.openxmlformats.org/officeDocument/2006/math">
                      <m:r>
                        <a:rPr lang="en-US" sz="2400" b="0" i="1" smtClean="0">
                          <a:solidFill>
                            <a:srgbClr val="BC14AC"/>
                          </a:solidFill>
                          <a:latin typeface="Cambria Math" panose="02040503050406030204" pitchFamily="18" charset="0"/>
                          <a:cs typeface="Times New Roman" panose="02020603050405020304" pitchFamily="18" charset="0"/>
                        </a:rPr>
                        <m:t>𝐺</m:t>
                      </m:r>
                      <m:d>
                        <m:dPr>
                          <m:ctrlPr>
                            <a:rPr lang="en-US" sz="2400" i="1">
                              <a:solidFill>
                                <a:srgbClr val="BC14AC"/>
                              </a:solidFill>
                              <a:latin typeface="Cambria Math" panose="02040503050406030204" pitchFamily="18" charset="0"/>
                              <a:cs typeface="Times New Roman" panose="02020603050405020304" pitchFamily="18" charset="0"/>
                            </a:rPr>
                          </m:ctrlPr>
                        </m:dPr>
                        <m:e>
                          <m:r>
                            <a:rPr lang="en-US" sz="2400" i="1">
                              <a:solidFill>
                                <a:srgbClr val="BC14AC"/>
                              </a:solidFill>
                              <a:latin typeface="Cambria Math" panose="02040503050406030204" pitchFamily="18" charset="0"/>
                              <a:cs typeface="Times New Roman" panose="02020603050405020304" pitchFamily="18" charset="0"/>
                            </a:rPr>
                            <m:t>𝑠</m:t>
                          </m:r>
                        </m:e>
                      </m:d>
                      <m:r>
                        <a:rPr lang="en-US" sz="2400" i="1">
                          <a:solidFill>
                            <a:srgbClr val="BC14AC"/>
                          </a:solidFill>
                          <a:latin typeface="Cambria Math" panose="02040503050406030204" pitchFamily="18" charset="0"/>
                          <a:cs typeface="Times New Roman" panose="02020603050405020304" pitchFamily="18" charset="0"/>
                        </a:rPr>
                        <m:t>=</m:t>
                      </m:r>
                      <m:f>
                        <m:fPr>
                          <m:ctrlPr>
                            <a:rPr lang="en-US" sz="2400" i="1">
                              <a:solidFill>
                                <a:srgbClr val="BC14AC"/>
                              </a:solidFill>
                              <a:latin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cs typeface="Times New Roman" panose="02020603050405020304" pitchFamily="18" charset="0"/>
                            </a:rPr>
                            <m:t>𝑏</m:t>
                          </m:r>
                        </m:num>
                        <m:den>
                          <m:sSup>
                            <m:sSupPr>
                              <m:ctrlPr>
                                <a:rPr lang="en-US" sz="2400" i="1">
                                  <a:solidFill>
                                    <a:srgbClr val="BC14AC"/>
                                  </a:solidFill>
                                  <a:latin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cs typeface="Times New Roman" panose="02020603050405020304" pitchFamily="18" charset="0"/>
                                </a:rPr>
                                <m:t>𝑠</m:t>
                              </m:r>
                            </m:e>
                            <m:sup>
                              <m:r>
                                <a:rPr lang="en-US" sz="2400" i="1">
                                  <a:solidFill>
                                    <a:srgbClr val="BC14AC"/>
                                  </a:solidFill>
                                  <a:latin typeface="Cambria Math" panose="02040503050406030204" pitchFamily="18" charset="0"/>
                                  <a:cs typeface="Times New Roman" panose="02020603050405020304" pitchFamily="18" charset="0"/>
                                </a:rPr>
                                <m:t>2</m:t>
                              </m:r>
                            </m:sup>
                          </m:sSup>
                          <m:r>
                            <a:rPr lang="en-US" sz="2400" i="1">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𝑏</m:t>
                          </m:r>
                        </m:den>
                      </m:f>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0000FF"/>
                          </a:solidFill>
                          <a:latin typeface="Cambria Math" panose="02040503050406030204" pitchFamily="18" charset="0"/>
                          <a:cs typeface="Times New Roman" panose="02020603050405020304" pitchFamily="18" charset="0"/>
                        </a:rPr>
                        <m:t>2</m:t>
                      </m:r>
                    </m:oMath>
                  </m:oMathPara>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By definition, the natural frequency, </a:t>
                </a:r>
                <a:r>
                  <a:rPr lang="el-GR" sz="2400" dirty="0">
                    <a:solidFill>
                      <a:srgbClr val="BC14AC"/>
                    </a:solidFill>
                    <a:latin typeface="Times New Roman" panose="02020603050405020304" pitchFamily="18" charset="0"/>
                    <a:cs typeface="Times New Roman" panose="02020603050405020304" pitchFamily="18" charset="0"/>
                  </a:rPr>
                  <a:t>ω</a:t>
                </a:r>
                <a:r>
                  <a:rPr lang="en-US" sz="2400" baseline="-25000" dirty="0">
                    <a:solidFill>
                      <a:srgbClr val="BC14AC"/>
                    </a:solidFill>
                    <a:latin typeface="Times New Roman" panose="02020603050405020304" pitchFamily="18" charset="0"/>
                    <a:cs typeface="Times New Roman" panose="02020603050405020304" pitchFamily="18" charset="0"/>
                  </a:rPr>
                  <a:t>n</a:t>
                </a:r>
                <a:r>
                  <a:rPr lang="en-US" sz="2400" dirty="0">
                    <a:solidFill>
                      <a:srgbClr val="0000FF"/>
                    </a:solidFill>
                    <a:latin typeface="Times New Roman" panose="02020603050405020304" pitchFamily="18" charset="0"/>
                    <a:cs typeface="Times New Roman" panose="02020603050405020304" pitchFamily="18" charset="0"/>
                  </a:rPr>
                  <a:t>, is the frequency of oscillation of this system. Since the poles of this system are on the </a:t>
                </a:r>
                <a:r>
                  <a:rPr lang="en-US" sz="2400" dirty="0">
                    <a:solidFill>
                      <a:srgbClr val="BC14AC"/>
                    </a:solidFill>
                    <a:latin typeface="Times New Roman" panose="02020603050405020304" pitchFamily="18" charset="0"/>
                    <a:cs typeface="Times New Roman" panose="02020603050405020304" pitchFamily="18" charset="0"/>
                  </a:rPr>
                  <a:t>j</a:t>
                </a:r>
                <a:r>
                  <a:rPr lang="el-GR" sz="2400" dirty="0">
                    <a:solidFill>
                      <a:srgbClr val="BC14AC"/>
                    </a:solidFill>
                    <a:latin typeface="Times New Roman" panose="02020603050405020304" pitchFamily="18" charset="0"/>
                    <a:cs typeface="Times New Roman" panose="02020603050405020304" pitchFamily="18" charset="0"/>
                  </a:rPr>
                  <a:t>ω </a:t>
                </a:r>
                <a:r>
                  <a:rPr lang="en-US" sz="2400" dirty="0">
                    <a:solidFill>
                      <a:srgbClr val="0000FF"/>
                    </a:solidFill>
                    <a:latin typeface="Times New Roman" panose="02020603050405020304" pitchFamily="18" charset="0"/>
                    <a:cs typeface="Times New Roman" panose="02020603050405020304" pitchFamily="18" charset="0"/>
                  </a:rPr>
                  <a:t>-axis at </a:t>
                </a:r>
                <a14:m>
                  <m:oMath xmlns:m="http://schemas.openxmlformats.org/officeDocument/2006/math">
                    <m: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𝑗</m:t>
                    </m:r>
                    <m:rad>
                      <m:radPr>
                        <m:degHide m:val="on"/>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radPr>
                      <m:deg/>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𝑏</m:t>
                        </m:r>
                      </m:e>
                    </m:rad>
                  </m:oMath>
                </a14:m>
                <a:r>
                  <a:rPr lang="en-US" sz="2400" dirty="0">
                    <a:solidFill>
                      <a:srgbClr val="0000FF"/>
                    </a:solidFill>
                    <a:latin typeface="Times New Roman" panose="02020603050405020304" pitchFamily="18" charset="0"/>
                    <a:cs typeface="Times New Roman" panose="02020603050405020304" pitchFamily="18" charset="0"/>
                  </a:rPr>
                  <a:t> </a:t>
                </a:r>
              </a:p>
              <a:p>
                <a:pPr algn="just">
                  <a:lnSpc>
                    <a:spcPct val="150000"/>
                  </a:lnSpc>
                </a:pPr>
                <a14:m>
                  <m:oMathPara xmlns:m="http://schemas.openxmlformats.org/officeDocument/2006/math">
                    <m:oMathParaPr>
                      <m:jc m:val="centerGroup"/>
                    </m:oMathParaPr>
                    <m:oMath xmlns:m="http://schemas.openxmlformats.org/officeDocument/2006/math">
                      <m:sSub>
                        <m:sSub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r>
                        <a:rPr lang="en-US" sz="2400" i="1">
                          <a:solidFill>
                            <a:srgbClr val="BC14AC"/>
                          </a:solidFill>
                          <a:latin typeface="Cambria Math" panose="02040503050406030204" pitchFamily="18" charset="0"/>
                          <a:cs typeface="Times New Roman" panose="02020603050405020304" pitchFamily="18" charset="0"/>
                        </a:rPr>
                        <m:t>=</m:t>
                      </m:r>
                      <m:rad>
                        <m:radPr>
                          <m:degHide m:val="on"/>
                          <m:ctrlPr>
                            <a:rPr lang="en-US" sz="2400" i="1" smtClean="0">
                              <a:solidFill>
                                <a:srgbClr val="BC14AC"/>
                              </a:solidFill>
                              <a:latin typeface="Cambria Math" panose="02040503050406030204" pitchFamily="18" charset="0"/>
                              <a:cs typeface="Times New Roman" panose="02020603050405020304" pitchFamily="18" charset="0"/>
                            </a:rPr>
                          </m:ctrlPr>
                        </m:radPr>
                        <m:deg/>
                        <m:e>
                          <m:r>
                            <a:rPr lang="en-US" sz="2400" b="0" i="1" smtClean="0">
                              <a:solidFill>
                                <a:srgbClr val="BC14AC"/>
                              </a:solidFill>
                              <a:latin typeface="Cambria Math" panose="02040503050406030204" pitchFamily="18" charset="0"/>
                              <a:cs typeface="Times New Roman" panose="02020603050405020304" pitchFamily="18" charset="0"/>
                            </a:rPr>
                            <m:t>𝑏</m:t>
                          </m:r>
                        </m:e>
                      </m:rad>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0000FF"/>
                          </a:solidFill>
                          <a:latin typeface="Cambria Math" panose="02040503050406030204" pitchFamily="18" charset="0"/>
                          <a:cs typeface="Times New Roman" panose="02020603050405020304" pitchFamily="18" charset="0"/>
                        </a:rPr>
                        <m:t>3</m:t>
                      </m:r>
                    </m:oMath>
                  </m:oMathPara>
                </a14:m>
                <a:endParaRPr lang="en-US" sz="2400"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51694" y="590058"/>
                <a:ext cx="11507372" cy="5738750"/>
              </a:xfrm>
              <a:prstGeom prst="rect">
                <a:avLst/>
              </a:prstGeom>
              <a:blipFill>
                <a:blip r:embed="rId2"/>
                <a:stretch>
                  <a:fillRect l="-848" r="-848"/>
                </a:stretch>
              </a:blipFill>
            </p:spPr>
            <p:txBody>
              <a:bodyPr/>
              <a:lstStyle/>
              <a:p>
                <a:r>
                  <a:rPr lang="en-IN">
                    <a:noFill/>
                  </a:rPr>
                  <a:t> </a:t>
                </a:r>
              </a:p>
            </p:txBody>
          </p:sp>
        </mc:Fallback>
      </mc:AlternateContent>
    </p:spTree>
    <p:extLst>
      <p:ext uri="{BB962C8B-B14F-4D97-AF65-F5344CB8AC3E}">
        <p14:creationId xmlns:p14="http://schemas.microsoft.com/office/powerpoint/2010/main" val="15120986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20749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Natural frequency and Damping ratio of second order system</a:t>
            </a:r>
            <a:endParaRPr lang="en-IN"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51694" y="590058"/>
                <a:ext cx="11507372" cy="6347059"/>
              </a:xfrm>
              <a:prstGeom prst="rect">
                <a:avLst/>
              </a:prstGeom>
              <a:noFill/>
            </p:spPr>
            <p:txBody>
              <a:bodyPr wrap="square" rtlCol="0">
                <a:spAutoFit/>
              </a:bodyPr>
              <a:lstStyle/>
              <a:p>
                <a:pPr algn="just">
                  <a:lnSpc>
                    <a:spcPct val="150000"/>
                  </a:lnSpc>
                </a:pPr>
                <a14:m>
                  <m:oMathPara xmlns:m="http://schemas.openxmlformats.org/officeDocument/2006/math">
                    <m:oMathParaPr>
                      <m:jc m:val="centerGroup"/>
                    </m:oMathParaPr>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𝑏</m:t>
                      </m:r>
                      <m:r>
                        <a:rPr lang="en-US" sz="2400" i="1">
                          <a:solidFill>
                            <a:srgbClr val="BC14AC"/>
                          </a:solidFill>
                          <a:latin typeface="Cambria Math" panose="02040503050406030204" pitchFamily="18" charset="0"/>
                          <a:cs typeface="Times New Roman" panose="02020603050405020304" pitchFamily="18" charset="0"/>
                        </a:rPr>
                        <m:t>=</m:t>
                      </m:r>
                      <m:sSubSup>
                        <m:sSubSupPr>
                          <m:ctrlPr>
                            <a:rPr lang="en-US" sz="2400" i="1" smtClean="0">
                              <a:solidFill>
                                <a:srgbClr val="BC14AC"/>
                              </a:solidFill>
                              <a:latin typeface="Cambria Math" panose="02040503050406030204" pitchFamily="18" charset="0"/>
                              <a:cs typeface="Times New Roman" panose="02020603050405020304" pitchFamily="18" charset="0"/>
                            </a:rPr>
                          </m:ctrlPr>
                        </m:sSubSupPr>
                        <m:e>
                          <m: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b="0" i="1" smtClean="0">
                              <a:solidFill>
                                <a:srgbClr val="BC14AC"/>
                              </a:solidFill>
                              <a:latin typeface="Cambria Math" panose="02040503050406030204" pitchFamily="18" charset="0"/>
                              <a:cs typeface="Times New Roman" panose="02020603050405020304" pitchFamily="18" charset="0"/>
                            </a:rPr>
                            <m:t>𝑛</m:t>
                          </m:r>
                        </m:sub>
                        <m:sup>
                          <m:r>
                            <a:rPr lang="en-US" sz="2400" b="0" i="1" smtClean="0">
                              <a:solidFill>
                                <a:srgbClr val="BC14AC"/>
                              </a:solidFill>
                              <a:latin typeface="Cambria Math" panose="02040503050406030204" pitchFamily="18" charset="0"/>
                              <a:cs typeface="Times New Roman" panose="02020603050405020304" pitchFamily="18" charset="0"/>
                            </a:rPr>
                            <m:t>2</m:t>
                          </m:r>
                        </m:sup>
                      </m:sSubSup>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0000FF"/>
                          </a:solidFill>
                          <a:latin typeface="Cambria Math" panose="02040503050406030204" pitchFamily="18" charset="0"/>
                          <a:cs typeface="Times New Roman" panose="02020603050405020304" pitchFamily="18" charset="0"/>
                        </a:rPr>
                        <m:t>4</m:t>
                      </m:r>
                    </m:oMath>
                  </m:oMathPara>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Assuming an underdamped system, where the complex poles have a real part, </a:t>
                </a:r>
                <a14:m>
                  <m:oMath xmlns:m="http://schemas.openxmlformats.org/officeDocument/2006/math">
                    <m:r>
                      <a:rPr lang="en-US" sz="2400" i="1" dirty="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𝜎</m:t>
                    </m:r>
                  </m:oMath>
                </a14:m>
                <a:r>
                  <a:rPr lang="en-US" sz="2400" dirty="0">
                    <a:solidFill>
                      <a:srgbClr val="0000FF"/>
                    </a:solidFill>
                    <a:latin typeface="Times New Roman" panose="02020603050405020304" pitchFamily="18" charset="0"/>
                    <a:cs typeface="Times New Roman" panose="02020603050405020304" pitchFamily="18" charset="0"/>
                  </a:rPr>
                  <a:t>, equal to     - a/2.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magnitude of this value is then the exponential decay frequency. Hence,</a:t>
                </a:r>
              </a:p>
              <a:p>
                <a:pPr algn="just">
                  <a:lnSpc>
                    <a:spcPct val="150000"/>
                  </a:lnSpc>
                </a:pPr>
                <a14:m>
                  <m:oMathPara xmlns:m="http://schemas.openxmlformats.org/officeDocument/2006/math">
                    <m:oMathParaPr>
                      <m:jc m:val="centerGroup"/>
                    </m:oMathParaPr>
                    <m:oMath xmlns:m="http://schemas.openxmlformats.org/officeDocument/2006/math">
                      <m: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Exponential</m:t>
                          </m:r>
                          <m: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decay</m:t>
                          </m:r>
                          <m: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frequency</m:t>
                          </m:r>
                        </m:num>
                        <m:den>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Natual</m:t>
                          </m:r>
                          <m: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frequency</m:t>
                          </m:r>
                          <m: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rad</m:t>
                          </m:r>
                          <m: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second</m:t>
                          </m:r>
                          <m: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den>
                      </m:f>
                      <m: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𝜎</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num>
                        <m:den>
                          <m:sSub>
                            <m:sSub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den>
                      </m:f>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𝑎</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num>
                        <m:den>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den>
                      </m:f>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5</m:t>
                      </m:r>
                    </m:oMath>
                  </m:oMathPara>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From which </a:t>
                </a:r>
              </a:p>
              <a:p>
                <a:pPr algn="just">
                  <a:lnSpc>
                    <a:spcPct val="150000"/>
                  </a:lnSpc>
                </a:pPr>
                <a14:m>
                  <m:oMathPara xmlns:m="http://schemas.openxmlformats.org/officeDocument/2006/math">
                    <m:oMathParaPr>
                      <m:jc m:val="centerGroup"/>
                    </m:oMathParaPr>
                    <m:oMath xmlns:m="http://schemas.openxmlformats.org/officeDocument/2006/math">
                      <m:r>
                        <a:rPr lang="en-US" sz="2400" b="0" i="1" smtClean="0">
                          <a:solidFill>
                            <a:srgbClr val="BC14AC"/>
                          </a:solidFill>
                          <a:latin typeface="Cambria Math" panose="02040503050406030204" pitchFamily="18" charset="0"/>
                          <a:cs typeface="Times New Roman" panose="02020603050405020304" pitchFamily="18" charset="0"/>
                        </a:rPr>
                        <m:t>𝑎</m:t>
                      </m:r>
                      <m:r>
                        <a:rPr lang="en-US" sz="2400" i="1">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2</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sSub>
                        <m:sSubPr>
                          <m:ctrlP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r>
                        <a:rPr lang="en-US" sz="2400" b="0" i="1" smtClean="0">
                          <a:solidFill>
                            <a:srgbClr val="BC14AC"/>
                          </a:solidFill>
                          <a:latin typeface="Cambria Math" panose="02040503050406030204" pitchFamily="18" charset="0"/>
                          <a:cs typeface="Times New Roman" panose="02020603050405020304" pitchFamily="18" charset="0"/>
                        </a:rPr>
                        <m:t> …</m:t>
                      </m:r>
                      <m:r>
                        <a:rPr lang="en-US" sz="2400" b="0" i="1" smtClean="0">
                          <a:solidFill>
                            <a:srgbClr val="0000FF"/>
                          </a:solidFill>
                          <a:latin typeface="Cambria Math" panose="02040503050406030204" pitchFamily="18" charset="0"/>
                          <a:cs typeface="Times New Roman" panose="02020603050405020304" pitchFamily="18" charset="0"/>
                        </a:rPr>
                        <m:t>6</m:t>
                      </m:r>
                    </m:oMath>
                  </m:oMathPara>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Cambria Math" panose="02040503050406030204" pitchFamily="18" charset="0"/>
                    <a:cs typeface="Times New Roman" panose="02020603050405020304" pitchFamily="18" charset="0"/>
                  </a:rPr>
                  <a:t>Therefore, the transfer function of general second order system becomes</a:t>
                </a:r>
                <a:endParaRPr lang="en-US" sz="2400" b="0" dirty="0">
                  <a:solidFill>
                    <a:srgbClr val="0000FF"/>
                  </a:solidFill>
                  <a:latin typeface="Cambria Math" panose="02040503050406030204" pitchFamily="18" charset="0"/>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r>
                        <a:rPr lang="en-US" sz="2400" b="0" i="1" smtClean="0">
                          <a:solidFill>
                            <a:srgbClr val="BC14AC"/>
                          </a:solidFill>
                          <a:latin typeface="Cambria Math" panose="02040503050406030204" pitchFamily="18" charset="0"/>
                          <a:cs typeface="Times New Roman" panose="02020603050405020304" pitchFamily="18" charset="0"/>
                        </a:rPr>
                        <m:t>𝐺</m:t>
                      </m:r>
                      <m:d>
                        <m:dPr>
                          <m:ctrlPr>
                            <a:rPr lang="en-US" sz="2400" i="1">
                              <a:solidFill>
                                <a:srgbClr val="BC14AC"/>
                              </a:solidFill>
                              <a:latin typeface="Cambria Math" panose="02040503050406030204" pitchFamily="18" charset="0"/>
                              <a:cs typeface="Times New Roman" panose="02020603050405020304" pitchFamily="18" charset="0"/>
                            </a:rPr>
                          </m:ctrlPr>
                        </m:dPr>
                        <m:e>
                          <m:r>
                            <a:rPr lang="en-US" sz="2400" i="1">
                              <a:solidFill>
                                <a:srgbClr val="BC14AC"/>
                              </a:solidFill>
                              <a:latin typeface="Cambria Math" panose="02040503050406030204" pitchFamily="18" charset="0"/>
                              <a:cs typeface="Times New Roman" panose="02020603050405020304" pitchFamily="18" charset="0"/>
                            </a:rPr>
                            <m:t>𝑠</m:t>
                          </m:r>
                        </m:e>
                      </m:d>
                      <m:r>
                        <a:rPr lang="en-US" sz="2400" i="1">
                          <a:solidFill>
                            <a:srgbClr val="BC14AC"/>
                          </a:solidFill>
                          <a:latin typeface="Cambria Math" panose="02040503050406030204" pitchFamily="18" charset="0"/>
                          <a:cs typeface="Times New Roman" panose="02020603050405020304" pitchFamily="18" charset="0"/>
                        </a:rPr>
                        <m:t>=</m:t>
                      </m:r>
                      <m:f>
                        <m:fPr>
                          <m:ctrlPr>
                            <a:rPr lang="en-US" sz="2400" i="1">
                              <a:solidFill>
                                <a:srgbClr val="BC14AC"/>
                              </a:solidFill>
                              <a:latin typeface="Cambria Math" panose="02040503050406030204" pitchFamily="18" charset="0"/>
                              <a:cs typeface="Times New Roman" panose="02020603050405020304" pitchFamily="18" charset="0"/>
                            </a:rPr>
                          </m:ctrlPr>
                        </m:fPr>
                        <m:num>
                          <m:sSubSup>
                            <m:sSubSupPr>
                              <m:ctrlPr>
                                <a:rPr lang="en-US" sz="2400" i="1">
                                  <a:solidFill>
                                    <a:srgbClr val="BC14AC"/>
                                  </a:solidFill>
                                  <a:latin typeface="Cambria Math" panose="02040503050406030204" pitchFamily="18" charset="0"/>
                                  <a:cs typeface="Times New Roman" panose="02020603050405020304" pitchFamily="18" charset="0"/>
                                </a:rPr>
                              </m:ctrlPr>
                            </m:sSub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cs typeface="Times New Roman" panose="02020603050405020304" pitchFamily="18" charset="0"/>
                                </a:rPr>
                                <m:t>𝑛</m:t>
                              </m:r>
                            </m:sub>
                            <m:sup>
                              <m:r>
                                <a:rPr lang="en-US" sz="2400" i="1">
                                  <a:solidFill>
                                    <a:srgbClr val="BC14AC"/>
                                  </a:solidFill>
                                  <a:latin typeface="Cambria Math" panose="02040503050406030204" pitchFamily="18" charset="0"/>
                                  <a:cs typeface="Times New Roman" panose="02020603050405020304" pitchFamily="18" charset="0"/>
                                </a:rPr>
                                <m:t>2</m:t>
                              </m:r>
                            </m:sup>
                          </m:sSubSup>
                        </m:num>
                        <m:den>
                          <m:sSup>
                            <m:sSupPr>
                              <m:ctrlPr>
                                <a:rPr lang="en-US" sz="2400" i="1">
                                  <a:solidFill>
                                    <a:srgbClr val="BC14AC"/>
                                  </a:solidFill>
                                  <a:latin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cs typeface="Times New Roman" panose="02020603050405020304" pitchFamily="18" charset="0"/>
                                </a:rPr>
                                <m:t>𝑠</m:t>
                              </m:r>
                            </m:e>
                            <m:sup>
                              <m:r>
                                <a:rPr lang="en-US" sz="2400" i="1">
                                  <a:solidFill>
                                    <a:srgbClr val="BC14AC"/>
                                  </a:solidFill>
                                  <a:latin typeface="Cambria Math" panose="02040503050406030204" pitchFamily="18" charset="0"/>
                                  <a:cs typeface="Times New Roman" panose="02020603050405020304" pitchFamily="18" charset="0"/>
                                </a:rPr>
                                <m:t>2</m:t>
                              </m:r>
                            </m:sup>
                          </m:sSup>
                          <m:r>
                            <a:rPr lang="en-US" sz="2400" i="1">
                              <a:solidFill>
                                <a:srgbClr val="BC14AC"/>
                              </a:solidFill>
                              <a:latin typeface="Cambria Math" panose="02040503050406030204" pitchFamily="18" charset="0"/>
                              <a:cs typeface="Times New Roman" panose="02020603050405020304" pitchFamily="18" charset="0"/>
                            </a:rPr>
                            <m:t>+2</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r>
                            <a:rPr lang="en-US" sz="2400" b="0" i="1" smtClean="0">
                              <a:solidFill>
                                <a:srgbClr val="BC14AC"/>
                              </a:solidFill>
                              <a:latin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cs typeface="Times New Roman" panose="02020603050405020304" pitchFamily="18" charset="0"/>
                            </a:rPr>
                            <m:t>+</m:t>
                          </m:r>
                          <m:sSubSup>
                            <m:sSubSupPr>
                              <m:ctrlPr>
                                <a:rPr lang="en-US" sz="2400" i="1">
                                  <a:solidFill>
                                    <a:srgbClr val="BC14AC"/>
                                  </a:solidFill>
                                  <a:latin typeface="Cambria Math" panose="02040503050406030204" pitchFamily="18" charset="0"/>
                                  <a:cs typeface="Times New Roman" panose="02020603050405020304" pitchFamily="18" charset="0"/>
                                </a:rPr>
                              </m:ctrlPr>
                            </m:sSub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cs typeface="Times New Roman" panose="02020603050405020304" pitchFamily="18" charset="0"/>
                                </a:rPr>
                                <m:t>𝑛</m:t>
                              </m:r>
                            </m:sub>
                            <m:sup>
                              <m:r>
                                <a:rPr lang="en-US" sz="2400" i="1">
                                  <a:solidFill>
                                    <a:srgbClr val="BC14AC"/>
                                  </a:solidFill>
                                  <a:latin typeface="Cambria Math" panose="02040503050406030204" pitchFamily="18" charset="0"/>
                                  <a:cs typeface="Times New Roman" panose="02020603050405020304" pitchFamily="18" charset="0"/>
                                </a:rPr>
                                <m:t>2</m:t>
                              </m:r>
                            </m:sup>
                          </m:sSubSup>
                        </m:den>
                      </m:f>
                      <m:r>
                        <a:rPr lang="en-US" sz="2400" b="0" i="1" smtClean="0">
                          <a:solidFill>
                            <a:srgbClr val="BC14AC"/>
                          </a:solidFill>
                          <a:latin typeface="Cambria Math" panose="02040503050406030204" pitchFamily="18" charset="0"/>
                          <a:cs typeface="Times New Roman" panose="02020603050405020304" pitchFamily="18" charset="0"/>
                        </a:rPr>
                        <m:t> …</m:t>
                      </m:r>
                      <m:r>
                        <a:rPr lang="en-US" sz="2400" b="0" i="1" smtClean="0">
                          <a:solidFill>
                            <a:srgbClr val="0000FF"/>
                          </a:solidFill>
                          <a:latin typeface="Cambria Math" panose="02040503050406030204" pitchFamily="18" charset="0"/>
                          <a:cs typeface="Times New Roman" panose="02020603050405020304" pitchFamily="18" charset="0"/>
                        </a:rPr>
                        <m:t>7</m:t>
                      </m:r>
                    </m:oMath>
                  </m:oMathPara>
                </a14:m>
                <a:endParaRPr lang="en-US" sz="2400"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51694" y="590058"/>
                <a:ext cx="11507372" cy="6347059"/>
              </a:xfrm>
              <a:prstGeom prst="rect">
                <a:avLst/>
              </a:prstGeom>
              <a:blipFill>
                <a:blip r:embed="rId2"/>
                <a:stretch>
                  <a:fillRect l="-848" r="-848"/>
                </a:stretch>
              </a:blipFill>
            </p:spPr>
            <p:txBody>
              <a:bodyPr/>
              <a:lstStyle/>
              <a:p>
                <a:r>
                  <a:rPr lang="en-IN">
                    <a:noFill/>
                  </a:rPr>
                  <a:t> </a:t>
                </a:r>
              </a:p>
            </p:txBody>
          </p:sp>
        </mc:Fallback>
      </mc:AlternateContent>
    </p:spTree>
    <p:extLst>
      <p:ext uri="{BB962C8B-B14F-4D97-AF65-F5344CB8AC3E}">
        <p14:creationId xmlns:p14="http://schemas.microsoft.com/office/powerpoint/2010/main" val="11971272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20749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Natural frequency and Damping ratio of second order system</a:t>
            </a:r>
            <a:endParaRPr lang="en-IN"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51694" y="590058"/>
                <a:ext cx="11507372" cy="2804422"/>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Find </a:t>
                </a:r>
                <a14:m>
                  <m:oMath xmlns:m="http://schemas.openxmlformats.org/officeDocument/2006/math">
                    <m:sSub>
                      <m:sSubPr>
                        <m:ctrlP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r>
                      <a:rPr lang="en-US" sz="2400" b="0" i="1" smtClean="0">
                        <a:solidFill>
                          <a:srgbClr val="BC14AC"/>
                        </a:solidFill>
                        <a:latin typeface="Cambria Math" panose="02040503050406030204" pitchFamily="18" charset="0"/>
                        <a:cs typeface="Times New Roman" panose="02020603050405020304" pitchFamily="18" charset="0"/>
                      </a:rPr>
                      <m:t> </m:t>
                    </m:r>
                  </m:oMath>
                </a14:m>
                <a:r>
                  <a:rPr lang="en-US" sz="2400" dirty="0">
                    <a:solidFill>
                      <a:srgbClr val="0000FF"/>
                    </a:solidFill>
                    <a:latin typeface="Times New Roman" panose="02020603050405020304" pitchFamily="18" charset="0"/>
                    <a:cs typeface="Times New Roman" panose="02020603050405020304" pitchFamily="18" charset="0"/>
                  </a:rPr>
                  <a:t>and </a:t>
                </a:r>
                <a14:m>
                  <m:oMath xmlns:m="http://schemas.openxmlformats.org/officeDocument/2006/math">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oMath>
                </a14:m>
                <a:r>
                  <a:rPr lang="en-US" sz="2400" dirty="0">
                    <a:solidFill>
                      <a:srgbClr val="0000FF"/>
                    </a:solidFill>
                    <a:latin typeface="Times New Roman" panose="02020603050405020304" pitchFamily="18" charset="0"/>
                    <a:cs typeface="Times New Roman" panose="02020603050405020304" pitchFamily="18" charset="0"/>
                  </a:rPr>
                  <a:t> for the system described by the transfer function</a:t>
                </a:r>
              </a:p>
              <a:p>
                <a:pPr algn="just">
                  <a:lnSpc>
                    <a:spcPct val="150000"/>
                  </a:lnSpc>
                </a:pPr>
                <a14:m>
                  <m:oMathPara xmlns:m="http://schemas.openxmlformats.org/officeDocument/2006/math">
                    <m:oMathParaPr>
                      <m:jc m:val="centerGroup"/>
                    </m:oMathParaPr>
                    <m:oMath xmlns:m="http://schemas.openxmlformats.org/officeDocument/2006/math">
                      <m:r>
                        <a:rPr lang="en-US" sz="2400" b="0" i="1" smtClean="0">
                          <a:solidFill>
                            <a:srgbClr val="BC14AC"/>
                          </a:solidFill>
                          <a:latin typeface="Cambria Math" panose="02040503050406030204" pitchFamily="18" charset="0"/>
                          <a:cs typeface="Times New Roman" panose="02020603050405020304" pitchFamily="18" charset="0"/>
                        </a:rPr>
                        <m:t>𝐺</m:t>
                      </m:r>
                      <m:d>
                        <m:dPr>
                          <m:ctrlPr>
                            <a:rPr lang="en-US" sz="2400" i="1">
                              <a:solidFill>
                                <a:srgbClr val="BC14AC"/>
                              </a:solidFill>
                              <a:latin typeface="Cambria Math" panose="02040503050406030204" pitchFamily="18" charset="0"/>
                              <a:cs typeface="Times New Roman" panose="02020603050405020304" pitchFamily="18" charset="0"/>
                            </a:rPr>
                          </m:ctrlPr>
                        </m:dPr>
                        <m:e>
                          <m:r>
                            <a:rPr lang="en-US" sz="2400" i="1">
                              <a:solidFill>
                                <a:srgbClr val="BC14AC"/>
                              </a:solidFill>
                              <a:latin typeface="Cambria Math" panose="02040503050406030204" pitchFamily="18" charset="0"/>
                              <a:cs typeface="Times New Roman" panose="02020603050405020304" pitchFamily="18" charset="0"/>
                            </a:rPr>
                            <m:t>𝑠</m:t>
                          </m:r>
                        </m:e>
                      </m:d>
                      <m:r>
                        <a:rPr lang="en-US" sz="2400" i="1">
                          <a:solidFill>
                            <a:srgbClr val="BC14AC"/>
                          </a:solidFill>
                          <a:latin typeface="Cambria Math" panose="02040503050406030204" pitchFamily="18" charset="0"/>
                          <a:cs typeface="Times New Roman" panose="02020603050405020304" pitchFamily="18" charset="0"/>
                        </a:rPr>
                        <m:t>=</m:t>
                      </m:r>
                      <m:f>
                        <m:fPr>
                          <m:ctrlPr>
                            <a:rPr lang="en-US" sz="2400" i="1">
                              <a:solidFill>
                                <a:srgbClr val="BC14AC"/>
                              </a:solidFill>
                              <a:latin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cs typeface="Times New Roman" panose="02020603050405020304" pitchFamily="18" charset="0"/>
                            </a:rPr>
                            <m:t>36</m:t>
                          </m:r>
                        </m:num>
                        <m:den>
                          <m:sSup>
                            <m:sSupPr>
                              <m:ctrlPr>
                                <a:rPr lang="en-US" sz="2400" i="1">
                                  <a:solidFill>
                                    <a:srgbClr val="BC14AC"/>
                                  </a:solidFill>
                                  <a:latin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cs typeface="Times New Roman" panose="02020603050405020304" pitchFamily="18" charset="0"/>
                                </a:rPr>
                                <m:t>𝑠</m:t>
                              </m:r>
                            </m:e>
                            <m:sup>
                              <m:r>
                                <a:rPr lang="en-US" sz="2400" i="1">
                                  <a:solidFill>
                                    <a:srgbClr val="BC14AC"/>
                                  </a:solidFill>
                                  <a:latin typeface="Cambria Math" panose="02040503050406030204" pitchFamily="18" charset="0"/>
                                  <a:cs typeface="Times New Roman" panose="02020603050405020304" pitchFamily="18" charset="0"/>
                                </a:rPr>
                                <m:t>2</m:t>
                              </m:r>
                            </m:sup>
                          </m:sSup>
                          <m:r>
                            <a:rPr lang="en-US" sz="2400" i="1">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4.2</m:t>
                          </m:r>
                          <m:r>
                            <a:rPr lang="en-US" sz="2400" b="0" i="1" smtClean="0">
                              <a:solidFill>
                                <a:srgbClr val="BC14AC"/>
                              </a:solidFill>
                              <a:latin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cs typeface="Times New Roman" panose="02020603050405020304" pitchFamily="18" charset="0"/>
                            </a:rPr>
                            <m:t>+36</m:t>
                          </m:r>
                        </m:den>
                      </m:f>
                      <m:r>
                        <a:rPr lang="en-US" sz="2400" b="0" i="1" smtClean="0">
                          <a:solidFill>
                            <a:srgbClr val="BC14AC"/>
                          </a:solidFill>
                          <a:latin typeface="Cambria Math" panose="02040503050406030204" pitchFamily="18" charset="0"/>
                          <a:cs typeface="Times New Roman" panose="02020603050405020304" pitchFamily="18" charset="0"/>
                        </a:rPr>
                        <m:t> </m:t>
                      </m:r>
                    </m:oMath>
                  </m:oMathPara>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Use </a:t>
                </a:r>
              </a:p>
              <a:p>
                <a:pPr algn="just">
                  <a:lnSpc>
                    <a:spcPct val="150000"/>
                  </a:lnSpc>
                </a:pPr>
                <a14:m>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𝑏</m:t>
                    </m:r>
                    <m:r>
                      <a:rPr lang="en-US" sz="2400" i="1">
                        <a:solidFill>
                          <a:srgbClr val="BC14AC"/>
                        </a:solidFill>
                        <a:latin typeface="Cambria Math" panose="02040503050406030204" pitchFamily="18" charset="0"/>
                        <a:cs typeface="Times New Roman" panose="02020603050405020304" pitchFamily="18" charset="0"/>
                      </a:rPr>
                      <m:t>=</m:t>
                    </m:r>
                    <m:sSubSup>
                      <m:sSubSupPr>
                        <m:ctrlPr>
                          <a:rPr lang="en-US" sz="2400" i="1" smtClean="0">
                            <a:solidFill>
                              <a:srgbClr val="BC14AC"/>
                            </a:solidFill>
                            <a:latin typeface="Cambria Math" panose="02040503050406030204" pitchFamily="18" charset="0"/>
                            <a:cs typeface="Times New Roman" panose="02020603050405020304" pitchFamily="18" charset="0"/>
                          </a:rPr>
                        </m:ctrlPr>
                      </m:sSubSupPr>
                      <m:e>
                        <m: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b="0" i="1" smtClean="0">
                            <a:solidFill>
                              <a:srgbClr val="BC14AC"/>
                            </a:solidFill>
                            <a:latin typeface="Cambria Math" panose="02040503050406030204" pitchFamily="18" charset="0"/>
                            <a:cs typeface="Times New Roman" panose="02020603050405020304" pitchFamily="18" charset="0"/>
                          </a:rPr>
                          <m:t>𝑛</m:t>
                        </m:r>
                      </m:sub>
                      <m:sup>
                        <m:r>
                          <a:rPr lang="en-US" sz="2400" b="0" i="1" smtClean="0">
                            <a:solidFill>
                              <a:srgbClr val="BC14AC"/>
                            </a:solidFill>
                            <a:latin typeface="Cambria Math" panose="02040503050406030204" pitchFamily="18" charset="0"/>
                            <a:cs typeface="Times New Roman" panose="02020603050405020304" pitchFamily="18" charset="0"/>
                          </a:rPr>
                          <m:t>2</m:t>
                        </m:r>
                      </m:sup>
                    </m:sSubSup>
                  </m:oMath>
                </a14:m>
                <a:r>
                  <a:rPr lang="en-US" sz="2400" b="1" dirty="0">
                    <a:solidFill>
                      <a:srgbClr val="0000FF"/>
                    </a:solidFill>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and</a:t>
                </a:r>
                <a:r>
                  <a:rPr lang="en-US" sz="2400" b="1"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r>
                      <a:rPr lang="en-US" sz="2400" i="1">
                        <a:solidFill>
                          <a:srgbClr val="BC14AC"/>
                        </a:solidFill>
                        <a:latin typeface="Cambria Math" panose="02040503050406030204" pitchFamily="18" charset="0"/>
                        <a:cs typeface="Times New Roman" panose="02020603050405020304" pitchFamily="18" charset="0"/>
                      </a:rPr>
                      <m:t>𝑎</m:t>
                    </m:r>
                    <m:r>
                      <a:rPr lang="en-US" sz="2400" i="1">
                        <a:solidFill>
                          <a:srgbClr val="BC14AC"/>
                        </a:solidFill>
                        <a:latin typeface="Cambria Math" panose="02040503050406030204" pitchFamily="18" charset="0"/>
                        <a:cs typeface="Times New Roman" panose="02020603050405020304" pitchFamily="18" charset="0"/>
                      </a:rPr>
                      <m:t>=2</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oMath>
                </a14:m>
                <a:endParaRPr lang="en-US" sz="2400" b="1"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51694" y="590058"/>
                <a:ext cx="11507372" cy="2804422"/>
              </a:xfrm>
              <a:prstGeom prst="rect">
                <a:avLst/>
              </a:prstGeom>
              <a:blipFill>
                <a:blip r:embed="rId2"/>
                <a:stretch>
                  <a:fillRect l="-848" b="-1739"/>
                </a:stretch>
              </a:blipFill>
            </p:spPr>
            <p:txBody>
              <a:bodyPr/>
              <a:lstStyle/>
              <a:p>
                <a:r>
                  <a:rPr lang="en-IN">
                    <a:noFill/>
                  </a:rPr>
                  <a:t> </a:t>
                </a:r>
              </a:p>
            </p:txBody>
          </p:sp>
        </mc:Fallback>
      </mc:AlternateContent>
    </p:spTree>
    <p:extLst>
      <p:ext uri="{BB962C8B-B14F-4D97-AF65-F5344CB8AC3E}">
        <p14:creationId xmlns:p14="http://schemas.microsoft.com/office/powerpoint/2010/main" val="41997826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20749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Natural frequency, Damping ratio and pole locations of second order system</a:t>
            </a:r>
            <a:endParaRPr lang="en-IN"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51694" y="590058"/>
                <a:ext cx="11507372" cy="3122458"/>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poles can be obtained by solving the following transfer function</a:t>
                </a:r>
              </a:p>
              <a:p>
                <a:pPr algn="just">
                  <a:lnSpc>
                    <a:spcPct val="150000"/>
                  </a:lnSpc>
                </a:pPr>
                <a14:m>
                  <m:oMathPara xmlns:m="http://schemas.openxmlformats.org/officeDocument/2006/math">
                    <m:oMathParaPr>
                      <m:jc m:val="centerGroup"/>
                    </m:oMathParaPr>
                    <m:oMath xmlns:m="http://schemas.openxmlformats.org/officeDocument/2006/math">
                      <m:r>
                        <a:rPr lang="en-US" sz="2400" i="1">
                          <a:solidFill>
                            <a:srgbClr val="BC14AC"/>
                          </a:solidFill>
                          <a:latin typeface="Cambria Math" panose="02040503050406030204" pitchFamily="18" charset="0"/>
                          <a:cs typeface="Times New Roman" panose="02020603050405020304" pitchFamily="18" charset="0"/>
                        </a:rPr>
                        <m:t>𝐺</m:t>
                      </m:r>
                      <m:d>
                        <m:dPr>
                          <m:ctrlPr>
                            <a:rPr lang="en-US" sz="2400" i="1">
                              <a:solidFill>
                                <a:srgbClr val="BC14AC"/>
                              </a:solidFill>
                              <a:latin typeface="Cambria Math" panose="02040503050406030204" pitchFamily="18" charset="0"/>
                              <a:cs typeface="Times New Roman" panose="02020603050405020304" pitchFamily="18" charset="0"/>
                            </a:rPr>
                          </m:ctrlPr>
                        </m:dPr>
                        <m:e>
                          <m:r>
                            <a:rPr lang="en-US" sz="2400" i="1">
                              <a:solidFill>
                                <a:srgbClr val="BC14AC"/>
                              </a:solidFill>
                              <a:latin typeface="Cambria Math" panose="02040503050406030204" pitchFamily="18" charset="0"/>
                              <a:cs typeface="Times New Roman" panose="02020603050405020304" pitchFamily="18" charset="0"/>
                            </a:rPr>
                            <m:t>𝑠</m:t>
                          </m:r>
                        </m:e>
                      </m:d>
                      <m:r>
                        <a:rPr lang="en-US" sz="2400" i="1">
                          <a:solidFill>
                            <a:srgbClr val="BC14AC"/>
                          </a:solidFill>
                          <a:latin typeface="Cambria Math" panose="02040503050406030204" pitchFamily="18" charset="0"/>
                          <a:cs typeface="Times New Roman" panose="02020603050405020304" pitchFamily="18" charset="0"/>
                        </a:rPr>
                        <m:t>=</m:t>
                      </m:r>
                      <m:f>
                        <m:fPr>
                          <m:ctrlPr>
                            <a:rPr lang="en-US" sz="2400" i="1">
                              <a:solidFill>
                                <a:srgbClr val="BC14AC"/>
                              </a:solidFill>
                              <a:latin typeface="Cambria Math" panose="02040503050406030204" pitchFamily="18" charset="0"/>
                              <a:cs typeface="Times New Roman" panose="02020603050405020304" pitchFamily="18" charset="0"/>
                            </a:rPr>
                          </m:ctrlPr>
                        </m:fPr>
                        <m:num>
                          <m:sSubSup>
                            <m:sSubSupPr>
                              <m:ctrlPr>
                                <a:rPr lang="en-US" sz="2400" i="1">
                                  <a:solidFill>
                                    <a:srgbClr val="BC14AC"/>
                                  </a:solidFill>
                                  <a:latin typeface="Cambria Math" panose="02040503050406030204" pitchFamily="18" charset="0"/>
                                  <a:cs typeface="Times New Roman" panose="02020603050405020304" pitchFamily="18" charset="0"/>
                                </a:rPr>
                              </m:ctrlPr>
                            </m:sSub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cs typeface="Times New Roman" panose="02020603050405020304" pitchFamily="18" charset="0"/>
                                </a:rPr>
                                <m:t>𝑛</m:t>
                              </m:r>
                            </m:sub>
                            <m:sup>
                              <m:r>
                                <a:rPr lang="en-US" sz="2400" i="1">
                                  <a:solidFill>
                                    <a:srgbClr val="BC14AC"/>
                                  </a:solidFill>
                                  <a:latin typeface="Cambria Math" panose="02040503050406030204" pitchFamily="18" charset="0"/>
                                  <a:cs typeface="Times New Roman" panose="02020603050405020304" pitchFamily="18" charset="0"/>
                                </a:rPr>
                                <m:t>2</m:t>
                              </m:r>
                            </m:sup>
                          </m:sSubSup>
                        </m:num>
                        <m:den>
                          <m:sSup>
                            <m:sSupPr>
                              <m:ctrlPr>
                                <a:rPr lang="en-US" sz="2400" i="1">
                                  <a:solidFill>
                                    <a:srgbClr val="BC14AC"/>
                                  </a:solidFill>
                                  <a:latin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cs typeface="Times New Roman" panose="02020603050405020304" pitchFamily="18" charset="0"/>
                                </a:rPr>
                                <m:t>𝑠</m:t>
                              </m:r>
                            </m:e>
                            <m:sup>
                              <m:r>
                                <a:rPr lang="en-US" sz="2400" i="1">
                                  <a:solidFill>
                                    <a:srgbClr val="BC14AC"/>
                                  </a:solidFill>
                                  <a:latin typeface="Cambria Math" panose="02040503050406030204" pitchFamily="18" charset="0"/>
                                  <a:cs typeface="Times New Roman" panose="02020603050405020304" pitchFamily="18" charset="0"/>
                                </a:rPr>
                                <m:t>2</m:t>
                              </m:r>
                            </m:sup>
                          </m:sSup>
                          <m:r>
                            <a:rPr lang="en-US" sz="2400" i="1">
                              <a:solidFill>
                                <a:srgbClr val="BC14AC"/>
                              </a:solidFill>
                              <a:latin typeface="Cambria Math" panose="02040503050406030204" pitchFamily="18" charset="0"/>
                              <a:cs typeface="Times New Roman" panose="02020603050405020304" pitchFamily="18" charset="0"/>
                            </a:rPr>
                            <m:t>+2</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r>
                            <a:rPr lang="en-US" sz="2400" i="1">
                              <a:solidFill>
                                <a:srgbClr val="BC14AC"/>
                              </a:solidFill>
                              <a:latin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cs typeface="Times New Roman" panose="02020603050405020304" pitchFamily="18" charset="0"/>
                            </a:rPr>
                            <m:t>+</m:t>
                          </m:r>
                          <m:sSubSup>
                            <m:sSubSupPr>
                              <m:ctrlPr>
                                <a:rPr lang="en-US" sz="2400" i="1">
                                  <a:solidFill>
                                    <a:srgbClr val="BC14AC"/>
                                  </a:solidFill>
                                  <a:latin typeface="Cambria Math" panose="02040503050406030204" pitchFamily="18" charset="0"/>
                                  <a:cs typeface="Times New Roman" panose="02020603050405020304" pitchFamily="18" charset="0"/>
                                </a:rPr>
                              </m:ctrlPr>
                            </m:sSub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cs typeface="Times New Roman" panose="02020603050405020304" pitchFamily="18" charset="0"/>
                                </a:rPr>
                                <m:t>𝑛</m:t>
                              </m:r>
                            </m:sub>
                            <m:sup>
                              <m:r>
                                <a:rPr lang="en-US" sz="2400" i="1">
                                  <a:solidFill>
                                    <a:srgbClr val="BC14AC"/>
                                  </a:solidFill>
                                  <a:latin typeface="Cambria Math" panose="02040503050406030204" pitchFamily="18" charset="0"/>
                                  <a:cs typeface="Times New Roman" panose="02020603050405020304" pitchFamily="18" charset="0"/>
                                </a:rPr>
                                <m:t>2</m:t>
                              </m:r>
                            </m:sup>
                          </m:sSubSup>
                        </m:den>
                      </m:f>
                    </m:oMath>
                  </m:oMathPara>
                </a14:m>
                <a:endParaRPr lang="en-US" sz="2400" b="0" dirty="0">
                  <a:solidFill>
                    <a:srgbClr val="BC14AC"/>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We get</a:t>
                </a:r>
              </a:p>
              <a:p>
                <a:pPr algn="just">
                  <a:lnSpc>
                    <a:spcPct val="150000"/>
                  </a:lnSpc>
                </a:pPr>
                <a14:m>
                  <m:oMathPara xmlns:m="http://schemas.openxmlformats.org/officeDocument/2006/math">
                    <m:oMathParaPr>
                      <m:jc m:val="centerGroup"/>
                    </m:oMathParaPr>
                    <m:oMath xmlns:m="http://schemas.openxmlformats.org/officeDocument/2006/math">
                      <m:sSub>
                        <m:sSubPr>
                          <m:ctrlPr>
                            <a:rPr lang="en-US" sz="2400" i="1" smtClean="0">
                              <a:solidFill>
                                <a:srgbClr val="BC14AC"/>
                              </a:solidFill>
                              <a:latin typeface="Cambria Math" panose="02040503050406030204" pitchFamily="18" charset="0"/>
                              <a:cs typeface="Times New Roman" panose="02020603050405020304" pitchFamily="18" charset="0"/>
                            </a:rPr>
                          </m:ctrlPr>
                        </m:sSubPr>
                        <m:e>
                          <m:r>
                            <a:rPr lang="en-US" sz="2400" b="0" i="1" smtClean="0">
                              <a:solidFill>
                                <a:srgbClr val="BC14AC"/>
                              </a:solidFill>
                              <a:latin typeface="Cambria Math" panose="02040503050406030204" pitchFamily="18" charset="0"/>
                              <a:cs typeface="Times New Roman" panose="02020603050405020304" pitchFamily="18" charset="0"/>
                            </a:rPr>
                            <m:t>𝑠</m:t>
                          </m:r>
                        </m:e>
                        <m:sub>
                          <m:r>
                            <a:rPr lang="en-US" sz="2400" b="0" i="1" smtClean="0">
                              <a:solidFill>
                                <a:srgbClr val="BC14AC"/>
                              </a:solidFill>
                              <a:latin typeface="Cambria Math" panose="02040503050406030204" pitchFamily="18" charset="0"/>
                              <a:cs typeface="Times New Roman" panose="02020603050405020304" pitchFamily="18" charset="0"/>
                            </a:rPr>
                            <m:t>1,2</m:t>
                          </m:r>
                        </m:sub>
                      </m:sSub>
                      <m:r>
                        <a:rPr lang="en-US" sz="2400" i="1">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rad>
                        <m:radPr>
                          <m:degHide m:val="on"/>
                          <m:ctrlP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radPr>
                        <m:deg/>
                        <m:e>
                          <m:sSup>
                            <m:sSupPr>
                              <m:ctrlP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e>
                            <m: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e>
                      </m:rad>
                    </m:oMath>
                  </m:oMathPara>
                </a14:m>
                <a:endParaRPr lang="en-US" sz="2400"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51694" y="590058"/>
                <a:ext cx="11507372" cy="3122458"/>
              </a:xfrm>
              <a:prstGeom prst="rect">
                <a:avLst/>
              </a:prstGeom>
              <a:blipFill>
                <a:blip r:embed="rId2"/>
                <a:stretch>
                  <a:fillRect l="-848"/>
                </a:stretch>
              </a:blipFill>
            </p:spPr>
            <p:txBody>
              <a:bodyPr/>
              <a:lstStyle/>
              <a:p>
                <a:r>
                  <a:rPr lang="en-IN">
                    <a:noFill/>
                  </a:rPr>
                  <a:t> </a:t>
                </a:r>
              </a:p>
            </p:txBody>
          </p:sp>
        </mc:Fallback>
      </mc:AlternateContent>
    </p:spTree>
    <p:extLst>
      <p:ext uri="{BB962C8B-B14F-4D97-AF65-F5344CB8AC3E}">
        <p14:creationId xmlns:p14="http://schemas.microsoft.com/office/powerpoint/2010/main" val="2561625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Zeros of a Transfer Function</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51694" y="844058"/>
            <a:ext cx="11507372" cy="501194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The first part completely satisfy definition of the poles of a transfer function i.e. the roots of the characteristic polynomial in the denominator are values of ‘</a:t>
            </a:r>
            <a:r>
              <a:rPr lang="en-US" sz="2400" b="1" dirty="0">
                <a:solidFill>
                  <a:srgbClr val="0000FF"/>
                </a:solidFill>
                <a:latin typeface="Times New Roman" panose="02020603050405020304" pitchFamily="18" charset="0"/>
                <a:cs typeface="Times New Roman" panose="02020603050405020304" pitchFamily="18" charset="0"/>
              </a:rPr>
              <a:t>s’</a:t>
            </a:r>
            <a:r>
              <a:rPr lang="en-US" sz="2400" dirty="0">
                <a:solidFill>
                  <a:srgbClr val="0000FF"/>
                </a:solidFill>
                <a:latin typeface="Times New Roman" panose="02020603050405020304" pitchFamily="18" charset="0"/>
                <a:cs typeface="Times New Roman" panose="02020603050405020304" pitchFamily="18" charset="0"/>
              </a:rPr>
              <a:t> that make the transfer function zero, so they are thus zeros. </a:t>
            </a:r>
          </a:p>
          <a:p>
            <a:pPr marL="342900" indent="-342900" algn="just">
              <a:lnSpc>
                <a:spcPct val="150000"/>
              </a:lnSpc>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However, if a factor of the numerator can be canceled by the same factor in the denominator, the root of this factor no longer causes the transfer function to become zero. </a:t>
            </a:r>
          </a:p>
          <a:p>
            <a:pPr marL="342900" indent="-342900" algn="just">
              <a:lnSpc>
                <a:spcPct val="150000"/>
              </a:lnSpc>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In control systems, we often refer to the root of the canceled factor in the numerator as a zero even though the transfer function will not be zero at this value. Hence, the later part is included in the definition.</a:t>
            </a:r>
            <a:endParaRPr lang="en-IN"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IN" sz="24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02331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20749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Natural frequency, Damping ratio and pole locations of second order system</a:t>
            </a:r>
            <a:endParaRPr lang="en-IN"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51694" y="590058"/>
                <a:ext cx="11507372" cy="5565947"/>
              </a:xfrm>
              <a:prstGeom prst="rect">
                <a:avLst/>
              </a:prstGeom>
              <a:noFill/>
            </p:spPr>
            <p:txBody>
              <a:bodyPr wrap="square" rtlCol="0">
                <a:spAutoFit/>
              </a:bodyPr>
              <a:lstStyle/>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For </a:t>
                </a:r>
                <a14:m>
                  <m:oMath xmlns:m="http://schemas.openxmlformats.org/officeDocument/2006/math">
                    <m: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=0</m:t>
                    </m:r>
                  </m:oMath>
                </a14:m>
                <a:endParaRPr lang="en-US" sz="2400" b="0" dirty="0">
                  <a:solidFill>
                    <a:srgbClr val="BC14AC"/>
                  </a:solidFill>
                  <a:latin typeface="Times New Roman" panose="02020603050405020304" pitchFamily="18" charset="0"/>
                  <a:ea typeface="Cambria Math" panose="02040503050406030204" pitchFamily="18" charset="0"/>
                  <a:cs typeface="Times New Roman" panose="02020603050405020304" pitchFamily="18" charset="0"/>
                </a:endParaRPr>
              </a:p>
              <a:p>
                <a:pPr algn="just">
                  <a:lnSpc>
                    <a:spcPct val="150000"/>
                  </a:lnSpc>
                </a:pPr>
                <a:endParaRPr lang="en-US" sz="2400" b="0" dirty="0">
                  <a:solidFill>
                    <a:srgbClr val="BC14AC"/>
                  </a:solidFill>
                  <a:latin typeface="Times New Roman" panose="02020603050405020304" pitchFamily="18" charset="0"/>
                  <a:ea typeface="Cambria Math" panose="02040503050406030204" pitchFamily="18" charset="0"/>
                  <a:cs typeface="Times New Roman" panose="02020603050405020304" pitchFamily="18" charset="0"/>
                </a:endParaRPr>
              </a:p>
              <a:p>
                <a:pPr algn="just">
                  <a:lnSpc>
                    <a:spcPct val="150000"/>
                  </a:lnSpc>
                </a:pPr>
                <a:endParaRPr lang="en-US" sz="2400" b="0" dirty="0">
                  <a:solidFill>
                    <a:srgbClr val="BC14AC"/>
                  </a:solidFill>
                  <a:latin typeface="Times New Roman" panose="02020603050405020304" pitchFamily="18" charset="0"/>
                  <a:ea typeface="Cambria Math" panose="02040503050406030204" pitchFamily="18" charset="0"/>
                  <a:cs typeface="Times New Roman" panose="02020603050405020304" pitchFamily="18" charset="0"/>
                </a:endParaRPr>
              </a:p>
              <a:p>
                <a:pPr algn="just">
                  <a:lnSpc>
                    <a:spcPct val="150000"/>
                  </a:lnSpc>
                </a:pPr>
                <a:endParaRPr lang="en-US" sz="2400" b="0" dirty="0">
                  <a:solidFill>
                    <a:srgbClr val="BC14AC"/>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BC14AC"/>
                  </a:solidFill>
                  <a:latin typeface="Times New Roman" panose="02020603050405020304" pitchFamily="18" charset="0"/>
                  <a:cs typeface="Times New Roman" panose="02020603050405020304" pitchFamily="18" charset="0"/>
                </a:endParaRPr>
              </a:p>
              <a:p>
                <a:pPr algn="just">
                  <a:lnSpc>
                    <a:spcPct val="150000"/>
                  </a:lnSpc>
                </a:pPr>
                <a:endParaRPr lang="en-US" sz="2400" b="0" dirty="0">
                  <a:solidFill>
                    <a:srgbClr val="BC14AC"/>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BC14AC"/>
                  </a:solidFill>
                  <a:latin typeface="Times New Roman" panose="02020603050405020304" pitchFamily="18" charset="0"/>
                  <a:cs typeface="Times New Roman" panose="02020603050405020304" pitchFamily="18" charset="0"/>
                </a:endParaRPr>
              </a:p>
              <a:p>
                <a:pPr algn="just">
                  <a:lnSpc>
                    <a:spcPct val="150000"/>
                  </a:lnSpc>
                </a:pPr>
                <a:r>
                  <a:rPr lang="en-US" sz="2400" b="0" dirty="0">
                    <a:solidFill>
                      <a:srgbClr val="BC14AC"/>
                    </a:solidFill>
                    <a:latin typeface="Times New Roman" panose="02020603050405020304" pitchFamily="18" charset="0"/>
                    <a:cs typeface="Times New Roman" panose="02020603050405020304" pitchFamily="18" charset="0"/>
                  </a:rPr>
                  <a:t>		</a:t>
                </a:r>
                <a:r>
                  <a:rPr lang="en-US" sz="2400" b="0" dirty="0">
                    <a:solidFill>
                      <a:srgbClr val="0000FF"/>
                    </a:solidFill>
                    <a:latin typeface="Times New Roman" panose="02020603050405020304" pitchFamily="18" charset="0"/>
                    <a:cs typeface="Times New Roman" panose="02020603050405020304" pitchFamily="18" charset="0"/>
                  </a:rPr>
                  <a:t>Poles					Step response: undamped</a:t>
                </a:r>
                <a:r>
                  <a:rPr lang="en-US" sz="2400" b="0" dirty="0">
                    <a:solidFill>
                      <a:srgbClr val="BC14AC"/>
                    </a:solidFill>
                    <a:latin typeface="Times New Roman" panose="02020603050405020304" pitchFamily="18" charset="0"/>
                    <a:cs typeface="Times New Roman" panose="02020603050405020304" pitchFamily="18" charset="0"/>
                  </a:rPr>
                  <a:t>	</a:t>
                </a:r>
              </a:p>
              <a:p>
                <a:pPr algn="just">
                  <a:lnSpc>
                    <a:spcPct val="150000"/>
                  </a:lnSpc>
                </a:pPr>
                <a:endParaRPr lang="en-US" sz="2400" b="0" dirty="0">
                  <a:solidFill>
                    <a:srgbClr val="BC14AC"/>
                  </a:solidFill>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51694" y="590058"/>
                <a:ext cx="11507372" cy="5565947"/>
              </a:xfrm>
              <a:prstGeom prst="rect">
                <a:avLst/>
              </a:prstGeom>
              <a:blipFill>
                <a:blip r:embed="rId2"/>
                <a:stretch>
                  <a:fillRect l="-848"/>
                </a:stretch>
              </a:blipFill>
            </p:spPr>
            <p:txBody>
              <a:bodyPr/>
              <a:lstStyle/>
              <a:p>
                <a:r>
                  <a:rPr lang="en-IN">
                    <a:noFill/>
                  </a:rPr>
                  <a:t> </a:t>
                </a:r>
              </a:p>
            </p:txBody>
          </p:sp>
        </mc:Fallback>
      </mc:AlternateContent>
      <p:pic>
        <p:nvPicPr>
          <p:cNvPr id="9" name="Picture 8">
            <a:extLst>
              <a:ext uri="{FF2B5EF4-FFF2-40B4-BE49-F238E27FC236}">
                <a16:creationId xmlns:a16="http://schemas.microsoft.com/office/drawing/2014/main" id="{47B26275-FE8A-4194-95EE-85D0F626AE45}"/>
              </a:ext>
            </a:extLst>
          </p:cNvPr>
          <p:cNvPicPr>
            <a:picLocks noChangeAspect="1"/>
          </p:cNvPicPr>
          <p:nvPr/>
        </p:nvPicPr>
        <p:blipFill>
          <a:blip r:embed="rId3"/>
          <a:stretch>
            <a:fillRect/>
          </a:stretch>
        </p:blipFill>
        <p:spPr>
          <a:xfrm>
            <a:off x="1726507" y="2777627"/>
            <a:ext cx="2925061" cy="1994359"/>
          </a:xfrm>
          <a:prstGeom prst="rect">
            <a:avLst/>
          </a:prstGeom>
        </p:spPr>
      </p:pic>
      <p:pic>
        <p:nvPicPr>
          <p:cNvPr id="10" name="Picture 9">
            <a:extLst>
              <a:ext uri="{FF2B5EF4-FFF2-40B4-BE49-F238E27FC236}">
                <a16:creationId xmlns:a16="http://schemas.microsoft.com/office/drawing/2014/main" id="{7E5C6DC8-74AA-40B1-A253-525490F2AAB4}"/>
              </a:ext>
            </a:extLst>
          </p:cNvPr>
          <p:cNvPicPr>
            <a:picLocks noChangeAspect="1"/>
          </p:cNvPicPr>
          <p:nvPr/>
        </p:nvPicPr>
        <p:blipFill>
          <a:blip r:embed="rId4"/>
          <a:stretch>
            <a:fillRect/>
          </a:stretch>
        </p:blipFill>
        <p:spPr>
          <a:xfrm>
            <a:off x="6131009" y="2585185"/>
            <a:ext cx="2897846" cy="2186801"/>
          </a:xfrm>
          <a:prstGeom prst="rect">
            <a:avLst/>
          </a:prstGeom>
        </p:spPr>
      </p:pic>
    </p:spTree>
    <p:extLst>
      <p:ext uri="{BB962C8B-B14F-4D97-AF65-F5344CB8AC3E}">
        <p14:creationId xmlns:p14="http://schemas.microsoft.com/office/powerpoint/2010/main" val="35086137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20749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Natural frequency, Damping ratio and pole locations of second order system</a:t>
            </a:r>
            <a:endParaRPr lang="en-IN"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51694" y="590058"/>
                <a:ext cx="11507372" cy="5565947"/>
              </a:xfrm>
              <a:prstGeom prst="rect">
                <a:avLst/>
              </a:prstGeom>
              <a:noFill/>
            </p:spPr>
            <p:txBody>
              <a:bodyPr wrap="square" rtlCol="0">
                <a:spAutoFit/>
              </a:bodyPr>
              <a:lstStyle/>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For </a:t>
                </a:r>
                <a14:m>
                  <m:oMath xmlns:m="http://schemas.openxmlformats.org/officeDocument/2006/math">
                    <m: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0&lt;</m:t>
                    </m:r>
                    <m: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&lt;1</m:t>
                    </m:r>
                  </m:oMath>
                </a14:m>
                <a:endParaRPr lang="en-US" sz="2400" b="0" dirty="0">
                  <a:solidFill>
                    <a:srgbClr val="BC14AC"/>
                  </a:solidFill>
                  <a:latin typeface="Times New Roman" panose="02020603050405020304" pitchFamily="18" charset="0"/>
                  <a:ea typeface="Cambria Math" panose="02040503050406030204" pitchFamily="18" charset="0"/>
                  <a:cs typeface="Times New Roman" panose="02020603050405020304" pitchFamily="18" charset="0"/>
                </a:endParaRPr>
              </a:p>
              <a:p>
                <a:pPr algn="just">
                  <a:lnSpc>
                    <a:spcPct val="150000"/>
                  </a:lnSpc>
                </a:pPr>
                <a:endParaRPr lang="en-US" sz="2400" b="0" dirty="0">
                  <a:solidFill>
                    <a:srgbClr val="BC14AC"/>
                  </a:solidFill>
                  <a:latin typeface="Times New Roman" panose="02020603050405020304" pitchFamily="18" charset="0"/>
                  <a:ea typeface="Cambria Math" panose="02040503050406030204" pitchFamily="18" charset="0"/>
                  <a:cs typeface="Times New Roman" panose="02020603050405020304" pitchFamily="18" charset="0"/>
                </a:endParaRPr>
              </a:p>
              <a:p>
                <a:pPr algn="just">
                  <a:lnSpc>
                    <a:spcPct val="150000"/>
                  </a:lnSpc>
                </a:pPr>
                <a:endParaRPr lang="en-US" sz="2400" b="0" dirty="0">
                  <a:solidFill>
                    <a:srgbClr val="BC14AC"/>
                  </a:solidFill>
                  <a:latin typeface="Times New Roman" panose="02020603050405020304" pitchFamily="18" charset="0"/>
                  <a:ea typeface="Cambria Math" panose="02040503050406030204" pitchFamily="18" charset="0"/>
                  <a:cs typeface="Times New Roman" panose="02020603050405020304" pitchFamily="18" charset="0"/>
                </a:endParaRPr>
              </a:p>
              <a:p>
                <a:pPr algn="just">
                  <a:lnSpc>
                    <a:spcPct val="150000"/>
                  </a:lnSpc>
                </a:pPr>
                <a:endParaRPr lang="en-US" sz="2400" b="0" dirty="0">
                  <a:solidFill>
                    <a:srgbClr val="BC14AC"/>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BC14AC"/>
                  </a:solidFill>
                  <a:latin typeface="Times New Roman" panose="02020603050405020304" pitchFamily="18" charset="0"/>
                  <a:cs typeface="Times New Roman" panose="02020603050405020304" pitchFamily="18" charset="0"/>
                </a:endParaRPr>
              </a:p>
              <a:p>
                <a:pPr algn="just">
                  <a:lnSpc>
                    <a:spcPct val="150000"/>
                  </a:lnSpc>
                </a:pPr>
                <a:endParaRPr lang="en-US" sz="2400" b="0" dirty="0">
                  <a:solidFill>
                    <a:srgbClr val="BC14AC"/>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BC14AC"/>
                  </a:solidFill>
                  <a:latin typeface="Times New Roman" panose="02020603050405020304" pitchFamily="18" charset="0"/>
                  <a:cs typeface="Times New Roman" panose="02020603050405020304" pitchFamily="18" charset="0"/>
                </a:endParaRPr>
              </a:p>
              <a:p>
                <a:pPr algn="just">
                  <a:lnSpc>
                    <a:spcPct val="150000"/>
                  </a:lnSpc>
                </a:pPr>
                <a:r>
                  <a:rPr lang="en-US" sz="2400" b="0" dirty="0">
                    <a:solidFill>
                      <a:srgbClr val="BC14AC"/>
                    </a:solidFill>
                    <a:latin typeface="Times New Roman" panose="02020603050405020304" pitchFamily="18" charset="0"/>
                    <a:cs typeface="Times New Roman" panose="02020603050405020304" pitchFamily="18" charset="0"/>
                  </a:rPr>
                  <a:t>		</a:t>
                </a:r>
                <a:r>
                  <a:rPr lang="en-US" sz="2400" b="0" dirty="0">
                    <a:solidFill>
                      <a:srgbClr val="0000FF"/>
                    </a:solidFill>
                    <a:latin typeface="Times New Roman" panose="02020603050405020304" pitchFamily="18" charset="0"/>
                    <a:cs typeface="Times New Roman" panose="02020603050405020304" pitchFamily="18" charset="0"/>
                  </a:rPr>
                  <a:t>Poles					Step response: underdamped</a:t>
                </a:r>
                <a:r>
                  <a:rPr lang="en-US" sz="2400" b="0" dirty="0">
                    <a:solidFill>
                      <a:srgbClr val="BC14AC"/>
                    </a:solidFill>
                    <a:latin typeface="Times New Roman" panose="02020603050405020304" pitchFamily="18" charset="0"/>
                    <a:cs typeface="Times New Roman" panose="02020603050405020304" pitchFamily="18" charset="0"/>
                  </a:rPr>
                  <a:t>	</a:t>
                </a:r>
              </a:p>
              <a:p>
                <a:pPr algn="just">
                  <a:lnSpc>
                    <a:spcPct val="150000"/>
                  </a:lnSpc>
                </a:pPr>
                <a:endParaRPr lang="en-US" sz="2400" b="0" dirty="0">
                  <a:solidFill>
                    <a:srgbClr val="BC14AC"/>
                  </a:solidFill>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51694" y="590058"/>
                <a:ext cx="11507372" cy="5565947"/>
              </a:xfrm>
              <a:prstGeom prst="rect">
                <a:avLst/>
              </a:prstGeom>
              <a:blipFill>
                <a:blip r:embed="rId2"/>
                <a:stretch>
                  <a:fillRect l="-848"/>
                </a:stretch>
              </a:blipFill>
            </p:spPr>
            <p:txBody>
              <a:bodyPr/>
              <a:lstStyle/>
              <a:p>
                <a:r>
                  <a:rPr lang="en-IN">
                    <a:noFill/>
                  </a:rPr>
                  <a:t> </a:t>
                </a:r>
              </a:p>
            </p:txBody>
          </p:sp>
        </mc:Fallback>
      </mc:AlternateContent>
      <p:pic>
        <p:nvPicPr>
          <p:cNvPr id="3" name="Picture 2">
            <a:extLst>
              <a:ext uri="{FF2B5EF4-FFF2-40B4-BE49-F238E27FC236}">
                <a16:creationId xmlns:a16="http://schemas.microsoft.com/office/drawing/2014/main" id="{1F8F2071-8885-4FAC-AC48-15A998D469F6}"/>
              </a:ext>
            </a:extLst>
          </p:cNvPr>
          <p:cNvPicPr>
            <a:picLocks noChangeAspect="1"/>
          </p:cNvPicPr>
          <p:nvPr/>
        </p:nvPicPr>
        <p:blipFill>
          <a:blip r:embed="rId3"/>
          <a:stretch>
            <a:fillRect/>
          </a:stretch>
        </p:blipFill>
        <p:spPr>
          <a:xfrm>
            <a:off x="1459134" y="2800304"/>
            <a:ext cx="2897846" cy="2019710"/>
          </a:xfrm>
          <a:prstGeom prst="rect">
            <a:avLst/>
          </a:prstGeom>
        </p:spPr>
      </p:pic>
      <p:pic>
        <p:nvPicPr>
          <p:cNvPr id="11" name="Picture 10">
            <a:extLst>
              <a:ext uri="{FF2B5EF4-FFF2-40B4-BE49-F238E27FC236}">
                <a16:creationId xmlns:a16="http://schemas.microsoft.com/office/drawing/2014/main" id="{95327C1F-E4E5-4BB0-952E-B5C88FCC8AF0}"/>
              </a:ext>
            </a:extLst>
          </p:cNvPr>
          <p:cNvPicPr>
            <a:picLocks noChangeAspect="1"/>
          </p:cNvPicPr>
          <p:nvPr/>
        </p:nvPicPr>
        <p:blipFill>
          <a:blip r:embed="rId4"/>
          <a:stretch>
            <a:fillRect/>
          </a:stretch>
        </p:blipFill>
        <p:spPr>
          <a:xfrm>
            <a:off x="6885007" y="2800304"/>
            <a:ext cx="3308766" cy="2338954"/>
          </a:xfrm>
          <a:prstGeom prst="rect">
            <a:avLst/>
          </a:prstGeom>
        </p:spPr>
      </p:pic>
    </p:spTree>
    <p:extLst>
      <p:ext uri="{BB962C8B-B14F-4D97-AF65-F5344CB8AC3E}">
        <p14:creationId xmlns:p14="http://schemas.microsoft.com/office/powerpoint/2010/main" val="35043056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20749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Natural frequency, Damping ratio and pole locations of second order system</a:t>
            </a:r>
            <a:endParaRPr lang="en-IN"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51694" y="590058"/>
                <a:ext cx="11507372" cy="5565947"/>
              </a:xfrm>
              <a:prstGeom prst="rect">
                <a:avLst/>
              </a:prstGeom>
              <a:noFill/>
            </p:spPr>
            <p:txBody>
              <a:bodyPr wrap="square" rtlCol="0">
                <a:spAutoFit/>
              </a:bodyPr>
              <a:lstStyle/>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For </a:t>
                </a:r>
                <a14:m>
                  <m:oMath xmlns:m="http://schemas.openxmlformats.org/officeDocument/2006/math">
                    <m: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oMath>
                </a14:m>
                <a:endParaRPr lang="en-US" sz="2400" b="0" dirty="0">
                  <a:solidFill>
                    <a:srgbClr val="BC14AC"/>
                  </a:solidFill>
                  <a:latin typeface="Times New Roman" panose="02020603050405020304" pitchFamily="18" charset="0"/>
                  <a:ea typeface="Cambria Math" panose="02040503050406030204" pitchFamily="18" charset="0"/>
                  <a:cs typeface="Times New Roman" panose="02020603050405020304" pitchFamily="18" charset="0"/>
                </a:endParaRPr>
              </a:p>
              <a:p>
                <a:pPr algn="just">
                  <a:lnSpc>
                    <a:spcPct val="150000"/>
                  </a:lnSpc>
                </a:pPr>
                <a:endParaRPr lang="en-US" sz="2400" b="0" dirty="0">
                  <a:solidFill>
                    <a:srgbClr val="BC14AC"/>
                  </a:solidFill>
                  <a:latin typeface="Times New Roman" panose="02020603050405020304" pitchFamily="18" charset="0"/>
                  <a:ea typeface="Cambria Math" panose="02040503050406030204" pitchFamily="18" charset="0"/>
                  <a:cs typeface="Times New Roman" panose="02020603050405020304" pitchFamily="18" charset="0"/>
                </a:endParaRPr>
              </a:p>
              <a:p>
                <a:pPr algn="just">
                  <a:lnSpc>
                    <a:spcPct val="150000"/>
                  </a:lnSpc>
                </a:pPr>
                <a:endParaRPr lang="en-US" sz="2400" b="0" dirty="0">
                  <a:solidFill>
                    <a:srgbClr val="BC14AC"/>
                  </a:solidFill>
                  <a:latin typeface="Times New Roman" panose="02020603050405020304" pitchFamily="18" charset="0"/>
                  <a:ea typeface="Cambria Math" panose="02040503050406030204" pitchFamily="18" charset="0"/>
                  <a:cs typeface="Times New Roman" panose="02020603050405020304" pitchFamily="18" charset="0"/>
                </a:endParaRPr>
              </a:p>
              <a:p>
                <a:pPr algn="just">
                  <a:lnSpc>
                    <a:spcPct val="150000"/>
                  </a:lnSpc>
                </a:pPr>
                <a:endParaRPr lang="en-US" sz="2400" b="0" dirty="0">
                  <a:solidFill>
                    <a:srgbClr val="BC14AC"/>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BC14AC"/>
                  </a:solidFill>
                  <a:latin typeface="Times New Roman" panose="02020603050405020304" pitchFamily="18" charset="0"/>
                  <a:cs typeface="Times New Roman" panose="02020603050405020304" pitchFamily="18" charset="0"/>
                </a:endParaRPr>
              </a:p>
              <a:p>
                <a:pPr algn="just">
                  <a:lnSpc>
                    <a:spcPct val="150000"/>
                  </a:lnSpc>
                </a:pPr>
                <a:endParaRPr lang="en-US" sz="2400" b="0" dirty="0">
                  <a:solidFill>
                    <a:srgbClr val="BC14AC"/>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BC14AC"/>
                  </a:solidFill>
                  <a:latin typeface="Times New Roman" panose="02020603050405020304" pitchFamily="18" charset="0"/>
                  <a:cs typeface="Times New Roman" panose="02020603050405020304" pitchFamily="18" charset="0"/>
                </a:endParaRPr>
              </a:p>
              <a:p>
                <a:pPr algn="just">
                  <a:lnSpc>
                    <a:spcPct val="150000"/>
                  </a:lnSpc>
                </a:pPr>
                <a:r>
                  <a:rPr lang="en-US" sz="2400" b="0" dirty="0">
                    <a:solidFill>
                      <a:srgbClr val="BC14AC"/>
                    </a:solidFill>
                    <a:latin typeface="Times New Roman" panose="02020603050405020304" pitchFamily="18" charset="0"/>
                    <a:cs typeface="Times New Roman" panose="02020603050405020304" pitchFamily="18" charset="0"/>
                  </a:rPr>
                  <a:t>		</a:t>
                </a:r>
                <a:r>
                  <a:rPr lang="en-US" sz="2400" b="0" dirty="0">
                    <a:solidFill>
                      <a:srgbClr val="0000FF"/>
                    </a:solidFill>
                    <a:latin typeface="Times New Roman" panose="02020603050405020304" pitchFamily="18" charset="0"/>
                    <a:cs typeface="Times New Roman" panose="02020603050405020304" pitchFamily="18" charset="0"/>
                  </a:rPr>
                  <a:t>Poles					Step response: critically damped</a:t>
                </a:r>
                <a:r>
                  <a:rPr lang="en-US" sz="2400" b="0" dirty="0">
                    <a:solidFill>
                      <a:srgbClr val="BC14AC"/>
                    </a:solidFill>
                    <a:latin typeface="Times New Roman" panose="02020603050405020304" pitchFamily="18" charset="0"/>
                    <a:cs typeface="Times New Roman" panose="02020603050405020304" pitchFamily="18" charset="0"/>
                  </a:rPr>
                  <a:t>	</a:t>
                </a:r>
              </a:p>
              <a:p>
                <a:pPr algn="just">
                  <a:lnSpc>
                    <a:spcPct val="150000"/>
                  </a:lnSpc>
                </a:pPr>
                <a:endParaRPr lang="en-US" sz="2400" b="0" dirty="0">
                  <a:solidFill>
                    <a:srgbClr val="BC14AC"/>
                  </a:solidFill>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51694" y="590058"/>
                <a:ext cx="11507372" cy="5565947"/>
              </a:xfrm>
              <a:prstGeom prst="rect">
                <a:avLst/>
              </a:prstGeom>
              <a:blipFill>
                <a:blip r:embed="rId2"/>
                <a:stretch>
                  <a:fillRect l="-848"/>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87CB9064-EEAF-4D0D-8194-5E6B894C950F}"/>
              </a:ext>
            </a:extLst>
          </p:cNvPr>
          <p:cNvPicPr>
            <a:picLocks noChangeAspect="1"/>
          </p:cNvPicPr>
          <p:nvPr/>
        </p:nvPicPr>
        <p:blipFill>
          <a:blip r:embed="rId3"/>
          <a:stretch>
            <a:fillRect/>
          </a:stretch>
        </p:blipFill>
        <p:spPr>
          <a:xfrm>
            <a:off x="1569903" y="3091149"/>
            <a:ext cx="2682458" cy="1836451"/>
          </a:xfrm>
          <a:prstGeom prst="rect">
            <a:avLst/>
          </a:prstGeom>
        </p:spPr>
      </p:pic>
      <p:pic>
        <p:nvPicPr>
          <p:cNvPr id="8" name="Picture 7">
            <a:extLst>
              <a:ext uri="{FF2B5EF4-FFF2-40B4-BE49-F238E27FC236}">
                <a16:creationId xmlns:a16="http://schemas.microsoft.com/office/drawing/2014/main" id="{CF157472-4D5B-405A-AB96-CC340BC72262}"/>
              </a:ext>
            </a:extLst>
          </p:cNvPr>
          <p:cNvPicPr>
            <a:picLocks noChangeAspect="1"/>
          </p:cNvPicPr>
          <p:nvPr/>
        </p:nvPicPr>
        <p:blipFill>
          <a:blip r:embed="rId4"/>
          <a:stretch>
            <a:fillRect/>
          </a:stretch>
        </p:blipFill>
        <p:spPr>
          <a:xfrm>
            <a:off x="6777366" y="3258850"/>
            <a:ext cx="2790328" cy="1953231"/>
          </a:xfrm>
          <a:prstGeom prst="rect">
            <a:avLst/>
          </a:prstGeom>
        </p:spPr>
      </p:pic>
    </p:spTree>
    <p:extLst>
      <p:ext uri="{BB962C8B-B14F-4D97-AF65-F5344CB8AC3E}">
        <p14:creationId xmlns:p14="http://schemas.microsoft.com/office/powerpoint/2010/main" val="21320041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20749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Natural frequency, Damping ratio and pole locations of second order system</a:t>
            </a:r>
            <a:endParaRPr lang="en-IN"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51694" y="590058"/>
                <a:ext cx="11507372" cy="5565947"/>
              </a:xfrm>
              <a:prstGeom prst="rect">
                <a:avLst/>
              </a:prstGeom>
              <a:noFill/>
            </p:spPr>
            <p:txBody>
              <a:bodyPr wrap="square" rtlCol="0">
                <a:spAutoFit/>
              </a:bodyPr>
              <a:lstStyle/>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For </a:t>
                </a:r>
                <a14:m>
                  <m:oMath xmlns:m="http://schemas.openxmlformats.org/officeDocument/2006/math">
                    <m: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&gt;1</m:t>
                    </m:r>
                  </m:oMath>
                </a14:m>
                <a:endParaRPr lang="en-US" sz="2400" b="0" dirty="0">
                  <a:solidFill>
                    <a:srgbClr val="BC14AC"/>
                  </a:solidFill>
                  <a:latin typeface="Times New Roman" panose="02020603050405020304" pitchFamily="18" charset="0"/>
                  <a:ea typeface="Cambria Math" panose="02040503050406030204" pitchFamily="18" charset="0"/>
                  <a:cs typeface="Times New Roman" panose="02020603050405020304" pitchFamily="18" charset="0"/>
                </a:endParaRPr>
              </a:p>
              <a:p>
                <a:pPr algn="just">
                  <a:lnSpc>
                    <a:spcPct val="150000"/>
                  </a:lnSpc>
                </a:pPr>
                <a:endParaRPr lang="en-US" sz="2400" b="0" dirty="0">
                  <a:solidFill>
                    <a:srgbClr val="BC14AC"/>
                  </a:solidFill>
                  <a:latin typeface="Times New Roman" panose="02020603050405020304" pitchFamily="18" charset="0"/>
                  <a:ea typeface="Cambria Math" panose="02040503050406030204" pitchFamily="18" charset="0"/>
                  <a:cs typeface="Times New Roman" panose="02020603050405020304" pitchFamily="18" charset="0"/>
                </a:endParaRPr>
              </a:p>
              <a:p>
                <a:pPr algn="just">
                  <a:lnSpc>
                    <a:spcPct val="150000"/>
                  </a:lnSpc>
                </a:pPr>
                <a:endParaRPr lang="en-US" sz="2400" b="0" dirty="0">
                  <a:solidFill>
                    <a:srgbClr val="BC14AC"/>
                  </a:solidFill>
                  <a:latin typeface="Times New Roman" panose="02020603050405020304" pitchFamily="18" charset="0"/>
                  <a:ea typeface="Cambria Math" panose="02040503050406030204" pitchFamily="18" charset="0"/>
                  <a:cs typeface="Times New Roman" panose="02020603050405020304" pitchFamily="18" charset="0"/>
                </a:endParaRPr>
              </a:p>
              <a:p>
                <a:pPr algn="just">
                  <a:lnSpc>
                    <a:spcPct val="150000"/>
                  </a:lnSpc>
                </a:pPr>
                <a:endParaRPr lang="en-US" sz="2400" b="0" dirty="0">
                  <a:solidFill>
                    <a:srgbClr val="BC14AC"/>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BC14AC"/>
                  </a:solidFill>
                  <a:latin typeface="Times New Roman" panose="02020603050405020304" pitchFamily="18" charset="0"/>
                  <a:cs typeface="Times New Roman" panose="02020603050405020304" pitchFamily="18" charset="0"/>
                </a:endParaRPr>
              </a:p>
              <a:p>
                <a:pPr algn="just">
                  <a:lnSpc>
                    <a:spcPct val="150000"/>
                  </a:lnSpc>
                </a:pPr>
                <a:endParaRPr lang="en-US" sz="2400" b="0" dirty="0">
                  <a:solidFill>
                    <a:srgbClr val="BC14AC"/>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BC14AC"/>
                  </a:solidFill>
                  <a:latin typeface="Times New Roman" panose="02020603050405020304" pitchFamily="18" charset="0"/>
                  <a:cs typeface="Times New Roman" panose="02020603050405020304" pitchFamily="18" charset="0"/>
                </a:endParaRPr>
              </a:p>
              <a:p>
                <a:pPr algn="just">
                  <a:lnSpc>
                    <a:spcPct val="150000"/>
                  </a:lnSpc>
                </a:pPr>
                <a:r>
                  <a:rPr lang="en-US" sz="2400" b="0" dirty="0">
                    <a:solidFill>
                      <a:srgbClr val="BC14AC"/>
                    </a:solidFill>
                    <a:latin typeface="Times New Roman" panose="02020603050405020304" pitchFamily="18" charset="0"/>
                    <a:cs typeface="Times New Roman" panose="02020603050405020304" pitchFamily="18" charset="0"/>
                  </a:rPr>
                  <a:t>		</a:t>
                </a:r>
                <a:r>
                  <a:rPr lang="en-US" sz="2400" b="0" dirty="0">
                    <a:solidFill>
                      <a:srgbClr val="0000FF"/>
                    </a:solidFill>
                    <a:latin typeface="Times New Roman" panose="02020603050405020304" pitchFamily="18" charset="0"/>
                    <a:cs typeface="Times New Roman" panose="02020603050405020304" pitchFamily="18" charset="0"/>
                  </a:rPr>
                  <a:t>Poles					Step response: overdamped</a:t>
                </a:r>
                <a:r>
                  <a:rPr lang="en-US" sz="2400" b="0" dirty="0">
                    <a:solidFill>
                      <a:srgbClr val="BC14AC"/>
                    </a:solidFill>
                    <a:latin typeface="Times New Roman" panose="02020603050405020304" pitchFamily="18" charset="0"/>
                    <a:cs typeface="Times New Roman" panose="02020603050405020304" pitchFamily="18" charset="0"/>
                  </a:rPr>
                  <a:t>	</a:t>
                </a:r>
              </a:p>
              <a:p>
                <a:pPr algn="just">
                  <a:lnSpc>
                    <a:spcPct val="150000"/>
                  </a:lnSpc>
                </a:pPr>
                <a:endParaRPr lang="en-US" sz="2400" b="0" dirty="0">
                  <a:solidFill>
                    <a:srgbClr val="BC14AC"/>
                  </a:solidFill>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51694" y="590058"/>
                <a:ext cx="11507372" cy="5565947"/>
              </a:xfrm>
              <a:prstGeom prst="rect">
                <a:avLst/>
              </a:prstGeom>
              <a:blipFill>
                <a:blip r:embed="rId2"/>
                <a:stretch>
                  <a:fillRect l="-848"/>
                </a:stretch>
              </a:blipFill>
            </p:spPr>
            <p:txBody>
              <a:bodyPr/>
              <a:lstStyle/>
              <a:p>
                <a:r>
                  <a:rPr lang="en-IN">
                    <a:noFill/>
                  </a:rPr>
                  <a:t> </a:t>
                </a:r>
              </a:p>
            </p:txBody>
          </p:sp>
        </mc:Fallback>
      </mc:AlternateContent>
      <p:pic>
        <p:nvPicPr>
          <p:cNvPr id="3" name="Picture 2">
            <a:extLst>
              <a:ext uri="{FF2B5EF4-FFF2-40B4-BE49-F238E27FC236}">
                <a16:creationId xmlns:a16="http://schemas.microsoft.com/office/drawing/2014/main" id="{61C88131-BDEA-415F-8C11-62239C9549B0}"/>
              </a:ext>
            </a:extLst>
          </p:cNvPr>
          <p:cNvPicPr>
            <a:picLocks noChangeAspect="1"/>
          </p:cNvPicPr>
          <p:nvPr/>
        </p:nvPicPr>
        <p:blipFill>
          <a:blip r:embed="rId3"/>
          <a:stretch>
            <a:fillRect/>
          </a:stretch>
        </p:blipFill>
        <p:spPr>
          <a:xfrm>
            <a:off x="985520" y="2642395"/>
            <a:ext cx="4104567" cy="2356325"/>
          </a:xfrm>
          <a:prstGeom prst="rect">
            <a:avLst/>
          </a:prstGeom>
        </p:spPr>
      </p:pic>
      <p:pic>
        <p:nvPicPr>
          <p:cNvPr id="9" name="Picture 8">
            <a:extLst>
              <a:ext uri="{FF2B5EF4-FFF2-40B4-BE49-F238E27FC236}">
                <a16:creationId xmlns:a16="http://schemas.microsoft.com/office/drawing/2014/main" id="{8ACE79FC-206A-46DC-9DE1-7024167DDE36}"/>
              </a:ext>
            </a:extLst>
          </p:cNvPr>
          <p:cNvPicPr>
            <a:picLocks noChangeAspect="1"/>
          </p:cNvPicPr>
          <p:nvPr/>
        </p:nvPicPr>
        <p:blipFill>
          <a:blip r:embed="rId4"/>
          <a:stretch>
            <a:fillRect/>
          </a:stretch>
        </p:blipFill>
        <p:spPr>
          <a:xfrm>
            <a:off x="7056153" y="2733041"/>
            <a:ext cx="3388328" cy="2495868"/>
          </a:xfrm>
          <a:prstGeom prst="rect">
            <a:avLst/>
          </a:prstGeom>
        </p:spPr>
      </p:pic>
    </p:spTree>
    <p:extLst>
      <p:ext uri="{BB962C8B-B14F-4D97-AF65-F5344CB8AC3E}">
        <p14:creationId xmlns:p14="http://schemas.microsoft.com/office/powerpoint/2010/main" val="16361448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20749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Natural frequency, Damping ratio and pole locations of second order system</a:t>
            </a:r>
            <a:endParaRPr lang="en-IN"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51694" y="590058"/>
                <a:ext cx="11507372" cy="6144246"/>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For each of the systems shown, find the value of </a:t>
                </a:r>
                <a14:m>
                  <m:oMath xmlns:m="http://schemas.openxmlformats.org/officeDocument/2006/math">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solidFill>
                      <a:srgbClr val="0000FF"/>
                    </a:solidFill>
                    <a:latin typeface="Times New Roman" panose="02020603050405020304" pitchFamily="18" charset="0"/>
                    <a:cs typeface="Times New Roman" panose="02020603050405020304" pitchFamily="18" charset="0"/>
                  </a:rPr>
                  <a:t>and report the kind of response expected. </a:t>
                </a:r>
                <a:endParaRPr lang="en-US" sz="2400" b="0" dirty="0">
                  <a:solidFill>
                    <a:srgbClr val="BC14AC"/>
                  </a:solidFill>
                  <a:latin typeface="Times New Roman" panose="02020603050405020304" pitchFamily="18" charset="0"/>
                  <a:ea typeface="Cambria Math" panose="02040503050406030204" pitchFamily="18" charset="0"/>
                  <a:cs typeface="Times New Roman" panose="02020603050405020304" pitchFamily="18" charset="0"/>
                </a:endParaRPr>
              </a:p>
              <a:p>
                <a:pPr algn="just">
                  <a:lnSpc>
                    <a:spcPct val="150000"/>
                  </a:lnSpc>
                </a:pPr>
                <a:endParaRPr lang="en-US" sz="2400" b="0" dirty="0">
                  <a:solidFill>
                    <a:srgbClr val="BC14AC"/>
                  </a:solidFill>
                  <a:latin typeface="Times New Roman" panose="02020603050405020304" pitchFamily="18" charset="0"/>
                  <a:ea typeface="Cambria Math" panose="02040503050406030204" pitchFamily="18" charset="0"/>
                  <a:cs typeface="Times New Roman" panose="02020603050405020304" pitchFamily="18" charset="0"/>
                </a:endParaRPr>
              </a:p>
              <a:p>
                <a:pPr algn="just">
                  <a:lnSpc>
                    <a:spcPct val="150000"/>
                  </a:lnSpc>
                </a:pPr>
                <a:r>
                  <a:rPr lang="en-US" sz="2400" b="0" dirty="0">
                    <a:solidFill>
                      <a:srgbClr val="BC14AC"/>
                    </a:solidFill>
                    <a:latin typeface="Times New Roman" panose="02020603050405020304" pitchFamily="18" charset="0"/>
                    <a:cs typeface="Times New Roman" panose="02020603050405020304" pitchFamily="18" charset="0"/>
                  </a:rPr>
                  <a:t>A)</a:t>
                </a:r>
              </a:p>
              <a:p>
                <a:pPr algn="just">
                  <a:lnSpc>
                    <a:spcPct val="150000"/>
                  </a:lnSpc>
                </a:pPr>
                <a:endParaRPr lang="en-US" sz="2400" dirty="0">
                  <a:solidFill>
                    <a:srgbClr val="BC14AC"/>
                  </a:solidFill>
                  <a:latin typeface="Times New Roman" panose="02020603050405020304" pitchFamily="18" charset="0"/>
                  <a:cs typeface="Times New Roman" panose="02020603050405020304" pitchFamily="18" charset="0"/>
                </a:endParaRPr>
              </a:p>
              <a:p>
                <a:pPr algn="just">
                  <a:lnSpc>
                    <a:spcPct val="150000"/>
                  </a:lnSpc>
                </a:pPr>
                <a:endParaRPr lang="en-US" sz="2400" b="0" dirty="0">
                  <a:solidFill>
                    <a:srgbClr val="BC14AC"/>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BC14AC"/>
                    </a:solidFill>
                    <a:latin typeface="Times New Roman" panose="02020603050405020304" pitchFamily="18" charset="0"/>
                    <a:cs typeface="Times New Roman" panose="02020603050405020304" pitchFamily="18" charset="0"/>
                  </a:rPr>
                  <a:t>B)</a:t>
                </a:r>
              </a:p>
              <a:p>
                <a:pPr algn="just">
                  <a:lnSpc>
                    <a:spcPct val="150000"/>
                  </a:lnSpc>
                </a:pPr>
                <a:endParaRPr lang="en-US" sz="2400" b="0" dirty="0">
                  <a:solidFill>
                    <a:srgbClr val="BC14AC"/>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BC14AC"/>
                  </a:solidFill>
                  <a:latin typeface="Times New Roman" panose="02020603050405020304" pitchFamily="18" charset="0"/>
                  <a:cs typeface="Times New Roman" panose="02020603050405020304" pitchFamily="18" charset="0"/>
                </a:endParaRPr>
              </a:p>
              <a:p>
                <a:pPr algn="just">
                  <a:lnSpc>
                    <a:spcPct val="150000"/>
                  </a:lnSpc>
                </a:pPr>
                <a:r>
                  <a:rPr lang="en-US" sz="2400" b="0" dirty="0">
                    <a:solidFill>
                      <a:srgbClr val="BC14AC"/>
                    </a:solidFill>
                    <a:latin typeface="Times New Roman" panose="02020603050405020304" pitchFamily="18" charset="0"/>
                    <a:cs typeface="Times New Roman" panose="02020603050405020304" pitchFamily="18" charset="0"/>
                  </a:rPr>
                  <a:t>C)</a:t>
                </a:r>
              </a:p>
              <a:p>
                <a:pPr algn="just">
                  <a:lnSpc>
                    <a:spcPct val="150000"/>
                  </a:lnSpc>
                </a:pPr>
                <a:endParaRPr lang="en-US" sz="2400" b="0" dirty="0">
                  <a:solidFill>
                    <a:srgbClr val="BC14AC"/>
                  </a:solidFill>
                  <a:latin typeface="Times New Roman" panose="02020603050405020304" pitchFamily="18" charset="0"/>
                  <a:cs typeface="Times New Roman" panose="02020603050405020304" pitchFamily="18" charset="0"/>
                </a:endParaRPr>
              </a:p>
              <a:p>
                <a:pPr algn="just"/>
                <a:r>
                  <a:rPr lang="en-US" sz="2400" dirty="0">
                    <a:solidFill>
                      <a:srgbClr val="0000FF"/>
                    </a:solidFill>
                    <a:latin typeface="Times New Roman" panose="02020603050405020304" pitchFamily="18" charset="0"/>
                    <a:cs typeface="Times New Roman" panose="02020603050405020304" pitchFamily="18" charset="0"/>
                  </a:rPr>
                  <a:t>Use</a:t>
                </a:r>
                <a:r>
                  <a:rPr lang="en-US" sz="2400" dirty="0">
                    <a:solidFill>
                      <a:srgbClr val="BC14AC"/>
                    </a:solidFill>
                    <a:latin typeface="Times New Roman" panose="02020603050405020304" pitchFamily="18" charset="0"/>
                    <a:cs typeface="Times New Roman" panose="02020603050405020304" pitchFamily="18" charset="0"/>
                  </a:rPr>
                  <a:t> </a:t>
                </a:r>
                <a14:m>
                  <m:oMath xmlns:m="http://schemas.openxmlformats.org/officeDocument/2006/math">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a</m:t>
                    </m:r>
                    <m: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 </m:t>
                    </m:r>
                    <m: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sSub>
                      <m:sSubPr>
                        <m:ctrlP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oMath>
                </a14:m>
                <a:r>
                  <a:rPr lang="en-US" sz="2400" b="0" dirty="0">
                    <a:solidFill>
                      <a:srgbClr val="BC14AC"/>
                    </a:solidFill>
                    <a:latin typeface="Times New Roman" panose="02020603050405020304" pitchFamily="18" charset="0"/>
                    <a:cs typeface="Times New Roman" panose="02020603050405020304" pitchFamily="18" charset="0"/>
                  </a:rPr>
                  <a:t> </a:t>
                </a:r>
                <a:r>
                  <a:rPr lang="en-US" sz="2400" b="0" dirty="0">
                    <a:solidFill>
                      <a:srgbClr val="0000FF"/>
                    </a:solidFill>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ad>
                      <m:radPr>
                        <m:degHide m:val="on"/>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radPr>
                      <m:deg/>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𝑏</m:t>
                        </m:r>
                      </m:e>
                    </m:rad>
                  </m:oMath>
                </a14:m>
                <a:r>
                  <a:rPr lang="en-US" sz="2400" b="0" dirty="0">
                    <a:solidFill>
                      <a:srgbClr val="BC14AC"/>
                    </a:solidFill>
                    <a:latin typeface="Times New Roman" panose="02020603050405020304" pitchFamily="18" charset="0"/>
                    <a:cs typeface="Times New Roman" panose="02020603050405020304" pitchFamily="18" charset="0"/>
                  </a:rPr>
                  <a:t> </a:t>
                </a:r>
                <a:r>
                  <a:rPr lang="en-US" sz="2400" b="0" dirty="0">
                    <a:solidFill>
                      <a:srgbClr val="0000FF"/>
                    </a:solidFill>
                    <a:latin typeface="Times New Roman" panose="02020603050405020304" pitchFamily="18" charset="0"/>
                    <a:cs typeface="Times New Roman" panose="02020603050405020304" pitchFamily="18" charset="0"/>
                  </a:rPr>
                  <a:t>therefore </a:t>
                </a:r>
                <a14:m>
                  <m:oMath xmlns:m="http://schemas.openxmlformats.org/officeDocument/2006/math">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𝑎</m:t>
                        </m:r>
                      </m:num>
                      <m:den>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rad>
                          <m:radPr>
                            <m:degHide m:val="on"/>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radPr>
                          <m:deg/>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𝑏</m:t>
                            </m:r>
                          </m:e>
                        </m:rad>
                      </m:den>
                    </m:f>
                  </m:oMath>
                </a14:m>
                <a:endParaRPr lang="en-US" sz="2400" b="0" dirty="0">
                  <a:solidFill>
                    <a:srgbClr val="BC14AC"/>
                  </a:solidFill>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51694" y="590058"/>
                <a:ext cx="11507372" cy="6144246"/>
              </a:xfrm>
              <a:prstGeom prst="rect">
                <a:avLst/>
              </a:prstGeom>
              <a:blipFill>
                <a:blip r:embed="rId2"/>
                <a:stretch>
                  <a:fillRect l="-848"/>
                </a:stretch>
              </a:blipFill>
            </p:spPr>
            <p:txBody>
              <a:bodyPr/>
              <a:lstStyle/>
              <a:p>
                <a:r>
                  <a:rPr lang="en-IN">
                    <a:noFill/>
                  </a:rPr>
                  <a:t> </a:t>
                </a:r>
              </a:p>
            </p:txBody>
          </p:sp>
        </mc:Fallback>
      </mc:AlternateContent>
      <p:pic>
        <p:nvPicPr>
          <p:cNvPr id="11" name="Picture 10">
            <a:extLst>
              <a:ext uri="{FF2B5EF4-FFF2-40B4-BE49-F238E27FC236}">
                <a16:creationId xmlns:a16="http://schemas.microsoft.com/office/drawing/2014/main" id="{B981152C-C148-4989-8486-D0EBE7E9F8B1}"/>
              </a:ext>
            </a:extLst>
          </p:cNvPr>
          <p:cNvPicPr>
            <a:picLocks noChangeAspect="1"/>
          </p:cNvPicPr>
          <p:nvPr/>
        </p:nvPicPr>
        <p:blipFill>
          <a:blip r:embed="rId3"/>
          <a:stretch>
            <a:fillRect/>
          </a:stretch>
        </p:blipFill>
        <p:spPr>
          <a:xfrm>
            <a:off x="1082713" y="1647817"/>
            <a:ext cx="4716760" cy="1014103"/>
          </a:xfrm>
          <a:prstGeom prst="rect">
            <a:avLst/>
          </a:prstGeom>
        </p:spPr>
      </p:pic>
      <p:pic>
        <p:nvPicPr>
          <p:cNvPr id="13" name="Picture 12">
            <a:extLst>
              <a:ext uri="{FF2B5EF4-FFF2-40B4-BE49-F238E27FC236}">
                <a16:creationId xmlns:a16="http://schemas.microsoft.com/office/drawing/2014/main" id="{1E92A3B4-B157-41C9-96BB-10EE4A8B2B2E}"/>
              </a:ext>
            </a:extLst>
          </p:cNvPr>
          <p:cNvPicPr>
            <a:picLocks noChangeAspect="1"/>
          </p:cNvPicPr>
          <p:nvPr/>
        </p:nvPicPr>
        <p:blipFill>
          <a:blip r:embed="rId4"/>
          <a:stretch>
            <a:fillRect/>
          </a:stretch>
        </p:blipFill>
        <p:spPr>
          <a:xfrm>
            <a:off x="1003953" y="3225878"/>
            <a:ext cx="4582160" cy="970203"/>
          </a:xfrm>
          <a:prstGeom prst="rect">
            <a:avLst/>
          </a:prstGeom>
        </p:spPr>
      </p:pic>
      <p:pic>
        <p:nvPicPr>
          <p:cNvPr id="15" name="Picture 14">
            <a:extLst>
              <a:ext uri="{FF2B5EF4-FFF2-40B4-BE49-F238E27FC236}">
                <a16:creationId xmlns:a16="http://schemas.microsoft.com/office/drawing/2014/main" id="{F284980F-F295-4FFA-86AC-E2AEDD69B048}"/>
              </a:ext>
            </a:extLst>
          </p:cNvPr>
          <p:cNvPicPr>
            <a:picLocks noChangeAspect="1"/>
          </p:cNvPicPr>
          <p:nvPr/>
        </p:nvPicPr>
        <p:blipFill>
          <a:blip r:embed="rId5"/>
          <a:stretch>
            <a:fillRect/>
          </a:stretch>
        </p:blipFill>
        <p:spPr>
          <a:xfrm>
            <a:off x="1052551" y="4756835"/>
            <a:ext cx="5043449" cy="1120766"/>
          </a:xfrm>
          <a:prstGeom prst="rect">
            <a:avLst/>
          </a:prstGeom>
        </p:spPr>
      </p:pic>
    </p:spTree>
    <p:extLst>
      <p:ext uri="{BB962C8B-B14F-4D97-AF65-F5344CB8AC3E}">
        <p14:creationId xmlns:p14="http://schemas.microsoft.com/office/powerpoint/2010/main" val="11734888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20749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Natural frequency, Damping ratio and pole locations of second order system</a:t>
            </a:r>
            <a:endParaRPr lang="en-IN"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51694" y="590058"/>
                <a:ext cx="11507372" cy="6071599"/>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For each of the transfer functions </a:t>
                </a:r>
              </a:p>
              <a:p>
                <a:pPr marL="457200" indent="-457200" algn="just">
                  <a:lnSpc>
                    <a:spcPct val="150000"/>
                  </a:lnSpc>
                  <a:buAutoNum type="arabicParenBoth"/>
                </a:pPr>
                <a:r>
                  <a:rPr lang="en-US" sz="2400" dirty="0">
                    <a:solidFill>
                      <a:srgbClr val="0000FF"/>
                    </a:solidFill>
                    <a:latin typeface="Times New Roman" panose="02020603050405020304" pitchFamily="18" charset="0"/>
                    <a:cs typeface="Times New Roman" panose="02020603050405020304" pitchFamily="18" charset="0"/>
                  </a:rPr>
                  <a:t>Find the values of </a:t>
                </a:r>
                <a14:m>
                  <m:oMath xmlns:m="http://schemas.openxmlformats.org/officeDocument/2006/math">
                    <m: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oMath>
                </a14:m>
                <a:r>
                  <a:rPr lang="en-US" sz="2400" dirty="0">
                    <a:solidFill>
                      <a:srgbClr val="0000FF"/>
                    </a:solidFill>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oMath>
                </a14:m>
                <a:r>
                  <a:rPr lang="en-US" sz="2400" dirty="0">
                    <a:solidFill>
                      <a:srgbClr val="0000FF"/>
                    </a:solidFill>
                    <a:latin typeface="Times New Roman" panose="02020603050405020304" pitchFamily="18" charset="0"/>
                    <a:cs typeface="Times New Roman" panose="02020603050405020304" pitchFamily="18" charset="0"/>
                  </a:rPr>
                  <a:t>; </a:t>
                </a:r>
              </a:p>
              <a:p>
                <a:pPr marL="457200" indent="-457200" algn="just">
                  <a:lnSpc>
                    <a:spcPct val="150000"/>
                  </a:lnSpc>
                  <a:buAutoNum type="arabicParenBoth"/>
                </a:pPr>
                <a:r>
                  <a:rPr lang="en-US" sz="2400" dirty="0">
                    <a:solidFill>
                      <a:srgbClr val="0000FF"/>
                    </a:solidFill>
                    <a:latin typeface="Times New Roman" panose="02020603050405020304" pitchFamily="18" charset="0"/>
                    <a:cs typeface="Times New Roman" panose="02020603050405020304" pitchFamily="18" charset="0"/>
                  </a:rPr>
                  <a:t>characterize the nature of the response. </a:t>
                </a:r>
                <a:endParaRPr lang="en-US" sz="2400" b="0" dirty="0">
                  <a:solidFill>
                    <a:srgbClr val="BC14AC"/>
                  </a:solidFill>
                  <a:latin typeface="Times New Roman" panose="02020603050405020304" pitchFamily="18" charset="0"/>
                  <a:ea typeface="Cambria Math" panose="02040503050406030204" pitchFamily="18" charset="0"/>
                  <a:cs typeface="Times New Roman" panose="02020603050405020304" pitchFamily="18" charset="0"/>
                </a:endParaRPr>
              </a:p>
              <a:p>
                <a:pPr algn="just">
                  <a:lnSpc>
                    <a:spcPct val="150000"/>
                  </a:lnSpc>
                </a:pPr>
                <a14:m>
                  <m:oMathPara xmlns:m="http://schemas.openxmlformats.org/officeDocument/2006/math">
                    <m:oMathParaPr>
                      <m:jc m:val="left"/>
                    </m:oMathParaPr>
                    <m:oMath xmlns:m="http://schemas.openxmlformats.org/officeDocument/2006/math">
                      <m:r>
                        <m:rPr>
                          <m:sty m:val="p"/>
                        </m:rP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a</m:t>
                      </m:r>
                      <m: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G</m:t>
                      </m:r>
                      <m: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s</m:t>
                      </m:r>
                      <m: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400</m:t>
                          </m:r>
                        </m:num>
                        <m:den>
                          <m:sSup>
                            <m:sSup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+12</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+400</m:t>
                          </m:r>
                        </m:den>
                      </m:f>
                    </m:oMath>
                  </m:oMathPara>
                </a14:m>
                <a:endParaRPr lang="en-US" sz="2400" b="0" dirty="0">
                  <a:solidFill>
                    <a:srgbClr val="BC14AC"/>
                  </a:solidFill>
                  <a:latin typeface="Times New Roman" panose="02020603050405020304" pitchFamily="18" charset="0"/>
                  <a:cs typeface="Times New Roman" panose="02020603050405020304" pitchFamily="18" charset="0"/>
                </a:endParaRPr>
              </a:p>
              <a:p>
                <a:pPr algn="just">
                  <a:lnSpc>
                    <a:spcPct val="150000"/>
                  </a:lnSpc>
                </a:pPr>
                <a14:m>
                  <m:oMathPara xmlns:m="http://schemas.openxmlformats.org/officeDocument/2006/math">
                    <m:oMathParaPr>
                      <m:jc m:val="left"/>
                    </m:oMathParaPr>
                    <m:oMath xmlns:m="http://schemas.openxmlformats.org/officeDocument/2006/math">
                      <m:r>
                        <m:rPr>
                          <m:sty m:val="p"/>
                        </m:rP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b</m:t>
                      </m:r>
                      <m: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G</m:t>
                      </m:r>
                      <m: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s</m:t>
                      </m:r>
                      <m: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900</m:t>
                          </m:r>
                        </m:num>
                        <m:den>
                          <m:sSup>
                            <m:sSup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+90</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+900</m:t>
                          </m:r>
                        </m:den>
                      </m:f>
                    </m:oMath>
                  </m:oMathPara>
                </a14:m>
                <a:endParaRPr lang="en-US" sz="2400" dirty="0">
                  <a:solidFill>
                    <a:srgbClr val="BC14AC"/>
                  </a:solidFill>
                  <a:latin typeface="Times New Roman" panose="02020603050405020304" pitchFamily="18" charset="0"/>
                  <a:cs typeface="Times New Roman" panose="02020603050405020304" pitchFamily="18" charset="0"/>
                </a:endParaRPr>
              </a:p>
              <a:p>
                <a:pPr algn="just">
                  <a:lnSpc>
                    <a:spcPct val="150000"/>
                  </a:lnSpc>
                </a:pPr>
                <a14:m>
                  <m:oMathPara xmlns:m="http://schemas.openxmlformats.org/officeDocument/2006/math">
                    <m:oMathParaPr>
                      <m:jc m:val="left"/>
                    </m:oMathParaPr>
                    <m:oMath xmlns:m="http://schemas.openxmlformats.org/officeDocument/2006/math">
                      <m:r>
                        <m:rPr>
                          <m:sty m:val="p"/>
                        </m:rP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c</m:t>
                      </m:r>
                      <m: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G</m:t>
                      </m:r>
                      <m: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s</m:t>
                      </m:r>
                      <m: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225</m:t>
                          </m:r>
                        </m:num>
                        <m:den>
                          <m:sSup>
                            <m:sSup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+30</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+225</m:t>
                          </m:r>
                        </m:den>
                      </m:f>
                    </m:oMath>
                  </m:oMathPara>
                </a14:m>
                <a:endParaRPr lang="en-US" sz="2400" dirty="0">
                  <a:solidFill>
                    <a:srgbClr val="BC14AC"/>
                  </a:solidFill>
                  <a:latin typeface="Times New Roman" panose="02020603050405020304" pitchFamily="18" charset="0"/>
                  <a:cs typeface="Times New Roman" panose="02020603050405020304" pitchFamily="18" charset="0"/>
                </a:endParaRPr>
              </a:p>
              <a:p>
                <a:pPr algn="just">
                  <a:lnSpc>
                    <a:spcPct val="150000"/>
                  </a:lnSpc>
                </a:pPr>
                <a14:m>
                  <m:oMathPara xmlns:m="http://schemas.openxmlformats.org/officeDocument/2006/math">
                    <m:oMathParaPr>
                      <m:jc m:val="left"/>
                    </m:oMathParaPr>
                    <m:oMath xmlns:m="http://schemas.openxmlformats.org/officeDocument/2006/math">
                      <m:r>
                        <m:rPr>
                          <m:sty m:val="p"/>
                        </m:rP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d</m:t>
                      </m:r>
                      <m: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G</m:t>
                      </m:r>
                      <m: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s</m:t>
                      </m:r>
                      <m: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625</m:t>
                          </m:r>
                        </m:num>
                        <m:den>
                          <m:sSup>
                            <m:sSup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+625</m:t>
                          </m:r>
                        </m:den>
                      </m:f>
                    </m:oMath>
                  </m:oMathPara>
                </a14:m>
                <a:endParaRPr lang="en-US" sz="2400" b="0" dirty="0">
                  <a:solidFill>
                    <a:srgbClr val="BC14AC"/>
                  </a:solidFill>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51694" y="590058"/>
                <a:ext cx="11507372" cy="6071599"/>
              </a:xfrm>
              <a:prstGeom prst="rect">
                <a:avLst/>
              </a:prstGeom>
              <a:blipFill>
                <a:blip r:embed="rId2"/>
                <a:stretch>
                  <a:fillRect l="-848"/>
                </a:stretch>
              </a:blipFill>
            </p:spPr>
            <p:txBody>
              <a:bodyPr/>
              <a:lstStyle/>
              <a:p>
                <a:r>
                  <a:rPr lang="en-IN">
                    <a:noFill/>
                  </a:rPr>
                  <a:t> </a:t>
                </a:r>
              </a:p>
            </p:txBody>
          </p:sp>
        </mc:Fallback>
      </mc:AlternateContent>
    </p:spTree>
    <p:extLst>
      <p:ext uri="{BB962C8B-B14F-4D97-AF65-F5344CB8AC3E}">
        <p14:creationId xmlns:p14="http://schemas.microsoft.com/office/powerpoint/2010/main" val="4893771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20749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Natural frequency, Damping ratio and pole locations of second order system</a:t>
            </a:r>
            <a:endParaRPr lang="en-IN"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51694" y="590058"/>
                <a:ext cx="11507372" cy="5977277"/>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For each of the transfer functions </a:t>
                </a:r>
              </a:p>
              <a:p>
                <a:pPr marL="457200" indent="-457200" algn="just">
                  <a:lnSpc>
                    <a:spcPct val="150000"/>
                  </a:lnSpc>
                  <a:buAutoNum type="arabicParenBoth"/>
                </a:pPr>
                <a:r>
                  <a:rPr lang="en-US" sz="2400" dirty="0">
                    <a:solidFill>
                      <a:srgbClr val="0000FF"/>
                    </a:solidFill>
                    <a:latin typeface="Times New Roman" panose="02020603050405020304" pitchFamily="18" charset="0"/>
                    <a:cs typeface="Times New Roman" panose="02020603050405020304" pitchFamily="18" charset="0"/>
                  </a:rPr>
                  <a:t>Find the values of </a:t>
                </a:r>
                <a14:m>
                  <m:oMath xmlns:m="http://schemas.openxmlformats.org/officeDocument/2006/math">
                    <m: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oMath>
                </a14:m>
                <a:r>
                  <a:rPr lang="en-US" sz="2400" dirty="0">
                    <a:solidFill>
                      <a:srgbClr val="0000FF"/>
                    </a:solidFill>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oMath>
                </a14:m>
                <a:r>
                  <a:rPr lang="en-US" sz="2400" dirty="0">
                    <a:solidFill>
                      <a:srgbClr val="0000FF"/>
                    </a:solidFill>
                    <a:latin typeface="Times New Roman" panose="02020603050405020304" pitchFamily="18" charset="0"/>
                    <a:cs typeface="Times New Roman" panose="02020603050405020304" pitchFamily="18" charset="0"/>
                  </a:rPr>
                  <a:t>; </a:t>
                </a:r>
              </a:p>
              <a:p>
                <a:pPr marL="457200" indent="-457200" algn="just">
                  <a:lnSpc>
                    <a:spcPct val="150000"/>
                  </a:lnSpc>
                  <a:buAutoNum type="arabicParenBoth"/>
                </a:pPr>
                <a:r>
                  <a:rPr lang="en-US" sz="2400" dirty="0">
                    <a:solidFill>
                      <a:srgbClr val="0000FF"/>
                    </a:solidFill>
                    <a:latin typeface="Times New Roman" panose="02020603050405020304" pitchFamily="18" charset="0"/>
                    <a:cs typeface="Times New Roman" panose="02020603050405020304" pitchFamily="18" charset="0"/>
                  </a:rPr>
                  <a:t>characterize the nature of the response. </a:t>
                </a:r>
                <a:endParaRPr lang="en-US" sz="2400" b="0" dirty="0">
                  <a:solidFill>
                    <a:srgbClr val="BC14AC"/>
                  </a:solidFill>
                  <a:latin typeface="Times New Roman" panose="02020603050405020304" pitchFamily="18" charset="0"/>
                  <a:ea typeface="Cambria Math" panose="02040503050406030204" pitchFamily="18" charset="0"/>
                  <a:cs typeface="Times New Roman" panose="02020603050405020304" pitchFamily="18" charset="0"/>
                </a:endParaRPr>
              </a:p>
              <a:p>
                <a:pPr algn="just">
                  <a:lnSpc>
                    <a:spcPct val="150000"/>
                  </a:lnSpc>
                </a:pPr>
                <a14:m>
                  <m:oMathPara xmlns:m="http://schemas.openxmlformats.org/officeDocument/2006/math">
                    <m:oMathParaPr>
                      <m:jc m:val="left"/>
                    </m:oMathParaPr>
                    <m:oMath xmlns:m="http://schemas.openxmlformats.org/officeDocument/2006/math">
                      <m:r>
                        <m:rPr>
                          <m:sty m:val="p"/>
                        </m:rP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a</m:t>
                      </m:r>
                      <m: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G</m:t>
                      </m:r>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s</m:t>
                          </m:r>
                        </m:e>
                      </m:d>
                      <m: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400</m:t>
                          </m:r>
                        </m:num>
                        <m:den>
                          <m:sSup>
                            <m:sSup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+12</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+400</m:t>
                          </m:r>
                        </m:den>
                      </m:f>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=0.3 </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𝑎𝑛𝑑</m:t>
                      </m:r>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=20;       </m:t>
                      </m:r>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underdamped</m:t>
                      </m:r>
                    </m:oMath>
                  </m:oMathPara>
                </a14:m>
                <a:endParaRPr lang="en-US" sz="2400" b="0" dirty="0">
                  <a:solidFill>
                    <a:srgbClr val="BC14AC"/>
                  </a:solidFill>
                  <a:latin typeface="Times New Roman" panose="02020603050405020304" pitchFamily="18" charset="0"/>
                  <a:cs typeface="Times New Roman" panose="02020603050405020304" pitchFamily="18" charset="0"/>
                </a:endParaRPr>
              </a:p>
              <a:p>
                <a:pPr algn="just">
                  <a:lnSpc>
                    <a:spcPct val="150000"/>
                  </a:lnSpc>
                </a:pPr>
                <a14:m>
                  <m:oMathPara xmlns:m="http://schemas.openxmlformats.org/officeDocument/2006/math">
                    <m:oMathParaPr>
                      <m:jc m:val="left"/>
                    </m:oMathParaPr>
                    <m:oMath xmlns:m="http://schemas.openxmlformats.org/officeDocument/2006/math">
                      <m:r>
                        <m:rPr>
                          <m:sty m:val="p"/>
                        </m:rP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b</m:t>
                      </m:r>
                      <m: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G</m:t>
                      </m:r>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s</m:t>
                          </m:r>
                        </m:e>
                      </m:d>
                      <m: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900</m:t>
                          </m:r>
                        </m:num>
                        <m:den>
                          <m:sSup>
                            <m:sSup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+90</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+900</m:t>
                          </m:r>
                        </m:den>
                      </m:f>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=1.5 </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𝑎𝑛𝑑</m:t>
                      </m:r>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3</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0;</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overdamped</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oMath>
                  </m:oMathPara>
                </a14:m>
                <a:endParaRPr lang="en-US" sz="2400" dirty="0">
                  <a:solidFill>
                    <a:srgbClr val="BC14AC"/>
                  </a:solidFill>
                  <a:latin typeface="Times New Roman" panose="02020603050405020304" pitchFamily="18" charset="0"/>
                  <a:cs typeface="Times New Roman" panose="02020603050405020304" pitchFamily="18" charset="0"/>
                </a:endParaRPr>
              </a:p>
              <a:p>
                <a:pPr algn="just">
                  <a:lnSpc>
                    <a:spcPct val="150000"/>
                  </a:lnSpc>
                </a:pPr>
                <a14:m>
                  <m:oMathPara xmlns:m="http://schemas.openxmlformats.org/officeDocument/2006/math">
                    <m:oMathParaPr>
                      <m:jc m:val="left"/>
                    </m:oMathParaPr>
                    <m:oMath xmlns:m="http://schemas.openxmlformats.org/officeDocument/2006/math">
                      <m:r>
                        <m:rPr>
                          <m:sty m:val="p"/>
                        </m:rP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c</m:t>
                      </m:r>
                      <m: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G</m:t>
                      </m:r>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s</m:t>
                          </m:r>
                        </m:e>
                      </m:d>
                      <m: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225</m:t>
                          </m:r>
                        </m:num>
                        <m:den>
                          <m:sSup>
                            <m:sSup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+30</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+225</m:t>
                          </m:r>
                        </m:den>
                      </m:f>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 </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𝑎𝑛𝑑</m:t>
                      </m:r>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15</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critically</m:t>
                      </m:r>
                      <m: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240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damped</m:t>
                      </m:r>
                    </m:oMath>
                  </m:oMathPara>
                </a14:m>
                <a:endParaRPr lang="en-US" sz="2400" dirty="0">
                  <a:solidFill>
                    <a:srgbClr val="BC14AC"/>
                  </a:solidFill>
                  <a:latin typeface="Times New Roman" panose="02020603050405020304" pitchFamily="18" charset="0"/>
                  <a:cs typeface="Times New Roman" panose="02020603050405020304" pitchFamily="18" charset="0"/>
                </a:endParaRPr>
              </a:p>
              <a:p>
                <a:pPr algn="just">
                  <a:lnSpc>
                    <a:spcPct val="150000"/>
                  </a:lnSpc>
                </a:pPr>
                <a14:m>
                  <m:oMathPara xmlns:m="http://schemas.openxmlformats.org/officeDocument/2006/math">
                    <m:oMathParaPr>
                      <m:jc m:val="left"/>
                    </m:oMathParaPr>
                    <m:oMath xmlns:m="http://schemas.openxmlformats.org/officeDocument/2006/math">
                      <m:r>
                        <m:rPr>
                          <m:sty m:val="p"/>
                        </m:rP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d</m:t>
                      </m:r>
                      <m: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G</m:t>
                      </m:r>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s</m:t>
                          </m:r>
                        </m:e>
                      </m:d>
                      <m: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625</m:t>
                          </m:r>
                        </m:num>
                        <m:den>
                          <m:sSup>
                            <m:sSup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+625</m:t>
                          </m:r>
                        </m:den>
                      </m:f>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=0 </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𝑎𝑛𝑑</m:t>
                      </m:r>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25</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undamped</m:t>
                      </m:r>
                    </m:oMath>
                  </m:oMathPara>
                </a14:m>
                <a:endParaRPr lang="en-US" sz="2400" b="0" dirty="0">
                  <a:solidFill>
                    <a:srgbClr val="BC14AC"/>
                  </a:solidFill>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51694" y="590058"/>
                <a:ext cx="11507372" cy="5977277"/>
              </a:xfrm>
              <a:prstGeom prst="rect">
                <a:avLst/>
              </a:prstGeom>
              <a:blipFill>
                <a:blip r:embed="rId2"/>
                <a:stretch>
                  <a:fillRect l="-848"/>
                </a:stretch>
              </a:blipFill>
            </p:spPr>
            <p:txBody>
              <a:bodyPr/>
              <a:lstStyle/>
              <a:p>
                <a:r>
                  <a:rPr lang="en-IN">
                    <a:noFill/>
                  </a:rPr>
                  <a:t> </a:t>
                </a:r>
              </a:p>
            </p:txBody>
          </p:sp>
        </mc:Fallback>
      </mc:AlternateContent>
    </p:spTree>
    <p:extLst>
      <p:ext uri="{BB962C8B-B14F-4D97-AF65-F5344CB8AC3E}">
        <p14:creationId xmlns:p14="http://schemas.microsoft.com/office/powerpoint/2010/main" val="5190112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25780" y="128393"/>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Underdamped Second-Order Systems</a:t>
            </a:r>
            <a:endParaRPr lang="en-IN" sz="2400" b="1" baseline="-25000"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51694" y="590058"/>
            <a:ext cx="11507372" cy="3903954"/>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underdamped second order system is a common model for physical problems.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A detailed description of the underdamped response is necessary for both analysis and design. The objectives of this study are</a:t>
            </a:r>
          </a:p>
          <a:p>
            <a:pPr marL="457200" indent="-457200" algn="just">
              <a:lnSpc>
                <a:spcPct val="150000"/>
              </a:lnSpc>
              <a:buAutoNum type="arabicPeriod"/>
            </a:pPr>
            <a:r>
              <a:rPr lang="en-US" sz="2400" dirty="0">
                <a:solidFill>
                  <a:srgbClr val="0000FF"/>
                </a:solidFill>
                <a:latin typeface="Times New Roman" panose="02020603050405020304" pitchFamily="18" charset="0"/>
                <a:cs typeface="Times New Roman" panose="02020603050405020304" pitchFamily="18" charset="0"/>
              </a:rPr>
              <a:t>To define transient specifications associated with underdamped responses.</a:t>
            </a:r>
          </a:p>
          <a:p>
            <a:pPr marL="457200" indent="-457200" algn="just">
              <a:lnSpc>
                <a:spcPct val="150000"/>
              </a:lnSpc>
              <a:buAutoNum type="arabicPeriod"/>
            </a:pPr>
            <a:r>
              <a:rPr lang="en-US" sz="2400" dirty="0">
                <a:solidFill>
                  <a:srgbClr val="0000FF"/>
                </a:solidFill>
                <a:latin typeface="Times New Roman" panose="02020603050405020304" pitchFamily="18" charset="0"/>
                <a:cs typeface="Times New Roman" panose="02020603050405020304" pitchFamily="18" charset="0"/>
              </a:rPr>
              <a:t>To relate these specifications to the pole location, drawing an association between pole location and the form of the underdamped second-order response. </a:t>
            </a:r>
          </a:p>
          <a:p>
            <a:pPr marL="457200" indent="-457200" algn="just">
              <a:lnSpc>
                <a:spcPct val="150000"/>
              </a:lnSpc>
              <a:buAutoNum type="arabicPeriod"/>
            </a:pPr>
            <a:r>
              <a:rPr lang="en-US" sz="2400" dirty="0">
                <a:solidFill>
                  <a:srgbClr val="0000FF"/>
                </a:solidFill>
                <a:latin typeface="Times New Roman" panose="02020603050405020304" pitchFamily="18" charset="0"/>
                <a:cs typeface="Times New Roman" panose="02020603050405020304" pitchFamily="18" charset="0"/>
              </a:rPr>
              <a:t>to tie the pole location to system parameters.</a:t>
            </a:r>
            <a:endParaRPr lang="en-US" sz="2400" b="0" dirty="0">
              <a:solidFill>
                <a:srgbClr val="BC14A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93975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25780" y="128393"/>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Underdamped Second-Order Systems</a:t>
            </a:r>
            <a:endParaRPr lang="en-IN"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51694" y="590058"/>
                <a:ext cx="11507372" cy="6142964"/>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Let us begin by finding the step response for the general second-order system. </a:t>
                </a:r>
              </a:p>
              <a:p>
                <a:pPr algn="just">
                  <a:lnSpc>
                    <a:spcPct val="150000"/>
                  </a:lnSpc>
                </a:pPr>
                <a14:m>
                  <m:oMathPara xmlns:m="http://schemas.openxmlformats.org/officeDocument/2006/math">
                    <m:oMathParaPr>
                      <m:jc m:val="centerGroup"/>
                    </m:oMathParaPr>
                    <m:oMath xmlns:m="http://schemas.openxmlformats.org/officeDocument/2006/math">
                      <m:r>
                        <a:rPr lang="en-US" sz="2400" i="1" smtClean="0">
                          <a:solidFill>
                            <a:srgbClr val="BC14AC"/>
                          </a:solidFill>
                          <a:latin typeface="Cambria Math" panose="02040503050406030204" pitchFamily="18" charset="0"/>
                          <a:cs typeface="Times New Roman" panose="02020603050405020304" pitchFamily="18" charset="0"/>
                        </a:rPr>
                        <m:t>𝐺</m:t>
                      </m:r>
                      <m:d>
                        <m:dPr>
                          <m:ctrlPr>
                            <a:rPr lang="en-US" sz="2400" i="1">
                              <a:solidFill>
                                <a:srgbClr val="BC14AC"/>
                              </a:solidFill>
                              <a:latin typeface="Cambria Math" panose="02040503050406030204" pitchFamily="18" charset="0"/>
                              <a:cs typeface="Times New Roman" panose="02020603050405020304" pitchFamily="18" charset="0"/>
                            </a:rPr>
                          </m:ctrlPr>
                        </m:dPr>
                        <m:e>
                          <m:r>
                            <a:rPr lang="en-US" sz="2400" i="1">
                              <a:solidFill>
                                <a:srgbClr val="BC14AC"/>
                              </a:solidFill>
                              <a:latin typeface="Cambria Math" panose="02040503050406030204" pitchFamily="18" charset="0"/>
                              <a:cs typeface="Times New Roman" panose="02020603050405020304" pitchFamily="18" charset="0"/>
                            </a:rPr>
                            <m:t>𝑠</m:t>
                          </m:r>
                        </m:e>
                      </m:d>
                      <m:r>
                        <a:rPr lang="en-US" sz="2400" i="1">
                          <a:solidFill>
                            <a:srgbClr val="BC14AC"/>
                          </a:solidFill>
                          <a:latin typeface="Cambria Math" panose="02040503050406030204" pitchFamily="18" charset="0"/>
                          <a:cs typeface="Times New Roman" panose="02020603050405020304" pitchFamily="18" charset="0"/>
                        </a:rPr>
                        <m:t>=</m:t>
                      </m:r>
                      <m:f>
                        <m:fPr>
                          <m:ctrlPr>
                            <a:rPr lang="en-US" sz="2400" i="1">
                              <a:solidFill>
                                <a:srgbClr val="BC14AC"/>
                              </a:solidFill>
                              <a:latin typeface="Cambria Math" panose="02040503050406030204" pitchFamily="18" charset="0"/>
                              <a:cs typeface="Times New Roman" panose="02020603050405020304" pitchFamily="18" charset="0"/>
                            </a:rPr>
                          </m:ctrlPr>
                        </m:fPr>
                        <m:num>
                          <m:sSubSup>
                            <m:sSubSupPr>
                              <m:ctrlPr>
                                <a:rPr lang="en-US" sz="2400" i="1">
                                  <a:solidFill>
                                    <a:srgbClr val="BC14AC"/>
                                  </a:solidFill>
                                  <a:latin typeface="Cambria Math" panose="02040503050406030204" pitchFamily="18" charset="0"/>
                                  <a:cs typeface="Times New Roman" panose="02020603050405020304" pitchFamily="18" charset="0"/>
                                </a:rPr>
                              </m:ctrlPr>
                            </m:sSub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cs typeface="Times New Roman" panose="02020603050405020304" pitchFamily="18" charset="0"/>
                                </a:rPr>
                                <m:t>𝑛</m:t>
                              </m:r>
                            </m:sub>
                            <m:sup>
                              <m:r>
                                <a:rPr lang="en-US" sz="2400" i="1">
                                  <a:solidFill>
                                    <a:srgbClr val="BC14AC"/>
                                  </a:solidFill>
                                  <a:latin typeface="Cambria Math" panose="02040503050406030204" pitchFamily="18" charset="0"/>
                                  <a:cs typeface="Times New Roman" panose="02020603050405020304" pitchFamily="18" charset="0"/>
                                </a:rPr>
                                <m:t>2</m:t>
                              </m:r>
                            </m:sup>
                          </m:sSubSup>
                        </m:num>
                        <m:den>
                          <m:sSup>
                            <m:sSupPr>
                              <m:ctrlPr>
                                <a:rPr lang="en-US" sz="2400" i="1">
                                  <a:solidFill>
                                    <a:srgbClr val="BC14AC"/>
                                  </a:solidFill>
                                  <a:latin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cs typeface="Times New Roman" panose="02020603050405020304" pitchFamily="18" charset="0"/>
                                </a:rPr>
                                <m:t>𝑠</m:t>
                              </m:r>
                            </m:e>
                            <m:sup>
                              <m:r>
                                <a:rPr lang="en-US" sz="2400" i="1">
                                  <a:solidFill>
                                    <a:srgbClr val="BC14AC"/>
                                  </a:solidFill>
                                  <a:latin typeface="Cambria Math" panose="02040503050406030204" pitchFamily="18" charset="0"/>
                                  <a:cs typeface="Times New Roman" panose="02020603050405020304" pitchFamily="18" charset="0"/>
                                </a:rPr>
                                <m:t>2</m:t>
                              </m:r>
                            </m:sup>
                          </m:sSup>
                          <m:r>
                            <a:rPr lang="en-US" sz="2400" i="1">
                              <a:solidFill>
                                <a:srgbClr val="BC14AC"/>
                              </a:solidFill>
                              <a:latin typeface="Cambria Math" panose="02040503050406030204" pitchFamily="18" charset="0"/>
                              <a:cs typeface="Times New Roman" panose="02020603050405020304" pitchFamily="18" charset="0"/>
                            </a:rPr>
                            <m:t>+2</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r>
                            <a:rPr lang="en-US" sz="2400" i="1">
                              <a:solidFill>
                                <a:srgbClr val="BC14AC"/>
                              </a:solidFill>
                              <a:latin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cs typeface="Times New Roman" panose="02020603050405020304" pitchFamily="18" charset="0"/>
                            </a:rPr>
                            <m:t>+</m:t>
                          </m:r>
                          <m:sSubSup>
                            <m:sSubSupPr>
                              <m:ctrlPr>
                                <a:rPr lang="en-US" sz="2400" i="1">
                                  <a:solidFill>
                                    <a:srgbClr val="BC14AC"/>
                                  </a:solidFill>
                                  <a:latin typeface="Cambria Math" panose="02040503050406030204" pitchFamily="18" charset="0"/>
                                  <a:cs typeface="Times New Roman" panose="02020603050405020304" pitchFamily="18" charset="0"/>
                                </a:rPr>
                              </m:ctrlPr>
                            </m:sSub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cs typeface="Times New Roman" panose="02020603050405020304" pitchFamily="18" charset="0"/>
                                </a:rPr>
                                <m:t>𝑛</m:t>
                              </m:r>
                            </m:sub>
                            <m:sup>
                              <m:r>
                                <a:rPr lang="en-US" sz="2400" i="1">
                                  <a:solidFill>
                                    <a:srgbClr val="BC14AC"/>
                                  </a:solidFill>
                                  <a:latin typeface="Cambria Math" panose="02040503050406030204" pitchFamily="18" charset="0"/>
                                  <a:cs typeface="Times New Roman" panose="02020603050405020304" pitchFamily="18" charset="0"/>
                                </a:rPr>
                                <m:t>2</m:t>
                              </m:r>
                            </m:sup>
                          </m:sSubSup>
                        </m:den>
                      </m:f>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0000FF"/>
                          </a:solidFill>
                          <a:latin typeface="Cambria Math" panose="02040503050406030204" pitchFamily="18" charset="0"/>
                          <a:cs typeface="Times New Roman" panose="02020603050405020304" pitchFamily="18" charset="0"/>
                        </a:rPr>
                        <m:t>1</m:t>
                      </m:r>
                    </m:oMath>
                  </m:oMathPara>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transform of the response, C(s), is the transform of the input times the transfer function, </a:t>
                </a:r>
              </a:p>
              <a:p>
                <a:pPr algn="just">
                  <a:lnSpc>
                    <a:spcPct val="150000"/>
                  </a:lnSpc>
                </a:pPr>
                <a14:m>
                  <m:oMathPara xmlns:m="http://schemas.openxmlformats.org/officeDocument/2006/math">
                    <m:oMathParaPr>
                      <m:jc m:val="centerGroup"/>
                    </m:oMathParaPr>
                    <m:oMath xmlns:m="http://schemas.openxmlformats.org/officeDocument/2006/math">
                      <m:r>
                        <a:rPr lang="en-US" sz="2400" b="0" i="1" smtClean="0">
                          <a:solidFill>
                            <a:srgbClr val="BC14AC"/>
                          </a:solidFill>
                          <a:latin typeface="Cambria Math" panose="02040503050406030204" pitchFamily="18" charset="0"/>
                          <a:cs typeface="Times New Roman" panose="02020603050405020304" pitchFamily="18" charset="0"/>
                        </a:rPr>
                        <m:t>𝐶</m:t>
                      </m:r>
                      <m:d>
                        <m:dPr>
                          <m:ctrlPr>
                            <a:rPr lang="en-US" sz="2400" i="1">
                              <a:solidFill>
                                <a:srgbClr val="BC14AC"/>
                              </a:solidFill>
                              <a:latin typeface="Cambria Math" panose="02040503050406030204" pitchFamily="18" charset="0"/>
                              <a:cs typeface="Times New Roman" panose="02020603050405020304" pitchFamily="18" charset="0"/>
                            </a:rPr>
                          </m:ctrlPr>
                        </m:dPr>
                        <m:e>
                          <m:r>
                            <a:rPr lang="en-US" sz="2400" i="1">
                              <a:solidFill>
                                <a:srgbClr val="BC14AC"/>
                              </a:solidFill>
                              <a:latin typeface="Cambria Math" panose="02040503050406030204" pitchFamily="18" charset="0"/>
                              <a:cs typeface="Times New Roman" panose="02020603050405020304" pitchFamily="18" charset="0"/>
                            </a:rPr>
                            <m:t>𝑠</m:t>
                          </m:r>
                        </m:e>
                      </m:d>
                      <m:r>
                        <a:rPr lang="en-US" sz="2400" i="1">
                          <a:solidFill>
                            <a:srgbClr val="BC14AC"/>
                          </a:solidFill>
                          <a:latin typeface="Cambria Math" panose="02040503050406030204" pitchFamily="18" charset="0"/>
                          <a:cs typeface="Times New Roman" panose="02020603050405020304" pitchFamily="18" charset="0"/>
                        </a:rPr>
                        <m:t>=</m:t>
                      </m:r>
                      <m:f>
                        <m:fPr>
                          <m:ctrlPr>
                            <a:rPr lang="en-US" sz="2400" i="1" smtClean="0">
                              <a:solidFill>
                                <a:srgbClr val="BC14AC"/>
                              </a:solidFill>
                              <a:latin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cs typeface="Times New Roman" panose="02020603050405020304" pitchFamily="18" charset="0"/>
                            </a:rPr>
                            <m:t>1</m:t>
                          </m:r>
                        </m:num>
                        <m:den>
                          <m:r>
                            <a:rPr lang="en-US" sz="2400" b="0" i="1" smtClean="0">
                              <a:solidFill>
                                <a:srgbClr val="BC14AC"/>
                              </a:solidFill>
                              <a:latin typeface="Cambria Math" panose="02040503050406030204" pitchFamily="18" charset="0"/>
                              <a:cs typeface="Times New Roman" panose="02020603050405020304" pitchFamily="18" charset="0"/>
                            </a:rPr>
                            <m:t>𝑠</m:t>
                          </m:r>
                        </m:den>
                      </m:f>
                      <m:f>
                        <m:fPr>
                          <m:ctrlPr>
                            <a:rPr lang="en-US" sz="2400" i="1">
                              <a:solidFill>
                                <a:srgbClr val="BC14AC"/>
                              </a:solidFill>
                              <a:latin typeface="Cambria Math" panose="02040503050406030204" pitchFamily="18" charset="0"/>
                              <a:cs typeface="Times New Roman" panose="02020603050405020304" pitchFamily="18" charset="0"/>
                            </a:rPr>
                          </m:ctrlPr>
                        </m:fPr>
                        <m:num>
                          <m:sSubSup>
                            <m:sSubSupPr>
                              <m:ctrlPr>
                                <a:rPr lang="en-US" sz="2400" i="1">
                                  <a:solidFill>
                                    <a:srgbClr val="BC14AC"/>
                                  </a:solidFill>
                                  <a:latin typeface="Cambria Math" panose="02040503050406030204" pitchFamily="18" charset="0"/>
                                  <a:cs typeface="Times New Roman" panose="02020603050405020304" pitchFamily="18" charset="0"/>
                                </a:rPr>
                              </m:ctrlPr>
                            </m:sSub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cs typeface="Times New Roman" panose="02020603050405020304" pitchFamily="18" charset="0"/>
                                </a:rPr>
                                <m:t>𝑛</m:t>
                              </m:r>
                            </m:sub>
                            <m:sup>
                              <m:r>
                                <a:rPr lang="en-US" sz="2400" i="1">
                                  <a:solidFill>
                                    <a:srgbClr val="BC14AC"/>
                                  </a:solidFill>
                                  <a:latin typeface="Cambria Math" panose="02040503050406030204" pitchFamily="18" charset="0"/>
                                  <a:cs typeface="Times New Roman" panose="02020603050405020304" pitchFamily="18" charset="0"/>
                                </a:rPr>
                                <m:t>2</m:t>
                              </m:r>
                            </m:sup>
                          </m:sSubSup>
                        </m:num>
                        <m:den>
                          <m:sSup>
                            <m:sSupPr>
                              <m:ctrlPr>
                                <a:rPr lang="en-US" sz="2400" i="1">
                                  <a:solidFill>
                                    <a:srgbClr val="BC14AC"/>
                                  </a:solidFill>
                                  <a:latin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cs typeface="Times New Roman" panose="02020603050405020304" pitchFamily="18" charset="0"/>
                                </a:rPr>
                                <m:t>𝑠</m:t>
                              </m:r>
                            </m:e>
                            <m:sup>
                              <m:r>
                                <a:rPr lang="en-US" sz="2400" i="1">
                                  <a:solidFill>
                                    <a:srgbClr val="BC14AC"/>
                                  </a:solidFill>
                                  <a:latin typeface="Cambria Math" panose="02040503050406030204" pitchFamily="18" charset="0"/>
                                  <a:cs typeface="Times New Roman" panose="02020603050405020304" pitchFamily="18" charset="0"/>
                                </a:rPr>
                                <m:t>2</m:t>
                              </m:r>
                            </m:sup>
                          </m:sSup>
                          <m:r>
                            <a:rPr lang="en-US" sz="2400" i="1">
                              <a:solidFill>
                                <a:srgbClr val="BC14AC"/>
                              </a:solidFill>
                              <a:latin typeface="Cambria Math" panose="02040503050406030204" pitchFamily="18" charset="0"/>
                              <a:cs typeface="Times New Roman" panose="02020603050405020304" pitchFamily="18" charset="0"/>
                            </a:rPr>
                            <m:t>+2</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r>
                            <a:rPr lang="en-US" sz="2400" i="1">
                              <a:solidFill>
                                <a:srgbClr val="BC14AC"/>
                              </a:solidFill>
                              <a:latin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cs typeface="Times New Roman" panose="02020603050405020304" pitchFamily="18" charset="0"/>
                            </a:rPr>
                            <m:t>+</m:t>
                          </m:r>
                          <m:sSubSup>
                            <m:sSubSupPr>
                              <m:ctrlPr>
                                <a:rPr lang="en-US" sz="2400" i="1">
                                  <a:solidFill>
                                    <a:srgbClr val="BC14AC"/>
                                  </a:solidFill>
                                  <a:latin typeface="Cambria Math" panose="02040503050406030204" pitchFamily="18" charset="0"/>
                                  <a:cs typeface="Times New Roman" panose="02020603050405020304" pitchFamily="18" charset="0"/>
                                </a:rPr>
                              </m:ctrlPr>
                            </m:sSub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cs typeface="Times New Roman" panose="02020603050405020304" pitchFamily="18" charset="0"/>
                                </a:rPr>
                                <m:t>𝑛</m:t>
                              </m:r>
                            </m:sub>
                            <m:sup>
                              <m:r>
                                <a:rPr lang="en-US" sz="2400" i="1">
                                  <a:solidFill>
                                    <a:srgbClr val="BC14AC"/>
                                  </a:solidFill>
                                  <a:latin typeface="Cambria Math" panose="02040503050406030204" pitchFamily="18" charset="0"/>
                                  <a:cs typeface="Times New Roman" panose="02020603050405020304" pitchFamily="18" charset="0"/>
                                </a:rPr>
                                <m:t>2</m:t>
                              </m:r>
                            </m:sup>
                          </m:sSubSup>
                        </m:den>
                      </m:f>
                      <m:r>
                        <a:rPr lang="en-US" sz="2400" b="0" i="1" smtClean="0">
                          <a:solidFill>
                            <a:srgbClr val="BC14AC"/>
                          </a:solidFill>
                          <a:latin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cs typeface="Times New Roman" panose="02020603050405020304" pitchFamily="18" charset="0"/>
                            </a:rPr>
                          </m:ctrlPr>
                        </m:fPr>
                        <m:num>
                          <m:sSub>
                            <m:sSubPr>
                              <m:ctrlPr>
                                <a:rPr lang="en-US" sz="2400" b="0" i="1" smtClean="0">
                                  <a:solidFill>
                                    <a:srgbClr val="BC14AC"/>
                                  </a:solidFill>
                                  <a:latin typeface="Cambria Math" panose="02040503050406030204" pitchFamily="18" charset="0"/>
                                  <a:cs typeface="Times New Roman" panose="02020603050405020304" pitchFamily="18" charset="0"/>
                                </a:rPr>
                              </m:ctrlPr>
                            </m:sSubPr>
                            <m:e>
                              <m:r>
                                <a:rPr lang="en-US" sz="2400" b="0" i="1" smtClean="0">
                                  <a:solidFill>
                                    <a:srgbClr val="BC14AC"/>
                                  </a:solidFill>
                                  <a:latin typeface="Cambria Math" panose="02040503050406030204" pitchFamily="18" charset="0"/>
                                  <a:cs typeface="Times New Roman" panose="02020603050405020304" pitchFamily="18" charset="0"/>
                                </a:rPr>
                                <m:t>𝐾</m:t>
                              </m:r>
                            </m:e>
                            <m:sub>
                              <m:r>
                                <a:rPr lang="en-US" sz="2400" b="0" i="1" smtClean="0">
                                  <a:solidFill>
                                    <a:srgbClr val="BC14AC"/>
                                  </a:solidFill>
                                  <a:latin typeface="Cambria Math" panose="02040503050406030204" pitchFamily="18" charset="0"/>
                                  <a:cs typeface="Times New Roman" panose="02020603050405020304" pitchFamily="18" charset="0"/>
                                </a:rPr>
                                <m:t>1</m:t>
                              </m:r>
                            </m:sub>
                          </m:sSub>
                        </m:num>
                        <m:den>
                          <m:r>
                            <a:rPr lang="en-US" sz="2400" b="0" i="1" smtClean="0">
                              <a:solidFill>
                                <a:srgbClr val="BC14AC"/>
                              </a:solidFill>
                              <a:latin typeface="Cambria Math" panose="02040503050406030204" pitchFamily="18" charset="0"/>
                              <a:cs typeface="Times New Roman" panose="02020603050405020304" pitchFamily="18" charset="0"/>
                            </a:rPr>
                            <m:t>𝑠</m:t>
                          </m:r>
                        </m:den>
                      </m:f>
                      <m:r>
                        <a:rPr lang="en-US" sz="2400" b="0" i="1" smtClean="0">
                          <a:solidFill>
                            <a:srgbClr val="BC14AC"/>
                          </a:solidFill>
                          <a:latin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cs typeface="Times New Roman" panose="02020603050405020304" pitchFamily="18" charset="0"/>
                            </a:rPr>
                          </m:ctrlPr>
                        </m:fPr>
                        <m:num>
                          <m:sSub>
                            <m:sSubPr>
                              <m:ctrlPr>
                                <a:rPr lang="en-US" sz="2400" i="1">
                                  <a:solidFill>
                                    <a:srgbClr val="BC14AC"/>
                                  </a:solidFill>
                                  <a:latin typeface="Cambria Math" panose="02040503050406030204" pitchFamily="18" charset="0"/>
                                  <a:cs typeface="Times New Roman" panose="02020603050405020304" pitchFamily="18" charset="0"/>
                                </a:rPr>
                              </m:ctrlPr>
                            </m:sSubPr>
                            <m:e>
                              <m:r>
                                <a:rPr lang="en-US" sz="2400" b="0" i="1" smtClean="0">
                                  <a:solidFill>
                                    <a:srgbClr val="BC14AC"/>
                                  </a:solidFill>
                                  <a:latin typeface="Cambria Math" panose="02040503050406030204" pitchFamily="18" charset="0"/>
                                  <a:cs typeface="Times New Roman" panose="02020603050405020304" pitchFamily="18" charset="0"/>
                                </a:rPr>
                                <m:t>𝐾</m:t>
                              </m:r>
                            </m:e>
                            <m:sub>
                              <m:r>
                                <a:rPr lang="en-US" sz="2400" b="0" i="1" smtClean="0">
                                  <a:solidFill>
                                    <a:srgbClr val="BC14AC"/>
                                  </a:solidFill>
                                  <a:latin typeface="Cambria Math" panose="02040503050406030204" pitchFamily="18" charset="0"/>
                                  <a:cs typeface="Times New Roman" panose="02020603050405020304" pitchFamily="18" charset="0"/>
                                </a:rPr>
                                <m:t>2</m:t>
                              </m:r>
                            </m:sub>
                          </m:sSub>
                          <m:r>
                            <a:rPr lang="en-US" sz="2400" b="0" i="1" smtClean="0">
                              <a:solidFill>
                                <a:srgbClr val="BC14AC"/>
                              </a:solidFill>
                              <a:latin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cs typeface="Times New Roman" panose="02020603050405020304" pitchFamily="18" charset="0"/>
                            </a:rPr>
                            <m:t>+</m:t>
                          </m:r>
                          <m:sSub>
                            <m:sSubPr>
                              <m:ctrlPr>
                                <a:rPr lang="en-US" sz="2400" i="1">
                                  <a:solidFill>
                                    <a:srgbClr val="BC14AC"/>
                                  </a:solidFill>
                                  <a:latin typeface="Cambria Math" panose="02040503050406030204" pitchFamily="18" charset="0"/>
                                  <a:cs typeface="Times New Roman" panose="02020603050405020304" pitchFamily="18" charset="0"/>
                                </a:rPr>
                              </m:ctrlPr>
                            </m:sSubPr>
                            <m:e>
                              <m:r>
                                <a:rPr lang="en-US" sz="2400" b="0" i="1" smtClean="0">
                                  <a:solidFill>
                                    <a:srgbClr val="BC14AC"/>
                                  </a:solidFill>
                                  <a:latin typeface="Cambria Math" panose="02040503050406030204" pitchFamily="18" charset="0"/>
                                  <a:cs typeface="Times New Roman" panose="02020603050405020304" pitchFamily="18" charset="0"/>
                                </a:rPr>
                                <m:t>𝐾</m:t>
                              </m:r>
                            </m:e>
                            <m:sub>
                              <m:r>
                                <a:rPr lang="en-US" sz="2400" b="0" i="1" smtClean="0">
                                  <a:solidFill>
                                    <a:srgbClr val="BC14AC"/>
                                  </a:solidFill>
                                  <a:latin typeface="Cambria Math" panose="02040503050406030204" pitchFamily="18" charset="0"/>
                                  <a:cs typeface="Times New Roman" panose="02020603050405020304" pitchFamily="18" charset="0"/>
                                </a:rPr>
                                <m:t>3</m:t>
                              </m:r>
                            </m:sub>
                          </m:sSub>
                        </m:num>
                        <m:den>
                          <m:sSup>
                            <m:sSupPr>
                              <m:ctrlPr>
                                <a:rPr lang="en-US" sz="2400" i="1">
                                  <a:solidFill>
                                    <a:srgbClr val="BC14AC"/>
                                  </a:solidFill>
                                  <a:latin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cs typeface="Times New Roman" panose="02020603050405020304" pitchFamily="18" charset="0"/>
                                </a:rPr>
                                <m:t>𝑠</m:t>
                              </m:r>
                            </m:e>
                            <m:sup>
                              <m:r>
                                <a:rPr lang="en-US" sz="2400" i="1">
                                  <a:solidFill>
                                    <a:srgbClr val="BC14AC"/>
                                  </a:solidFill>
                                  <a:latin typeface="Cambria Math" panose="02040503050406030204" pitchFamily="18" charset="0"/>
                                  <a:cs typeface="Times New Roman" panose="02020603050405020304" pitchFamily="18" charset="0"/>
                                </a:rPr>
                                <m:t>2</m:t>
                              </m:r>
                            </m:sup>
                          </m:sSup>
                          <m:r>
                            <a:rPr lang="en-US" sz="2400" i="1">
                              <a:solidFill>
                                <a:srgbClr val="BC14AC"/>
                              </a:solidFill>
                              <a:latin typeface="Cambria Math" panose="02040503050406030204" pitchFamily="18" charset="0"/>
                              <a:cs typeface="Times New Roman" panose="02020603050405020304" pitchFamily="18" charset="0"/>
                            </a:rPr>
                            <m:t>+2</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r>
                            <a:rPr lang="en-US" sz="2400" i="1">
                              <a:solidFill>
                                <a:srgbClr val="BC14AC"/>
                              </a:solidFill>
                              <a:latin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cs typeface="Times New Roman" panose="02020603050405020304" pitchFamily="18" charset="0"/>
                            </a:rPr>
                            <m:t>+</m:t>
                          </m:r>
                          <m:sSubSup>
                            <m:sSubSupPr>
                              <m:ctrlPr>
                                <a:rPr lang="en-US" sz="2400" i="1">
                                  <a:solidFill>
                                    <a:srgbClr val="BC14AC"/>
                                  </a:solidFill>
                                  <a:latin typeface="Cambria Math" panose="02040503050406030204" pitchFamily="18" charset="0"/>
                                  <a:cs typeface="Times New Roman" panose="02020603050405020304" pitchFamily="18" charset="0"/>
                                </a:rPr>
                              </m:ctrlPr>
                            </m:sSub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cs typeface="Times New Roman" panose="02020603050405020304" pitchFamily="18" charset="0"/>
                                </a:rPr>
                                <m:t>𝑛</m:t>
                              </m:r>
                            </m:sub>
                            <m:sup>
                              <m:r>
                                <a:rPr lang="en-US" sz="2400" i="1">
                                  <a:solidFill>
                                    <a:srgbClr val="BC14AC"/>
                                  </a:solidFill>
                                  <a:latin typeface="Cambria Math" panose="02040503050406030204" pitchFamily="18" charset="0"/>
                                  <a:cs typeface="Times New Roman" panose="02020603050405020304" pitchFamily="18" charset="0"/>
                                </a:rPr>
                                <m:t>2</m:t>
                              </m:r>
                            </m:sup>
                          </m:sSubSup>
                        </m:den>
                      </m:f>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0000FF"/>
                          </a:solidFill>
                          <a:latin typeface="Cambria Math" panose="02040503050406030204" pitchFamily="18" charset="0"/>
                          <a:cs typeface="Times New Roman" panose="02020603050405020304" pitchFamily="18" charset="0"/>
                        </a:rPr>
                        <m:t>2</m:t>
                      </m:r>
                    </m:oMath>
                  </m:oMathPara>
                </a14:m>
                <a:endParaRPr lang="en-US" sz="2400" b="0" dirty="0">
                  <a:solidFill>
                    <a:srgbClr val="BC14AC"/>
                  </a:solidFill>
                  <a:latin typeface="Times New Roman" panose="02020603050405020304" pitchFamily="18" charset="0"/>
                  <a:cs typeface="Times New Roman" panose="02020603050405020304" pitchFamily="18" charset="0"/>
                </a:endParaRPr>
              </a:p>
              <a:p>
                <a:pPr algn="just">
                  <a:lnSpc>
                    <a:spcPct val="150000"/>
                  </a:lnSpc>
                </a:pPr>
                <a:r>
                  <a:rPr lang="en-US" sz="2400" b="0" dirty="0">
                    <a:solidFill>
                      <a:srgbClr val="0000FF"/>
                    </a:solidFill>
                    <a:latin typeface="Times New Roman" panose="02020603050405020304" pitchFamily="18" charset="0"/>
                    <a:cs typeface="Times New Roman" panose="02020603050405020304" pitchFamily="18" charset="0"/>
                  </a:rPr>
                  <a:t>where it is assumed that </a:t>
                </a:r>
                <a14:m>
                  <m:oMath xmlns:m="http://schemas.openxmlformats.org/officeDocument/2006/math">
                    <m: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&lt;1</m:t>
                    </m:r>
                  </m:oMath>
                </a14:m>
                <a:r>
                  <a:rPr lang="en-US" sz="2400" b="0" dirty="0">
                    <a:solidFill>
                      <a:srgbClr val="0000FF"/>
                    </a:solidFill>
                    <a:latin typeface="Times New Roman" panose="02020603050405020304" pitchFamily="18" charset="0"/>
                    <a:cs typeface="Times New Roman" panose="02020603050405020304" pitchFamily="18" charset="0"/>
                  </a:rPr>
                  <a:t> (as it is the underdamped case). Expanding by partial</a:t>
                </a:r>
              </a:p>
              <a:p>
                <a:pPr algn="just">
                  <a:lnSpc>
                    <a:spcPct val="150000"/>
                  </a:lnSpc>
                </a:pPr>
                <a:r>
                  <a:rPr lang="en-US" sz="2400" b="0" dirty="0">
                    <a:solidFill>
                      <a:srgbClr val="0000FF"/>
                    </a:solidFill>
                    <a:latin typeface="Times New Roman" panose="02020603050405020304" pitchFamily="18" charset="0"/>
                    <a:cs typeface="Times New Roman" panose="02020603050405020304" pitchFamily="18" charset="0"/>
                  </a:rPr>
                  <a:t>fractions, </a:t>
                </a:r>
              </a:p>
              <a:p>
                <a:pPr algn="just"/>
                <a14:m>
                  <m:oMathPara xmlns:m="http://schemas.openxmlformats.org/officeDocument/2006/math">
                    <m:oMathParaPr>
                      <m:jc m:val="centerGroup"/>
                    </m:oMathParaPr>
                    <m:oMath xmlns:m="http://schemas.openxmlformats.org/officeDocument/2006/math">
                      <m:r>
                        <a:rPr lang="en-US" sz="2400" b="0" i="1" smtClean="0">
                          <a:solidFill>
                            <a:srgbClr val="BC14AC"/>
                          </a:solidFill>
                          <a:latin typeface="Cambria Math" panose="02040503050406030204" pitchFamily="18" charset="0"/>
                          <a:cs typeface="Times New Roman" panose="02020603050405020304" pitchFamily="18" charset="0"/>
                        </a:rPr>
                        <m:t>𝐶</m:t>
                      </m:r>
                      <m:d>
                        <m:dPr>
                          <m:ctrlPr>
                            <a:rPr lang="en-US" sz="2400" i="1">
                              <a:solidFill>
                                <a:srgbClr val="BC14AC"/>
                              </a:solidFill>
                              <a:latin typeface="Cambria Math" panose="02040503050406030204" pitchFamily="18" charset="0"/>
                              <a:cs typeface="Times New Roman" panose="02020603050405020304" pitchFamily="18" charset="0"/>
                            </a:rPr>
                          </m:ctrlPr>
                        </m:dPr>
                        <m:e>
                          <m:r>
                            <a:rPr lang="en-US" sz="2400" i="1">
                              <a:solidFill>
                                <a:srgbClr val="BC14AC"/>
                              </a:solidFill>
                              <a:latin typeface="Cambria Math" panose="02040503050406030204" pitchFamily="18" charset="0"/>
                              <a:cs typeface="Times New Roman" panose="02020603050405020304" pitchFamily="18" charset="0"/>
                            </a:rPr>
                            <m:t>𝑠</m:t>
                          </m:r>
                        </m:e>
                      </m:d>
                      <m:r>
                        <a:rPr lang="en-US" sz="2400" i="1">
                          <a:solidFill>
                            <a:srgbClr val="BC14AC"/>
                          </a:solidFill>
                          <a:latin typeface="Cambria Math" panose="02040503050406030204" pitchFamily="18" charset="0"/>
                          <a:cs typeface="Times New Roman" panose="02020603050405020304" pitchFamily="18" charset="0"/>
                        </a:rPr>
                        <m:t>=</m:t>
                      </m:r>
                      <m:f>
                        <m:fPr>
                          <m:ctrlPr>
                            <a:rPr lang="en-US" sz="2400" i="1" smtClean="0">
                              <a:solidFill>
                                <a:srgbClr val="BC14AC"/>
                              </a:solidFill>
                              <a:latin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cs typeface="Times New Roman" panose="02020603050405020304" pitchFamily="18" charset="0"/>
                            </a:rPr>
                            <m:t>1</m:t>
                          </m:r>
                        </m:num>
                        <m:den>
                          <m:r>
                            <a:rPr lang="en-US" sz="2400" b="0" i="1" smtClean="0">
                              <a:solidFill>
                                <a:srgbClr val="BC14AC"/>
                              </a:solidFill>
                              <a:latin typeface="Cambria Math" panose="02040503050406030204" pitchFamily="18" charset="0"/>
                              <a:cs typeface="Times New Roman" panose="02020603050405020304" pitchFamily="18" charset="0"/>
                            </a:rPr>
                            <m:t>𝑠</m:t>
                          </m:r>
                        </m:den>
                      </m:f>
                      <m:r>
                        <a:rPr lang="en-US" sz="2400" b="0" i="1" smtClean="0">
                          <a:solidFill>
                            <a:srgbClr val="BC14AC"/>
                          </a:solidFill>
                          <a:latin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cs typeface="Times New Roman" panose="02020603050405020304" pitchFamily="18" charset="0"/>
                            </a:rPr>
                          </m:ctrlPr>
                        </m:fPr>
                        <m:num>
                          <m:d>
                            <m:dPr>
                              <m:ctrlPr>
                                <a:rPr lang="en-US" sz="2400" b="0" i="1" smtClean="0">
                                  <a:solidFill>
                                    <a:srgbClr val="BC14AC"/>
                                  </a:solidFill>
                                  <a:latin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e>
                          </m: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num>
                            <m:den>
                              <m:rad>
                                <m:radPr>
                                  <m:degHide m:val="on"/>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radPr>
                                <m:deg/>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sSup>
                                    <m:sSup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e>
                                    <m: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e>
                              </m:rad>
                            </m:den>
                          </m:f>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rad>
                            <m:radPr>
                              <m:degHide m:val="on"/>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radPr>
                            <m:deg/>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sSup>
                                <m:sSup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e>
                                <m:sup>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e>
                          </m:rad>
                        </m:num>
                        <m:den>
                          <m:sSup>
                            <m:sSupPr>
                              <m:ctrlPr>
                                <a:rPr lang="en-US" sz="2400" b="0" i="1" smtClean="0">
                                  <a:solidFill>
                                    <a:srgbClr val="BC14AC"/>
                                  </a:solidFill>
                                  <a:latin typeface="Cambria Math" panose="02040503050406030204" pitchFamily="18" charset="0"/>
                                  <a:cs typeface="Times New Roman" panose="02020603050405020304" pitchFamily="18" charset="0"/>
                                </a:rPr>
                              </m:ctrlPr>
                            </m:sSupPr>
                            <m:e>
                              <m:d>
                                <m:dPr>
                                  <m:ctrlPr>
                                    <a:rPr lang="en-US" sz="2400" i="1">
                                      <a:solidFill>
                                        <a:srgbClr val="BC14AC"/>
                                      </a:solidFill>
                                      <a:latin typeface="Cambria Math" panose="02040503050406030204" pitchFamily="18" charset="0"/>
                                      <a:cs typeface="Times New Roman" panose="02020603050405020304" pitchFamily="18" charset="0"/>
                                    </a:rPr>
                                  </m:ctrlPr>
                                </m:dPr>
                                <m:e>
                                  <m:r>
                                    <a:rPr lang="en-US" sz="2400" i="1">
                                      <a:solidFill>
                                        <a:srgbClr val="BC14AC"/>
                                      </a:solidFill>
                                      <a:latin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e>
                              </m:d>
                            </m:e>
                            <m:sup>
                              <m:r>
                                <a:rPr lang="en-US" sz="2400" b="0" i="1" smtClean="0">
                                  <a:solidFill>
                                    <a:srgbClr val="BC14AC"/>
                                  </a:solidFill>
                                  <a:latin typeface="Cambria Math" panose="02040503050406030204" pitchFamily="18" charset="0"/>
                                  <a:cs typeface="Times New Roman" panose="02020603050405020304" pitchFamily="18" charset="0"/>
                                </a:rPr>
                                <m:t>2</m:t>
                              </m:r>
                            </m:sup>
                          </m:sSup>
                          <m:r>
                            <a:rPr lang="en-US" sz="2400" b="0" i="1" smtClean="0">
                              <a:solidFill>
                                <a:srgbClr val="BC14AC"/>
                              </a:solidFill>
                              <a:latin typeface="Cambria Math" panose="02040503050406030204" pitchFamily="18" charset="0"/>
                              <a:cs typeface="Times New Roman" panose="02020603050405020304" pitchFamily="18" charset="0"/>
                            </a:rPr>
                            <m:t>+</m:t>
                          </m:r>
                          <m:sSubSup>
                            <m:sSubSupPr>
                              <m:ctrlPr>
                                <a:rPr lang="en-US" sz="2400" b="0" i="1" smtClean="0">
                                  <a:solidFill>
                                    <a:srgbClr val="BC14AC"/>
                                  </a:solidFill>
                                  <a:latin typeface="Cambria Math" panose="02040503050406030204" pitchFamily="18" charset="0"/>
                                  <a:cs typeface="Times New Roman" panose="02020603050405020304" pitchFamily="18" charset="0"/>
                                </a:rPr>
                              </m:ctrlPr>
                            </m:sSubSup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b="0" i="1" smtClean="0">
                                  <a:solidFill>
                                    <a:srgbClr val="BC14AC"/>
                                  </a:solidFill>
                                  <a:latin typeface="Cambria Math" panose="02040503050406030204" pitchFamily="18" charset="0"/>
                                  <a:cs typeface="Times New Roman" panose="02020603050405020304" pitchFamily="18" charset="0"/>
                                </a:rPr>
                                <m:t>𝑛</m:t>
                              </m:r>
                            </m:sub>
                            <m:sup>
                              <m:r>
                                <a:rPr lang="en-US" sz="2400" b="0" i="1" smtClean="0">
                                  <a:solidFill>
                                    <a:srgbClr val="BC14AC"/>
                                  </a:solidFill>
                                  <a:latin typeface="Cambria Math" panose="02040503050406030204" pitchFamily="18" charset="0"/>
                                  <a:cs typeface="Times New Roman" panose="02020603050405020304" pitchFamily="18" charset="0"/>
                                </a:rPr>
                                <m:t>2</m:t>
                              </m:r>
                            </m:sup>
                          </m:sSubSup>
                          <m:d>
                            <m:dPr>
                              <m:ctrlPr>
                                <a:rPr lang="en-US" sz="2400" b="0" i="1" smtClean="0">
                                  <a:solidFill>
                                    <a:srgbClr val="BC14AC"/>
                                  </a:solidFill>
                                  <a:latin typeface="Cambria Math" panose="02040503050406030204" pitchFamily="18" charset="0"/>
                                  <a:cs typeface="Times New Roman" panose="02020603050405020304" pitchFamily="18" charset="0"/>
                                </a:rPr>
                              </m:ctrlPr>
                            </m:dPr>
                            <m:e>
                              <m:rad>
                                <m:radPr>
                                  <m:degHide m:val="on"/>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radPr>
                                <m:deg/>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sSup>
                                    <m:sSup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e>
                                    <m:sup>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e>
                              </m:rad>
                            </m:e>
                          </m:d>
                        </m:den>
                      </m:f>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0000FF"/>
                          </a:solidFill>
                          <a:latin typeface="Cambria Math" panose="02040503050406030204" pitchFamily="18" charset="0"/>
                          <a:cs typeface="Times New Roman" panose="02020603050405020304" pitchFamily="18" charset="0"/>
                        </a:rPr>
                        <m:t>3</m:t>
                      </m:r>
                    </m:oMath>
                  </m:oMathPara>
                </a14:m>
                <a:endParaRPr lang="en-US" sz="2400" b="0"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51694" y="590058"/>
                <a:ext cx="11507372" cy="6142964"/>
              </a:xfrm>
              <a:prstGeom prst="rect">
                <a:avLst/>
              </a:prstGeom>
              <a:blipFill>
                <a:blip r:embed="rId2"/>
                <a:stretch>
                  <a:fillRect l="-848"/>
                </a:stretch>
              </a:blipFill>
            </p:spPr>
            <p:txBody>
              <a:bodyPr/>
              <a:lstStyle/>
              <a:p>
                <a:r>
                  <a:rPr lang="en-IN">
                    <a:noFill/>
                  </a:rPr>
                  <a:t> </a:t>
                </a:r>
              </a:p>
            </p:txBody>
          </p:sp>
        </mc:Fallback>
      </mc:AlternateContent>
    </p:spTree>
    <p:extLst>
      <p:ext uri="{BB962C8B-B14F-4D97-AF65-F5344CB8AC3E}">
        <p14:creationId xmlns:p14="http://schemas.microsoft.com/office/powerpoint/2010/main" val="20637095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25780" y="128393"/>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Underdamped Second-Order Systems</a:t>
            </a:r>
            <a:endParaRPr lang="en-IN"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51694" y="590058"/>
                <a:ext cx="11507372" cy="4280659"/>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Taking the inverse Laplace transform </a:t>
                </a:r>
              </a:p>
              <a:p>
                <a:pPr algn="just"/>
                <a14:m>
                  <m:oMathPara xmlns:m="http://schemas.openxmlformats.org/officeDocument/2006/math">
                    <m:oMathParaPr>
                      <m:jc m:val="left"/>
                    </m:oMathParaPr>
                    <m:oMath xmlns:m="http://schemas.openxmlformats.org/officeDocument/2006/math">
                      <m:r>
                        <a:rPr lang="en-US" sz="2400" b="0" i="1" smtClean="0">
                          <a:solidFill>
                            <a:srgbClr val="BC14AC"/>
                          </a:solidFill>
                          <a:latin typeface="Cambria Math" panose="02040503050406030204" pitchFamily="18" charset="0"/>
                          <a:cs typeface="Times New Roman" panose="02020603050405020304" pitchFamily="18" charset="0"/>
                        </a:rPr>
                        <m:t>𝑐</m:t>
                      </m:r>
                      <m:d>
                        <m:dPr>
                          <m:ctrlPr>
                            <a:rPr lang="en-US" sz="2400" i="1">
                              <a:solidFill>
                                <a:srgbClr val="BC14AC"/>
                              </a:solidFill>
                              <a:latin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cs typeface="Times New Roman" panose="02020603050405020304" pitchFamily="18" charset="0"/>
                            </a:rPr>
                            <m:t>𝑡</m:t>
                          </m:r>
                        </m:e>
                      </m:d>
                      <m:r>
                        <a:rPr lang="en-US" sz="2400" i="1">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1−</m:t>
                      </m:r>
                      <m:sSup>
                        <m:sSupPr>
                          <m:ctrlPr>
                            <a:rPr lang="en-US" sz="2400" b="0" i="1" smtClean="0">
                              <a:solidFill>
                                <a:srgbClr val="BC14AC"/>
                              </a:solidFill>
                              <a:latin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cs typeface="Times New Roman" panose="02020603050405020304" pitchFamily="18" charset="0"/>
                            </a:rPr>
                            <m:t>𝑒</m:t>
                          </m:r>
                        </m:e>
                        <m:sup>
                          <m:r>
                            <a:rPr lang="en-US" sz="2400" b="0" i="1" smtClean="0">
                              <a:solidFill>
                                <a:srgbClr val="BC14AC"/>
                              </a:solidFill>
                              <a:latin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𝑡</m:t>
                          </m:r>
                        </m:sup>
                      </m:sSup>
                      <m:d>
                        <m:dPr>
                          <m:ctrlPr>
                            <a:rPr lang="en-US" sz="2400" b="0" i="1" smtClean="0">
                              <a:solidFill>
                                <a:srgbClr val="BC14AC"/>
                              </a:solidFill>
                              <a:latin typeface="Cambria Math" panose="02040503050406030204" pitchFamily="18" charset="0"/>
                              <a:cs typeface="Times New Roman" panose="02020603050405020304" pitchFamily="18" charset="0"/>
                            </a:rPr>
                          </m:ctrlPr>
                        </m:dPr>
                        <m:e>
                          <m:func>
                            <m:funcPr>
                              <m:ctrlPr>
                                <a:rPr lang="en-US" sz="2400" b="0" i="1" smtClean="0">
                                  <a:solidFill>
                                    <a:srgbClr val="BC14AC"/>
                                  </a:solidFill>
                                  <a:latin typeface="Cambria Math" panose="02040503050406030204" pitchFamily="18" charset="0"/>
                                  <a:cs typeface="Times New Roman" panose="02020603050405020304" pitchFamily="18" charset="0"/>
                                </a:rPr>
                              </m:ctrlPr>
                            </m:funcPr>
                            <m:fName>
                              <m:r>
                                <m:rPr>
                                  <m:sty m:val="p"/>
                                </m:rPr>
                                <a:rPr lang="en-US" sz="2400" b="0" i="0" smtClean="0">
                                  <a:solidFill>
                                    <a:srgbClr val="BC14AC"/>
                                  </a:solidFill>
                                  <a:latin typeface="Cambria Math" panose="02040503050406030204" pitchFamily="18" charset="0"/>
                                  <a:cs typeface="Times New Roman" panose="02020603050405020304" pitchFamily="18" charset="0"/>
                                </a:rPr>
                                <m:t>cos</m:t>
                              </m:r>
                            </m:fName>
                            <m:e>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rad>
                                <m:radPr>
                                  <m:degHide m:val="on"/>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radPr>
                                <m:deg/>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sSup>
                                    <m:sSup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e>
                                    <m:sup>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e>
                              </m:rad>
                            </m:e>
                          </m:func>
                          <m:r>
                            <a:rPr lang="en-US" sz="2400" b="0" i="1" smtClean="0">
                              <a:solidFill>
                                <a:srgbClr val="BC14AC"/>
                              </a:solidFill>
                              <a:latin typeface="Cambria Math" panose="02040503050406030204" pitchFamily="18" charset="0"/>
                              <a:cs typeface="Times New Roman" panose="02020603050405020304" pitchFamily="18" charset="0"/>
                            </a:rPr>
                            <m:t>𝑡</m:t>
                          </m:r>
                          <m:r>
                            <a:rPr lang="en-US" sz="2400" b="0" i="1" smtClean="0">
                              <a:solidFill>
                                <a:srgbClr val="BC14AC"/>
                              </a:solidFill>
                              <a:latin typeface="Cambria Math" panose="02040503050406030204" pitchFamily="18" charset="0"/>
                              <a:cs typeface="Times New Roman" panose="02020603050405020304" pitchFamily="18" charset="0"/>
                            </a:rPr>
                            <m:t>+</m:t>
                          </m:r>
                          <m:f>
                            <m:f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num>
                            <m:den>
                              <m:rad>
                                <m:radPr>
                                  <m:degHide m:val="on"/>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radPr>
                                <m:deg/>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sSup>
                                    <m:sSup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e>
                                    <m:sup>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e>
                              </m:rad>
                            </m:den>
                          </m:f>
                          <m:func>
                            <m:funcPr>
                              <m:ctrlPr>
                                <a:rPr lang="en-US" sz="2400" i="1">
                                  <a:solidFill>
                                    <a:srgbClr val="BC14AC"/>
                                  </a:solidFill>
                                  <a:latin typeface="Cambria Math" panose="02040503050406030204" pitchFamily="18" charset="0"/>
                                  <a:cs typeface="Times New Roman" panose="02020603050405020304" pitchFamily="18" charset="0"/>
                                </a:rPr>
                              </m:ctrlPr>
                            </m:funcPr>
                            <m:fName>
                              <m:r>
                                <m:rPr>
                                  <m:sty m:val="p"/>
                                </m:rPr>
                                <a:rPr lang="en-US" sz="2400" b="0" i="0" smtClean="0">
                                  <a:solidFill>
                                    <a:srgbClr val="BC14AC"/>
                                  </a:solidFill>
                                  <a:latin typeface="Cambria Math" panose="02040503050406030204" pitchFamily="18" charset="0"/>
                                  <a:cs typeface="Times New Roman" panose="02020603050405020304" pitchFamily="18" charset="0"/>
                                </a:rPr>
                                <m:t>sin</m:t>
                              </m:r>
                            </m:fName>
                            <m:e>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rad>
                                <m:radPr>
                                  <m:degHide m:val="on"/>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radPr>
                                <m:deg/>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sSup>
                                    <m:sSup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e>
                                    <m:sup>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e>
                              </m:rad>
                            </m:e>
                          </m:func>
                          <m:r>
                            <a:rPr lang="en-US" sz="2400" i="1">
                              <a:solidFill>
                                <a:srgbClr val="BC14AC"/>
                              </a:solidFill>
                              <a:latin typeface="Cambria Math" panose="02040503050406030204" pitchFamily="18" charset="0"/>
                              <a:cs typeface="Times New Roman" panose="02020603050405020304" pitchFamily="18" charset="0"/>
                            </a:rPr>
                            <m:t>𝑡</m:t>
                          </m:r>
                        </m:e>
                      </m:d>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0000FF"/>
                          </a:solidFill>
                          <a:latin typeface="Cambria Math" panose="02040503050406030204" pitchFamily="18" charset="0"/>
                          <a:cs typeface="Times New Roman" panose="02020603050405020304" pitchFamily="18" charset="0"/>
                        </a:rPr>
                        <m:t>4</m:t>
                      </m:r>
                    </m:oMath>
                  </m:oMathPara>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14:m>
                  <m:oMathPara xmlns:m="http://schemas.openxmlformats.org/officeDocument/2006/math">
                    <m:oMathParaPr>
                      <m:jc m:val="left"/>
                    </m:oMathParaPr>
                    <m:oMath xmlns:m="http://schemas.openxmlformats.org/officeDocument/2006/math">
                      <m:r>
                        <a:rPr lang="en-US" sz="2400" b="0" i="1" smtClean="0">
                          <a:solidFill>
                            <a:srgbClr val="BC14AC"/>
                          </a:solidFill>
                          <a:latin typeface="Cambria Math" panose="02040503050406030204" pitchFamily="18" charset="0"/>
                          <a:cs typeface="Times New Roman" panose="02020603050405020304" pitchFamily="18" charset="0"/>
                        </a:rPr>
                        <m:t>          </m:t>
                      </m:r>
                      <m:r>
                        <a:rPr lang="en-US" sz="240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1−</m:t>
                      </m:r>
                      <m:f>
                        <m:f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en-US" sz="2400" i="1">
                                  <a:solidFill>
                                    <a:srgbClr val="BC14AC"/>
                                  </a:solidFill>
                                  <a:latin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cs typeface="Times New Roman" panose="02020603050405020304" pitchFamily="18" charset="0"/>
                                </a:rPr>
                                <m:t>𝑒</m:t>
                              </m:r>
                            </m:e>
                            <m:sup>
                              <m:r>
                                <a:rPr lang="en-US" sz="2400" i="1">
                                  <a:solidFill>
                                    <a:srgbClr val="BC14AC"/>
                                  </a:solidFill>
                                  <a:latin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𝑡</m:t>
                              </m:r>
                            </m:sup>
                          </m:sSup>
                        </m:num>
                        <m:den>
                          <m:rad>
                            <m:radPr>
                              <m:degHide m:val="on"/>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radPr>
                            <m:deg/>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sSup>
                                <m:sSup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e>
                                <m:sup>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e>
                          </m:rad>
                        </m:den>
                      </m:f>
                      <m:func>
                        <m:funcPr>
                          <m:ctrlPr>
                            <a:rPr lang="en-US" sz="2400" i="1">
                              <a:solidFill>
                                <a:srgbClr val="BC14AC"/>
                              </a:solidFill>
                              <a:latin typeface="Cambria Math" panose="02040503050406030204" pitchFamily="18" charset="0"/>
                              <a:cs typeface="Times New Roman" panose="02020603050405020304" pitchFamily="18" charset="0"/>
                            </a:rPr>
                          </m:ctrlPr>
                        </m:funcPr>
                        <m:fName>
                          <m:r>
                            <m:rPr>
                              <m:sty m:val="p"/>
                            </m:rPr>
                            <a:rPr lang="en-US" sz="2400">
                              <a:solidFill>
                                <a:srgbClr val="BC14AC"/>
                              </a:solidFill>
                              <a:latin typeface="Cambria Math" panose="02040503050406030204" pitchFamily="18" charset="0"/>
                              <a:cs typeface="Times New Roman" panose="02020603050405020304" pitchFamily="18" charset="0"/>
                            </a:rPr>
                            <m:t>s</m:t>
                          </m:r>
                          <m:r>
                            <m:rPr>
                              <m:sty m:val="p"/>
                            </m:rPr>
                            <a:rPr lang="en-US" sz="2400" b="0" i="0" smtClean="0">
                              <a:solidFill>
                                <a:srgbClr val="BC14AC"/>
                              </a:solidFill>
                              <a:latin typeface="Cambria Math" panose="02040503050406030204" pitchFamily="18" charset="0"/>
                              <a:cs typeface="Times New Roman" panose="02020603050405020304" pitchFamily="18" charset="0"/>
                            </a:rPr>
                            <m:t>in</m:t>
                          </m:r>
                        </m:fName>
                        <m:e>
                          <m:d>
                            <m:dPr>
                              <m:ctrlPr>
                                <a:rPr lang="en-US" sz="2400" i="1" smtClean="0">
                                  <a:solidFill>
                                    <a:srgbClr val="BC14AC"/>
                                  </a:solidFill>
                                  <a:latin typeface="Cambria Math" panose="02040503050406030204" pitchFamily="18" charset="0"/>
                                  <a:cs typeface="Times New Roman" panose="02020603050405020304" pitchFamily="18" charset="0"/>
                                </a:rPr>
                              </m:ctrlPr>
                            </m:dPr>
                            <m:e>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rad>
                                <m:radPr>
                                  <m:degHide m:val="on"/>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radPr>
                                <m:deg/>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sSup>
                                    <m:sSup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e>
                                    <m:sup>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e>
                              </m:ra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𝑡</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𝜙</m:t>
                              </m:r>
                            </m:e>
                          </m:d>
                        </m:e>
                      </m:func>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5</m:t>
                      </m:r>
                    </m:oMath>
                  </m:oMathPara>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where </a:t>
                </a:r>
                <a14:m>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𝜙</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𝑡𝑎𝑛</m:t>
                        </m:r>
                      </m:e>
                      <m: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sup>
                    </m:sSup>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ad>
                          <m:radPr>
                            <m:degHide m:val="on"/>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radPr>
                          <m:deg/>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sSup>
                              <m:sSup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e>
                              <m:sup>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e>
                        </m:ra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e>
                    </m:d>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0000FF"/>
                        </a:solidFill>
                        <a:latin typeface="Cambria Math" panose="02040503050406030204" pitchFamily="18" charset="0"/>
                        <a:cs typeface="Times New Roman" panose="02020603050405020304" pitchFamily="18" charset="0"/>
                      </a:rPr>
                      <m:t>6</m:t>
                    </m:r>
                  </m:oMath>
                </a14:m>
                <a:endParaRPr lang="en-US" sz="2400" b="0" dirty="0">
                  <a:solidFill>
                    <a:srgbClr val="BC14AC"/>
                  </a:solidFill>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51694" y="590058"/>
                <a:ext cx="11507372" cy="4280659"/>
              </a:xfrm>
              <a:prstGeom prst="rect">
                <a:avLst/>
              </a:prstGeom>
              <a:blipFill>
                <a:blip r:embed="rId2"/>
                <a:stretch>
                  <a:fillRect l="-848" b="-142"/>
                </a:stretch>
              </a:blipFill>
            </p:spPr>
            <p:txBody>
              <a:bodyPr/>
              <a:lstStyle/>
              <a:p>
                <a:r>
                  <a:rPr lang="en-IN">
                    <a:noFill/>
                  </a:rPr>
                  <a:t> </a:t>
                </a:r>
              </a:p>
            </p:txBody>
          </p:sp>
        </mc:Fallback>
      </mc:AlternateContent>
    </p:spTree>
    <p:extLst>
      <p:ext uri="{BB962C8B-B14F-4D97-AF65-F5344CB8AC3E}">
        <p14:creationId xmlns:p14="http://schemas.microsoft.com/office/powerpoint/2010/main" val="1338869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Poles and Zeros of a First-Order System</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51694" y="844058"/>
            <a:ext cx="11507372" cy="5565947"/>
          </a:xfrm>
          <a:prstGeom prst="rect">
            <a:avLst/>
          </a:prstGeom>
          <a:noFill/>
        </p:spPr>
        <p:txBody>
          <a:bodyPr wrap="square" rtlCol="0">
            <a:spAutoFit/>
          </a:bodyPr>
          <a:lstStyle/>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                             a                                            b</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Given the transfer function G(s) = (s+2)/(s+5) in figure (a), a pole exists at s = - 5, and a zero exists at - 2. These pole and zero are </a:t>
            </a:r>
            <a:r>
              <a:rPr lang="en-US" sz="2400" dirty="0" err="1">
                <a:solidFill>
                  <a:srgbClr val="0000FF"/>
                </a:solidFill>
                <a:latin typeface="Times New Roman" panose="02020603050405020304" pitchFamily="18" charset="0"/>
                <a:cs typeface="Times New Roman" panose="02020603050405020304" pitchFamily="18" charset="0"/>
              </a:rPr>
              <a:t>are</a:t>
            </a:r>
            <a:r>
              <a:rPr lang="en-US" sz="2400" dirty="0">
                <a:solidFill>
                  <a:srgbClr val="0000FF"/>
                </a:solidFill>
                <a:latin typeface="Times New Roman" panose="02020603050405020304" pitchFamily="18" charset="0"/>
                <a:cs typeface="Times New Roman" panose="02020603050405020304" pitchFamily="18" charset="0"/>
              </a:rPr>
              <a:t> plotted on the complex s-plane in figure (b).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To show the properties of the poles and zeros, let us find the unit step response of the system. </a:t>
            </a:r>
            <a:endParaRPr lang="en-IN"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IN" sz="2400" dirty="0">
              <a:solidFill>
                <a:srgbClr val="0000FF"/>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0B7688C-ACF6-46D0-B36D-15E11D24EEBB}"/>
              </a:ext>
            </a:extLst>
          </p:cNvPr>
          <p:cNvPicPr>
            <a:picLocks noChangeAspect="1"/>
          </p:cNvPicPr>
          <p:nvPr/>
        </p:nvPicPr>
        <p:blipFill>
          <a:blip r:embed="rId2"/>
          <a:stretch>
            <a:fillRect/>
          </a:stretch>
        </p:blipFill>
        <p:spPr>
          <a:xfrm>
            <a:off x="850134" y="1175298"/>
            <a:ext cx="3476426" cy="1263101"/>
          </a:xfrm>
          <a:prstGeom prst="rect">
            <a:avLst/>
          </a:prstGeom>
        </p:spPr>
      </p:pic>
      <p:pic>
        <p:nvPicPr>
          <p:cNvPr id="9" name="Picture 8">
            <a:extLst>
              <a:ext uri="{FF2B5EF4-FFF2-40B4-BE49-F238E27FC236}">
                <a16:creationId xmlns:a16="http://schemas.microsoft.com/office/drawing/2014/main" id="{C3FF0664-C171-4B85-8D85-7B50F429415B}"/>
              </a:ext>
            </a:extLst>
          </p:cNvPr>
          <p:cNvPicPr>
            <a:picLocks noChangeAspect="1"/>
          </p:cNvPicPr>
          <p:nvPr/>
        </p:nvPicPr>
        <p:blipFill>
          <a:blip r:embed="rId3"/>
          <a:stretch>
            <a:fillRect/>
          </a:stretch>
        </p:blipFill>
        <p:spPr>
          <a:xfrm>
            <a:off x="5221326" y="1024650"/>
            <a:ext cx="2556087" cy="1870950"/>
          </a:xfrm>
          <a:prstGeom prst="rect">
            <a:avLst/>
          </a:prstGeom>
        </p:spPr>
      </p:pic>
    </p:spTree>
    <p:extLst>
      <p:ext uri="{BB962C8B-B14F-4D97-AF65-F5344CB8AC3E}">
        <p14:creationId xmlns:p14="http://schemas.microsoft.com/office/powerpoint/2010/main" val="13289044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25780" y="128393"/>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Underdamped Second-Order Systems</a:t>
            </a:r>
            <a:endParaRPr lang="en-IN"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82174" y="6005338"/>
                <a:ext cx="11507372" cy="587148"/>
              </a:xfrm>
              <a:prstGeom prst="rect">
                <a:avLst/>
              </a:prstGeom>
              <a:noFill/>
            </p:spPr>
            <p:txBody>
              <a:bodyPr wrap="square" rtlCol="0">
                <a:spAutoFit/>
              </a:bodyPr>
              <a:lstStyle/>
              <a:p>
                <a:pPr algn="ctr">
                  <a:lnSpc>
                    <a:spcPct val="150000"/>
                  </a:lnSpc>
                </a:pPr>
                <a:r>
                  <a:rPr lang="en-US" sz="2400" b="0" dirty="0">
                    <a:solidFill>
                      <a:srgbClr val="0000FF"/>
                    </a:solidFill>
                    <a:latin typeface="Times New Roman" panose="02020603050405020304" pitchFamily="18" charset="0"/>
                    <a:cs typeface="Times New Roman" panose="02020603050405020304" pitchFamily="18" charset="0"/>
                  </a:rPr>
                  <a:t>Second-order underdamped responses for damping ratio</a:t>
                </a:r>
                <a:r>
                  <a:rPr lang="en-US" sz="2400" b="0" dirty="0">
                    <a:solidFill>
                      <a:srgbClr val="BC14AC"/>
                    </a:solidFill>
                    <a:ea typeface="Cambria Math" panose="02040503050406030204" pitchFamily="18" charset="0"/>
                    <a:cs typeface="Times New Roman" panose="02020603050405020304" pitchFamily="18" charset="0"/>
                  </a:rPr>
                  <a:t> </a:t>
                </a:r>
                <a14:m>
                  <m:oMath xmlns:m="http://schemas.openxmlformats.org/officeDocument/2006/math">
                    <m: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b="0" dirty="0">
                    <a:solidFill>
                      <a:srgbClr val="0000FF"/>
                    </a:solidFill>
                    <a:latin typeface="Times New Roman" panose="02020603050405020304" pitchFamily="18" charset="0"/>
                    <a:cs typeface="Times New Roman" panose="02020603050405020304" pitchFamily="18" charset="0"/>
                  </a:rPr>
                  <a:t> values</a:t>
                </a: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82174" y="6005338"/>
                <a:ext cx="11507372" cy="587148"/>
              </a:xfrm>
              <a:prstGeom prst="rect">
                <a:avLst/>
              </a:prstGeom>
              <a:blipFill>
                <a:blip r:embed="rId2"/>
                <a:stretch>
                  <a:fillRect b="-22917"/>
                </a:stretch>
              </a:blipFill>
            </p:spPr>
            <p:txBody>
              <a:bodyPr/>
              <a:lstStyle/>
              <a:p>
                <a:r>
                  <a:rPr lang="en-IN">
                    <a:noFill/>
                  </a:rPr>
                  <a:t> </a:t>
                </a:r>
              </a:p>
            </p:txBody>
          </p:sp>
        </mc:Fallback>
      </mc:AlternateContent>
      <p:pic>
        <p:nvPicPr>
          <p:cNvPr id="3" name="Picture 2">
            <a:extLst>
              <a:ext uri="{FF2B5EF4-FFF2-40B4-BE49-F238E27FC236}">
                <a16:creationId xmlns:a16="http://schemas.microsoft.com/office/drawing/2014/main" id="{B2BF688A-F281-4778-962F-8F4B0418C5EE}"/>
              </a:ext>
            </a:extLst>
          </p:cNvPr>
          <p:cNvPicPr>
            <a:picLocks noChangeAspect="1"/>
          </p:cNvPicPr>
          <p:nvPr/>
        </p:nvPicPr>
        <p:blipFill>
          <a:blip r:embed="rId3"/>
          <a:stretch>
            <a:fillRect/>
          </a:stretch>
        </p:blipFill>
        <p:spPr>
          <a:xfrm>
            <a:off x="1911548" y="595366"/>
            <a:ext cx="8756452" cy="5399812"/>
          </a:xfrm>
          <a:prstGeom prst="rect">
            <a:avLst/>
          </a:prstGeom>
        </p:spPr>
      </p:pic>
    </p:spTree>
    <p:extLst>
      <p:ext uri="{BB962C8B-B14F-4D97-AF65-F5344CB8AC3E}">
        <p14:creationId xmlns:p14="http://schemas.microsoft.com/office/powerpoint/2010/main" val="41919028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25780" y="128393"/>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Underdamped Second-Order Systems</a:t>
            </a:r>
            <a:endParaRPr lang="en-IN"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72014" y="569738"/>
                <a:ext cx="11507372" cy="3903954"/>
              </a:xfrm>
              <a:prstGeom prst="rect">
                <a:avLst/>
              </a:prstGeom>
              <a:noFill/>
            </p:spPr>
            <p:txBody>
              <a:bodyPr wrap="square" rtlCol="0">
                <a:spAutoFit/>
              </a:bodyPr>
              <a:lstStyle/>
              <a:p>
                <a:pPr algn="just">
                  <a:lnSpc>
                    <a:spcPct val="150000"/>
                  </a:lnSpc>
                </a:pPr>
                <a:r>
                  <a:rPr lang="en-US" sz="2400" b="0" dirty="0">
                    <a:solidFill>
                      <a:srgbClr val="0000FF"/>
                    </a:solidFill>
                    <a:latin typeface="Times New Roman" panose="02020603050405020304" pitchFamily="18" charset="0"/>
                    <a:cs typeface="Times New Roman" panose="02020603050405020304" pitchFamily="18" charset="0"/>
                  </a:rPr>
                  <a:t>The relationship between the value of damping ratio </a:t>
                </a:r>
                <a14:m>
                  <m:oMath xmlns:m="http://schemas.openxmlformats.org/officeDocument/2006/math">
                    <m: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b="0" dirty="0">
                    <a:solidFill>
                      <a:srgbClr val="0000FF"/>
                    </a:solidFill>
                    <a:latin typeface="Times New Roman" panose="02020603050405020304" pitchFamily="18" charset="0"/>
                    <a:cs typeface="Times New Roman" panose="02020603050405020304" pitchFamily="18" charset="0"/>
                  </a:rPr>
                  <a:t> and the type of response obtained</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lower the value of damping ratio </a:t>
                </a:r>
                <a14:m>
                  <m:oMath xmlns:m="http://schemas.openxmlformats.org/officeDocument/2006/math">
                    <m:r>
                      <a:rPr lang="en-US" sz="240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b="0" dirty="0">
                    <a:solidFill>
                      <a:srgbClr val="0000FF"/>
                    </a:solidFill>
                    <a:latin typeface="Times New Roman" panose="02020603050405020304" pitchFamily="18" charset="0"/>
                    <a:cs typeface="Times New Roman" panose="02020603050405020304" pitchFamily="18" charset="0"/>
                  </a:rPr>
                  <a:t>, the response is the more oscillatory. </a:t>
                </a:r>
              </a:p>
              <a:p>
                <a:pPr algn="just">
                  <a:lnSpc>
                    <a:spcPct val="150000"/>
                  </a:lnSpc>
                </a:pPr>
                <a:r>
                  <a:rPr lang="en-US" sz="2400" b="0" dirty="0">
                    <a:solidFill>
                      <a:srgbClr val="0000FF"/>
                    </a:solidFill>
                    <a:latin typeface="Times New Roman" panose="02020603050405020304" pitchFamily="18" charset="0"/>
                    <a:cs typeface="Times New Roman" panose="02020603050405020304" pitchFamily="18" charset="0"/>
                  </a:rPr>
                  <a:t>The natural frequency </a:t>
                </a:r>
                <a14:m>
                  <m:oMath xmlns:m="http://schemas.openxmlformats.org/officeDocument/2006/math">
                    <m:sSub>
                      <m:sSubPr>
                        <m:ctrlP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b="0" dirty="0">
                    <a:solidFill>
                      <a:srgbClr val="0000FF"/>
                    </a:solidFill>
                    <a:latin typeface="Times New Roman" panose="02020603050405020304" pitchFamily="18" charset="0"/>
                    <a:cs typeface="Times New Roman" panose="02020603050405020304" pitchFamily="18" charset="0"/>
                  </a:rPr>
                  <a:t>is a time-axis scale factor and does not affect the nature of the response other than to scale it in time.</a:t>
                </a: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b="0" dirty="0">
                    <a:solidFill>
                      <a:srgbClr val="0000FF"/>
                    </a:solidFill>
                    <a:latin typeface="Times New Roman" panose="02020603050405020304" pitchFamily="18" charset="0"/>
                    <a:cs typeface="Times New Roman" panose="02020603050405020304" pitchFamily="18" charset="0"/>
                  </a:rPr>
                  <a:t>Other parameters associated with the underdamped response are </a:t>
                </a:r>
                <a:r>
                  <a:rPr lang="en-US" sz="2400" b="1" dirty="0">
                    <a:solidFill>
                      <a:srgbClr val="0000FF"/>
                    </a:solidFill>
                    <a:latin typeface="Times New Roman" panose="02020603050405020304" pitchFamily="18" charset="0"/>
                    <a:cs typeface="Times New Roman" panose="02020603050405020304" pitchFamily="18" charset="0"/>
                  </a:rPr>
                  <a:t>rise time</a:t>
                </a:r>
                <a:r>
                  <a:rPr lang="en-US" sz="2400" b="0" dirty="0">
                    <a:solidFill>
                      <a:srgbClr val="0000FF"/>
                    </a:solidFill>
                    <a:latin typeface="Times New Roman" panose="02020603050405020304" pitchFamily="18" charset="0"/>
                    <a:cs typeface="Times New Roman" panose="02020603050405020304" pitchFamily="18" charset="0"/>
                  </a:rPr>
                  <a:t>, </a:t>
                </a:r>
                <a:r>
                  <a:rPr lang="en-US" sz="2400" b="1" dirty="0">
                    <a:solidFill>
                      <a:srgbClr val="0000FF"/>
                    </a:solidFill>
                    <a:latin typeface="Times New Roman" panose="02020603050405020304" pitchFamily="18" charset="0"/>
                    <a:cs typeface="Times New Roman" panose="02020603050405020304" pitchFamily="18" charset="0"/>
                  </a:rPr>
                  <a:t>peak time</a:t>
                </a:r>
                <a:r>
                  <a:rPr lang="en-US" sz="2400" b="0" dirty="0">
                    <a:solidFill>
                      <a:srgbClr val="0000FF"/>
                    </a:solidFill>
                    <a:latin typeface="Times New Roman" panose="02020603050405020304" pitchFamily="18" charset="0"/>
                    <a:cs typeface="Times New Roman" panose="02020603050405020304" pitchFamily="18" charset="0"/>
                  </a:rPr>
                  <a:t>, </a:t>
                </a:r>
                <a:r>
                  <a:rPr lang="en-US" sz="2400" b="1" dirty="0">
                    <a:solidFill>
                      <a:srgbClr val="0000FF"/>
                    </a:solidFill>
                    <a:latin typeface="Times New Roman" panose="02020603050405020304" pitchFamily="18" charset="0"/>
                    <a:cs typeface="Times New Roman" panose="02020603050405020304" pitchFamily="18" charset="0"/>
                  </a:rPr>
                  <a:t>percent overshoot</a:t>
                </a:r>
                <a:r>
                  <a:rPr lang="en-US" sz="2400" b="0" dirty="0">
                    <a:solidFill>
                      <a:srgbClr val="0000FF"/>
                    </a:solidFill>
                    <a:latin typeface="Times New Roman" panose="02020603050405020304" pitchFamily="18" charset="0"/>
                    <a:cs typeface="Times New Roman" panose="02020603050405020304" pitchFamily="18" charset="0"/>
                  </a:rPr>
                  <a:t>, and </a:t>
                </a:r>
                <a:r>
                  <a:rPr lang="en-US" sz="2400" b="1" dirty="0">
                    <a:solidFill>
                      <a:srgbClr val="0000FF"/>
                    </a:solidFill>
                    <a:latin typeface="Times New Roman" panose="02020603050405020304" pitchFamily="18" charset="0"/>
                    <a:cs typeface="Times New Roman" panose="02020603050405020304" pitchFamily="18" charset="0"/>
                  </a:rPr>
                  <a:t>settling time</a:t>
                </a:r>
                <a:r>
                  <a:rPr lang="en-US" sz="2400" b="0" dirty="0">
                    <a:solidFill>
                      <a:srgbClr val="0000FF"/>
                    </a:solidFill>
                    <a:latin typeface="Times New Roman" panose="02020603050405020304" pitchFamily="18" charset="0"/>
                    <a:cs typeface="Times New Roman" panose="02020603050405020304" pitchFamily="18" charset="0"/>
                  </a:rPr>
                  <a:t>.</a:t>
                </a: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72014" y="569738"/>
                <a:ext cx="11507372" cy="3903954"/>
              </a:xfrm>
              <a:prstGeom prst="rect">
                <a:avLst/>
              </a:prstGeom>
              <a:blipFill>
                <a:blip r:embed="rId2"/>
                <a:stretch>
                  <a:fillRect l="-794" r="-847" b="-2652"/>
                </a:stretch>
              </a:blipFill>
            </p:spPr>
            <p:txBody>
              <a:bodyPr/>
              <a:lstStyle/>
              <a:p>
                <a:r>
                  <a:rPr lang="en-IN">
                    <a:noFill/>
                  </a:rPr>
                  <a:t> </a:t>
                </a:r>
              </a:p>
            </p:txBody>
          </p:sp>
        </mc:Fallback>
      </mc:AlternateContent>
    </p:spTree>
    <p:extLst>
      <p:ext uri="{BB962C8B-B14F-4D97-AF65-F5344CB8AC3E}">
        <p14:creationId xmlns:p14="http://schemas.microsoft.com/office/powerpoint/2010/main" val="24166169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25780" y="128393"/>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Underdamped Second-Order Systems</a:t>
            </a:r>
            <a:endParaRPr lang="en-IN" sz="2400" b="1" baseline="-25000"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72014" y="5944378"/>
            <a:ext cx="11507372" cy="579967"/>
          </a:xfrm>
          <a:prstGeom prst="rect">
            <a:avLst/>
          </a:prstGeom>
          <a:noFill/>
        </p:spPr>
        <p:txBody>
          <a:bodyPr wrap="square" rtlCol="0">
            <a:spAutoFit/>
          </a:bodyPr>
          <a:lstStyle/>
          <a:p>
            <a:pPr algn="ctr">
              <a:lnSpc>
                <a:spcPct val="150000"/>
              </a:lnSpc>
            </a:pPr>
            <a:r>
              <a:rPr lang="en-US" sz="2400" b="0" dirty="0">
                <a:solidFill>
                  <a:srgbClr val="0000FF"/>
                </a:solidFill>
                <a:latin typeface="Times New Roman" panose="02020603050405020304" pitchFamily="18" charset="0"/>
                <a:cs typeface="Times New Roman" panose="02020603050405020304" pitchFamily="18" charset="0"/>
              </a:rPr>
              <a:t>Second-order underdamped response specifications</a:t>
            </a:r>
          </a:p>
        </p:txBody>
      </p:sp>
      <p:pic>
        <p:nvPicPr>
          <p:cNvPr id="3" name="Picture 2">
            <a:extLst>
              <a:ext uri="{FF2B5EF4-FFF2-40B4-BE49-F238E27FC236}">
                <a16:creationId xmlns:a16="http://schemas.microsoft.com/office/drawing/2014/main" id="{E45ECD0C-E1E7-4873-9F99-428AD1C743E4}"/>
              </a:ext>
            </a:extLst>
          </p:cNvPr>
          <p:cNvPicPr>
            <a:picLocks noChangeAspect="1"/>
          </p:cNvPicPr>
          <p:nvPr/>
        </p:nvPicPr>
        <p:blipFill>
          <a:blip r:embed="rId2"/>
          <a:stretch>
            <a:fillRect/>
          </a:stretch>
        </p:blipFill>
        <p:spPr>
          <a:xfrm>
            <a:off x="1392084" y="927885"/>
            <a:ext cx="9235275" cy="5002229"/>
          </a:xfrm>
          <a:prstGeom prst="rect">
            <a:avLst/>
          </a:prstGeom>
        </p:spPr>
      </p:pic>
    </p:spTree>
    <p:extLst>
      <p:ext uri="{BB962C8B-B14F-4D97-AF65-F5344CB8AC3E}">
        <p14:creationId xmlns:p14="http://schemas.microsoft.com/office/powerpoint/2010/main" val="35072874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25780" y="128393"/>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Underdamped Second-Order Systems</a:t>
            </a:r>
            <a:endParaRPr lang="en-IN"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72014" y="569738"/>
                <a:ext cx="11507372" cy="3903954"/>
              </a:xfrm>
              <a:prstGeom prst="rect">
                <a:avLst/>
              </a:prstGeom>
              <a:noFill/>
            </p:spPr>
            <p:txBody>
              <a:bodyPr wrap="square" rtlCol="0">
                <a:spAutoFit/>
              </a:bodyPr>
              <a:lstStyle/>
              <a:p>
                <a:pPr marL="457200" indent="-457200" algn="just">
                  <a:lnSpc>
                    <a:spcPct val="150000"/>
                  </a:lnSpc>
                  <a:buFont typeface="+mj-lt"/>
                  <a:buAutoNum type="arabicPeriod"/>
                </a:pPr>
                <a:r>
                  <a:rPr lang="en-US" sz="2400" b="1" dirty="0">
                    <a:solidFill>
                      <a:srgbClr val="0000FF"/>
                    </a:solidFill>
                    <a:latin typeface="Times New Roman" panose="02020603050405020304" pitchFamily="18" charset="0"/>
                    <a:cs typeface="Times New Roman" panose="02020603050405020304" pitchFamily="18" charset="0"/>
                  </a:rPr>
                  <a:t>Rise time </a:t>
                </a:r>
                <a14:m>
                  <m:oMath xmlns:m="http://schemas.openxmlformats.org/officeDocument/2006/math">
                    <m:r>
                      <a:rPr lang="en-US" sz="2400" b="1"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1"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𝑻</m:t>
                    </m:r>
                    <m:r>
                      <a:rPr lang="en-US" sz="2400" b="1" i="1" baseline="-2500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𝒓</m:t>
                    </m:r>
                    <m:r>
                      <a:rPr lang="en-US" sz="2400" b="1"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b="1" dirty="0">
                    <a:solidFill>
                      <a:srgbClr val="0000FF"/>
                    </a:solidFill>
                    <a:latin typeface="Times New Roman" panose="02020603050405020304" pitchFamily="18" charset="0"/>
                    <a:cs typeface="Times New Roman" panose="02020603050405020304" pitchFamily="18" charset="0"/>
                  </a:rPr>
                  <a:t>: </a:t>
                </a:r>
                <a:r>
                  <a:rPr lang="en-US" sz="2400" b="0" dirty="0">
                    <a:solidFill>
                      <a:srgbClr val="0000FF"/>
                    </a:solidFill>
                    <a:latin typeface="Times New Roman" panose="02020603050405020304" pitchFamily="18" charset="0"/>
                    <a:cs typeface="Times New Roman" panose="02020603050405020304" pitchFamily="18" charset="0"/>
                  </a:rPr>
                  <a:t>The time required for the waveform to go from 0.1 of the final value 	to 0.9 of the final value.</a:t>
                </a:r>
              </a:p>
              <a:p>
                <a:pPr marL="457200" indent="-457200" algn="just">
                  <a:lnSpc>
                    <a:spcPct val="150000"/>
                  </a:lnSpc>
                  <a:buFont typeface="+mj-lt"/>
                  <a:buAutoNum type="arabicPeriod"/>
                </a:pPr>
                <a:r>
                  <a:rPr lang="en-US" sz="2400" b="1" dirty="0">
                    <a:solidFill>
                      <a:srgbClr val="0000FF"/>
                    </a:solidFill>
                    <a:latin typeface="Times New Roman" panose="02020603050405020304" pitchFamily="18" charset="0"/>
                    <a:cs typeface="Times New Roman" panose="02020603050405020304" pitchFamily="18" charset="0"/>
                  </a:rPr>
                  <a:t>Peak time, </a:t>
                </a:r>
                <a14:m>
                  <m:oMath xmlns:m="http://schemas.openxmlformats.org/officeDocument/2006/math">
                    <m:d>
                      <m:dPr>
                        <m:ctrlPr>
                          <a:rPr lang="en-US" sz="2400" b="1"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b="1"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𝑻</m:t>
                        </m:r>
                        <m:r>
                          <a:rPr lang="en-US" sz="2400" b="1" i="1" baseline="-2500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𝒑</m:t>
                        </m:r>
                      </m:e>
                    </m:d>
                  </m:oMath>
                </a14:m>
                <a:r>
                  <a:rPr lang="en-US" sz="2400" b="1" dirty="0">
                    <a:solidFill>
                      <a:srgbClr val="0000FF"/>
                    </a:solidFill>
                    <a:latin typeface="Times New Roman" panose="02020603050405020304" pitchFamily="18" charset="0"/>
                    <a:cs typeface="Times New Roman" panose="02020603050405020304" pitchFamily="18" charset="0"/>
                  </a:rPr>
                  <a:t>:</a:t>
                </a:r>
                <a:r>
                  <a:rPr lang="en-US" sz="2400" b="0" dirty="0">
                    <a:solidFill>
                      <a:srgbClr val="0000FF"/>
                    </a:solidFill>
                    <a:latin typeface="Times New Roman" panose="02020603050405020304" pitchFamily="18" charset="0"/>
                    <a:cs typeface="Times New Roman" panose="02020603050405020304" pitchFamily="18" charset="0"/>
                  </a:rPr>
                  <a:t> The time required to reach the first, or maximum, peak.</a:t>
                </a:r>
              </a:p>
              <a:p>
                <a:pPr marL="457200" indent="-457200" algn="just">
                  <a:lnSpc>
                    <a:spcPct val="150000"/>
                  </a:lnSpc>
                  <a:buFont typeface="+mj-lt"/>
                  <a:buAutoNum type="arabicPeriod"/>
                </a:pPr>
                <a:r>
                  <a:rPr lang="en-US" sz="2400" b="1" dirty="0">
                    <a:solidFill>
                      <a:srgbClr val="0000FF"/>
                    </a:solidFill>
                    <a:latin typeface="Times New Roman" panose="02020603050405020304" pitchFamily="18" charset="0"/>
                    <a:cs typeface="Times New Roman" panose="02020603050405020304" pitchFamily="18" charset="0"/>
                  </a:rPr>
                  <a:t>Percent overshoot </a:t>
                </a:r>
                <a14:m>
                  <m:oMath xmlns:m="http://schemas.openxmlformats.org/officeDocument/2006/math">
                    <m:r>
                      <a:rPr lang="en-US" sz="2400" b="1"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1"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1"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𝑶𝑺</m:t>
                    </m:r>
                    <m:r>
                      <a:rPr lang="en-US" sz="2400" b="1"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b="1" dirty="0">
                    <a:solidFill>
                      <a:srgbClr val="0000FF"/>
                    </a:solidFill>
                    <a:latin typeface="Times New Roman" panose="02020603050405020304" pitchFamily="18" charset="0"/>
                    <a:cs typeface="Times New Roman" panose="02020603050405020304" pitchFamily="18" charset="0"/>
                  </a:rPr>
                  <a:t>:</a:t>
                </a:r>
                <a:r>
                  <a:rPr lang="en-US" sz="2400" b="0" dirty="0">
                    <a:solidFill>
                      <a:srgbClr val="0000FF"/>
                    </a:solidFill>
                    <a:latin typeface="Times New Roman" panose="02020603050405020304" pitchFamily="18" charset="0"/>
                    <a:cs typeface="Times New Roman" panose="02020603050405020304" pitchFamily="18" charset="0"/>
                  </a:rPr>
                  <a:t> The amount that the waveform overshoots the steady state, or final, value at the peak time, expressed as a percentage of the steady-state value.</a:t>
                </a:r>
              </a:p>
              <a:p>
                <a:pPr marL="457200" indent="-457200" algn="just">
                  <a:lnSpc>
                    <a:spcPct val="150000"/>
                  </a:lnSpc>
                  <a:buFont typeface="+mj-lt"/>
                  <a:buAutoNum type="arabicPeriod"/>
                </a:pPr>
                <a:r>
                  <a:rPr lang="en-US" sz="2400" b="1" dirty="0">
                    <a:solidFill>
                      <a:srgbClr val="0000FF"/>
                    </a:solidFill>
                    <a:latin typeface="Times New Roman" panose="02020603050405020304" pitchFamily="18" charset="0"/>
                    <a:cs typeface="Times New Roman" panose="02020603050405020304" pitchFamily="18" charset="0"/>
                  </a:rPr>
                  <a:t>Settling time, </a:t>
                </a:r>
                <a14:m>
                  <m:oMath xmlns:m="http://schemas.openxmlformats.org/officeDocument/2006/math">
                    <m:r>
                      <a:rPr lang="en-US" sz="2400" b="1"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1"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𝑻</m:t>
                    </m:r>
                    <m:r>
                      <a:rPr lang="en-US" sz="2400" b="1" i="1" baseline="-2500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𝒔</m:t>
                    </m:r>
                    <m:r>
                      <a:rPr lang="en-US" sz="2400" b="1"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b="1" dirty="0">
                    <a:solidFill>
                      <a:srgbClr val="0000FF"/>
                    </a:solidFill>
                    <a:latin typeface="Times New Roman" panose="02020603050405020304" pitchFamily="18" charset="0"/>
                    <a:cs typeface="Times New Roman" panose="02020603050405020304" pitchFamily="18" charset="0"/>
                  </a:rPr>
                  <a:t>:</a:t>
                </a:r>
                <a:r>
                  <a:rPr lang="en-US" sz="2400" b="0" dirty="0">
                    <a:solidFill>
                      <a:srgbClr val="0000FF"/>
                    </a:solidFill>
                    <a:latin typeface="Times New Roman" panose="02020603050405020304" pitchFamily="18" charset="0"/>
                    <a:cs typeface="Times New Roman" panose="02020603050405020304" pitchFamily="18" charset="0"/>
                  </a:rPr>
                  <a:t> The time required for the transient’s damped oscillations to reach and stay within </a:t>
                </a:r>
                <a14:m>
                  <m:oMath xmlns:m="http://schemas.openxmlformats.org/officeDocument/2006/math">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b="0" dirty="0">
                    <a:solidFill>
                      <a:srgbClr val="0000FF"/>
                    </a:solidFill>
                    <a:latin typeface="Times New Roman" panose="02020603050405020304" pitchFamily="18" charset="0"/>
                    <a:cs typeface="Times New Roman" panose="02020603050405020304" pitchFamily="18" charset="0"/>
                  </a:rPr>
                  <a:t>2% of the steady-state value.</a:t>
                </a: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72014" y="569738"/>
                <a:ext cx="11507372" cy="3903954"/>
              </a:xfrm>
              <a:prstGeom prst="rect">
                <a:avLst/>
              </a:prstGeom>
              <a:blipFill>
                <a:blip r:embed="rId2"/>
                <a:stretch>
                  <a:fillRect l="-689" r="-847" b="-2652"/>
                </a:stretch>
              </a:blipFill>
            </p:spPr>
            <p:txBody>
              <a:bodyPr/>
              <a:lstStyle/>
              <a:p>
                <a:r>
                  <a:rPr lang="en-IN">
                    <a:noFill/>
                  </a:rPr>
                  <a:t> </a:t>
                </a:r>
              </a:p>
            </p:txBody>
          </p:sp>
        </mc:Fallback>
      </mc:AlternateContent>
    </p:spTree>
    <p:extLst>
      <p:ext uri="{BB962C8B-B14F-4D97-AF65-F5344CB8AC3E}">
        <p14:creationId xmlns:p14="http://schemas.microsoft.com/office/powerpoint/2010/main" val="5960477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25780" y="128393"/>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Underdamped Second-Order Systems</a:t>
            </a:r>
            <a:endParaRPr lang="en-IN" sz="2400" b="1" baseline="-25000"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72014" y="569738"/>
            <a:ext cx="11507372" cy="2795958"/>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definitions for settling time and rise time are basically the same as the definitions for the first-order response.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All definitions are also valid for systems of order higher than 2, although analytical expressions for these parameters cannot be found unless the response of the higher-order system can be approximated as a second-order system.</a:t>
            </a:r>
          </a:p>
        </p:txBody>
      </p:sp>
    </p:spTree>
    <p:extLst>
      <p:ext uri="{BB962C8B-B14F-4D97-AF65-F5344CB8AC3E}">
        <p14:creationId xmlns:p14="http://schemas.microsoft.com/office/powerpoint/2010/main" val="6604490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25780" y="128393"/>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Underdamped Second-Order Systems</a:t>
            </a:r>
            <a:endParaRPr lang="en-IN" sz="2400" b="1" baseline="-25000"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72014" y="569738"/>
            <a:ext cx="11507372" cy="3903954"/>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Rise time, peak time, and settling time yield information about the speed of the transient response. This information can help a designer determine if the speed and the nature of the response do or do not degrade the performance of the system.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For example, the speed of an entire computer system depends on the time it takes for a hard drive head to reach steady state and read data;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passenger comfort depends in part on the suspension system of a car and the number of oscillations it goes through after hitting a bump.</a:t>
            </a:r>
          </a:p>
        </p:txBody>
      </p:sp>
    </p:spTree>
    <p:extLst>
      <p:ext uri="{BB962C8B-B14F-4D97-AF65-F5344CB8AC3E}">
        <p14:creationId xmlns:p14="http://schemas.microsoft.com/office/powerpoint/2010/main" val="6137049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25780" y="128393"/>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Underdamped Second-Order Systems: Evaluation of </a:t>
            </a:r>
            <a:r>
              <a:rPr lang="en-US" sz="2400" b="1" dirty="0" err="1">
                <a:solidFill>
                  <a:srgbClr val="FF00FF"/>
                </a:solidFill>
                <a:latin typeface="Times New Roman" panose="02020603050405020304" pitchFamily="18" charset="0"/>
                <a:cs typeface="Times New Roman" panose="02020603050405020304" pitchFamily="18" charset="0"/>
              </a:rPr>
              <a:t>T</a:t>
            </a:r>
            <a:r>
              <a:rPr lang="en-US" sz="2400" b="1" baseline="-25000" dirty="0" err="1">
                <a:solidFill>
                  <a:srgbClr val="FF00FF"/>
                </a:solidFill>
                <a:latin typeface="Times New Roman" panose="02020603050405020304" pitchFamily="18" charset="0"/>
                <a:cs typeface="Times New Roman" panose="02020603050405020304" pitchFamily="18" charset="0"/>
              </a:rPr>
              <a:t>p</a:t>
            </a:r>
            <a:r>
              <a:rPr lang="en-US" sz="2400" b="1" dirty="0">
                <a:solidFill>
                  <a:srgbClr val="FF00FF"/>
                </a:solidFill>
                <a:latin typeface="Times New Roman" panose="02020603050405020304" pitchFamily="18" charset="0"/>
                <a:cs typeface="Times New Roman" panose="02020603050405020304" pitchFamily="18" charset="0"/>
              </a:rPr>
              <a:t>  </a:t>
            </a:r>
            <a:endParaRPr lang="en-IN"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72014" y="569738"/>
                <a:ext cx="11507372" cy="3419526"/>
              </a:xfrm>
              <a:prstGeom prst="rect">
                <a:avLst/>
              </a:prstGeom>
              <a:noFill/>
            </p:spPr>
            <p:txBody>
              <a:bodyPr wrap="square" rtlCol="0">
                <a:spAutoFit/>
              </a:bodyPr>
              <a:lstStyle/>
              <a:p>
                <a:pPr algn="just">
                  <a:lnSpc>
                    <a:spcPct val="150000"/>
                  </a:lnSpc>
                </a:pPr>
                <a:r>
                  <a:rPr lang="en-US" sz="2400" b="1" dirty="0">
                    <a:solidFill>
                      <a:srgbClr val="0000FF"/>
                    </a:solidFill>
                    <a:latin typeface="Times New Roman" panose="02020603050405020304" pitchFamily="18" charset="0"/>
                    <a:cs typeface="Times New Roman" panose="02020603050405020304" pitchFamily="18" charset="0"/>
                  </a:rPr>
                  <a:t>T</a:t>
                </a:r>
                <a:r>
                  <a:rPr lang="en-US" sz="2400" b="1" baseline="-25000" dirty="0" err="1">
                    <a:solidFill>
                      <a:srgbClr val="0000FF"/>
                    </a:solidFill>
                    <a:latin typeface="Times New Roman" panose="02020603050405020304" pitchFamily="18" charset="0"/>
                    <a:cs typeface="Times New Roman" panose="02020603050405020304" pitchFamily="18" charset="0"/>
                  </a:rPr>
                  <a:t>p</a:t>
                </a:r>
                <a:r>
                  <a:rPr lang="en-US" sz="2400" dirty="0">
                    <a:solidFill>
                      <a:srgbClr val="0000FF"/>
                    </a:solidFill>
                    <a:latin typeface="Times New Roman" panose="02020603050405020304" pitchFamily="18" charset="0"/>
                    <a:cs typeface="Times New Roman" panose="02020603050405020304" pitchFamily="18" charset="0"/>
                  </a:rPr>
                  <a:t> : is found by differentiating c(t) and finding the first zero crossing after t = 0. This task is simplified by ‘‘differentiating’’ in the frequency domain by differentiation property of Laplace Transform assuming zero initial conditions, we get</a:t>
                </a:r>
              </a:p>
              <a:p>
                <a:pPr algn="just">
                  <a:lnSpc>
                    <a:spcPct val="150000"/>
                  </a:lnSpc>
                </a:pPr>
                <a14:m>
                  <m:oMathPara xmlns:m="http://schemas.openxmlformats.org/officeDocument/2006/math">
                    <m:oMathParaPr>
                      <m:jc m:val="left"/>
                    </m:oMathParaPr>
                    <m:oMath xmlns:m="http://schemas.openxmlformats.org/officeDocument/2006/math">
                      <m:r>
                        <a:rPr lang="en-US" sz="2400" b="0" i="1" smtClean="0">
                          <a:solidFill>
                            <a:srgbClr val="BC14AC"/>
                          </a:solidFill>
                          <a:latin typeface="Cambria Math" panose="02040503050406030204" pitchFamily="18" charset="0"/>
                          <a:cs typeface="Times New Roman" panose="02020603050405020304" pitchFamily="18" charset="0"/>
                        </a:rPr>
                        <m:t>𝑇</m:t>
                      </m:r>
                      <m:r>
                        <a:rPr lang="en-US" sz="2400" b="0" i="1" baseline="-25000" smtClean="0">
                          <a:solidFill>
                            <a:srgbClr val="BC14AC"/>
                          </a:solidFill>
                          <a:latin typeface="Cambria Math" panose="02040503050406030204" pitchFamily="18" charset="0"/>
                          <a:cs typeface="Times New Roman" panose="02020603050405020304" pitchFamily="18" charset="0"/>
                        </a:rPr>
                        <m:t>𝑝</m:t>
                      </m:r>
                      <m:r>
                        <a:rPr lang="en-US" sz="2400" b="0" i="1" smtClean="0">
                          <a:solidFill>
                            <a:srgbClr val="BC14AC"/>
                          </a:solidFill>
                          <a:latin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𝜋</m:t>
                          </m:r>
                        </m:num>
                        <m:den>
                          <m:sSub>
                            <m:sSubPr>
                              <m:ctrlPr>
                                <a:rPr lang="en-US" sz="2400" b="0" i="1" smtClean="0">
                                  <a:solidFill>
                                    <a:srgbClr val="BC14AC"/>
                                  </a:solidFill>
                                  <a:latin typeface="Cambria Math" panose="02040503050406030204" pitchFamily="18" charset="0"/>
                                  <a:cs typeface="Times New Roman" panose="02020603050405020304" pitchFamily="18" charset="0"/>
                                </a:rPr>
                              </m:ctrlPr>
                            </m:sSub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b="0" i="1" smtClean="0">
                                  <a:solidFill>
                                    <a:srgbClr val="BC14AC"/>
                                  </a:solidFill>
                                  <a:latin typeface="Cambria Math" panose="02040503050406030204" pitchFamily="18" charset="0"/>
                                  <a:cs typeface="Times New Roman" panose="02020603050405020304" pitchFamily="18" charset="0"/>
                                </a:rPr>
                                <m:t>𝑛</m:t>
                              </m:r>
                            </m:sub>
                          </m:sSub>
                          <m:rad>
                            <m:radPr>
                              <m:degHide m:val="on"/>
                              <m:ctrlPr>
                                <a:rPr lang="en-US" sz="2400" b="0" i="1" smtClean="0">
                                  <a:solidFill>
                                    <a:srgbClr val="BC14AC"/>
                                  </a:solidFill>
                                  <a:latin typeface="Cambria Math" panose="02040503050406030204" pitchFamily="18" charset="0"/>
                                  <a:cs typeface="Times New Roman" panose="02020603050405020304" pitchFamily="18" charset="0"/>
                                </a:rPr>
                              </m:ctrlPr>
                            </m:radPr>
                            <m:deg/>
                            <m:e>
                              <m:r>
                                <a:rPr lang="en-US" sz="2400" b="0" i="1" smtClean="0">
                                  <a:solidFill>
                                    <a:srgbClr val="BC14AC"/>
                                  </a:solidFill>
                                  <a:latin typeface="Cambria Math" panose="02040503050406030204" pitchFamily="18" charset="0"/>
                                  <a:cs typeface="Times New Roman" panose="02020603050405020304" pitchFamily="18" charset="0"/>
                                </a:rPr>
                                <m:t>1−</m:t>
                              </m:r>
                              <m:sSup>
                                <m:sSupPr>
                                  <m:ctrlPr>
                                    <a:rPr lang="en-US" sz="2400" b="0" i="1" smtClean="0">
                                      <a:solidFill>
                                        <a:srgbClr val="BC14AC"/>
                                      </a:solidFill>
                                      <a:latin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e>
                                <m:sup>
                                  <m:r>
                                    <a:rPr lang="en-US" sz="2400" b="0" i="1" smtClean="0">
                                      <a:solidFill>
                                        <a:srgbClr val="BC14AC"/>
                                      </a:solidFill>
                                      <a:latin typeface="Cambria Math" panose="02040503050406030204" pitchFamily="18" charset="0"/>
                                      <a:cs typeface="Times New Roman" panose="02020603050405020304" pitchFamily="18" charset="0"/>
                                    </a:rPr>
                                    <m:t>2</m:t>
                                  </m:r>
                                </m:sup>
                              </m:sSup>
                            </m:e>
                          </m:rad>
                        </m:den>
                      </m:f>
                    </m:oMath>
                  </m:oMathPara>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72014" y="569738"/>
                <a:ext cx="11507372" cy="3419526"/>
              </a:xfrm>
              <a:prstGeom prst="rect">
                <a:avLst/>
              </a:prstGeom>
              <a:blipFill>
                <a:blip r:embed="rId2"/>
                <a:stretch>
                  <a:fillRect l="-794" r="-847"/>
                </a:stretch>
              </a:blipFill>
            </p:spPr>
            <p:txBody>
              <a:bodyPr/>
              <a:lstStyle/>
              <a:p>
                <a:r>
                  <a:rPr lang="en-IN">
                    <a:noFill/>
                  </a:rPr>
                  <a:t> </a:t>
                </a:r>
              </a:p>
            </p:txBody>
          </p:sp>
        </mc:Fallback>
      </mc:AlternateContent>
    </p:spTree>
    <p:extLst>
      <p:ext uri="{BB962C8B-B14F-4D97-AF65-F5344CB8AC3E}">
        <p14:creationId xmlns:p14="http://schemas.microsoft.com/office/powerpoint/2010/main" val="1265270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25780" y="128393"/>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Underdamped Second-Order Systems: Evaluation of %OS</a:t>
            </a:r>
            <a:endParaRPr lang="en-IN"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72014" y="569738"/>
                <a:ext cx="11507372" cy="6070444"/>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percent overshoot, %OS, is given by</a:t>
                </a:r>
              </a:p>
              <a:p>
                <a:pPr algn="just">
                  <a:lnSpc>
                    <a:spcPct val="150000"/>
                  </a:lnSpc>
                </a:pPr>
                <a14:m>
                  <m:oMathPara xmlns:m="http://schemas.openxmlformats.org/officeDocument/2006/math">
                    <m:oMathParaPr>
                      <m:jc m:val="centerGroup"/>
                    </m:oMathParaPr>
                    <m:oMath xmlns:m="http://schemas.openxmlformats.org/officeDocument/2006/math">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𝑂𝑆</m:t>
                      </m:r>
                      <m:r>
                        <a:rPr lang="en-US" sz="2400" b="0" i="1" smtClean="0">
                          <a:solidFill>
                            <a:srgbClr val="BC14AC"/>
                          </a:solidFill>
                          <a:latin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cs typeface="Times New Roman" panose="02020603050405020304" pitchFamily="18" charset="0"/>
                            </a:rPr>
                          </m:ctrlPr>
                        </m:fPr>
                        <m:num>
                          <m:sSub>
                            <m:sSubPr>
                              <m:ctrlPr>
                                <a:rPr lang="en-US" sz="2400" b="0" i="1" smtClean="0">
                                  <a:solidFill>
                                    <a:srgbClr val="BC14AC"/>
                                  </a:solidFill>
                                  <a:latin typeface="Cambria Math" panose="02040503050406030204" pitchFamily="18" charset="0"/>
                                  <a:cs typeface="Times New Roman" panose="02020603050405020304" pitchFamily="18" charset="0"/>
                                </a:rPr>
                              </m:ctrlPr>
                            </m:sSubPr>
                            <m:e>
                              <m:r>
                                <a:rPr lang="en-US" sz="2400" b="0" i="1" smtClean="0">
                                  <a:solidFill>
                                    <a:srgbClr val="BC14AC"/>
                                  </a:solidFill>
                                  <a:latin typeface="Cambria Math" panose="02040503050406030204" pitchFamily="18" charset="0"/>
                                  <a:cs typeface="Times New Roman" panose="02020603050405020304" pitchFamily="18" charset="0"/>
                                </a:rPr>
                                <m:t>𝑐</m:t>
                              </m:r>
                            </m:e>
                            <m:sub>
                              <m:r>
                                <a:rPr lang="en-US" sz="2400" b="0" i="1" smtClean="0">
                                  <a:solidFill>
                                    <a:srgbClr val="BC14AC"/>
                                  </a:solidFill>
                                  <a:latin typeface="Cambria Math" panose="02040503050406030204" pitchFamily="18" charset="0"/>
                                  <a:cs typeface="Times New Roman" panose="02020603050405020304" pitchFamily="18" charset="0"/>
                                </a:rPr>
                                <m:t>𝑚𝑎𝑥</m:t>
                              </m:r>
                            </m:sub>
                          </m:sSub>
                          <m:r>
                            <a:rPr lang="en-US" sz="2400" b="0" i="1" smtClean="0">
                              <a:solidFill>
                                <a:srgbClr val="BC14AC"/>
                              </a:solidFill>
                              <a:latin typeface="Cambria Math" panose="02040503050406030204" pitchFamily="18" charset="0"/>
                              <a:cs typeface="Times New Roman" panose="02020603050405020304" pitchFamily="18" charset="0"/>
                            </a:rPr>
                            <m:t>−</m:t>
                          </m:r>
                          <m:sSub>
                            <m:sSubPr>
                              <m:ctrlPr>
                                <a:rPr lang="en-US" sz="2400" b="0" i="1" smtClean="0">
                                  <a:solidFill>
                                    <a:srgbClr val="BC14AC"/>
                                  </a:solidFill>
                                  <a:latin typeface="Cambria Math" panose="02040503050406030204" pitchFamily="18" charset="0"/>
                                  <a:cs typeface="Times New Roman" panose="02020603050405020304" pitchFamily="18" charset="0"/>
                                </a:rPr>
                              </m:ctrlPr>
                            </m:sSubPr>
                            <m:e>
                              <m:r>
                                <a:rPr lang="en-US" sz="2400" b="0" i="1" smtClean="0">
                                  <a:solidFill>
                                    <a:srgbClr val="BC14AC"/>
                                  </a:solidFill>
                                  <a:latin typeface="Cambria Math" panose="02040503050406030204" pitchFamily="18" charset="0"/>
                                  <a:cs typeface="Times New Roman" panose="02020603050405020304" pitchFamily="18" charset="0"/>
                                </a:rPr>
                                <m:t>𝑐</m:t>
                              </m:r>
                            </m:e>
                            <m:sub>
                              <m:r>
                                <a:rPr lang="en-US" sz="2400" b="0" i="1" smtClean="0">
                                  <a:solidFill>
                                    <a:srgbClr val="BC14AC"/>
                                  </a:solidFill>
                                  <a:latin typeface="Cambria Math" panose="02040503050406030204" pitchFamily="18" charset="0"/>
                                  <a:cs typeface="Times New Roman" panose="02020603050405020304" pitchFamily="18" charset="0"/>
                                </a:rPr>
                                <m:t>𝑓𝑖𝑛𝑎𝑙</m:t>
                              </m:r>
                            </m:sub>
                          </m:sSub>
                        </m:num>
                        <m:den>
                          <m:sSub>
                            <m:sSubPr>
                              <m:ctrlPr>
                                <a:rPr lang="en-US" sz="2400" b="0" i="1" smtClean="0">
                                  <a:solidFill>
                                    <a:srgbClr val="BC14AC"/>
                                  </a:solidFill>
                                  <a:latin typeface="Cambria Math" panose="02040503050406030204" pitchFamily="18" charset="0"/>
                                  <a:cs typeface="Times New Roman" panose="02020603050405020304" pitchFamily="18" charset="0"/>
                                </a:rPr>
                              </m:ctrlPr>
                            </m:sSubPr>
                            <m:e>
                              <m:r>
                                <a:rPr lang="en-US" sz="2400" b="0" i="1" smtClean="0">
                                  <a:solidFill>
                                    <a:srgbClr val="BC14AC"/>
                                  </a:solidFill>
                                  <a:latin typeface="Cambria Math" panose="02040503050406030204" pitchFamily="18" charset="0"/>
                                  <a:cs typeface="Times New Roman" panose="02020603050405020304" pitchFamily="18" charset="0"/>
                                </a:rPr>
                                <m:t>𝑐</m:t>
                              </m:r>
                            </m:e>
                            <m:sub>
                              <m:r>
                                <a:rPr lang="en-US" sz="2400" b="0" i="1" smtClean="0">
                                  <a:solidFill>
                                    <a:srgbClr val="BC14AC"/>
                                  </a:solidFill>
                                  <a:latin typeface="Cambria Math" panose="02040503050406030204" pitchFamily="18" charset="0"/>
                                  <a:cs typeface="Times New Roman" panose="02020603050405020304" pitchFamily="18" charset="0"/>
                                </a:rPr>
                                <m:t>𝑓𝑖𝑛𝑎𝑙</m:t>
                              </m:r>
                            </m:sub>
                          </m:sSub>
                        </m:den>
                      </m:f>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×100…</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1</m:t>
                      </m:r>
                    </m:oMath>
                  </m:oMathPara>
                </a14:m>
                <a:endParaRPr lang="en-US" sz="2400" b="0" i="1" dirty="0">
                  <a:solidFill>
                    <a:srgbClr val="BC14AC"/>
                  </a:solidFill>
                  <a:latin typeface="Cambria Math" panose="02040503050406030204" pitchFamily="18" charset="0"/>
                  <a:ea typeface="Cambria Math" panose="02040503050406030204" pitchFamily="18" charset="0"/>
                  <a:cs typeface="Times New Roman" panose="02020603050405020304" pitchFamily="18" charset="0"/>
                </a:endParaRPr>
              </a:p>
              <a:p>
                <a:pPr algn="just">
                  <a:lnSpc>
                    <a:spcPct val="150000"/>
                  </a:lnSpc>
                </a:pPr>
                <a:r>
                  <a:rPr lang="en-US" sz="2400" dirty="0">
                    <a:solidFill>
                      <a:srgbClr val="0000FF"/>
                    </a:solidFill>
                    <a:latin typeface="Cambria Math" panose="02040503050406030204" pitchFamily="18" charset="0"/>
                    <a:cs typeface="Times New Roman" panose="02020603050405020304" pitchFamily="18" charset="0"/>
                  </a:rPr>
                  <a:t>The term </a:t>
                </a:r>
                <a14:m>
                  <m:oMath xmlns:m="http://schemas.openxmlformats.org/officeDocument/2006/math">
                    <m:sSub>
                      <m:sSubPr>
                        <m:ctrlPr>
                          <a:rPr lang="en-US" sz="2400" b="0" i="1" smtClean="0">
                            <a:solidFill>
                              <a:srgbClr val="BC14AC"/>
                            </a:solidFill>
                            <a:latin typeface="Cambria Math" panose="02040503050406030204" pitchFamily="18" charset="0"/>
                            <a:cs typeface="Times New Roman" panose="02020603050405020304" pitchFamily="18" charset="0"/>
                          </a:rPr>
                        </m:ctrlPr>
                      </m:sSubPr>
                      <m:e>
                        <m:r>
                          <a:rPr lang="en-US" sz="2400" b="0" i="1" smtClean="0">
                            <a:solidFill>
                              <a:srgbClr val="BC14AC"/>
                            </a:solidFill>
                            <a:latin typeface="Cambria Math" panose="02040503050406030204" pitchFamily="18" charset="0"/>
                            <a:cs typeface="Times New Roman" panose="02020603050405020304" pitchFamily="18" charset="0"/>
                          </a:rPr>
                          <m:t>𝑐</m:t>
                        </m:r>
                      </m:e>
                      <m:sub>
                        <m:r>
                          <a:rPr lang="en-US" sz="2400" b="0" i="1" smtClean="0">
                            <a:solidFill>
                              <a:srgbClr val="BC14AC"/>
                            </a:solidFill>
                            <a:latin typeface="Cambria Math" panose="02040503050406030204" pitchFamily="18" charset="0"/>
                            <a:cs typeface="Times New Roman" panose="02020603050405020304" pitchFamily="18" charset="0"/>
                          </a:rPr>
                          <m:t>𝑚𝑎𝑥</m:t>
                        </m:r>
                      </m:sub>
                    </m:sSub>
                  </m:oMath>
                </a14:m>
                <a:r>
                  <a:rPr lang="en-US" sz="2400" dirty="0">
                    <a:solidFill>
                      <a:srgbClr val="0000FF"/>
                    </a:solidFill>
                    <a:latin typeface="Cambria Math" panose="02040503050406030204" pitchFamily="18" charset="0"/>
                    <a:cs typeface="Times New Roman" panose="02020603050405020304" pitchFamily="18" charset="0"/>
                  </a:rPr>
                  <a:t> is found by evaluating </a:t>
                </a:r>
                <a14:m>
                  <m:oMath xmlns:m="http://schemas.openxmlformats.org/officeDocument/2006/math">
                    <m:r>
                      <a:rPr lang="en-US" sz="2400" i="1">
                        <a:solidFill>
                          <a:srgbClr val="BC14AC"/>
                        </a:solidFill>
                        <a:latin typeface="Cambria Math" panose="02040503050406030204" pitchFamily="18" charset="0"/>
                        <a:cs typeface="Times New Roman" panose="02020603050405020304" pitchFamily="18" charset="0"/>
                      </a:rPr>
                      <m:t>𝑐</m:t>
                    </m:r>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𝑡</m:t>
                    </m:r>
                    <m:r>
                      <a:rPr lang="en-US" sz="2400" b="0" i="1" smtClean="0">
                        <a:solidFill>
                          <a:srgbClr val="BC14AC"/>
                        </a:solidFill>
                        <a:latin typeface="Cambria Math" panose="02040503050406030204" pitchFamily="18" charset="0"/>
                        <a:cs typeface="Times New Roman" panose="02020603050405020304" pitchFamily="18" charset="0"/>
                      </a:rPr>
                      <m:t>)</m:t>
                    </m:r>
                  </m:oMath>
                </a14:m>
                <a:r>
                  <a:rPr lang="en-US" sz="2400" dirty="0">
                    <a:solidFill>
                      <a:srgbClr val="0000FF"/>
                    </a:solidFill>
                    <a:latin typeface="Cambria Math" panose="02040503050406030204" pitchFamily="18" charset="0"/>
                    <a:cs typeface="Times New Roman" panose="02020603050405020304" pitchFamily="18" charset="0"/>
                  </a:rPr>
                  <a:t> at the peak time, </a:t>
                </a:r>
                <a14:m>
                  <m:oMath xmlns:m="http://schemas.openxmlformats.org/officeDocument/2006/math">
                    <m:r>
                      <a:rPr lang="en-US" sz="2400" i="1">
                        <a:solidFill>
                          <a:srgbClr val="BC14AC"/>
                        </a:solidFill>
                        <a:latin typeface="Cambria Math" panose="02040503050406030204" pitchFamily="18" charset="0"/>
                        <a:cs typeface="Times New Roman" panose="02020603050405020304" pitchFamily="18" charset="0"/>
                      </a:rPr>
                      <m:t>𝑐</m:t>
                    </m:r>
                    <m:r>
                      <a:rPr lang="en-US" sz="2400" i="1">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𝑇</m:t>
                    </m:r>
                    <m:r>
                      <a:rPr lang="en-US" sz="2400" b="0" i="1" baseline="-25000" smtClean="0">
                        <a:solidFill>
                          <a:srgbClr val="BC14AC"/>
                        </a:solidFill>
                        <a:latin typeface="Cambria Math" panose="02040503050406030204" pitchFamily="18" charset="0"/>
                        <a:cs typeface="Times New Roman" panose="02020603050405020304" pitchFamily="18" charset="0"/>
                      </a:rPr>
                      <m:t>𝑝</m:t>
                    </m:r>
                    <m:r>
                      <a:rPr lang="en-US" sz="2400" i="1">
                        <a:solidFill>
                          <a:srgbClr val="BC14AC"/>
                        </a:solidFill>
                        <a:latin typeface="Cambria Math" panose="02040503050406030204" pitchFamily="18" charset="0"/>
                        <a:cs typeface="Times New Roman" panose="02020603050405020304" pitchFamily="18" charset="0"/>
                      </a:rPr>
                      <m:t>)</m:t>
                    </m:r>
                  </m:oMath>
                </a14:m>
                <a:r>
                  <a:rPr lang="en-US" sz="2400" dirty="0">
                    <a:solidFill>
                      <a:srgbClr val="0000FF"/>
                    </a:solidFill>
                    <a:latin typeface="Cambria Math" panose="02040503050406030204" pitchFamily="18" charset="0"/>
                    <a:cs typeface="Times New Roman" panose="02020603050405020304" pitchFamily="18" charset="0"/>
                  </a:rPr>
                  <a:t>. </a:t>
                </a:r>
                <a:endParaRPr lang="en-US" sz="2400" b="0" i="1" dirty="0">
                  <a:solidFill>
                    <a:srgbClr val="BC14AC"/>
                  </a:solidFill>
                  <a:latin typeface="Cambria Math" panose="02040503050406030204" pitchFamily="18" charset="0"/>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𝑂𝑆</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𝑒</m:t>
                          </m:r>
                        </m:e>
                        <m: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𝜋</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ad>
                                <m:radPr>
                                  <m:degHide m:val="on"/>
                                  <m:ctrlPr>
                                    <a:rPr lang="en-US" sz="2400" i="1">
                                      <a:solidFill>
                                        <a:srgbClr val="BC14AC"/>
                                      </a:solidFill>
                                      <a:latin typeface="Cambria Math" panose="02040503050406030204" pitchFamily="18" charset="0"/>
                                      <a:cs typeface="Times New Roman" panose="02020603050405020304" pitchFamily="18" charset="0"/>
                                    </a:rPr>
                                  </m:ctrlPr>
                                </m:radPr>
                                <m:deg/>
                                <m:e>
                                  <m:r>
                                    <a:rPr lang="en-US" sz="2400" i="1">
                                      <a:solidFill>
                                        <a:srgbClr val="BC14AC"/>
                                      </a:solidFill>
                                      <a:latin typeface="Cambria Math" panose="02040503050406030204" pitchFamily="18" charset="0"/>
                                      <a:cs typeface="Times New Roman" panose="02020603050405020304" pitchFamily="18" charset="0"/>
                                    </a:rPr>
                                    <m:t>1−</m:t>
                                  </m:r>
                                  <m:sSup>
                                    <m:sSupPr>
                                      <m:ctrlPr>
                                        <a:rPr lang="en-US" sz="2400" i="1">
                                          <a:solidFill>
                                            <a:srgbClr val="BC14AC"/>
                                          </a:solidFill>
                                          <a:latin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e>
                                    <m:sup>
                                      <m:r>
                                        <a:rPr lang="en-US" sz="2400" i="1">
                                          <a:solidFill>
                                            <a:srgbClr val="BC14AC"/>
                                          </a:solidFill>
                                          <a:latin typeface="Cambria Math" panose="02040503050406030204" pitchFamily="18" charset="0"/>
                                          <a:cs typeface="Times New Roman" panose="02020603050405020304" pitchFamily="18" charset="0"/>
                                        </a:rPr>
                                        <m:t>2</m:t>
                                      </m:r>
                                    </m:sup>
                                  </m:sSup>
                                </m:e>
                              </m:rad>
                            </m:e>
                          </m:d>
                        </m:sup>
                      </m:s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×100…</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2</m:t>
                      </m:r>
                    </m:oMath>
                  </m:oMathPara>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percent overshoot is a function only of the damping ratio </a:t>
                </a:r>
                <a14:m>
                  <m:oMath xmlns:m="http://schemas.openxmlformats.org/officeDocument/2006/math">
                    <m: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by equation 2 allows we can find %OS for given the damping ratio </a:t>
                </a:r>
                <a14:m>
                  <m:oMath xmlns:m="http://schemas.openxmlformats.org/officeDocument/2006/math">
                    <m: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Also we can find the damping ratio </a:t>
                </a:r>
                <a14:m>
                  <m:oMath xmlns:m="http://schemas.openxmlformats.org/officeDocument/2006/math">
                    <m:r>
                      <a:rPr lang="en-US" sz="240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for given %OS by following equation. </a:t>
                </a:r>
              </a:p>
              <a:p>
                <a:pPr algn="just">
                  <a:lnSpc>
                    <a:spcPct val="150000"/>
                  </a:lnSpc>
                </a:pPr>
                <a14:m>
                  <m:oMathPara xmlns:m="http://schemas.openxmlformats.org/officeDocument/2006/math">
                    <m:oMathParaPr>
                      <m:jc m:val="centerGroup"/>
                    </m:oMathParaPr>
                    <m:oMath xmlns:m="http://schemas.openxmlformats.org/officeDocument/2006/math">
                      <m: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unc>
                            <m:func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ln</m:t>
                              </m:r>
                            </m:fName>
                            <m:e>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𝑂𝑆</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/100</m:t>
                                  </m:r>
                                </m:e>
                              </m:d>
                            </m:e>
                          </m:func>
                        </m:num>
                        <m:den>
                          <m:rad>
                            <m:radPr>
                              <m:degHide m:val="on"/>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radPr>
                            <m:deg/>
                            <m:e>
                              <m:sSup>
                                <m:sSup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𝜋</m:t>
                                  </m:r>
                                </m:e>
                                <m: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ln</m:t>
                                  </m:r>
                                </m:e>
                                <m: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2 </m:t>
                                  </m:r>
                                </m:sup>
                              </m:sSup>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𝑂𝑆</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/100</m:t>
                                  </m:r>
                                </m:e>
                              </m: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e>
                          </m:ra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den>
                      </m:f>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3</m:t>
                      </m:r>
                    </m:oMath>
                  </m:oMathPara>
                </a14:m>
                <a:endParaRPr lang="en-US" sz="2400"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72014" y="569738"/>
                <a:ext cx="11507372" cy="6070444"/>
              </a:xfrm>
              <a:prstGeom prst="rect">
                <a:avLst/>
              </a:prstGeom>
              <a:blipFill>
                <a:blip r:embed="rId2"/>
                <a:stretch>
                  <a:fillRect l="-794" r="-847"/>
                </a:stretch>
              </a:blipFill>
            </p:spPr>
            <p:txBody>
              <a:bodyPr/>
              <a:lstStyle/>
              <a:p>
                <a:r>
                  <a:rPr lang="en-IN">
                    <a:noFill/>
                  </a:rPr>
                  <a:t> </a:t>
                </a:r>
              </a:p>
            </p:txBody>
          </p:sp>
        </mc:Fallback>
      </mc:AlternateContent>
    </p:spTree>
    <p:extLst>
      <p:ext uri="{BB962C8B-B14F-4D97-AF65-F5344CB8AC3E}">
        <p14:creationId xmlns:p14="http://schemas.microsoft.com/office/powerpoint/2010/main" val="34159659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25780" y="128393"/>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Underdamped Second-Order Systems: Evaluation of T</a:t>
            </a:r>
            <a:r>
              <a:rPr lang="en-US" sz="2400" b="1" baseline="-25000" dirty="0">
                <a:solidFill>
                  <a:srgbClr val="FF00FF"/>
                </a:solidFill>
                <a:latin typeface="Times New Roman" panose="02020603050405020304" pitchFamily="18" charset="0"/>
                <a:cs typeface="Times New Roman" panose="02020603050405020304" pitchFamily="18" charset="0"/>
              </a:rPr>
              <a:t>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72014" y="569738"/>
                <a:ext cx="11507372" cy="3483069"/>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a:t>
                </a:r>
                <a:r>
                  <a:rPr lang="en-US" sz="2400" baseline="-25000" dirty="0">
                    <a:solidFill>
                      <a:srgbClr val="0000FF"/>
                    </a:solidFill>
                    <a:latin typeface="Times New Roman" panose="02020603050405020304" pitchFamily="18" charset="0"/>
                    <a:cs typeface="Times New Roman" panose="02020603050405020304" pitchFamily="18" charset="0"/>
                  </a:rPr>
                  <a:t>s</a:t>
                </a:r>
                <a:r>
                  <a:rPr lang="en-US" sz="2400" dirty="0">
                    <a:solidFill>
                      <a:srgbClr val="0000FF"/>
                    </a:solidFill>
                    <a:latin typeface="Times New Roman" panose="02020603050405020304" pitchFamily="18" charset="0"/>
                    <a:cs typeface="Times New Roman" panose="02020603050405020304" pitchFamily="18" charset="0"/>
                  </a:rPr>
                  <a:t>, the settling time, is the time for which c(t) reaches and stays within 2% of the steady-state value, </a:t>
                </a:r>
                <a14:m>
                  <m:oMath xmlns:m="http://schemas.openxmlformats.org/officeDocument/2006/math">
                    <m:sSub>
                      <m:sSubPr>
                        <m:ctrlPr>
                          <a:rPr lang="en-US" sz="2400" b="0" i="1" smtClean="0">
                            <a:solidFill>
                              <a:srgbClr val="BC14AC"/>
                            </a:solidFill>
                            <a:latin typeface="Cambria Math" panose="02040503050406030204" pitchFamily="18" charset="0"/>
                            <a:cs typeface="Times New Roman" panose="02020603050405020304" pitchFamily="18" charset="0"/>
                          </a:rPr>
                        </m:ctrlPr>
                      </m:sSubPr>
                      <m:e>
                        <m:r>
                          <a:rPr lang="en-US" sz="2400" b="0" i="1" smtClean="0">
                            <a:solidFill>
                              <a:srgbClr val="BC14AC"/>
                            </a:solidFill>
                            <a:latin typeface="Cambria Math" panose="02040503050406030204" pitchFamily="18" charset="0"/>
                            <a:cs typeface="Times New Roman" panose="02020603050405020304" pitchFamily="18" charset="0"/>
                          </a:rPr>
                          <m:t>𝑐</m:t>
                        </m:r>
                      </m:e>
                      <m:sub>
                        <m:r>
                          <a:rPr lang="en-US" sz="2400" b="0" i="1" smtClean="0">
                            <a:solidFill>
                              <a:srgbClr val="BC14AC"/>
                            </a:solidFill>
                            <a:latin typeface="Cambria Math" panose="02040503050406030204" pitchFamily="18" charset="0"/>
                            <a:cs typeface="Times New Roman" panose="02020603050405020304" pitchFamily="18" charset="0"/>
                          </a:rPr>
                          <m:t>𝑓𝑖𝑛𝑎𝑙</m:t>
                        </m:r>
                      </m:sub>
                    </m:sSub>
                  </m:oMath>
                </a14:m>
                <a:r>
                  <a:rPr lang="en-US" sz="2400" dirty="0">
                    <a:solidFill>
                      <a:srgbClr val="0000FF"/>
                    </a:solidFill>
                    <a:latin typeface="Times New Roman" panose="02020603050405020304" pitchFamily="18" charset="0"/>
                    <a:cs typeface="Times New Roman" panose="02020603050405020304" pitchFamily="18" charset="0"/>
                  </a:rPr>
                  <a:t>.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settling time is the time it takes for the amplitude of the decaying sinusoid in to reach 0.02, </a:t>
                </a:r>
                <a:endParaRPr lang="en-US" sz="2400" i="1" dirty="0">
                  <a:solidFill>
                    <a:srgbClr val="BC14AC"/>
                  </a:solidFill>
                  <a:latin typeface="Cambria Math" panose="02040503050406030204" pitchFamily="18" charset="0"/>
                  <a:ea typeface="Cambria Math" panose="02040503050406030204" pitchFamily="18" charset="0"/>
                  <a:cs typeface="Times New Roman" panose="02020603050405020304" pitchFamily="18" charset="0"/>
                </a:endParaRPr>
              </a:p>
              <a:p>
                <a:pPr algn="just">
                  <a:lnSpc>
                    <a:spcPct val="150000"/>
                  </a:lnSpc>
                </a:pPr>
                <a14:m>
                  <m:oMathPara xmlns:m="http://schemas.openxmlformats.org/officeDocument/2006/math">
                    <m:oMathParaPr>
                      <m:jc m:val="left"/>
                    </m:oMathParaPr>
                    <m:oMath xmlns:m="http://schemas.openxmlformats.org/officeDocument/2006/math">
                      <m:sSub>
                        <m:sSub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𝑇</m:t>
                          </m:r>
                        </m:e>
                        <m: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sub>
                      </m:s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4</m:t>
                          </m:r>
                        </m:num>
                        <m:den>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sSub>
                            <m:sSub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den>
                      </m:f>
                    </m:oMath>
                  </m:oMathPara>
                </a14:m>
                <a:endParaRPr lang="en-US" sz="2400"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72014" y="569738"/>
                <a:ext cx="11507372" cy="3483069"/>
              </a:xfrm>
              <a:prstGeom prst="rect">
                <a:avLst/>
              </a:prstGeom>
              <a:blipFill>
                <a:blip r:embed="rId2"/>
                <a:stretch>
                  <a:fillRect l="-794" r="-847"/>
                </a:stretch>
              </a:blipFill>
            </p:spPr>
            <p:txBody>
              <a:bodyPr/>
              <a:lstStyle/>
              <a:p>
                <a:r>
                  <a:rPr lang="en-IN">
                    <a:noFill/>
                  </a:rPr>
                  <a:t> </a:t>
                </a:r>
              </a:p>
            </p:txBody>
          </p:sp>
        </mc:Fallback>
      </mc:AlternateContent>
    </p:spTree>
    <p:extLst>
      <p:ext uri="{BB962C8B-B14F-4D97-AF65-F5344CB8AC3E}">
        <p14:creationId xmlns:p14="http://schemas.microsoft.com/office/powerpoint/2010/main" val="27105428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25780" y="128393"/>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Underdamped Second-Order Systems: Evaluation of T</a:t>
            </a:r>
            <a:r>
              <a:rPr lang="en-US" sz="2400" b="1" baseline="-25000" dirty="0">
                <a:solidFill>
                  <a:srgbClr val="FF00FF"/>
                </a:solidFill>
                <a:latin typeface="Times New Roman" panose="02020603050405020304" pitchFamily="18" charset="0"/>
                <a:cs typeface="Times New Roman" panose="02020603050405020304" pitchFamily="18" charset="0"/>
              </a:rPr>
              <a:t>r</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72014" y="569738"/>
                <a:ext cx="11507372" cy="6171113"/>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a:t>
                </a:r>
                <a:r>
                  <a:rPr lang="en-US" sz="2400" baseline="-25000" dirty="0">
                    <a:solidFill>
                      <a:srgbClr val="0000FF"/>
                    </a:solidFill>
                    <a:latin typeface="Times New Roman" panose="02020603050405020304" pitchFamily="18" charset="0"/>
                    <a:cs typeface="Times New Roman" panose="02020603050405020304" pitchFamily="18" charset="0"/>
                  </a:rPr>
                  <a:t>r</a:t>
                </a:r>
                <a:r>
                  <a:rPr lang="en-US" sz="2400" dirty="0">
                    <a:solidFill>
                      <a:srgbClr val="0000FF"/>
                    </a:solidFill>
                    <a:latin typeface="Times New Roman" panose="02020603050405020304" pitchFamily="18" charset="0"/>
                    <a:cs typeface="Times New Roman" panose="02020603050405020304" pitchFamily="18" charset="0"/>
                  </a:rPr>
                  <a:t>, the rise time, is the time for which c(t) reaches from 0.1 of </a:t>
                </a:r>
                <a14:m>
                  <m:oMath xmlns:m="http://schemas.openxmlformats.org/officeDocument/2006/math">
                    <m:sSub>
                      <m:sSubPr>
                        <m:ctrlPr>
                          <a:rPr lang="en-US" sz="2400" i="1">
                            <a:solidFill>
                              <a:srgbClr val="BC14AC"/>
                            </a:solidFill>
                            <a:latin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cs typeface="Times New Roman" panose="02020603050405020304" pitchFamily="18" charset="0"/>
                          </a:rPr>
                          <m:t>𝑐</m:t>
                        </m:r>
                      </m:e>
                      <m:sub>
                        <m:r>
                          <a:rPr lang="en-US" sz="2400" i="1">
                            <a:solidFill>
                              <a:srgbClr val="BC14AC"/>
                            </a:solidFill>
                            <a:latin typeface="Cambria Math" panose="02040503050406030204" pitchFamily="18" charset="0"/>
                            <a:cs typeface="Times New Roman" panose="02020603050405020304" pitchFamily="18" charset="0"/>
                          </a:rPr>
                          <m:t>𝑓𝑖𝑛𝑎𝑙</m:t>
                        </m:r>
                      </m:sub>
                    </m:sSub>
                    <m:r>
                      <a:rPr lang="en-US" sz="2400" i="1">
                        <a:solidFill>
                          <a:srgbClr val="BC14AC"/>
                        </a:solidFill>
                        <a:latin typeface="Cambria Math" panose="02040503050406030204" pitchFamily="18" charset="0"/>
                        <a:cs typeface="Times New Roman" panose="02020603050405020304" pitchFamily="18" charset="0"/>
                      </a:rPr>
                      <m:t> </m:t>
                    </m:r>
                  </m:oMath>
                </a14:m>
                <a:r>
                  <a:rPr lang="en-US" sz="2400" dirty="0">
                    <a:solidFill>
                      <a:srgbClr val="0000FF"/>
                    </a:solidFill>
                    <a:latin typeface="Times New Roman" panose="02020603050405020304" pitchFamily="18" charset="0"/>
                    <a:cs typeface="Times New Roman" panose="02020603050405020304" pitchFamily="18" charset="0"/>
                  </a:rPr>
                  <a:t>to o.9 of </a:t>
                </a:r>
                <a14:m>
                  <m:oMath xmlns:m="http://schemas.openxmlformats.org/officeDocument/2006/math">
                    <m:sSub>
                      <m:sSubPr>
                        <m:ctrlPr>
                          <a:rPr lang="en-US" sz="2400" i="1">
                            <a:solidFill>
                              <a:srgbClr val="BC14AC"/>
                            </a:solidFill>
                            <a:latin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cs typeface="Times New Roman" panose="02020603050405020304" pitchFamily="18" charset="0"/>
                          </a:rPr>
                          <m:t>𝑐</m:t>
                        </m:r>
                      </m:e>
                      <m:sub>
                        <m:r>
                          <a:rPr lang="en-US" sz="2400" i="1">
                            <a:solidFill>
                              <a:srgbClr val="BC14AC"/>
                            </a:solidFill>
                            <a:latin typeface="Cambria Math" panose="02040503050406030204" pitchFamily="18" charset="0"/>
                            <a:cs typeface="Times New Roman" panose="02020603050405020304" pitchFamily="18" charset="0"/>
                          </a:rPr>
                          <m:t>𝑓𝑖𝑛𝑎𝑙</m:t>
                        </m:r>
                      </m:sub>
                    </m:sSub>
                  </m:oMath>
                </a14:m>
                <a:r>
                  <a:rPr lang="en-US" sz="2400" dirty="0">
                    <a:solidFill>
                      <a:srgbClr val="0000FF"/>
                    </a:solidFill>
                    <a:latin typeface="Times New Roman" panose="02020603050405020304" pitchFamily="18" charset="0"/>
                    <a:cs typeface="Times New Roman" panose="02020603050405020304" pitchFamily="18" charset="0"/>
                  </a:rPr>
                  <a:t> for overdamped systems and 0 to 100 % is for underdamped system.</a:t>
                </a:r>
              </a:p>
              <a:p>
                <a:pPr algn="just">
                  <a:lnSpc>
                    <a:spcPct val="150000"/>
                  </a:lnSpc>
                </a:pPr>
                <a14:m>
                  <m:oMathPara xmlns:m="http://schemas.openxmlformats.org/officeDocument/2006/math">
                    <m:oMathParaPr>
                      <m:jc m:val="centerGroup"/>
                    </m:oMathParaPr>
                    <m:oMath xmlns:m="http://schemas.openxmlformats.org/officeDocument/2006/math">
                      <m:r>
                        <a:rPr lang="en-US" sz="2400" b="0" i="1" smtClean="0">
                          <a:solidFill>
                            <a:srgbClr val="BC14AC"/>
                          </a:solidFill>
                          <a:latin typeface="Cambria Math" panose="02040503050406030204" pitchFamily="18" charset="0"/>
                          <a:cs typeface="Times New Roman" panose="02020603050405020304" pitchFamily="18" charset="0"/>
                        </a:rPr>
                        <m:t>𝑐</m:t>
                      </m:r>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𝑡</m:t>
                      </m:r>
                      <m:r>
                        <a:rPr lang="en-US" sz="2400" b="0" i="1" smtClean="0">
                          <a:solidFill>
                            <a:srgbClr val="BC14AC"/>
                          </a:solidFill>
                          <a:latin typeface="Cambria Math" panose="02040503050406030204" pitchFamily="18" charset="0"/>
                          <a:cs typeface="Times New Roman" panose="02020603050405020304" pitchFamily="18" charset="0"/>
                        </a:rPr>
                        <m:t>)=1−</m:t>
                      </m:r>
                      <m:f>
                        <m:f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en-US" sz="2400" i="1">
                                  <a:solidFill>
                                    <a:srgbClr val="BC14AC"/>
                                  </a:solidFill>
                                  <a:latin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cs typeface="Times New Roman" panose="02020603050405020304" pitchFamily="18" charset="0"/>
                                </a:rPr>
                                <m:t>𝑒</m:t>
                              </m:r>
                            </m:e>
                            <m:sup>
                              <m:r>
                                <a:rPr lang="en-US" sz="2400" i="1">
                                  <a:solidFill>
                                    <a:srgbClr val="BC14AC"/>
                                  </a:solidFill>
                                  <a:latin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𝑡</m:t>
                              </m:r>
                            </m:sup>
                          </m:sSup>
                        </m:num>
                        <m:den>
                          <m:rad>
                            <m:radPr>
                              <m:degHide m:val="on"/>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radPr>
                            <m:deg/>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sSup>
                                <m:sSup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e>
                                <m:sup>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e>
                          </m:rad>
                        </m:den>
                      </m:f>
                      <m:func>
                        <m:funcPr>
                          <m:ctrlPr>
                            <a:rPr lang="en-US" sz="2400" i="1">
                              <a:solidFill>
                                <a:srgbClr val="BC14AC"/>
                              </a:solidFill>
                              <a:latin typeface="Cambria Math" panose="02040503050406030204" pitchFamily="18" charset="0"/>
                              <a:cs typeface="Times New Roman" panose="02020603050405020304" pitchFamily="18" charset="0"/>
                            </a:rPr>
                          </m:ctrlPr>
                        </m:funcPr>
                        <m:fName>
                          <m:r>
                            <m:rPr>
                              <m:sty m:val="p"/>
                            </m:rPr>
                            <a:rPr lang="en-US" sz="2400">
                              <a:solidFill>
                                <a:srgbClr val="BC14AC"/>
                              </a:solidFill>
                              <a:latin typeface="Cambria Math" panose="02040503050406030204" pitchFamily="18" charset="0"/>
                              <a:cs typeface="Times New Roman" panose="02020603050405020304" pitchFamily="18" charset="0"/>
                            </a:rPr>
                            <m:t>sin</m:t>
                          </m:r>
                        </m:fName>
                        <m:e>
                          <m:d>
                            <m:dPr>
                              <m:ctrlPr>
                                <a:rPr lang="en-US" sz="2400" i="1">
                                  <a:solidFill>
                                    <a:srgbClr val="BC14AC"/>
                                  </a:solidFill>
                                  <a:latin typeface="Cambria Math" panose="02040503050406030204" pitchFamily="18" charset="0"/>
                                  <a:cs typeface="Times New Roman" panose="02020603050405020304" pitchFamily="18" charset="0"/>
                                </a:rPr>
                              </m:ctrlPr>
                            </m:dPr>
                            <m:e>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rad>
                                <m:radPr>
                                  <m:degHide m:val="on"/>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radPr>
                                <m:deg/>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sSup>
                                    <m:sSup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e>
                                    <m:sup>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e>
                              </m:rad>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𝑡</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𝜙</m:t>
                              </m:r>
                            </m:e>
                          </m:d>
                        </m:e>
                      </m:func>
                    </m:oMath>
                  </m:oMathPara>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where </a:t>
                </a:r>
                <a14:m>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𝜙</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𝑡𝑎𝑛</m:t>
                        </m:r>
                      </m:e>
                      <m: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sup>
                    </m:sSup>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ad>
                          <m:radPr>
                            <m:degHide m:val="on"/>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radPr>
                          <m:deg/>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sSup>
                              <m:sSup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e>
                              <m:sup>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e>
                        </m:ra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e>
                    </m:d>
                  </m:oMath>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r>
                        <a:rPr lang="en-US" sz="2400" i="1">
                          <a:solidFill>
                            <a:srgbClr val="BC14AC"/>
                          </a:solidFill>
                          <a:latin typeface="Cambria Math" panose="02040503050406030204" pitchFamily="18" charset="0"/>
                          <a:cs typeface="Times New Roman" panose="02020603050405020304" pitchFamily="18" charset="0"/>
                        </a:rPr>
                        <m:t>𝑐</m:t>
                      </m:r>
                      <m:d>
                        <m:dPr>
                          <m:ctrlPr>
                            <a:rPr lang="en-US" sz="2400" i="1">
                              <a:solidFill>
                                <a:srgbClr val="BC14AC"/>
                              </a:solidFill>
                              <a:latin typeface="Cambria Math" panose="02040503050406030204" pitchFamily="18" charset="0"/>
                              <a:cs typeface="Times New Roman" panose="02020603050405020304" pitchFamily="18" charset="0"/>
                            </a:rPr>
                          </m:ctrlPr>
                        </m:dPr>
                        <m:e>
                          <m:r>
                            <a:rPr lang="en-US" sz="2400" i="1">
                              <a:solidFill>
                                <a:srgbClr val="BC14AC"/>
                              </a:solidFill>
                              <a:latin typeface="Cambria Math" panose="02040503050406030204" pitchFamily="18" charset="0"/>
                              <a:cs typeface="Times New Roman" panose="02020603050405020304" pitchFamily="18" charset="0"/>
                            </a:rPr>
                            <m:t>𝑡</m:t>
                          </m:r>
                        </m:e>
                      </m:d>
                      <m:r>
                        <a:rPr lang="en-US" sz="2400" i="1">
                          <a:solidFill>
                            <a:srgbClr val="BC14AC"/>
                          </a:solidFill>
                          <a:latin typeface="Cambria Math" panose="02040503050406030204" pitchFamily="18" charset="0"/>
                          <a:cs typeface="Times New Roman" panose="02020603050405020304" pitchFamily="18" charset="0"/>
                        </a:rPr>
                        <m:t>=1−</m:t>
                      </m:r>
                      <m:f>
                        <m:f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en-US" sz="2400" i="1">
                                  <a:solidFill>
                                    <a:srgbClr val="BC14AC"/>
                                  </a:solidFill>
                                  <a:latin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cs typeface="Times New Roman" panose="02020603050405020304" pitchFamily="18" charset="0"/>
                                </a:rPr>
                                <m:t>𝑒</m:t>
                              </m:r>
                            </m:e>
                            <m:sup>
                              <m:r>
                                <a:rPr lang="en-US" sz="2400" i="1">
                                  <a:solidFill>
                                    <a:srgbClr val="BC14AC"/>
                                  </a:solidFill>
                                  <a:latin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𝑡</m:t>
                              </m:r>
                            </m:sup>
                          </m:sSup>
                        </m:num>
                        <m:den>
                          <m:rad>
                            <m:radPr>
                              <m:degHide m:val="on"/>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radPr>
                            <m:deg/>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sSup>
                                <m:sSup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e>
                                <m:sup>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e>
                          </m:rad>
                        </m:den>
                      </m:f>
                      <m:func>
                        <m:funcPr>
                          <m:ctrlPr>
                            <a:rPr lang="en-US" sz="2400" i="1">
                              <a:solidFill>
                                <a:srgbClr val="BC14AC"/>
                              </a:solidFill>
                              <a:latin typeface="Cambria Math" panose="02040503050406030204" pitchFamily="18" charset="0"/>
                              <a:cs typeface="Times New Roman" panose="02020603050405020304" pitchFamily="18" charset="0"/>
                            </a:rPr>
                          </m:ctrlPr>
                        </m:funcPr>
                        <m:fName>
                          <m:r>
                            <m:rPr>
                              <m:sty m:val="p"/>
                            </m:rPr>
                            <a:rPr lang="en-US" sz="2400">
                              <a:solidFill>
                                <a:srgbClr val="BC14AC"/>
                              </a:solidFill>
                              <a:latin typeface="Cambria Math" panose="02040503050406030204" pitchFamily="18" charset="0"/>
                              <a:cs typeface="Times New Roman" panose="02020603050405020304" pitchFamily="18" charset="0"/>
                            </a:rPr>
                            <m:t>sin</m:t>
                          </m:r>
                        </m:fName>
                        <m:e>
                          <m:d>
                            <m:dPr>
                              <m:ctrlPr>
                                <a:rPr lang="en-US" sz="2400" i="1">
                                  <a:solidFill>
                                    <a:srgbClr val="BC14AC"/>
                                  </a:solidFill>
                                  <a:latin typeface="Cambria Math" panose="02040503050406030204" pitchFamily="18" charset="0"/>
                                  <a:cs typeface="Times New Roman" panose="02020603050405020304" pitchFamily="18" charset="0"/>
                                </a:rPr>
                              </m:ctrlPr>
                            </m:dPr>
                            <m:e>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rad>
                                <m:radPr>
                                  <m:degHide m:val="on"/>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radPr>
                                <m:deg/>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sSup>
                                    <m:sSup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e>
                                    <m:sup>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e>
                              </m:rad>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𝑡</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𝜙</m:t>
                              </m:r>
                            </m:e>
                          </m:d>
                        </m:e>
                      </m:func>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oMath>
                  </m:oMathPara>
                </a14:m>
                <a:endParaRPr lang="en-US" sz="2400" b="0" dirty="0">
                  <a:solidFill>
                    <a:srgbClr val="BC14AC"/>
                  </a:solidFill>
                  <a:latin typeface="Times New Roman" panose="02020603050405020304" pitchFamily="18" charset="0"/>
                  <a:ea typeface="Cambria Math" panose="02040503050406030204" pitchFamily="18" charset="0"/>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en-US" sz="2400" i="1">
                                  <a:solidFill>
                                    <a:srgbClr val="BC14AC"/>
                                  </a:solidFill>
                                  <a:latin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cs typeface="Times New Roman" panose="02020603050405020304" pitchFamily="18" charset="0"/>
                                </a:rPr>
                                <m:t>𝑒</m:t>
                              </m:r>
                            </m:e>
                            <m:sup>
                              <m:r>
                                <a:rPr lang="en-US" sz="2400" i="1">
                                  <a:solidFill>
                                    <a:srgbClr val="BC14AC"/>
                                  </a:solidFill>
                                  <a:latin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𝑡</m:t>
                              </m:r>
                            </m:sup>
                          </m:sSup>
                        </m:num>
                        <m:den>
                          <m:rad>
                            <m:radPr>
                              <m:degHide m:val="on"/>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radPr>
                            <m:deg/>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sSup>
                                <m:sSup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e>
                                <m:sup>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e>
                          </m:rad>
                        </m:den>
                      </m:f>
                      <m:func>
                        <m:funcPr>
                          <m:ctrlPr>
                            <a:rPr lang="en-US" sz="2400" i="1">
                              <a:solidFill>
                                <a:srgbClr val="BC14AC"/>
                              </a:solidFill>
                              <a:latin typeface="Cambria Math" panose="02040503050406030204" pitchFamily="18" charset="0"/>
                              <a:cs typeface="Times New Roman" panose="02020603050405020304" pitchFamily="18" charset="0"/>
                            </a:rPr>
                          </m:ctrlPr>
                        </m:funcPr>
                        <m:fName>
                          <m:r>
                            <m:rPr>
                              <m:sty m:val="p"/>
                            </m:rPr>
                            <a:rPr lang="en-US" sz="2400">
                              <a:solidFill>
                                <a:srgbClr val="BC14AC"/>
                              </a:solidFill>
                              <a:latin typeface="Cambria Math" panose="02040503050406030204" pitchFamily="18" charset="0"/>
                              <a:cs typeface="Times New Roman" panose="02020603050405020304" pitchFamily="18" charset="0"/>
                            </a:rPr>
                            <m:t>sin</m:t>
                          </m:r>
                        </m:fName>
                        <m:e>
                          <m:d>
                            <m:dPr>
                              <m:ctrlPr>
                                <a:rPr lang="en-US" sz="2400" i="1">
                                  <a:solidFill>
                                    <a:srgbClr val="BC14AC"/>
                                  </a:solidFill>
                                  <a:latin typeface="Cambria Math" panose="02040503050406030204" pitchFamily="18" charset="0"/>
                                  <a:cs typeface="Times New Roman" panose="02020603050405020304" pitchFamily="18" charset="0"/>
                                </a:rPr>
                              </m:ctrlPr>
                            </m:dPr>
                            <m:e>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rad>
                                <m:radPr>
                                  <m:degHide m:val="on"/>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radPr>
                                <m:deg/>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sSup>
                                    <m:sSup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e>
                                    <m:sup>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e>
                              </m:rad>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𝑡</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𝜙</m:t>
                              </m:r>
                            </m:e>
                          </m:d>
                        </m:e>
                      </m:func>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=0</m:t>
                      </m:r>
                    </m:oMath>
                  </m:oMathPara>
                </a14:m>
                <a:endParaRPr lang="en-US" sz="2400"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72014" y="569738"/>
                <a:ext cx="11507372" cy="6171113"/>
              </a:xfrm>
              <a:prstGeom prst="rect">
                <a:avLst/>
              </a:prstGeom>
              <a:blipFill>
                <a:blip r:embed="rId2"/>
                <a:stretch>
                  <a:fillRect l="-794" r="-847"/>
                </a:stretch>
              </a:blipFill>
            </p:spPr>
            <p:txBody>
              <a:bodyPr/>
              <a:lstStyle/>
              <a:p>
                <a:r>
                  <a:rPr lang="en-IN">
                    <a:noFill/>
                  </a:rPr>
                  <a:t> </a:t>
                </a:r>
              </a:p>
            </p:txBody>
          </p:sp>
        </mc:Fallback>
      </mc:AlternateContent>
    </p:spTree>
    <p:extLst>
      <p:ext uri="{BB962C8B-B14F-4D97-AF65-F5344CB8AC3E}">
        <p14:creationId xmlns:p14="http://schemas.microsoft.com/office/powerpoint/2010/main" val="2426203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Poles and Zeros of a First-Order System &amp; System Response</a:t>
            </a:r>
            <a:endParaRPr lang="en-IN" sz="2400" b="1"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51694" y="844058"/>
                <a:ext cx="11507372" cy="5581784"/>
              </a:xfrm>
              <a:prstGeom prst="rect">
                <a:avLst/>
              </a:prstGeom>
              <a:noFill/>
            </p:spPr>
            <p:txBody>
              <a:bodyPr wrap="square" rtlCol="0">
                <a:spAutoFit/>
              </a:bodyPr>
              <a:lstStyle/>
              <a:p>
                <a:pPr algn="just">
                  <a:lnSpc>
                    <a:spcPct val="150000"/>
                  </a:lnSpc>
                </a:pPr>
                <a14:m>
                  <m:oMath xmlns:m="http://schemas.openxmlformats.org/officeDocument/2006/math">
                    <m:f>
                      <m:fPr>
                        <m:ctrlPr>
                          <a:rPr lang="en-US" sz="2400" i="1" smtClean="0">
                            <a:solidFill>
                              <a:srgbClr val="BC14AC"/>
                            </a:solidFill>
                            <a:latin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cs typeface="Times New Roman" panose="02020603050405020304" pitchFamily="18" charset="0"/>
                          </a:rPr>
                          <m:t>𝐶</m:t>
                        </m:r>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cs typeface="Times New Roman" panose="02020603050405020304" pitchFamily="18" charset="0"/>
                          </a:rPr>
                          <m:t>)</m:t>
                        </m:r>
                      </m:num>
                      <m:den>
                        <m:r>
                          <a:rPr lang="en-US" sz="2400" b="0" i="1" smtClean="0">
                            <a:solidFill>
                              <a:srgbClr val="BC14AC"/>
                            </a:solidFill>
                            <a:latin typeface="Cambria Math" panose="02040503050406030204" pitchFamily="18" charset="0"/>
                            <a:cs typeface="Times New Roman" panose="02020603050405020304" pitchFamily="18" charset="0"/>
                          </a:rPr>
                          <m:t>𝑅</m:t>
                        </m:r>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cs typeface="Times New Roman" panose="02020603050405020304" pitchFamily="18" charset="0"/>
                          </a:rPr>
                          <m:t>)</m:t>
                        </m:r>
                      </m:den>
                    </m:f>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𝐺</m:t>
                    </m:r>
                    <m:d>
                      <m:dPr>
                        <m:ctrlPr>
                          <a:rPr lang="en-US" sz="2400" b="0" i="1" smtClean="0">
                            <a:solidFill>
                              <a:srgbClr val="BC14AC"/>
                            </a:solidFill>
                            <a:latin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cs typeface="Times New Roman" panose="02020603050405020304" pitchFamily="18" charset="0"/>
                          </a:rPr>
                          <m:t>𝑠</m:t>
                        </m:r>
                      </m:e>
                    </m:d>
                    <m:r>
                      <a:rPr lang="en-US" sz="2400" b="0" i="1" smtClean="0">
                        <a:solidFill>
                          <a:srgbClr val="BC14AC"/>
                        </a:solidFill>
                        <a:latin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cs typeface="Times New Roman" panose="02020603050405020304" pitchFamily="18" charset="0"/>
                          </a:rPr>
                          <m:t>+2</m:t>
                        </m:r>
                      </m:num>
                      <m:den>
                        <m:r>
                          <a:rPr lang="en-US" sz="2400" b="0" i="1" smtClean="0">
                            <a:solidFill>
                              <a:srgbClr val="BC14AC"/>
                            </a:solidFill>
                            <a:latin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cs typeface="Times New Roman" panose="02020603050405020304" pitchFamily="18" charset="0"/>
                          </a:rPr>
                          <m:t>+5</m:t>
                        </m:r>
                      </m:den>
                    </m:f>
                  </m:oMath>
                </a14:m>
                <a:r>
                  <a:rPr lang="en-US" sz="2400" dirty="0">
                    <a:solidFill>
                      <a:srgbClr val="0000FF"/>
                    </a:solidFill>
                    <a:latin typeface="Times New Roman" panose="02020603050405020304" pitchFamily="18" charset="0"/>
                    <a:cs typeface="Times New Roman" panose="02020603050405020304" pitchFamily="18" charset="0"/>
                  </a:rPr>
                  <a:t>  the step response means input </a:t>
                </a:r>
                <a14:m>
                  <m:oMath xmlns:m="http://schemas.openxmlformats.org/officeDocument/2006/math">
                    <m:r>
                      <a:rPr lang="en-US" sz="2400" i="1">
                        <a:solidFill>
                          <a:srgbClr val="BC14AC"/>
                        </a:solidFill>
                        <a:latin typeface="Cambria Math" panose="02040503050406030204" pitchFamily="18" charset="0"/>
                        <a:cs typeface="Times New Roman" panose="02020603050405020304" pitchFamily="18" charset="0"/>
                      </a:rPr>
                      <m:t>𝑟</m:t>
                    </m:r>
                    <m:d>
                      <m:dPr>
                        <m:ctrlPr>
                          <a:rPr lang="en-US" sz="2400" i="1">
                            <a:solidFill>
                              <a:srgbClr val="BC14AC"/>
                            </a:solidFill>
                            <a:latin typeface="Cambria Math" panose="02040503050406030204" pitchFamily="18" charset="0"/>
                            <a:cs typeface="Times New Roman" panose="02020603050405020304" pitchFamily="18" charset="0"/>
                          </a:rPr>
                        </m:ctrlPr>
                      </m:dPr>
                      <m:e>
                        <m:r>
                          <a:rPr lang="en-US" sz="2400" i="1">
                            <a:solidFill>
                              <a:srgbClr val="BC14AC"/>
                            </a:solidFill>
                            <a:latin typeface="Cambria Math" panose="02040503050406030204" pitchFamily="18" charset="0"/>
                            <a:cs typeface="Times New Roman" panose="02020603050405020304" pitchFamily="18" charset="0"/>
                          </a:rPr>
                          <m:t>𝑡</m:t>
                        </m:r>
                      </m:e>
                    </m:d>
                    <m:r>
                      <a:rPr lang="en-US" sz="2400" i="1">
                        <a:solidFill>
                          <a:srgbClr val="BC14AC"/>
                        </a:solidFill>
                        <a:latin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cs typeface="Times New Roman" panose="02020603050405020304" pitchFamily="18" charset="0"/>
                      </a:rPr>
                      <m:t>𝑢</m:t>
                    </m:r>
                    <m:d>
                      <m:dPr>
                        <m:ctrlPr>
                          <a:rPr lang="en-US" sz="2400" i="1">
                            <a:solidFill>
                              <a:srgbClr val="BC14AC"/>
                            </a:solidFill>
                            <a:latin typeface="Cambria Math" panose="02040503050406030204" pitchFamily="18" charset="0"/>
                            <a:cs typeface="Times New Roman" panose="02020603050405020304" pitchFamily="18" charset="0"/>
                          </a:rPr>
                        </m:ctrlPr>
                      </m:dPr>
                      <m:e>
                        <m:r>
                          <a:rPr lang="en-US" sz="2400" i="1">
                            <a:solidFill>
                              <a:srgbClr val="BC14AC"/>
                            </a:solidFill>
                            <a:latin typeface="Cambria Math" panose="02040503050406030204" pitchFamily="18" charset="0"/>
                            <a:cs typeface="Times New Roman" panose="02020603050405020304" pitchFamily="18" charset="0"/>
                          </a:rPr>
                          <m:t>𝑡</m:t>
                        </m:r>
                      </m:e>
                    </m:d>
                    <m:r>
                      <a:rPr lang="en-US" sz="2400" b="0" i="1" smtClean="0">
                        <a:solidFill>
                          <a:srgbClr val="BC14AC"/>
                        </a:solidFill>
                        <a:latin typeface="Cambria Math" panose="02040503050406030204" pitchFamily="18" charset="0"/>
                        <a:cs typeface="Times New Roman" panose="02020603050405020304" pitchFamily="18" charset="0"/>
                      </a:rPr>
                      <m:t>   </m:t>
                    </m:r>
                    <m:r>
                      <m:rPr>
                        <m:sty m:val="p"/>
                      </m:rPr>
                      <a:rPr lang="en-US" sz="2400" b="0" i="0" smtClean="0">
                        <a:solidFill>
                          <a:srgbClr val="0000FF"/>
                        </a:solidFill>
                        <a:latin typeface="Cambria Math" panose="02040503050406030204" pitchFamily="18" charset="0"/>
                        <a:cs typeface="Times New Roman" panose="02020603050405020304" pitchFamily="18" charset="0"/>
                      </a:rPr>
                      <m:t>i</m:t>
                    </m:r>
                    <m:r>
                      <a:rPr lang="en-US" sz="2400" b="0" i="0" smtClean="0">
                        <a:solidFill>
                          <a:srgbClr val="0000FF"/>
                        </a:solidFill>
                        <a:latin typeface="Cambria Math" panose="02040503050406030204" pitchFamily="18" charset="0"/>
                        <a:cs typeface="Times New Roman" panose="02020603050405020304" pitchFamily="18" charset="0"/>
                      </a:rPr>
                      <m:t>.</m:t>
                    </m:r>
                    <m:r>
                      <m:rPr>
                        <m:sty m:val="p"/>
                      </m:rPr>
                      <a:rPr lang="en-US" sz="2400" b="0" i="0" smtClean="0">
                        <a:solidFill>
                          <a:srgbClr val="0000FF"/>
                        </a:solidFill>
                        <a:latin typeface="Cambria Math" panose="02040503050406030204" pitchFamily="18" charset="0"/>
                        <a:cs typeface="Times New Roman" panose="02020603050405020304" pitchFamily="18" charset="0"/>
                      </a:rPr>
                      <m:t>e</m:t>
                    </m:r>
                    <m:r>
                      <a:rPr lang="en-US" sz="2400" b="0" i="0" smtClean="0">
                        <a:solidFill>
                          <a:srgbClr val="0000FF"/>
                        </a:solidFill>
                        <a:latin typeface="Cambria Math" panose="02040503050406030204" pitchFamily="18" charset="0"/>
                        <a:cs typeface="Times New Roman" panose="02020603050405020304" pitchFamily="18" charset="0"/>
                      </a:rPr>
                      <m:t>.</m:t>
                    </m:r>
                    <m:r>
                      <a:rPr lang="en-US" sz="2400" b="0" i="1" smtClean="0">
                        <a:solidFill>
                          <a:srgbClr val="0000FF"/>
                        </a:solidFill>
                        <a:latin typeface="Cambria Math" panose="02040503050406030204" pitchFamily="18" charset="0"/>
                        <a:cs typeface="Times New Roman" panose="02020603050405020304" pitchFamily="18" charset="0"/>
                      </a:rPr>
                      <m:t> </m:t>
                    </m:r>
                    <m:r>
                      <a:rPr lang="en-US" sz="2400" i="1">
                        <a:solidFill>
                          <a:srgbClr val="BC14AC"/>
                        </a:solidFill>
                        <a:latin typeface="Cambria Math" panose="02040503050406030204" pitchFamily="18" charset="0"/>
                        <a:cs typeface="Times New Roman" panose="02020603050405020304" pitchFamily="18" charset="0"/>
                      </a:rPr>
                      <m:t>𝑅</m:t>
                    </m:r>
                    <m:d>
                      <m:dPr>
                        <m:ctrlPr>
                          <a:rPr lang="en-US" sz="2400" i="1">
                            <a:solidFill>
                              <a:srgbClr val="BC14AC"/>
                            </a:solidFill>
                            <a:latin typeface="Cambria Math" panose="02040503050406030204" pitchFamily="18" charset="0"/>
                            <a:cs typeface="Times New Roman" panose="02020603050405020304" pitchFamily="18" charset="0"/>
                          </a:rPr>
                        </m:ctrlPr>
                      </m:dPr>
                      <m:e>
                        <m:r>
                          <a:rPr lang="en-US" sz="2400" i="1">
                            <a:solidFill>
                              <a:srgbClr val="BC14AC"/>
                            </a:solidFill>
                            <a:latin typeface="Cambria Math" panose="02040503050406030204" pitchFamily="18" charset="0"/>
                            <a:cs typeface="Times New Roman" panose="02020603050405020304" pitchFamily="18" charset="0"/>
                          </a:rPr>
                          <m:t>𝑠</m:t>
                        </m:r>
                      </m:e>
                    </m:d>
                    <m:r>
                      <a:rPr lang="en-US" sz="2400" b="0" i="1" smtClean="0">
                        <a:solidFill>
                          <a:srgbClr val="BC14AC"/>
                        </a:solidFill>
                        <a:latin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cs typeface="Times New Roman" panose="02020603050405020304" pitchFamily="18" charset="0"/>
                          </a:rPr>
                          <m:t>1</m:t>
                        </m:r>
                      </m:num>
                      <m:den>
                        <m:r>
                          <a:rPr lang="en-US" sz="2400" b="0" i="1" smtClean="0">
                            <a:solidFill>
                              <a:srgbClr val="BC14AC"/>
                            </a:solidFill>
                            <a:latin typeface="Cambria Math" panose="02040503050406030204" pitchFamily="18" charset="0"/>
                            <a:cs typeface="Times New Roman" panose="02020603050405020304" pitchFamily="18" charset="0"/>
                          </a:rPr>
                          <m:t>𝑠</m:t>
                        </m:r>
                      </m:den>
                    </m:f>
                  </m:oMath>
                </a14:m>
                <a:r>
                  <a:rPr lang="en-US" sz="2400" dirty="0">
                    <a:solidFill>
                      <a:srgbClr val="0000FF"/>
                    </a:solidFill>
                    <a:latin typeface="Times New Roman" panose="02020603050405020304" pitchFamily="18" charset="0"/>
                    <a:cs typeface="Times New Roman" panose="02020603050405020304" pitchFamily="18" charset="0"/>
                  </a:rPr>
                  <a:t> </a:t>
                </a:r>
              </a:p>
              <a:p>
                <a:pPr algn="just">
                  <a:lnSpc>
                    <a:spcPct val="150000"/>
                  </a:lnSpc>
                </a:pPr>
                <a14:m>
                  <m:oMathPara xmlns:m="http://schemas.openxmlformats.org/officeDocument/2006/math">
                    <m:oMathParaPr>
                      <m:jc m:val="centerGroup"/>
                    </m:oMathParaPr>
                    <m:oMath xmlns:m="http://schemas.openxmlformats.org/officeDocument/2006/math">
                      <m: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𝐶</m:t>
                      </m:r>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d>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𝐺</m:t>
                      </m:r>
                      <m:d>
                        <m:dPr>
                          <m:ctrlPr>
                            <a:rPr lang="en-US" sz="2400" b="0" i="1" smtClean="0">
                              <a:solidFill>
                                <a:srgbClr val="BC14AC"/>
                              </a:solidFill>
                              <a:latin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cs typeface="Times New Roman" panose="02020603050405020304" pitchFamily="18" charset="0"/>
                            </a:rPr>
                            <m:t>𝑠</m:t>
                          </m:r>
                        </m:e>
                      </m:d>
                      <m:r>
                        <a:rPr lang="en-US" sz="2400" b="0" i="1" smtClean="0">
                          <a:solidFill>
                            <a:srgbClr val="BC14AC"/>
                          </a:solidFill>
                          <a:latin typeface="Cambria Math" panose="02040503050406030204" pitchFamily="18" charset="0"/>
                          <a:cs typeface="Times New Roman" panose="02020603050405020304" pitchFamily="18" charset="0"/>
                        </a:rPr>
                        <m:t>𝑅</m:t>
                      </m:r>
                      <m:d>
                        <m:dPr>
                          <m:ctrlPr>
                            <a:rPr lang="en-US" sz="2400" b="0" i="1" smtClean="0">
                              <a:solidFill>
                                <a:srgbClr val="BC14AC"/>
                              </a:solidFill>
                              <a:latin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cs typeface="Times New Roman" panose="02020603050405020304" pitchFamily="18" charset="0"/>
                            </a:rPr>
                            <m:t>𝑠</m:t>
                          </m:r>
                        </m:e>
                      </m:d>
                      <m:r>
                        <a:rPr lang="en-US" sz="2400" b="0" i="1" smtClean="0">
                          <a:solidFill>
                            <a:srgbClr val="BC14AC"/>
                          </a:solidFill>
                          <a:latin typeface="Cambria Math" panose="02040503050406030204" pitchFamily="18" charset="0"/>
                          <a:cs typeface="Times New Roman" panose="02020603050405020304" pitchFamily="18" charset="0"/>
                        </a:rPr>
                        <m:t>=</m:t>
                      </m:r>
                      <m:f>
                        <m:fPr>
                          <m:ctrlPr>
                            <a:rPr lang="en-US" sz="2400" i="1">
                              <a:solidFill>
                                <a:srgbClr val="BC14AC"/>
                              </a:solidFill>
                              <a:latin typeface="Cambria Math" panose="02040503050406030204" pitchFamily="18" charset="0"/>
                              <a:cs typeface="Times New Roman" panose="02020603050405020304" pitchFamily="18" charset="0"/>
                            </a:rPr>
                          </m:ctrlPr>
                        </m:fPr>
                        <m:num>
                          <m:r>
                            <a:rPr lang="en-US" sz="2400" i="1">
                              <a:solidFill>
                                <a:srgbClr val="BC14AC"/>
                              </a:solidFill>
                              <a:latin typeface="Cambria Math" panose="02040503050406030204" pitchFamily="18" charset="0"/>
                              <a:cs typeface="Times New Roman" panose="02020603050405020304" pitchFamily="18" charset="0"/>
                            </a:rPr>
                            <m:t>1</m:t>
                          </m:r>
                        </m:num>
                        <m:den>
                          <m:r>
                            <a:rPr lang="en-US" sz="2400" i="1">
                              <a:solidFill>
                                <a:srgbClr val="BC14AC"/>
                              </a:solidFill>
                              <a:latin typeface="Cambria Math" panose="02040503050406030204" pitchFamily="18" charset="0"/>
                              <a:cs typeface="Times New Roman" panose="02020603050405020304" pitchFamily="18" charset="0"/>
                            </a:rPr>
                            <m:t>𝑠</m:t>
                          </m:r>
                        </m:den>
                      </m:f>
                      <m:f>
                        <m:fPr>
                          <m:ctrlPr>
                            <a:rPr lang="en-US" sz="2400" b="0" i="1" smtClean="0">
                              <a:solidFill>
                                <a:srgbClr val="BC14AC"/>
                              </a:solidFill>
                              <a:latin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cs typeface="Times New Roman" panose="02020603050405020304" pitchFamily="18" charset="0"/>
                            </a:rPr>
                            <m:t>+2</m:t>
                          </m:r>
                        </m:num>
                        <m:den>
                          <m:r>
                            <a:rPr lang="en-US" sz="2400" b="0" i="1" smtClean="0">
                              <a:solidFill>
                                <a:srgbClr val="BC14AC"/>
                              </a:solidFill>
                              <a:latin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cs typeface="Times New Roman" panose="02020603050405020304" pitchFamily="18" charset="0"/>
                            </a:rPr>
                            <m:t>+5</m:t>
                          </m:r>
                        </m:den>
                      </m:f>
                      <m:r>
                        <a:rPr lang="en-US" sz="2400" b="0" i="1" smtClean="0">
                          <a:solidFill>
                            <a:srgbClr val="BC14AC"/>
                          </a:solidFill>
                          <a:latin typeface="Cambria Math" panose="02040503050406030204" pitchFamily="18" charset="0"/>
                          <a:cs typeface="Times New Roman" panose="02020603050405020304" pitchFamily="18" charset="0"/>
                        </a:rPr>
                        <m:t>…1</m:t>
                      </m:r>
                    </m:oMath>
                  </m:oMathPara>
                </a14:m>
                <a:endParaRPr lang="en-US" sz="2400" b="0" dirty="0">
                  <a:solidFill>
                    <a:srgbClr val="BC14AC"/>
                  </a:solidFill>
                  <a:latin typeface="Times New Roman" panose="02020603050405020304" pitchFamily="18" charset="0"/>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𝐶</m:t>
                      </m:r>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d>
                      <m:r>
                        <a:rPr lang="en-US" sz="2400" b="0" i="1" smtClean="0">
                          <a:solidFill>
                            <a:srgbClr val="BC14AC"/>
                          </a:solidFill>
                          <a:latin typeface="Cambria Math" panose="02040503050406030204" pitchFamily="18" charset="0"/>
                          <a:cs typeface="Times New Roman" panose="02020603050405020304" pitchFamily="18" charset="0"/>
                        </a:rPr>
                        <m:t>=</m:t>
                      </m:r>
                      <m:f>
                        <m:fPr>
                          <m:ctrlPr>
                            <a:rPr lang="en-US" sz="2400" i="1">
                              <a:solidFill>
                                <a:srgbClr val="BC14AC"/>
                              </a:solidFill>
                              <a:latin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cs typeface="Times New Roman" panose="02020603050405020304" pitchFamily="18" charset="0"/>
                            </a:rPr>
                            <m:t>𝐴</m:t>
                          </m:r>
                        </m:num>
                        <m:den>
                          <m:r>
                            <a:rPr lang="en-US" sz="2400" i="1">
                              <a:solidFill>
                                <a:srgbClr val="BC14AC"/>
                              </a:solidFill>
                              <a:latin typeface="Cambria Math" panose="02040503050406030204" pitchFamily="18" charset="0"/>
                              <a:cs typeface="Times New Roman" panose="02020603050405020304" pitchFamily="18" charset="0"/>
                            </a:rPr>
                            <m:t>𝑠</m:t>
                          </m:r>
                        </m:den>
                      </m:f>
                      <m:r>
                        <a:rPr lang="en-US" sz="2400" b="0" i="1" smtClean="0">
                          <a:solidFill>
                            <a:srgbClr val="BC14AC"/>
                          </a:solidFill>
                          <a:latin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cs typeface="Times New Roman" panose="02020603050405020304" pitchFamily="18" charset="0"/>
                            </a:rPr>
                            <m:t>𝐵</m:t>
                          </m:r>
                        </m:num>
                        <m:den>
                          <m:r>
                            <a:rPr lang="en-US" sz="2400" b="0" i="1" smtClean="0">
                              <a:solidFill>
                                <a:srgbClr val="BC14AC"/>
                              </a:solidFill>
                              <a:latin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cs typeface="Times New Roman" panose="02020603050405020304" pitchFamily="18" charset="0"/>
                            </a:rPr>
                            <m:t>+5</m:t>
                          </m:r>
                        </m:den>
                      </m:f>
                      <m:r>
                        <a:rPr lang="en-US" sz="2400" b="0" i="1" smtClean="0">
                          <a:solidFill>
                            <a:srgbClr val="BC14AC"/>
                          </a:solidFill>
                          <a:latin typeface="Cambria Math" panose="02040503050406030204" pitchFamily="18" charset="0"/>
                          <a:cs typeface="Times New Roman" panose="02020603050405020304" pitchFamily="18" charset="0"/>
                        </a:rPr>
                        <m:t>=</m:t>
                      </m:r>
                      <m:f>
                        <m:fPr>
                          <m:ctrlPr>
                            <a:rPr lang="en-US" sz="2400" i="1">
                              <a:solidFill>
                                <a:srgbClr val="BC14AC"/>
                              </a:solidFill>
                              <a:latin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cs typeface="Times New Roman" panose="02020603050405020304" pitchFamily="18" charset="0"/>
                            </a:rPr>
                            <m:t>2/5</m:t>
                          </m:r>
                        </m:num>
                        <m:den>
                          <m:r>
                            <a:rPr lang="en-US" sz="2400" i="1">
                              <a:solidFill>
                                <a:srgbClr val="BC14AC"/>
                              </a:solidFill>
                              <a:latin typeface="Cambria Math" panose="02040503050406030204" pitchFamily="18" charset="0"/>
                              <a:cs typeface="Times New Roman" panose="02020603050405020304" pitchFamily="18" charset="0"/>
                            </a:rPr>
                            <m:t>𝑠</m:t>
                          </m:r>
                        </m:den>
                      </m:f>
                      <m:r>
                        <a:rPr lang="en-US" sz="2400" i="1">
                          <a:solidFill>
                            <a:srgbClr val="BC14AC"/>
                          </a:solidFill>
                          <a:latin typeface="Cambria Math" panose="02040503050406030204" pitchFamily="18" charset="0"/>
                          <a:cs typeface="Times New Roman" panose="02020603050405020304" pitchFamily="18" charset="0"/>
                        </a:rPr>
                        <m:t>+</m:t>
                      </m:r>
                      <m:f>
                        <m:fPr>
                          <m:ctrlPr>
                            <a:rPr lang="en-US" sz="2400" i="1">
                              <a:solidFill>
                                <a:srgbClr val="BC14AC"/>
                              </a:solidFill>
                              <a:latin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cs typeface="Times New Roman" panose="02020603050405020304" pitchFamily="18" charset="0"/>
                            </a:rPr>
                            <m:t>3/5</m:t>
                          </m:r>
                        </m:num>
                        <m:den>
                          <m:r>
                            <a:rPr lang="en-US" sz="2400" i="1">
                              <a:solidFill>
                                <a:srgbClr val="BC14AC"/>
                              </a:solidFill>
                              <a:latin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cs typeface="Times New Roman" panose="02020603050405020304" pitchFamily="18" charset="0"/>
                            </a:rPr>
                            <m:t>+5</m:t>
                          </m:r>
                        </m:den>
                      </m:f>
                      <m:r>
                        <a:rPr lang="en-US" sz="2400" b="0" i="1" smtClean="0">
                          <a:solidFill>
                            <a:srgbClr val="BC14AC"/>
                          </a:solidFill>
                          <a:latin typeface="Cambria Math" panose="02040503050406030204" pitchFamily="18" charset="0"/>
                          <a:cs typeface="Times New Roman" panose="02020603050405020304" pitchFamily="18" charset="0"/>
                        </a:rPr>
                        <m:t>…2</m:t>
                      </m:r>
                    </m:oMath>
                  </m:oMathPara>
                </a14:m>
                <a:endParaRPr lang="en-US" sz="2400" b="0" dirty="0">
                  <a:solidFill>
                    <a:srgbClr val="BC14AC"/>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BC14AC"/>
                    </a:solidFill>
                    <a:latin typeface="Times New Roman" panose="02020603050405020304" pitchFamily="18" charset="0"/>
                    <a:cs typeface="Times New Roman" panose="02020603050405020304" pitchFamily="18" charset="0"/>
                  </a:rPr>
                  <a:t>Where </a:t>
                </a:r>
                <a14:m>
                  <m:oMath xmlns:m="http://schemas.openxmlformats.org/officeDocument/2006/math">
                    <m:r>
                      <a:rPr lang="en-US" sz="2400" b="0" i="1" smtClean="0">
                        <a:solidFill>
                          <a:srgbClr val="BC14AC"/>
                        </a:solidFill>
                        <a:latin typeface="Cambria Math" panose="02040503050406030204" pitchFamily="18" charset="0"/>
                        <a:cs typeface="Times New Roman" panose="02020603050405020304" pitchFamily="18" charset="0"/>
                      </a:rPr>
                      <m:t>𝐴</m:t>
                    </m:r>
                    <m:r>
                      <a:rPr lang="en-US" sz="2400" b="0" i="1" smtClean="0">
                        <a:solidFill>
                          <a:srgbClr val="BC14AC"/>
                        </a:solidFill>
                        <a:latin typeface="Cambria Math" panose="02040503050406030204" pitchFamily="18" charset="0"/>
                        <a:cs typeface="Times New Roman" panose="02020603050405020304" pitchFamily="18" charset="0"/>
                      </a:rPr>
                      <m:t>= </m:t>
                    </m:r>
                    <m:sSub>
                      <m:sSubPr>
                        <m:ctrlPr>
                          <a:rPr lang="en-US" sz="2400" b="0" i="1" smtClean="0">
                            <a:solidFill>
                              <a:srgbClr val="BC14AC"/>
                            </a:solidFill>
                            <a:latin typeface="Cambria Math" panose="02040503050406030204" pitchFamily="18" charset="0"/>
                            <a:cs typeface="Times New Roman" panose="02020603050405020304" pitchFamily="18" charset="0"/>
                          </a:rPr>
                        </m:ctrlPr>
                      </m:sSubPr>
                      <m:e>
                        <m:d>
                          <m:dPr>
                            <m:begChr m:val=""/>
                            <m:endChr m:val="|"/>
                            <m:ctrlPr>
                              <a:rPr lang="en-US" sz="2400" b="0" i="1" smtClean="0">
                                <a:solidFill>
                                  <a:srgbClr val="BC14AC"/>
                                </a:solidFill>
                                <a:latin typeface="Cambria Math" panose="02040503050406030204" pitchFamily="18" charset="0"/>
                                <a:cs typeface="Times New Roman" panose="02020603050405020304" pitchFamily="18" charset="0"/>
                              </a:rPr>
                            </m:ctrlPr>
                          </m:dPr>
                          <m:e>
                            <m:f>
                              <m:fPr>
                                <m:ctrlPr>
                                  <a:rPr lang="en-US" sz="2400" i="1">
                                    <a:solidFill>
                                      <a:srgbClr val="BC14AC"/>
                                    </a:solidFill>
                                    <a:latin typeface="Cambria Math" panose="02040503050406030204" pitchFamily="18" charset="0"/>
                                    <a:cs typeface="Times New Roman" panose="02020603050405020304" pitchFamily="18" charset="0"/>
                                  </a:rPr>
                                </m:ctrlPr>
                              </m:fPr>
                              <m:num>
                                <m:r>
                                  <a:rPr lang="en-US" sz="2400" i="1">
                                    <a:solidFill>
                                      <a:srgbClr val="BC14AC"/>
                                    </a:solidFill>
                                    <a:latin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cs typeface="Times New Roman" panose="02020603050405020304" pitchFamily="18" charset="0"/>
                                  </a:rPr>
                                  <m:t>+2</m:t>
                                </m:r>
                              </m:num>
                              <m:den>
                                <m:r>
                                  <a:rPr lang="en-US" sz="2400" i="1">
                                    <a:solidFill>
                                      <a:srgbClr val="BC14AC"/>
                                    </a:solidFill>
                                    <a:latin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cs typeface="Times New Roman" panose="02020603050405020304" pitchFamily="18" charset="0"/>
                                  </a:rPr>
                                  <m:t>+5</m:t>
                                </m:r>
                              </m:den>
                            </m:f>
                          </m:e>
                        </m:d>
                      </m:e>
                      <m:sub>
                        <m:r>
                          <a:rPr lang="en-US" sz="2400" b="0" i="1" smtClean="0">
                            <a:solidFill>
                              <a:srgbClr val="BC14AC"/>
                            </a:solidFill>
                            <a:latin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→0</m:t>
                        </m:r>
                      </m:sub>
                    </m:sSub>
                    <m:r>
                      <a:rPr lang="en-US" sz="2400" b="0" i="1" smtClean="0">
                        <a:solidFill>
                          <a:srgbClr val="BC14AC"/>
                        </a:solidFill>
                        <a:latin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cs typeface="Times New Roman" panose="02020603050405020304" pitchFamily="18" charset="0"/>
                          </a:rPr>
                          <m:t>2</m:t>
                        </m:r>
                      </m:num>
                      <m:den>
                        <m:r>
                          <a:rPr lang="en-US" sz="2400" b="0" i="1" smtClean="0">
                            <a:solidFill>
                              <a:srgbClr val="BC14AC"/>
                            </a:solidFill>
                            <a:latin typeface="Cambria Math" panose="02040503050406030204" pitchFamily="18" charset="0"/>
                            <a:cs typeface="Times New Roman" panose="02020603050405020304" pitchFamily="18" charset="0"/>
                          </a:rPr>
                          <m:t>5</m:t>
                        </m:r>
                      </m:den>
                    </m:f>
                    <m:r>
                      <a:rPr lang="en-US" sz="2400" i="1">
                        <a:solidFill>
                          <a:srgbClr val="BC14AC"/>
                        </a:solidFill>
                        <a:latin typeface="Cambria Math" panose="02040503050406030204" pitchFamily="18" charset="0"/>
                        <a:cs typeface="Times New Roman" panose="02020603050405020304" pitchFamily="18" charset="0"/>
                      </a:rPr>
                      <m:t> </m:t>
                    </m:r>
                    <m:r>
                      <a:rPr lang="en-US" sz="2400" i="1">
                        <a:solidFill>
                          <a:srgbClr val="BC14AC"/>
                        </a:solidFill>
                        <a:latin typeface="Cambria Math" panose="02040503050406030204" pitchFamily="18" charset="0"/>
                        <a:cs typeface="Times New Roman" panose="02020603050405020304" pitchFamily="18" charset="0"/>
                      </a:rPr>
                      <m:t>𝑎𝑛𝑑</m:t>
                    </m:r>
                    <m:r>
                      <a:rPr lang="en-US" sz="2400" i="1">
                        <a:solidFill>
                          <a:srgbClr val="BC14AC"/>
                        </a:solidFill>
                        <a:latin typeface="Cambria Math" panose="02040503050406030204" pitchFamily="18" charset="0"/>
                        <a:cs typeface="Times New Roman" panose="02020603050405020304" pitchFamily="18" charset="0"/>
                      </a:rPr>
                      <m:t> </m:t>
                    </m:r>
                    <m:r>
                      <a:rPr lang="en-US" sz="2400" b="0" i="1" smtClean="0">
                        <a:solidFill>
                          <a:srgbClr val="BC14AC"/>
                        </a:solidFill>
                        <a:latin typeface="Cambria Math" panose="02040503050406030204" pitchFamily="18" charset="0"/>
                        <a:cs typeface="Times New Roman" panose="02020603050405020304" pitchFamily="18" charset="0"/>
                      </a:rPr>
                      <m:t>𝐵</m:t>
                    </m:r>
                    <m:r>
                      <a:rPr lang="en-US" sz="2400" i="1">
                        <a:solidFill>
                          <a:srgbClr val="BC14AC"/>
                        </a:solidFill>
                        <a:latin typeface="Cambria Math" panose="02040503050406030204" pitchFamily="18" charset="0"/>
                        <a:cs typeface="Times New Roman" panose="02020603050405020304" pitchFamily="18" charset="0"/>
                      </a:rPr>
                      <m:t>= </m:t>
                    </m:r>
                    <m:sSub>
                      <m:sSubPr>
                        <m:ctrlPr>
                          <a:rPr lang="en-US" sz="2400" i="1">
                            <a:solidFill>
                              <a:srgbClr val="BC14AC"/>
                            </a:solidFill>
                            <a:latin typeface="Cambria Math" panose="02040503050406030204" pitchFamily="18" charset="0"/>
                            <a:cs typeface="Times New Roman" panose="02020603050405020304" pitchFamily="18" charset="0"/>
                          </a:rPr>
                        </m:ctrlPr>
                      </m:sSubPr>
                      <m:e>
                        <m:d>
                          <m:dPr>
                            <m:begChr m:val=""/>
                            <m:endChr m:val="|"/>
                            <m:ctrlPr>
                              <a:rPr lang="en-US" sz="2400" i="1">
                                <a:solidFill>
                                  <a:srgbClr val="BC14AC"/>
                                </a:solidFill>
                                <a:latin typeface="Cambria Math" panose="02040503050406030204" pitchFamily="18" charset="0"/>
                                <a:cs typeface="Times New Roman" panose="02020603050405020304" pitchFamily="18" charset="0"/>
                              </a:rPr>
                            </m:ctrlPr>
                          </m:dPr>
                          <m:e>
                            <m:f>
                              <m:fPr>
                                <m:ctrlPr>
                                  <a:rPr lang="en-US" sz="2400" i="1">
                                    <a:solidFill>
                                      <a:srgbClr val="BC14AC"/>
                                    </a:solidFill>
                                    <a:latin typeface="Cambria Math" panose="02040503050406030204" pitchFamily="18" charset="0"/>
                                    <a:cs typeface="Times New Roman" panose="02020603050405020304" pitchFamily="18" charset="0"/>
                                  </a:rPr>
                                </m:ctrlPr>
                              </m:fPr>
                              <m:num>
                                <m:r>
                                  <a:rPr lang="en-US" sz="2400" i="1">
                                    <a:solidFill>
                                      <a:srgbClr val="BC14AC"/>
                                    </a:solidFill>
                                    <a:latin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cs typeface="Times New Roman" panose="02020603050405020304" pitchFamily="18" charset="0"/>
                                  </a:rPr>
                                  <m:t>+2</m:t>
                                </m:r>
                              </m:num>
                              <m:den>
                                <m:r>
                                  <a:rPr lang="en-US" sz="2400" i="1">
                                    <a:solidFill>
                                      <a:srgbClr val="BC14AC"/>
                                    </a:solidFill>
                                    <a:latin typeface="Cambria Math" panose="02040503050406030204" pitchFamily="18" charset="0"/>
                                    <a:cs typeface="Times New Roman" panose="02020603050405020304" pitchFamily="18" charset="0"/>
                                  </a:rPr>
                                  <m:t>𝑠</m:t>
                                </m:r>
                              </m:den>
                            </m:f>
                          </m:e>
                        </m:d>
                      </m:e>
                      <m:sub>
                        <m:r>
                          <a:rPr lang="en-US" sz="2400" i="1">
                            <a:solidFill>
                              <a:srgbClr val="BC14AC"/>
                            </a:solidFill>
                            <a:latin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−5</m:t>
                        </m:r>
                      </m:sub>
                    </m:s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3</m:t>
                        </m:r>
                      </m:num>
                      <m:den>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5</m:t>
                        </m:r>
                      </m:den>
                    </m:f>
                  </m:oMath>
                </a14:m>
                <a:r>
                  <a:rPr lang="en-US" sz="2400" dirty="0">
                    <a:solidFill>
                      <a:srgbClr val="BC14AC"/>
                    </a:solidFill>
                    <a:latin typeface="Times New Roman" panose="02020603050405020304" pitchFamily="18" charset="0"/>
                    <a:cs typeface="Times New Roman" panose="02020603050405020304" pitchFamily="18" charset="0"/>
                  </a:rPr>
                  <a:t> </a:t>
                </a:r>
                <a:endParaRPr lang="en-US" sz="2400" b="0" dirty="0">
                  <a:solidFill>
                    <a:srgbClr val="BC14AC"/>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Thus the output response of the first order system c(t) is</a:t>
                </a:r>
              </a:p>
              <a:p>
                <a:pPr algn="just">
                  <a:lnSpc>
                    <a:spcPct val="150000"/>
                  </a:lnSpc>
                </a:pPr>
                <a14:m>
                  <m:oMathPara xmlns:m="http://schemas.openxmlformats.org/officeDocument/2006/math">
                    <m:oMathParaPr>
                      <m:jc m:val="centerGroup"/>
                    </m:oMathParaPr>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𝑐</m:t>
                      </m:r>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𝑡</m:t>
                          </m:r>
                        </m:e>
                      </m: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num>
                        <m:den>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5</m:t>
                          </m:r>
                        </m:den>
                      </m:f>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3</m:t>
                          </m:r>
                        </m:num>
                        <m:den>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5</m:t>
                          </m:r>
                        </m:den>
                      </m:f>
                      <m:sSup>
                        <m:sSup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𝑒</m:t>
                          </m:r>
                        </m:e>
                        <m: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−5</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𝑡</m:t>
                          </m:r>
                        </m:sup>
                      </m:s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…3</m:t>
                      </m:r>
                    </m:oMath>
                  </m:oMathPara>
                </a14:m>
                <a:endParaRPr lang="en-US" sz="2400"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51694" y="844058"/>
                <a:ext cx="11507372" cy="5581784"/>
              </a:xfrm>
              <a:prstGeom prst="rect">
                <a:avLst/>
              </a:prstGeom>
              <a:blipFill>
                <a:blip r:embed="rId2"/>
                <a:stretch>
                  <a:fillRect l="-848"/>
                </a:stretch>
              </a:blipFill>
            </p:spPr>
            <p:txBody>
              <a:bodyPr/>
              <a:lstStyle/>
              <a:p>
                <a:r>
                  <a:rPr lang="en-IN">
                    <a:noFill/>
                  </a:rPr>
                  <a:t> </a:t>
                </a:r>
              </a:p>
            </p:txBody>
          </p:sp>
        </mc:Fallback>
      </mc:AlternateContent>
    </p:spTree>
    <p:extLst>
      <p:ext uri="{BB962C8B-B14F-4D97-AF65-F5344CB8AC3E}">
        <p14:creationId xmlns:p14="http://schemas.microsoft.com/office/powerpoint/2010/main" val="40562093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25780" y="128393"/>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Underdamped Second-Order Systems: Evaluation of T</a:t>
            </a:r>
            <a:r>
              <a:rPr lang="en-US" sz="2400" b="1" baseline="-25000" dirty="0">
                <a:solidFill>
                  <a:srgbClr val="FF00FF"/>
                </a:solidFill>
                <a:latin typeface="Times New Roman" panose="02020603050405020304" pitchFamily="18" charset="0"/>
                <a:cs typeface="Times New Roman" panose="02020603050405020304" pitchFamily="18" charset="0"/>
              </a:rPr>
              <a:t>r</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72014" y="569738"/>
                <a:ext cx="11507372" cy="3630353"/>
              </a:xfrm>
              <a:prstGeom prst="rect">
                <a:avLst/>
              </a:prstGeom>
              <a:noFill/>
            </p:spPr>
            <p:txBody>
              <a:bodyPr wrap="square" rtlCol="0">
                <a:spAutoFit/>
              </a:bodyPr>
              <a:lstStyle/>
              <a:p>
                <a:pPr algn="just">
                  <a:lnSpc>
                    <a:spcPct val="150000"/>
                  </a:lnSpc>
                </a:pPr>
                <a14:m>
                  <m:oMathPara xmlns:m="http://schemas.openxmlformats.org/officeDocument/2006/math">
                    <m:oMathParaPr>
                      <m:jc m:val="centerGroup"/>
                    </m:oMathParaPr>
                    <m:oMath xmlns:m="http://schemas.openxmlformats.org/officeDocument/2006/math">
                      <m: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unc>
                        <m:funcPr>
                          <m:ctrlPr>
                            <a:rPr lang="en-US" sz="2400" i="1">
                              <a:solidFill>
                                <a:srgbClr val="BC14AC"/>
                              </a:solidFill>
                              <a:latin typeface="Cambria Math" panose="02040503050406030204" pitchFamily="18" charset="0"/>
                              <a:cs typeface="Times New Roman" panose="02020603050405020304" pitchFamily="18" charset="0"/>
                            </a:rPr>
                          </m:ctrlPr>
                        </m:funcPr>
                        <m:fName>
                          <m:r>
                            <m:rPr>
                              <m:sty m:val="p"/>
                            </m:rPr>
                            <a:rPr lang="en-US" sz="2400">
                              <a:solidFill>
                                <a:srgbClr val="BC14AC"/>
                              </a:solidFill>
                              <a:latin typeface="Cambria Math" panose="02040503050406030204" pitchFamily="18" charset="0"/>
                              <a:cs typeface="Times New Roman" panose="02020603050405020304" pitchFamily="18" charset="0"/>
                            </a:rPr>
                            <m:t>sin</m:t>
                          </m:r>
                        </m:fName>
                        <m:e>
                          <m:d>
                            <m:dPr>
                              <m:ctrlPr>
                                <a:rPr lang="en-US" sz="2400" i="1">
                                  <a:solidFill>
                                    <a:srgbClr val="BC14AC"/>
                                  </a:solidFill>
                                  <a:latin typeface="Cambria Math" panose="02040503050406030204" pitchFamily="18" charset="0"/>
                                  <a:cs typeface="Times New Roman" panose="02020603050405020304" pitchFamily="18" charset="0"/>
                                </a:rPr>
                              </m:ctrlPr>
                            </m:dPr>
                            <m:e>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rad>
                                <m:radPr>
                                  <m:degHide m:val="on"/>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radPr>
                                <m:deg/>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sSup>
                                    <m:sSup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e>
                                    <m:sup>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e>
                              </m:rad>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𝑡</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𝜙</m:t>
                              </m:r>
                            </m:e>
                          </m:d>
                        </m:e>
                      </m:func>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=0</m:t>
                      </m:r>
                    </m:oMath>
                  </m:oMathPara>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sSub>
                        <m:sSubPr>
                          <m:ctrlP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rad>
                        <m:radPr>
                          <m:degHide m:val="on"/>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radPr>
                        <m:deg/>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sSup>
                            <m:sSup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e>
                            <m:sup>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e>
                      </m:rad>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𝑡</m:t>
                      </m:r>
                      <m:r>
                        <a:rPr lang="en-US" sz="2400" b="0" i="1" baseline="-2500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𝑟</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𝜙</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𝜋</m:t>
                      </m:r>
                    </m:oMath>
                  </m:oMathPara>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𝑡</m:t>
                      </m:r>
                      <m:r>
                        <a:rPr lang="en-US" sz="2400" b="0" i="1" baseline="-2500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𝑟</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𝜋</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𝜙</m:t>
                          </m:r>
                        </m:num>
                        <m:den>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rad>
                            <m:radPr>
                              <m:degHide m:val="on"/>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radPr>
                            <m:deg/>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sSup>
                                <m:sSup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e>
                                <m:sup>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e>
                          </m:rad>
                        </m:den>
                      </m:f>
                    </m:oMath>
                  </m:oMathPara>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where </a:t>
                </a:r>
                <a14:m>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𝜙</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𝑡𝑎𝑛</m:t>
                        </m:r>
                      </m:e>
                      <m: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sup>
                    </m:sSup>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ad>
                          <m:radPr>
                            <m:degHide m:val="on"/>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radPr>
                          <m:deg/>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sSup>
                              <m:sSup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e>
                              <m:sup>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e>
                        </m:ra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e>
                    </m:d>
                  </m:oMath>
                </a14:m>
                <a:endParaRPr lang="en-US" sz="2400"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72014" y="569738"/>
                <a:ext cx="11507372" cy="3630353"/>
              </a:xfrm>
              <a:prstGeom prst="rect">
                <a:avLst/>
              </a:prstGeom>
              <a:blipFill>
                <a:blip r:embed="rId2"/>
                <a:stretch>
                  <a:fillRect l="-794" b="-336"/>
                </a:stretch>
              </a:blipFill>
            </p:spPr>
            <p:txBody>
              <a:bodyPr/>
              <a:lstStyle/>
              <a:p>
                <a:r>
                  <a:rPr lang="en-IN">
                    <a:noFill/>
                  </a:rPr>
                  <a:t> </a:t>
                </a:r>
              </a:p>
            </p:txBody>
          </p:sp>
        </mc:Fallback>
      </mc:AlternateContent>
    </p:spTree>
    <p:extLst>
      <p:ext uri="{BB962C8B-B14F-4D97-AF65-F5344CB8AC3E}">
        <p14:creationId xmlns:p14="http://schemas.microsoft.com/office/powerpoint/2010/main" val="7828104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25780" y="128393"/>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Underdamped Second-Order Systems:</a:t>
            </a:r>
            <a:endParaRPr lang="en-US"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72014" y="569738"/>
                <a:ext cx="11507372" cy="2184059"/>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Find the find </a:t>
                </a:r>
                <a:r>
                  <a:rPr lang="en-US" sz="2400" dirty="0" err="1">
                    <a:solidFill>
                      <a:srgbClr val="0000FF"/>
                    </a:solidFill>
                    <a:latin typeface="Times New Roman" panose="02020603050405020304" pitchFamily="18" charset="0"/>
                    <a:cs typeface="Times New Roman" panose="02020603050405020304" pitchFamily="18" charset="0"/>
                  </a:rPr>
                  <a:t>T</a:t>
                </a:r>
                <a:r>
                  <a:rPr lang="en-US" sz="2400" baseline="-25000" dirty="0" err="1">
                    <a:solidFill>
                      <a:srgbClr val="0000FF"/>
                    </a:solidFill>
                    <a:latin typeface="Times New Roman" panose="02020603050405020304" pitchFamily="18" charset="0"/>
                    <a:cs typeface="Times New Roman" panose="02020603050405020304" pitchFamily="18" charset="0"/>
                  </a:rPr>
                  <a:t>p</a:t>
                </a:r>
                <a:r>
                  <a:rPr lang="en-US" sz="2400" dirty="0">
                    <a:solidFill>
                      <a:srgbClr val="0000FF"/>
                    </a:solidFill>
                    <a:latin typeface="Times New Roman" panose="02020603050405020304" pitchFamily="18" charset="0"/>
                    <a:cs typeface="Times New Roman" panose="02020603050405020304" pitchFamily="18" charset="0"/>
                  </a:rPr>
                  <a:t>, %OS, T</a:t>
                </a:r>
                <a:r>
                  <a:rPr lang="en-US" sz="2400" baseline="-25000" dirty="0">
                    <a:solidFill>
                      <a:srgbClr val="0000FF"/>
                    </a:solidFill>
                    <a:latin typeface="Times New Roman" panose="02020603050405020304" pitchFamily="18" charset="0"/>
                    <a:cs typeface="Times New Roman" panose="02020603050405020304" pitchFamily="18" charset="0"/>
                  </a:rPr>
                  <a:t>s</a:t>
                </a:r>
                <a:r>
                  <a:rPr lang="en-US" sz="2400" dirty="0">
                    <a:solidFill>
                      <a:srgbClr val="0000FF"/>
                    </a:solidFill>
                    <a:latin typeface="Times New Roman" panose="02020603050405020304" pitchFamily="18" charset="0"/>
                    <a:cs typeface="Times New Roman" panose="02020603050405020304" pitchFamily="18" charset="0"/>
                  </a:rPr>
                  <a:t>, and T</a:t>
                </a:r>
                <a:r>
                  <a:rPr lang="en-US" sz="2400" baseline="-25000" dirty="0">
                    <a:solidFill>
                      <a:srgbClr val="0000FF"/>
                    </a:solidFill>
                    <a:latin typeface="Times New Roman" panose="02020603050405020304" pitchFamily="18" charset="0"/>
                    <a:cs typeface="Times New Roman" panose="02020603050405020304" pitchFamily="18" charset="0"/>
                  </a:rPr>
                  <a:t>r</a:t>
                </a:r>
                <a:r>
                  <a:rPr lang="en-US" sz="2400" dirty="0">
                    <a:solidFill>
                      <a:srgbClr val="0000FF"/>
                    </a:solidFill>
                    <a:latin typeface="Times New Roman" panose="02020603050405020304" pitchFamily="18" charset="0"/>
                    <a:cs typeface="Times New Roman" panose="02020603050405020304" pitchFamily="18" charset="0"/>
                  </a:rPr>
                  <a:t> For the system described by the transfer function</a:t>
                </a:r>
              </a:p>
              <a:p>
                <a:pPr algn="just">
                  <a:lnSpc>
                    <a:spcPct val="150000"/>
                  </a:lnSpc>
                </a:pPr>
                <a14:m>
                  <m:oMathPara xmlns:m="http://schemas.openxmlformats.org/officeDocument/2006/math">
                    <m:oMathParaPr>
                      <m:jc m:val="centerGroup"/>
                    </m:oMathParaPr>
                    <m:oMath xmlns:m="http://schemas.openxmlformats.org/officeDocument/2006/math">
                      <m:r>
                        <a:rPr lang="en-US" sz="2400" b="0" i="1" smtClean="0">
                          <a:solidFill>
                            <a:srgbClr val="BC14AC"/>
                          </a:solidFill>
                          <a:latin typeface="Cambria Math" panose="02040503050406030204" pitchFamily="18" charset="0"/>
                          <a:cs typeface="Times New Roman" panose="02020603050405020304" pitchFamily="18" charset="0"/>
                        </a:rPr>
                        <m:t>𝐺</m:t>
                      </m:r>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cs typeface="Times New Roman" panose="02020603050405020304" pitchFamily="18" charset="0"/>
                        </a:rPr>
                        <m:t>)=</m:t>
                      </m:r>
                      <m:f>
                        <m:f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100</m:t>
                          </m:r>
                        </m:num>
                        <m:den>
                          <m:sSup>
                            <m:sSupPr>
                              <m:ctrlP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+15</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+100</m:t>
                          </m:r>
                        </m:den>
                      </m:f>
                    </m:oMath>
                  </m:oMathPara>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72014" y="569738"/>
                <a:ext cx="11507372" cy="2184059"/>
              </a:xfrm>
              <a:prstGeom prst="rect">
                <a:avLst/>
              </a:prstGeom>
              <a:blipFill>
                <a:blip r:embed="rId2"/>
                <a:stretch>
                  <a:fillRect l="-794"/>
                </a:stretch>
              </a:blipFill>
            </p:spPr>
            <p:txBody>
              <a:bodyPr/>
              <a:lstStyle/>
              <a:p>
                <a:r>
                  <a:rPr lang="en-IN">
                    <a:noFill/>
                  </a:rPr>
                  <a:t> </a:t>
                </a:r>
              </a:p>
            </p:txBody>
          </p:sp>
        </mc:Fallback>
      </mc:AlternateContent>
    </p:spTree>
    <p:extLst>
      <p:ext uri="{BB962C8B-B14F-4D97-AF65-F5344CB8AC3E}">
        <p14:creationId xmlns:p14="http://schemas.microsoft.com/office/powerpoint/2010/main" val="4038009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25780" y="128393"/>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Underdamped Second-Order Systems:</a:t>
            </a:r>
            <a:endParaRPr lang="en-US"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72014" y="569738"/>
                <a:ext cx="11507372" cy="5814925"/>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Find the find </a:t>
                </a:r>
                <a:r>
                  <a:rPr lang="en-US" sz="2400" dirty="0" err="1">
                    <a:solidFill>
                      <a:srgbClr val="0000FF"/>
                    </a:solidFill>
                    <a:latin typeface="Times New Roman" panose="02020603050405020304" pitchFamily="18" charset="0"/>
                    <a:cs typeface="Times New Roman" panose="02020603050405020304" pitchFamily="18" charset="0"/>
                  </a:rPr>
                  <a:t>T</a:t>
                </a:r>
                <a:r>
                  <a:rPr lang="en-US" sz="2400" baseline="-25000" dirty="0" err="1">
                    <a:solidFill>
                      <a:srgbClr val="0000FF"/>
                    </a:solidFill>
                    <a:latin typeface="Times New Roman" panose="02020603050405020304" pitchFamily="18" charset="0"/>
                    <a:cs typeface="Times New Roman" panose="02020603050405020304" pitchFamily="18" charset="0"/>
                  </a:rPr>
                  <a:t>p</a:t>
                </a:r>
                <a:r>
                  <a:rPr lang="en-US" sz="2400" dirty="0">
                    <a:solidFill>
                      <a:srgbClr val="0000FF"/>
                    </a:solidFill>
                    <a:latin typeface="Times New Roman" panose="02020603050405020304" pitchFamily="18" charset="0"/>
                    <a:cs typeface="Times New Roman" panose="02020603050405020304" pitchFamily="18" charset="0"/>
                  </a:rPr>
                  <a:t>, %OS, T</a:t>
                </a:r>
                <a:r>
                  <a:rPr lang="en-US" sz="2400" baseline="-25000" dirty="0">
                    <a:solidFill>
                      <a:srgbClr val="0000FF"/>
                    </a:solidFill>
                    <a:latin typeface="Times New Roman" panose="02020603050405020304" pitchFamily="18" charset="0"/>
                    <a:cs typeface="Times New Roman" panose="02020603050405020304" pitchFamily="18" charset="0"/>
                  </a:rPr>
                  <a:t>s</a:t>
                </a:r>
                <a:r>
                  <a:rPr lang="en-US" sz="2400" dirty="0">
                    <a:solidFill>
                      <a:srgbClr val="0000FF"/>
                    </a:solidFill>
                    <a:latin typeface="Times New Roman" panose="02020603050405020304" pitchFamily="18" charset="0"/>
                    <a:cs typeface="Times New Roman" panose="02020603050405020304" pitchFamily="18" charset="0"/>
                  </a:rPr>
                  <a:t>, and T</a:t>
                </a:r>
                <a:r>
                  <a:rPr lang="en-US" sz="2400" baseline="-25000" dirty="0">
                    <a:solidFill>
                      <a:srgbClr val="0000FF"/>
                    </a:solidFill>
                    <a:latin typeface="Times New Roman" panose="02020603050405020304" pitchFamily="18" charset="0"/>
                    <a:cs typeface="Times New Roman" panose="02020603050405020304" pitchFamily="18" charset="0"/>
                  </a:rPr>
                  <a:t>r</a:t>
                </a:r>
                <a:r>
                  <a:rPr lang="en-US" sz="2400" dirty="0">
                    <a:solidFill>
                      <a:srgbClr val="0000FF"/>
                    </a:solidFill>
                    <a:latin typeface="Times New Roman" panose="02020603050405020304" pitchFamily="18" charset="0"/>
                    <a:cs typeface="Times New Roman" panose="02020603050405020304" pitchFamily="18" charset="0"/>
                  </a:rPr>
                  <a:t> For the system described by the transfer function</a:t>
                </a:r>
              </a:p>
              <a:p>
                <a:pPr algn="just">
                  <a:lnSpc>
                    <a:spcPct val="150000"/>
                  </a:lnSpc>
                </a:pPr>
                <a14:m>
                  <m:oMathPara xmlns:m="http://schemas.openxmlformats.org/officeDocument/2006/math">
                    <m:oMathParaPr>
                      <m:jc m:val="centerGroup"/>
                    </m:oMathParaPr>
                    <m:oMath xmlns:m="http://schemas.openxmlformats.org/officeDocument/2006/math">
                      <m:r>
                        <a:rPr lang="en-US" sz="2400" b="0" i="1" smtClean="0">
                          <a:solidFill>
                            <a:srgbClr val="BC14AC"/>
                          </a:solidFill>
                          <a:latin typeface="Cambria Math" panose="02040503050406030204" pitchFamily="18" charset="0"/>
                          <a:cs typeface="Times New Roman" panose="02020603050405020304" pitchFamily="18" charset="0"/>
                        </a:rPr>
                        <m:t>𝐺</m:t>
                      </m:r>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cs typeface="Times New Roman" panose="02020603050405020304" pitchFamily="18" charset="0"/>
                        </a:rPr>
                        <m:t>)=</m:t>
                      </m:r>
                      <m:f>
                        <m:f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100</m:t>
                          </m:r>
                        </m:num>
                        <m:den>
                          <m:sSup>
                            <m:sSupPr>
                              <m:ctrlP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+15</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+100</m:t>
                          </m:r>
                        </m:den>
                      </m:f>
                    </m:oMath>
                  </m:oMathPara>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14:m>
                  <m:oMath xmlns:m="http://schemas.openxmlformats.org/officeDocument/2006/math">
                    <m: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=0.75</m:t>
                    </m:r>
                  </m:oMath>
                </a14:m>
                <a:r>
                  <a:rPr lang="en-US" sz="24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=10</m:t>
                    </m:r>
                  </m:oMath>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14:m>
                  <m:oMathPara xmlns:m="http://schemas.openxmlformats.org/officeDocument/2006/math">
                    <m:oMathParaPr>
                      <m:jc m:val="left"/>
                    </m:oMathParaPr>
                    <m:oMath xmlns:m="http://schemas.openxmlformats.org/officeDocument/2006/math">
                      <m:r>
                        <a:rPr lang="en-US" sz="2400" b="0" i="1" smtClean="0">
                          <a:solidFill>
                            <a:srgbClr val="0000FF"/>
                          </a:solidFill>
                          <a:latin typeface="Cambria Math" panose="02040503050406030204" pitchFamily="18" charset="0"/>
                          <a:cs typeface="Times New Roman" panose="02020603050405020304" pitchFamily="18" charset="0"/>
                        </a:rPr>
                        <m:t>𝑇</m:t>
                      </m:r>
                      <m:r>
                        <a:rPr lang="en-US" sz="2400" b="0" i="1" baseline="-25000" smtClean="0">
                          <a:solidFill>
                            <a:srgbClr val="0000FF"/>
                          </a:solidFill>
                          <a:latin typeface="Cambria Math" panose="02040503050406030204" pitchFamily="18" charset="0"/>
                          <a:cs typeface="Times New Roman" panose="02020603050405020304" pitchFamily="18" charset="0"/>
                        </a:rPr>
                        <m:t>𝑝</m:t>
                      </m:r>
                      <m:r>
                        <a:rPr lang="en-US" sz="2400" b="0" i="1" smtClean="0">
                          <a:solidFill>
                            <a:srgbClr val="0000FF"/>
                          </a:solidFill>
                          <a:latin typeface="Cambria Math" panose="02040503050406030204" pitchFamily="18" charset="0"/>
                          <a:cs typeface="Times New Roman" panose="02020603050405020304" pitchFamily="18" charset="0"/>
                        </a:rPr>
                        <m:t>=</m:t>
                      </m:r>
                      <m:f>
                        <m:fPr>
                          <m:ctrlPr>
                            <a:rPr lang="en-US" sz="2400" b="0" i="1" smtClean="0">
                              <a:solidFill>
                                <a:srgbClr val="0000FF"/>
                              </a:solidFill>
                              <a:latin typeface="Cambria Math" panose="02040503050406030204" pitchFamily="18" charset="0"/>
                              <a:cs typeface="Times New Roman" panose="02020603050405020304" pitchFamily="18" charset="0"/>
                            </a:rPr>
                          </m:ctrlPr>
                        </m:fPr>
                        <m:num>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𝜋</m:t>
                          </m:r>
                        </m:num>
                        <m:den>
                          <m:sSub>
                            <m:sSubPr>
                              <m:ctrlPr>
                                <a:rPr lang="en-US" sz="2400" b="0" i="1" smtClean="0">
                                  <a:solidFill>
                                    <a:srgbClr val="0000FF"/>
                                  </a:solidFill>
                                  <a:latin typeface="Cambria Math" panose="02040503050406030204" pitchFamily="18" charset="0"/>
                                  <a:cs typeface="Times New Roman" panose="02020603050405020304" pitchFamily="18" charset="0"/>
                                </a:rPr>
                              </m:ctrlPr>
                            </m:sSubPr>
                            <m:e>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b="0" i="1" smtClean="0">
                                  <a:solidFill>
                                    <a:srgbClr val="0000FF"/>
                                  </a:solidFill>
                                  <a:latin typeface="Cambria Math" panose="02040503050406030204" pitchFamily="18" charset="0"/>
                                  <a:cs typeface="Times New Roman" panose="02020603050405020304" pitchFamily="18" charset="0"/>
                                </a:rPr>
                                <m:t>𝑛</m:t>
                              </m:r>
                            </m:sub>
                          </m:sSub>
                          <m:rad>
                            <m:radPr>
                              <m:degHide m:val="on"/>
                              <m:ctrlPr>
                                <a:rPr lang="en-US" sz="2400" b="0" i="1" smtClean="0">
                                  <a:solidFill>
                                    <a:srgbClr val="0000FF"/>
                                  </a:solidFill>
                                  <a:latin typeface="Cambria Math" panose="02040503050406030204" pitchFamily="18" charset="0"/>
                                  <a:cs typeface="Times New Roman" panose="02020603050405020304" pitchFamily="18" charset="0"/>
                                </a:rPr>
                              </m:ctrlPr>
                            </m:radPr>
                            <m:deg/>
                            <m:e>
                              <m:r>
                                <a:rPr lang="en-US" sz="2400" b="0" i="1" smtClean="0">
                                  <a:solidFill>
                                    <a:srgbClr val="0000FF"/>
                                  </a:solidFill>
                                  <a:latin typeface="Cambria Math" panose="02040503050406030204" pitchFamily="18" charset="0"/>
                                  <a:cs typeface="Times New Roman" panose="02020603050405020304" pitchFamily="18" charset="0"/>
                                </a:rPr>
                                <m:t>1−</m:t>
                              </m:r>
                              <m:sSup>
                                <m:sSupPr>
                                  <m:ctrlPr>
                                    <a:rPr lang="en-US" sz="2400" b="0" i="1" smtClean="0">
                                      <a:solidFill>
                                        <a:srgbClr val="0000FF"/>
                                      </a:solidFill>
                                      <a:latin typeface="Cambria Math" panose="02040503050406030204" pitchFamily="18" charset="0"/>
                                      <a:cs typeface="Times New Roman" panose="02020603050405020304" pitchFamily="18" charset="0"/>
                                    </a:rPr>
                                  </m:ctrlPr>
                                </m:sSupPr>
                                <m:e>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𝜁</m:t>
                                  </m:r>
                                </m:e>
                                <m:sup>
                                  <m:r>
                                    <a:rPr lang="en-US" sz="2400" b="0" i="1" smtClean="0">
                                      <a:solidFill>
                                        <a:srgbClr val="0000FF"/>
                                      </a:solidFill>
                                      <a:latin typeface="Cambria Math" panose="02040503050406030204" pitchFamily="18" charset="0"/>
                                      <a:cs typeface="Times New Roman" panose="02020603050405020304" pitchFamily="18" charset="0"/>
                                    </a:rPr>
                                    <m:t>2</m:t>
                                  </m:r>
                                </m:sup>
                              </m:sSup>
                            </m:e>
                          </m:rad>
                        </m:den>
                      </m:f>
                      <m:r>
                        <a:rPr lang="en-US" sz="2400" b="0" i="1" smtClean="0">
                          <a:solidFill>
                            <a:srgbClr val="0000FF"/>
                          </a:solidFill>
                          <a:latin typeface="Cambria Math" panose="02040503050406030204" pitchFamily="18" charset="0"/>
                          <a:cs typeface="Times New Roman" panose="02020603050405020304" pitchFamily="18" charset="0"/>
                        </a:rPr>
                        <m:t>=0.475 </m:t>
                      </m:r>
                      <m:r>
                        <a:rPr lang="en-US" sz="2400" b="0" i="1" smtClean="0">
                          <a:solidFill>
                            <a:srgbClr val="0000FF"/>
                          </a:solidFill>
                          <a:latin typeface="Cambria Math" panose="02040503050406030204" pitchFamily="18" charset="0"/>
                          <a:cs typeface="Times New Roman" panose="02020603050405020304" pitchFamily="18" charset="0"/>
                        </a:rPr>
                        <m:t>𝑠𝑒𝑐𝑜𝑛𝑑</m:t>
                      </m:r>
                    </m:oMath>
                  </m:oMathPara>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14:m>
                  <m:oMathPara xmlns:m="http://schemas.openxmlformats.org/officeDocument/2006/math">
                    <m:oMathParaPr>
                      <m:jc m:val="left"/>
                    </m:oMathParaPr>
                    <m:oMath xmlns:m="http://schemas.openxmlformats.org/officeDocument/2006/math">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𝑂𝑆</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𝑒</m:t>
                          </m:r>
                        </m:e>
                        <m:sup>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d>
                            <m:dPr>
                              <m:ctrlP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𝜁</m:t>
                              </m:r>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𝜋</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ad>
                                <m:radPr>
                                  <m:degHide m:val="on"/>
                                  <m:ctrlPr>
                                    <a:rPr lang="en-US" sz="2400" i="1">
                                      <a:solidFill>
                                        <a:srgbClr val="0000FF"/>
                                      </a:solidFill>
                                      <a:latin typeface="Cambria Math" panose="02040503050406030204" pitchFamily="18" charset="0"/>
                                      <a:cs typeface="Times New Roman" panose="02020603050405020304" pitchFamily="18" charset="0"/>
                                    </a:rPr>
                                  </m:ctrlPr>
                                </m:radPr>
                                <m:deg/>
                                <m:e>
                                  <m:r>
                                    <a:rPr lang="en-US" sz="2400" i="1">
                                      <a:solidFill>
                                        <a:srgbClr val="0000FF"/>
                                      </a:solidFill>
                                      <a:latin typeface="Cambria Math" panose="02040503050406030204" pitchFamily="18" charset="0"/>
                                      <a:cs typeface="Times New Roman" panose="02020603050405020304" pitchFamily="18" charset="0"/>
                                    </a:rPr>
                                    <m:t>1−</m:t>
                                  </m:r>
                                  <m:sSup>
                                    <m:sSupPr>
                                      <m:ctrlPr>
                                        <a:rPr lang="en-US" sz="2400" i="1">
                                          <a:solidFill>
                                            <a:srgbClr val="0000FF"/>
                                          </a:solidFill>
                                          <a:latin typeface="Cambria Math" panose="02040503050406030204" pitchFamily="18" charset="0"/>
                                          <a:cs typeface="Times New Roman" panose="02020603050405020304" pitchFamily="18" charset="0"/>
                                        </a:rPr>
                                      </m:ctrlPr>
                                    </m:sSupPr>
                                    <m:e>
                                      <m:r>
                                        <a:rPr lang="en-US"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𝜁</m:t>
                                      </m:r>
                                    </m:e>
                                    <m:sup>
                                      <m:r>
                                        <a:rPr lang="en-US" sz="2400" i="1">
                                          <a:solidFill>
                                            <a:srgbClr val="0000FF"/>
                                          </a:solidFill>
                                          <a:latin typeface="Cambria Math" panose="02040503050406030204" pitchFamily="18" charset="0"/>
                                          <a:cs typeface="Times New Roman" panose="02020603050405020304" pitchFamily="18" charset="0"/>
                                        </a:rPr>
                                        <m:t>2</m:t>
                                      </m:r>
                                    </m:sup>
                                  </m:sSup>
                                </m:e>
                              </m:rad>
                            </m:e>
                          </m:d>
                        </m:sup>
                      </m:sSup>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×100=2.838</m:t>
                      </m:r>
                    </m:oMath>
                  </m:oMathPara>
                </a14:m>
                <a:endParaRPr lang="en-US" sz="2400" b="0" dirty="0">
                  <a:solidFill>
                    <a:srgbClr val="0000FF"/>
                  </a:solidFill>
                  <a:latin typeface="Times New Roman" panose="02020603050405020304" pitchFamily="18" charset="0"/>
                  <a:ea typeface="Cambria Math" panose="02040503050406030204" pitchFamily="18" charset="0"/>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sSub>
                        <m:sSubPr>
                          <m:ctrlP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𝑇</m:t>
                          </m:r>
                        </m:e>
                        <m:sub>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𝑠</m:t>
                          </m:r>
                        </m:sub>
                      </m:sSub>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4</m:t>
                          </m:r>
                        </m:num>
                        <m:den>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𝜁</m:t>
                          </m:r>
                          <m:sSub>
                            <m:sSubPr>
                              <m:ctrlP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𝑛</m:t>
                              </m:r>
                            </m:sub>
                          </m:sSub>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den>
                      </m:f>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=0.533 </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𝑠𝑒𝑐𝑜𝑛𝑑</m:t>
                      </m:r>
                    </m:oMath>
                  </m:oMathPara>
                </a14:m>
                <a:endParaRPr lang="en-US" sz="2400" dirty="0">
                  <a:solidFill>
                    <a:srgbClr val="0000FF"/>
                  </a:solidFill>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𝑇</m:t>
                      </m:r>
                      <m:r>
                        <a:rPr lang="en-US" sz="2400" b="0" i="1" baseline="-2500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𝑟</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𝜋</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𝜙</m:t>
                          </m:r>
                        </m:num>
                        <m:den>
                          <m:sSub>
                            <m:sSubPr>
                              <m:ctrlPr>
                                <a:rPr lang="en-US"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𝑛</m:t>
                              </m:r>
                            </m:sub>
                          </m:sSub>
                          <m:rad>
                            <m:radPr>
                              <m:degHide m:val="on"/>
                              <m:ctrlPr>
                                <a:rPr lang="en-US"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radPr>
                            <m:deg/>
                            <m:e>
                              <m:r>
                                <a:rPr lang="en-US"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1−</m:t>
                              </m:r>
                              <m:sSup>
                                <m:sSupPr>
                                  <m:ctrlPr>
                                    <a:rPr lang="en-US"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𝜁</m:t>
                                  </m:r>
                                </m:e>
                                <m:sup>
                                  <m:r>
                                    <a:rPr lang="en-US"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2</m:t>
                                  </m:r>
                                </m:sup>
                              </m:sSup>
                            </m:e>
                          </m:rad>
                        </m:den>
                      </m:f>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=0.23 </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𝑠𝑒𝑐𝑜𝑛𝑑</m:t>
                      </m:r>
                    </m:oMath>
                  </m:oMathPara>
                </a14:m>
                <a:endParaRPr lang="en-US" sz="2400"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72014" y="569738"/>
                <a:ext cx="11507372" cy="5814925"/>
              </a:xfrm>
              <a:prstGeom prst="rect">
                <a:avLst/>
              </a:prstGeom>
              <a:blipFill>
                <a:blip r:embed="rId2"/>
                <a:stretch>
                  <a:fillRect l="-794"/>
                </a:stretch>
              </a:blipFill>
            </p:spPr>
            <p:txBody>
              <a:bodyPr/>
              <a:lstStyle/>
              <a:p>
                <a:r>
                  <a:rPr lang="en-IN">
                    <a:noFill/>
                  </a:rPr>
                  <a:t> </a:t>
                </a:r>
              </a:p>
            </p:txBody>
          </p:sp>
        </mc:Fallback>
      </mc:AlternateContent>
    </p:spTree>
    <p:extLst>
      <p:ext uri="{BB962C8B-B14F-4D97-AF65-F5344CB8AC3E}">
        <p14:creationId xmlns:p14="http://schemas.microsoft.com/office/powerpoint/2010/main" val="24797752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25780" y="128393"/>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Underdamped Second-Order Systems:</a:t>
            </a:r>
            <a:endParaRPr lang="en-US"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5618922" y="569738"/>
                <a:ext cx="6260463" cy="5172313"/>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pole plot for a general, underdamped second-order system, shown in Figure.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We see from the Pythagorean theorem that the radial distance from the origin to the pole is the natural frequency </a:t>
                </a:r>
                <a14:m>
                  <m:oMath xmlns:m="http://schemas.openxmlformats.org/officeDocument/2006/math">
                    <m:sSub>
                      <m:sSubPr>
                        <m:ctrlP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oMath>
                </a14:m>
                <a:r>
                  <a:rPr lang="en-US" sz="2400" dirty="0">
                    <a:solidFill>
                      <a:srgbClr val="0000FF"/>
                    </a:solidFill>
                    <a:latin typeface="Times New Roman" panose="02020603050405020304" pitchFamily="18" charset="0"/>
                    <a:cs typeface="Times New Roman" panose="02020603050405020304" pitchFamily="18" charset="0"/>
                  </a:rPr>
                  <a:t>  and the </a:t>
                </a:r>
                <a14:m>
                  <m:oMath xmlns:m="http://schemas.openxmlformats.org/officeDocument/2006/math">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cos</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𝜃</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oMath>
                </a14:m>
                <a:r>
                  <a:rPr lang="en-US" sz="2400" b="0" i="1" dirty="0">
                    <a:solidFill>
                      <a:srgbClr val="BC14AC"/>
                    </a:solidFill>
                    <a:latin typeface="Cambria Math" panose="02040503050406030204" pitchFamily="18" charset="0"/>
                    <a:cs typeface="Times New Roman" panose="02020603050405020304" pitchFamily="18" charset="0"/>
                  </a:rPr>
                  <a:t>.</a:t>
                </a:r>
              </a:p>
              <a:p>
                <a:pPr algn="just">
                  <a:lnSpc>
                    <a:spcPct val="150000"/>
                  </a:lnSpc>
                </a:pPr>
                <a14:m>
                  <m:oMathPara xmlns:m="http://schemas.openxmlformats.org/officeDocument/2006/math">
                    <m:oMathParaPr>
                      <m:jc m:val="centerGroup"/>
                    </m:oMathParaPr>
                    <m:oMath xmlns:m="http://schemas.openxmlformats.org/officeDocument/2006/math">
                      <m:r>
                        <a:rPr lang="en-US" sz="2400" b="0" i="1" smtClean="0">
                          <a:solidFill>
                            <a:srgbClr val="BC14AC"/>
                          </a:solidFill>
                          <a:latin typeface="Cambria Math" panose="02040503050406030204" pitchFamily="18" charset="0"/>
                          <a:cs typeface="Times New Roman" panose="02020603050405020304" pitchFamily="18" charset="0"/>
                        </a:rPr>
                        <m:t>𝑇</m:t>
                      </m:r>
                      <m:r>
                        <a:rPr lang="en-US" sz="2400" b="0" i="1" baseline="-25000" smtClean="0">
                          <a:solidFill>
                            <a:srgbClr val="BC14AC"/>
                          </a:solidFill>
                          <a:latin typeface="Cambria Math" panose="02040503050406030204" pitchFamily="18" charset="0"/>
                          <a:cs typeface="Times New Roman" panose="02020603050405020304" pitchFamily="18" charset="0"/>
                        </a:rPr>
                        <m:t>𝑝</m:t>
                      </m:r>
                      <m:r>
                        <a:rPr lang="en-US" sz="2400" b="0" i="1" smtClean="0">
                          <a:solidFill>
                            <a:srgbClr val="BC14AC"/>
                          </a:solidFill>
                          <a:latin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𝜋</m:t>
                          </m:r>
                        </m:num>
                        <m:den>
                          <m:sSub>
                            <m:sSubPr>
                              <m:ctrlPr>
                                <a:rPr lang="en-US" sz="2400" b="0" i="1" smtClean="0">
                                  <a:solidFill>
                                    <a:srgbClr val="BC14AC"/>
                                  </a:solidFill>
                                  <a:latin typeface="Cambria Math" panose="02040503050406030204" pitchFamily="18" charset="0"/>
                                  <a:cs typeface="Times New Roman" panose="02020603050405020304" pitchFamily="18" charset="0"/>
                                </a:rPr>
                              </m:ctrlPr>
                            </m:sSub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b="0" i="1" smtClean="0">
                                  <a:solidFill>
                                    <a:srgbClr val="BC14AC"/>
                                  </a:solidFill>
                                  <a:latin typeface="Cambria Math" panose="02040503050406030204" pitchFamily="18" charset="0"/>
                                  <a:cs typeface="Times New Roman" panose="02020603050405020304" pitchFamily="18" charset="0"/>
                                </a:rPr>
                                <m:t>𝑛</m:t>
                              </m:r>
                            </m:sub>
                          </m:sSub>
                          <m:rad>
                            <m:radPr>
                              <m:degHide m:val="on"/>
                              <m:ctrlPr>
                                <a:rPr lang="en-US" sz="2400" b="0" i="1" smtClean="0">
                                  <a:solidFill>
                                    <a:srgbClr val="BC14AC"/>
                                  </a:solidFill>
                                  <a:latin typeface="Cambria Math" panose="02040503050406030204" pitchFamily="18" charset="0"/>
                                  <a:cs typeface="Times New Roman" panose="02020603050405020304" pitchFamily="18" charset="0"/>
                                </a:rPr>
                              </m:ctrlPr>
                            </m:radPr>
                            <m:deg/>
                            <m:e>
                              <m:r>
                                <a:rPr lang="en-US" sz="2400" b="0" i="1" smtClean="0">
                                  <a:solidFill>
                                    <a:srgbClr val="BC14AC"/>
                                  </a:solidFill>
                                  <a:latin typeface="Cambria Math" panose="02040503050406030204" pitchFamily="18" charset="0"/>
                                  <a:cs typeface="Times New Roman" panose="02020603050405020304" pitchFamily="18" charset="0"/>
                                </a:rPr>
                                <m:t>1−</m:t>
                              </m:r>
                              <m:sSup>
                                <m:sSupPr>
                                  <m:ctrlPr>
                                    <a:rPr lang="en-US" sz="2400" b="0" i="1" smtClean="0">
                                      <a:solidFill>
                                        <a:srgbClr val="BC14AC"/>
                                      </a:solidFill>
                                      <a:latin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e>
                                <m:sup>
                                  <m:r>
                                    <a:rPr lang="en-US" sz="2400" b="0" i="1" smtClean="0">
                                      <a:solidFill>
                                        <a:srgbClr val="BC14AC"/>
                                      </a:solidFill>
                                      <a:latin typeface="Cambria Math" panose="02040503050406030204" pitchFamily="18" charset="0"/>
                                      <a:cs typeface="Times New Roman" panose="02020603050405020304" pitchFamily="18" charset="0"/>
                                    </a:rPr>
                                    <m:t>2</m:t>
                                  </m:r>
                                </m:sup>
                              </m:sSup>
                            </m:e>
                          </m:rad>
                        </m:den>
                      </m:f>
                      <m:r>
                        <a:rPr lang="en-US" sz="2400" i="1">
                          <a:solidFill>
                            <a:srgbClr val="BC14AC"/>
                          </a:solidFill>
                          <a:latin typeface="Cambria Math" panose="02040503050406030204" pitchFamily="18" charset="0"/>
                          <a:cs typeface="Times New Roman" panose="02020603050405020304" pitchFamily="18" charset="0"/>
                        </a:rPr>
                        <m:t>=</m:t>
                      </m:r>
                      <m:f>
                        <m:fPr>
                          <m:ctrlPr>
                            <a:rPr lang="en-US" sz="2400" i="1">
                              <a:solidFill>
                                <a:srgbClr val="BC14AC"/>
                              </a:solidFill>
                              <a:latin typeface="Cambria Math" panose="02040503050406030204" pitchFamily="18" charset="0"/>
                              <a:cs typeface="Times New Roman" panose="02020603050405020304" pitchFamily="18" charset="0"/>
                            </a:rPr>
                          </m:ctrlPr>
                        </m:fPr>
                        <m:num>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𝜋</m:t>
                          </m:r>
                        </m:num>
                        <m:den>
                          <m:sSub>
                            <m:sSubPr>
                              <m:ctrlP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𝑑</m:t>
                              </m:r>
                            </m:sub>
                          </m:sSub>
                        </m:den>
                      </m:f>
                      <m:r>
                        <a:rPr lang="en-US" sz="2400" b="0" i="1" smtClean="0">
                          <a:solidFill>
                            <a:srgbClr val="BC14AC"/>
                          </a:solidFill>
                          <a:latin typeface="Cambria Math" panose="02040503050406030204" pitchFamily="18" charset="0"/>
                          <a:cs typeface="Times New Roman" panose="02020603050405020304" pitchFamily="18" charset="0"/>
                        </a:rPr>
                        <m:t>…1</m:t>
                      </m:r>
                    </m:oMath>
                  </m:oMathPara>
                </a14:m>
                <a:endParaRPr lang="en-US" sz="2400" b="0" i="1" dirty="0">
                  <a:solidFill>
                    <a:srgbClr val="BC14AC"/>
                  </a:solidFill>
                  <a:latin typeface="Cambria Math" panose="02040503050406030204" pitchFamily="18" charset="0"/>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sSub>
                        <m:sSub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𝑇</m:t>
                          </m:r>
                        </m:e>
                        <m: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sub>
                      </m:s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4</m:t>
                          </m:r>
                        </m:num>
                        <m:den>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sSub>
                            <m:sSub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den>
                      </m:f>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4</m:t>
                          </m:r>
                        </m:num>
                        <m:den>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𝑑</m:t>
                              </m:r>
                            </m:sub>
                          </m:s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den>
                      </m:f>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oMath>
                  </m:oMathPara>
                </a14:m>
                <a:endParaRPr lang="en-US" sz="2400" b="0" i="1" dirty="0">
                  <a:solidFill>
                    <a:srgbClr val="BC14AC"/>
                  </a:solidFill>
                  <a:latin typeface="Cambria Math" panose="020405030504060302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5618922" y="569738"/>
                <a:ext cx="6260463" cy="5172313"/>
              </a:xfrm>
              <a:prstGeom prst="rect">
                <a:avLst/>
              </a:prstGeom>
              <a:blipFill>
                <a:blip r:embed="rId2"/>
                <a:stretch>
                  <a:fillRect l="-1558" r="-1461"/>
                </a:stretch>
              </a:blipFill>
            </p:spPr>
            <p:txBody>
              <a:bodyPr/>
              <a:lstStyle/>
              <a:p>
                <a:r>
                  <a:rPr lang="en-IN">
                    <a:noFill/>
                  </a:rPr>
                  <a:t> </a:t>
                </a:r>
              </a:p>
            </p:txBody>
          </p:sp>
        </mc:Fallback>
      </mc:AlternateContent>
      <p:pic>
        <p:nvPicPr>
          <p:cNvPr id="3" name="Picture 2">
            <a:extLst>
              <a:ext uri="{FF2B5EF4-FFF2-40B4-BE49-F238E27FC236}">
                <a16:creationId xmlns:a16="http://schemas.microsoft.com/office/drawing/2014/main" id="{1F31932B-BAB9-457D-87AE-BA288D5F4EDC}"/>
              </a:ext>
            </a:extLst>
          </p:cNvPr>
          <p:cNvPicPr>
            <a:picLocks noChangeAspect="1"/>
          </p:cNvPicPr>
          <p:nvPr/>
        </p:nvPicPr>
        <p:blipFill>
          <a:blip r:embed="rId3"/>
          <a:stretch>
            <a:fillRect/>
          </a:stretch>
        </p:blipFill>
        <p:spPr>
          <a:xfrm>
            <a:off x="410817" y="838487"/>
            <a:ext cx="4598505" cy="4886456"/>
          </a:xfrm>
          <a:prstGeom prst="rect">
            <a:avLst/>
          </a:prstGeom>
        </p:spPr>
      </p:pic>
      <p:sp>
        <p:nvSpPr>
          <p:cNvPr id="4" name="TextBox 3">
            <a:extLst>
              <a:ext uri="{FF2B5EF4-FFF2-40B4-BE49-F238E27FC236}">
                <a16:creationId xmlns:a16="http://schemas.microsoft.com/office/drawing/2014/main" id="{9020E118-CD15-4DF1-BED0-25252F5F0F0D}"/>
              </a:ext>
            </a:extLst>
          </p:cNvPr>
          <p:cNvSpPr txBox="1"/>
          <p:nvPr/>
        </p:nvSpPr>
        <p:spPr>
          <a:xfrm>
            <a:off x="525780" y="5632174"/>
            <a:ext cx="4483542" cy="769441"/>
          </a:xfrm>
          <a:prstGeom prst="rect">
            <a:avLst/>
          </a:prstGeom>
          <a:noFill/>
        </p:spPr>
        <p:txBody>
          <a:bodyPr wrap="square" rtlCol="0">
            <a:spAutoFit/>
          </a:bodyPr>
          <a:lstStyle/>
          <a:p>
            <a:r>
              <a:rPr lang="en-US" sz="2200" dirty="0">
                <a:solidFill>
                  <a:srgbClr val="0000FF"/>
                </a:solidFill>
                <a:latin typeface="Times New Roman" panose="02020603050405020304" pitchFamily="18" charset="0"/>
                <a:cs typeface="Times New Roman" panose="02020603050405020304" pitchFamily="18" charset="0"/>
              </a:rPr>
              <a:t>Pole plot for general underdamped second order system </a:t>
            </a:r>
            <a:endParaRPr lang="en-IN" sz="22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28268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25780" y="128393"/>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Underdamped Second-Order Systems:</a:t>
            </a:r>
            <a:endParaRPr lang="en-US"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525780" y="569738"/>
                <a:ext cx="11353605" cy="3997954"/>
              </a:xfrm>
              <a:prstGeom prst="rect">
                <a:avLst/>
              </a:prstGeom>
              <a:noFill/>
            </p:spPr>
            <p:txBody>
              <a:bodyPr wrap="square" rtlCol="0">
                <a:spAutoFit/>
              </a:bodyPr>
              <a:lstStyle/>
              <a:p>
                <a:pPr algn="just">
                  <a:lnSpc>
                    <a:spcPct val="150000"/>
                  </a:lnSpc>
                </a:pPr>
                <a14:m>
                  <m:oMathPara xmlns:m="http://schemas.openxmlformats.org/officeDocument/2006/math">
                    <m:oMathParaPr>
                      <m:jc m:val="centerGroup"/>
                    </m:oMathParaPr>
                    <m:oMath xmlns:m="http://schemas.openxmlformats.org/officeDocument/2006/math">
                      <m:r>
                        <a:rPr lang="en-US" sz="2400" b="0" i="1" smtClean="0">
                          <a:solidFill>
                            <a:srgbClr val="BC14AC"/>
                          </a:solidFill>
                          <a:latin typeface="Cambria Math" panose="02040503050406030204" pitchFamily="18" charset="0"/>
                          <a:cs typeface="Times New Roman" panose="02020603050405020304" pitchFamily="18" charset="0"/>
                        </a:rPr>
                        <m:t>𝑇</m:t>
                      </m:r>
                      <m:r>
                        <a:rPr lang="en-US" sz="2400" b="0" i="1" baseline="-25000" smtClean="0">
                          <a:solidFill>
                            <a:srgbClr val="BC14AC"/>
                          </a:solidFill>
                          <a:latin typeface="Cambria Math" panose="02040503050406030204" pitchFamily="18" charset="0"/>
                          <a:cs typeface="Times New Roman" panose="02020603050405020304" pitchFamily="18" charset="0"/>
                        </a:rPr>
                        <m:t>𝑝</m:t>
                      </m:r>
                      <m:r>
                        <a:rPr lang="en-US" sz="2400" b="0" i="1" smtClean="0">
                          <a:solidFill>
                            <a:srgbClr val="BC14AC"/>
                          </a:solidFill>
                          <a:latin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𝜋</m:t>
                          </m:r>
                        </m:num>
                        <m:den>
                          <m:sSub>
                            <m:sSubPr>
                              <m:ctrlPr>
                                <a:rPr lang="en-US" sz="2400" b="0" i="1" smtClean="0">
                                  <a:solidFill>
                                    <a:srgbClr val="BC14AC"/>
                                  </a:solidFill>
                                  <a:latin typeface="Cambria Math" panose="02040503050406030204" pitchFamily="18" charset="0"/>
                                  <a:cs typeface="Times New Roman" panose="02020603050405020304" pitchFamily="18" charset="0"/>
                                </a:rPr>
                              </m:ctrlPr>
                            </m:sSub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b="0" i="1" smtClean="0">
                                  <a:solidFill>
                                    <a:srgbClr val="BC14AC"/>
                                  </a:solidFill>
                                  <a:latin typeface="Cambria Math" panose="02040503050406030204" pitchFamily="18" charset="0"/>
                                  <a:cs typeface="Times New Roman" panose="02020603050405020304" pitchFamily="18" charset="0"/>
                                </a:rPr>
                                <m:t>𝑛</m:t>
                              </m:r>
                            </m:sub>
                          </m:sSub>
                          <m:rad>
                            <m:radPr>
                              <m:degHide m:val="on"/>
                              <m:ctrlPr>
                                <a:rPr lang="en-US" sz="2400" b="0" i="1" smtClean="0">
                                  <a:solidFill>
                                    <a:srgbClr val="BC14AC"/>
                                  </a:solidFill>
                                  <a:latin typeface="Cambria Math" panose="02040503050406030204" pitchFamily="18" charset="0"/>
                                  <a:cs typeface="Times New Roman" panose="02020603050405020304" pitchFamily="18" charset="0"/>
                                </a:rPr>
                              </m:ctrlPr>
                            </m:radPr>
                            <m:deg/>
                            <m:e>
                              <m:r>
                                <a:rPr lang="en-US" sz="2400" b="0" i="1" smtClean="0">
                                  <a:solidFill>
                                    <a:srgbClr val="BC14AC"/>
                                  </a:solidFill>
                                  <a:latin typeface="Cambria Math" panose="02040503050406030204" pitchFamily="18" charset="0"/>
                                  <a:cs typeface="Times New Roman" panose="02020603050405020304" pitchFamily="18" charset="0"/>
                                </a:rPr>
                                <m:t>1−</m:t>
                              </m:r>
                              <m:sSup>
                                <m:sSupPr>
                                  <m:ctrlPr>
                                    <a:rPr lang="en-US" sz="2400" b="0" i="1" smtClean="0">
                                      <a:solidFill>
                                        <a:srgbClr val="BC14AC"/>
                                      </a:solidFill>
                                      <a:latin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e>
                                <m:sup>
                                  <m:r>
                                    <a:rPr lang="en-US" sz="2400" b="0" i="1" smtClean="0">
                                      <a:solidFill>
                                        <a:srgbClr val="BC14AC"/>
                                      </a:solidFill>
                                      <a:latin typeface="Cambria Math" panose="02040503050406030204" pitchFamily="18" charset="0"/>
                                      <a:cs typeface="Times New Roman" panose="02020603050405020304" pitchFamily="18" charset="0"/>
                                    </a:rPr>
                                    <m:t>2</m:t>
                                  </m:r>
                                </m:sup>
                              </m:sSup>
                            </m:e>
                          </m:rad>
                        </m:den>
                      </m:f>
                      <m:r>
                        <a:rPr lang="en-US" sz="2400" i="1">
                          <a:solidFill>
                            <a:srgbClr val="BC14AC"/>
                          </a:solidFill>
                          <a:latin typeface="Cambria Math" panose="02040503050406030204" pitchFamily="18" charset="0"/>
                          <a:cs typeface="Times New Roman" panose="02020603050405020304" pitchFamily="18" charset="0"/>
                        </a:rPr>
                        <m:t>=</m:t>
                      </m:r>
                      <m:f>
                        <m:fPr>
                          <m:ctrlPr>
                            <a:rPr lang="en-US" sz="2400" i="1">
                              <a:solidFill>
                                <a:srgbClr val="BC14AC"/>
                              </a:solidFill>
                              <a:latin typeface="Cambria Math" panose="02040503050406030204" pitchFamily="18" charset="0"/>
                              <a:cs typeface="Times New Roman" panose="02020603050405020304" pitchFamily="18" charset="0"/>
                            </a:rPr>
                          </m:ctrlPr>
                        </m:fPr>
                        <m:num>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𝜋</m:t>
                          </m:r>
                        </m:num>
                        <m:den>
                          <m:sSub>
                            <m:sSubPr>
                              <m:ctrlP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𝑑</m:t>
                              </m:r>
                            </m:sub>
                          </m:sSub>
                        </m:den>
                      </m:f>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oMath>
                  </m:oMathPara>
                </a14:m>
                <a:endParaRPr lang="en-US" sz="2400" b="0" i="1" dirty="0">
                  <a:solidFill>
                    <a:srgbClr val="BC14AC"/>
                  </a:solidFill>
                  <a:latin typeface="Cambria Math" panose="02040503050406030204" pitchFamily="18" charset="0"/>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sSub>
                        <m:sSub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𝑇</m:t>
                          </m:r>
                        </m:e>
                        <m: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sub>
                      </m:s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4</m:t>
                          </m:r>
                        </m:num>
                        <m:den>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sSub>
                            <m:sSub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den>
                      </m:f>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4</m:t>
                          </m:r>
                        </m:num>
                        <m:den>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𝑑</m:t>
                              </m:r>
                            </m:sub>
                          </m:s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den>
                      </m:f>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oMath>
                  </m:oMathPara>
                </a14:m>
                <a:endParaRPr lang="en-US" sz="2400" b="0" i="1" dirty="0">
                  <a:solidFill>
                    <a:srgbClr val="BC14AC"/>
                  </a:solidFill>
                  <a:latin typeface="Cambria Math" panose="020405030504060302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𝑑</m:t>
                        </m:r>
                      </m:sub>
                    </m:sSub>
                  </m:oMath>
                </a14:m>
                <a:r>
                  <a:rPr lang="en-US" sz="2400" dirty="0">
                    <a:solidFill>
                      <a:srgbClr val="0000FF"/>
                    </a:solidFill>
                    <a:latin typeface="Times New Roman" panose="02020603050405020304" pitchFamily="18" charset="0"/>
                    <a:cs typeface="Times New Roman" panose="02020603050405020304" pitchFamily="18" charset="0"/>
                  </a:rPr>
                  <a:t> is the imaginary part of the pole and is called the damped frequency of oscillation, and </a:t>
                </a:r>
              </a:p>
              <a:p>
                <a:pPr algn="just">
                  <a:lnSpc>
                    <a:spcPct val="150000"/>
                  </a:lnSpc>
                </a:pPr>
                <a14:m>
                  <m:oMath xmlns:m="http://schemas.openxmlformats.org/officeDocument/2006/math">
                    <m:sSub>
                      <m:sSubPr>
                        <m:ctrlP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𝑑</m:t>
                        </m:r>
                      </m:sub>
                    </m:sSub>
                  </m:oMath>
                </a14:m>
                <a:r>
                  <a:rPr lang="en-US" sz="2400" dirty="0">
                    <a:solidFill>
                      <a:srgbClr val="0000FF"/>
                    </a:solidFill>
                    <a:latin typeface="Times New Roman" panose="02020603050405020304" pitchFamily="18" charset="0"/>
                    <a:cs typeface="Times New Roman" panose="02020603050405020304" pitchFamily="18" charset="0"/>
                  </a:rPr>
                  <a:t> is the magnitude of the real part of the pole and is the exponential damping frequency.</a:t>
                </a: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525780" y="569738"/>
                <a:ext cx="11353605" cy="3997954"/>
              </a:xfrm>
              <a:prstGeom prst="rect">
                <a:avLst/>
              </a:prstGeom>
              <a:blipFill>
                <a:blip r:embed="rId2"/>
                <a:stretch>
                  <a:fillRect l="-805" r="-805" b="-2591"/>
                </a:stretch>
              </a:blipFill>
            </p:spPr>
            <p:txBody>
              <a:bodyPr/>
              <a:lstStyle/>
              <a:p>
                <a:r>
                  <a:rPr lang="en-IN">
                    <a:noFill/>
                  </a:rPr>
                  <a:t> </a:t>
                </a:r>
              </a:p>
            </p:txBody>
          </p:sp>
        </mc:Fallback>
      </mc:AlternateContent>
    </p:spTree>
    <p:extLst>
      <p:ext uri="{BB962C8B-B14F-4D97-AF65-F5344CB8AC3E}">
        <p14:creationId xmlns:p14="http://schemas.microsoft.com/office/powerpoint/2010/main" val="5932476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25780" y="128393"/>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Underdamped Second-Order Systems:</a:t>
            </a:r>
            <a:endParaRPr lang="en-US"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525780" y="569738"/>
                <a:ext cx="11353605" cy="6213945"/>
              </a:xfrm>
              <a:prstGeom prst="rect">
                <a:avLst/>
              </a:prstGeom>
              <a:noFill/>
            </p:spPr>
            <p:txBody>
              <a:bodyPr wrap="square" rtlCol="0">
                <a:spAutoFit/>
              </a:bodyPr>
              <a:lstStyle/>
              <a:p>
                <a:pPr algn="just">
                  <a:lnSpc>
                    <a:spcPct val="150000"/>
                  </a:lnSpc>
                </a:pPr>
                <a14:m>
                  <m:oMathPara xmlns:m="http://schemas.openxmlformats.org/officeDocument/2006/math">
                    <m:oMathParaPr>
                      <m:jc m:val="centerGroup"/>
                    </m:oMathParaPr>
                    <m:oMath xmlns:m="http://schemas.openxmlformats.org/officeDocument/2006/math">
                      <m:r>
                        <a:rPr lang="en-US" sz="2400" b="0" i="1" smtClean="0">
                          <a:solidFill>
                            <a:srgbClr val="BC14AC"/>
                          </a:solidFill>
                          <a:latin typeface="Cambria Math" panose="02040503050406030204" pitchFamily="18" charset="0"/>
                          <a:cs typeface="Times New Roman" panose="02020603050405020304" pitchFamily="18" charset="0"/>
                        </a:rPr>
                        <m:t>𝑇</m:t>
                      </m:r>
                      <m:r>
                        <a:rPr lang="en-US" sz="2400" b="0" i="1" baseline="-25000" smtClean="0">
                          <a:solidFill>
                            <a:srgbClr val="BC14AC"/>
                          </a:solidFill>
                          <a:latin typeface="Cambria Math" panose="02040503050406030204" pitchFamily="18" charset="0"/>
                          <a:cs typeface="Times New Roman" panose="02020603050405020304" pitchFamily="18" charset="0"/>
                        </a:rPr>
                        <m:t>𝑝</m:t>
                      </m:r>
                      <m:r>
                        <a:rPr lang="en-US" sz="2400" b="0" i="1" smtClean="0">
                          <a:solidFill>
                            <a:srgbClr val="BC14AC"/>
                          </a:solidFill>
                          <a:latin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𝜋</m:t>
                          </m:r>
                        </m:num>
                        <m:den>
                          <m:sSub>
                            <m:sSubPr>
                              <m:ctrlPr>
                                <a:rPr lang="en-US" sz="2400" b="0" i="1" smtClean="0">
                                  <a:solidFill>
                                    <a:srgbClr val="BC14AC"/>
                                  </a:solidFill>
                                  <a:latin typeface="Cambria Math" panose="02040503050406030204" pitchFamily="18" charset="0"/>
                                  <a:cs typeface="Times New Roman" panose="02020603050405020304" pitchFamily="18" charset="0"/>
                                </a:rPr>
                              </m:ctrlPr>
                            </m:sSub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b="0" i="1" smtClean="0">
                                  <a:solidFill>
                                    <a:srgbClr val="BC14AC"/>
                                  </a:solidFill>
                                  <a:latin typeface="Cambria Math" panose="02040503050406030204" pitchFamily="18" charset="0"/>
                                  <a:cs typeface="Times New Roman" panose="02020603050405020304" pitchFamily="18" charset="0"/>
                                </a:rPr>
                                <m:t>𝑛</m:t>
                              </m:r>
                            </m:sub>
                          </m:sSub>
                          <m:rad>
                            <m:radPr>
                              <m:degHide m:val="on"/>
                              <m:ctrlPr>
                                <a:rPr lang="en-US" sz="2400" b="0" i="1" smtClean="0">
                                  <a:solidFill>
                                    <a:srgbClr val="BC14AC"/>
                                  </a:solidFill>
                                  <a:latin typeface="Cambria Math" panose="02040503050406030204" pitchFamily="18" charset="0"/>
                                  <a:cs typeface="Times New Roman" panose="02020603050405020304" pitchFamily="18" charset="0"/>
                                </a:rPr>
                              </m:ctrlPr>
                            </m:radPr>
                            <m:deg/>
                            <m:e>
                              <m:r>
                                <a:rPr lang="en-US" sz="2400" b="0" i="1" smtClean="0">
                                  <a:solidFill>
                                    <a:srgbClr val="BC14AC"/>
                                  </a:solidFill>
                                  <a:latin typeface="Cambria Math" panose="02040503050406030204" pitchFamily="18" charset="0"/>
                                  <a:cs typeface="Times New Roman" panose="02020603050405020304" pitchFamily="18" charset="0"/>
                                </a:rPr>
                                <m:t>1−</m:t>
                              </m:r>
                              <m:sSup>
                                <m:sSupPr>
                                  <m:ctrlPr>
                                    <a:rPr lang="en-US" sz="2400" b="0" i="1" smtClean="0">
                                      <a:solidFill>
                                        <a:srgbClr val="BC14AC"/>
                                      </a:solidFill>
                                      <a:latin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e>
                                <m:sup>
                                  <m:r>
                                    <a:rPr lang="en-US" sz="2400" b="0" i="1" smtClean="0">
                                      <a:solidFill>
                                        <a:srgbClr val="BC14AC"/>
                                      </a:solidFill>
                                      <a:latin typeface="Cambria Math" panose="02040503050406030204" pitchFamily="18" charset="0"/>
                                      <a:cs typeface="Times New Roman" panose="02020603050405020304" pitchFamily="18" charset="0"/>
                                    </a:rPr>
                                    <m:t>2</m:t>
                                  </m:r>
                                </m:sup>
                              </m:sSup>
                            </m:e>
                          </m:rad>
                        </m:den>
                      </m:f>
                      <m:r>
                        <a:rPr lang="en-US" sz="2400" i="1">
                          <a:solidFill>
                            <a:srgbClr val="BC14AC"/>
                          </a:solidFill>
                          <a:latin typeface="Cambria Math" panose="02040503050406030204" pitchFamily="18" charset="0"/>
                          <a:cs typeface="Times New Roman" panose="02020603050405020304" pitchFamily="18" charset="0"/>
                        </a:rPr>
                        <m:t>=</m:t>
                      </m:r>
                      <m:f>
                        <m:fPr>
                          <m:ctrlPr>
                            <a:rPr lang="en-US" sz="2400" i="1">
                              <a:solidFill>
                                <a:srgbClr val="BC14AC"/>
                              </a:solidFill>
                              <a:latin typeface="Cambria Math" panose="02040503050406030204" pitchFamily="18" charset="0"/>
                              <a:cs typeface="Times New Roman" panose="02020603050405020304" pitchFamily="18" charset="0"/>
                            </a:rPr>
                          </m:ctrlPr>
                        </m:fPr>
                        <m:num>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𝜋</m:t>
                          </m:r>
                        </m:num>
                        <m:den>
                          <m:sSub>
                            <m:sSubPr>
                              <m:ctrlP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𝑑</m:t>
                              </m:r>
                            </m:sub>
                          </m:sSub>
                        </m:den>
                      </m:f>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oMath>
                  </m:oMathPara>
                </a14:m>
                <a:endParaRPr lang="en-US" sz="2400" b="0" i="1" dirty="0">
                  <a:solidFill>
                    <a:srgbClr val="BC14AC"/>
                  </a:solidFill>
                  <a:latin typeface="Cambria Math" panose="02040503050406030204" pitchFamily="18" charset="0"/>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sSub>
                        <m:sSub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𝑇</m:t>
                          </m:r>
                        </m:e>
                        <m: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sub>
                      </m:s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4</m:t>
                          </m:r>
                        </m:num>
                        <m:den>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sSub>
                            <m:sSub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den>
                      </m:f>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4</m:t>
                          </m:r>
                        </m:num>
                        <m:den>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𝑑</m:t>
                              </m:r>
                            </m:sub>
                          </m:s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den>
                      </m:f>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oMath>
                  </m:oMathPara>
                </a14:m>
                <a:endParaRPr lang="en-US" sz="2400" b="0" i="1" dirty="0">
                  <a:solidFill>
                    <a:srgbClr val="BC14AC"/>
                  </a:solidFill>
                  <a:latin typeface="Cambria Math" panose="020405030504060302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Equation (1) shows that </a:t>
                </a:r>
                <a14:m>
                  <m:oMath xmlns:m="http://schemas.openxmlformats.org/officeDocument/2006/math">
                    <m:r>
                      <a:rPr lang="en-US" sz="2400" b="0" i="1" smtClean="0">
                        <a:solidFill>
                          <a:srgbClr val="BC14AC"/>
                        </a:solidFill>
                        <a:latin typeface="Cambria Math" panose="02040503050406030204" pitchFamily="18" charset="0"/>
                        <a:cs typeface="Times New Roman" panose="02020603050405020304" pitchFamily="18" charset="0"/>
                      </a:rPr>
                      <m:t>𝑇</m:t>
                    </m:r>
                    <m:r>
                      <a:rPr lang="en-US" sz="2400" b="0" i="1" baseline="-25000" smtClean="0">
                        <a:solidFill>
                          <a:srgbClr val="BC14AC"/>
                        </a:solidFill>
                        <a:latin typeface="Cambria Math" panose="02040503050406030204" pitchFamily="18" charset="0"/>
                        <a:cs typeface="Times New Roman" panose="02020603050405020304" pitchFamily="18" charset="0"/>
                      </a:rPr>
                      <m:t>𝑝</m:t>
                    </m:r>
                  </m:oMath>
                </a14:m>
                <a:r>
                  <a:rPr lang="en-US" sz="2400" dirty="0">
                    <a:solidFill>
                      <a:srgbClr val="0000FF"/>
                    </a:solidFill>
                    <a:latin typeface="Times New Roman" panose="02020603050405020304" pitchFamily="18" charset="0"/>
                    <a:cs typeface="Times New Roman" panose="02020603050405020304" pitchFamily="18" charset="0"/>
                  </a:rPr>
                  <a:t> is inversely proportional to the imaginary part of the pole.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Since horizontal lines on the s-plane are lines of constant imaginary value, they are also lines of constant peak time.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Similarly, Eq. (2) tells us that </a:t>
                </a:r>
                <a14:m>
                  <m:oMath xmlns:m="http://schemas.openxmlformats.org/officeDocument/2006/math">
                    <m:r>
                      <a:rPr lang="en-US" sz="2400" b="0" i="1" smtClean="0">
                        <a:solidFill>
                          <a:srgbClr val="BC14AC"/>
                        </a:solidFill>
                        <a:latin typeface="Cambria Math" panose="02040503050406030204" pitchFamily="18" charset="0"/>
                        <a:cs typeface="Times New Roman" panose="02020603050405020304" pitchFamily="18" charset="0"/>
                      </a:rPr>
                      <m:t>𝑇</m:t>
                    </m:r>
                    <m:r>
                      <a:rPr lang="en-US" sz="2400" b="0" i="1" baseline="-25000" smtClean="0">
                        <a:solidFill>
                          <a:srgbClr val="BC14AC"/>
                        </a:solidFill>
                        <a:latin typeface="Cambria Math" panose="02040503050406030204" pitchFamily="18" charset="0"/>
                        <a:cs typeface="Times New Roman" panose="02020603050405020304" pitchFamily="18" charset="0"/>
                      </a:rPr>
                      <m:t>𝑠</m:t>
                    </m:r>
                    <m:r>
                      <a:rPr lang="en-US" sz="2400" b="0" i="1" baseline="-25000" smtClean="0">
                        <a:solidFill>
                          <a:srgbClr val="BC14AC"/>
                        </a:solidFill>
                        <a:latin typeface="Cambria Math" panose="02040503050406030204" pitchFamily="18" charset="0"/>
                        <a:cs typeface="Times New Roman" panose="02020603050405020304" pitchFamily="18" charset="0"/>
                      </a:rPr>
                      <m:t> </m:t>
                    </m:r>
                  </m:oMath>
                </a14:m>
                <a:r>
                  <a:rPr lang="en-US" sz="2400" dirty="0">
                    <a:solidFill>
                      <a:srgbClr val="0000FF"/>
                    </a:solidFill>
                    <a:latin typeface="Times New Roman" panose="02020603050405020304" pitchFamily="18" charset="0"/>
                    <a:cs typeface="Times New Roman" panose="02020603050405020304" pitchFamily="18" charset="0"/>
                  </a:rPr>
                  <a:t> settling time is inversely proportional to the real part of the pole.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Since vertical lines on the s-plane are lines of constant real value, they are also lines of constant settling time.</a:t>
                </a: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525780" y="569738"/>
                <a:ext cx="11353605" cy="6213945"/>
              </a:xfrm>
              <a:prstGeom prst="rect">
                <a:avLst/>
              </a:prstGeom>
              <a:blipFill>
                <a:blip r:embed="rId2"/>
                <a:stretch>
                  <a:fillRect l="-805" r="-805" b="-1275"/>
                </a:stretch>
              </a:blipFill>
            </p:spPr>
            <p:txBody>
              <a:bodyPr/>
              <a:lstStyle/>
              <a:p>
                <a:r>
                  <a:rPr lang="en-IN">
                    <a:noFill/>
                  </a:rPr>
                  <a:t> </a:t>
                </a:r>
              </a:p>
            </p:txBody>
          </p:sp>
        </mc:Fallback>
      </mc:AlternateContent>
    </p:spTree>
    <p:extLst>
      <p:ext uri="{BB962C8B-B14F-4D97-AF65-F5344CB8AC3E}">
        <p14:creationId xmlns:p14="http://schemas.microsoft.com/office/powerpoint/2010/main" val="21967307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25780" y="128393"/>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Underdamped Second-Order Systems:</a:t>
            </a:r>
            <a:endParaRPr lang="en-US"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6069496" y="1046814"/>
                <a:ext cx="5783385" cy="3349956"/>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Finally, since </a:t>
                </a:r>
                <a14:m>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unc>
                      <m:func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cos</m:t>
                        </m:r>
                      </m:fName>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𝜃</m:t>
                        </m:r>
                      </m:e>
                    </m:func>
                  </m:oMath>
                </a14:m>
                <a:r>
                  <a:rPr lang="en-US" sz="2400" dirty="0">
                    <a:solidFill>
                      <a:srgbClr val="0000FF"/>
                    </a:solidFill>
                    <a:latin typeface="Times New Roman" panose="02020603050405020304" pitchFamily="18" charset="0"/>
                    <a:cs typeface="Times New Roman" panose="02020603050405020304" pitchFamily="18" charset="0"/>
                  </a:rPr>
                  <a:t>, radial lines are lines of constant </a:t>
                </a:r>
                <a14:m>
                  <m:oMath xmlns:m="http://schemas.openxmlformats.org/officeDocument/2006/math">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oMath>
                </a14:m>
                <a:r>
                  <a:rPr lang="en-US" sz="2400" dirty="0">
                    <a:solidFill>
                      <a:srgbClr val="0000FF"/>
                    </a:solidFill>
                    <a:latin typeface="Times New Roman" panose="02020603050405020304" pitchFamily="18" charset="0"/>
                    <a:cs typeface="Times New Roman" panose="02020603050405020304" pitchFamily="18" charset="0"/>
                  </a:rPr>
                  <a:t>. Since percent overshoot is only a function of </a:t>
                </a:r>
                <a14:m>
                  <m:oMath xmlns:m="http://schemas.openxmlformats.org/officeDocument/2006/math">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oMath>
                </a14:m>
                <a:r>
                  <a:rPr lang="en-US" sz="2400" dirty="0">
                    <a:solidFill>
                      <a:srgbClr val="0000FF"/>
                    </a:solidFill>
                    <a:latin typeface="Times New Roman" panose="02020603050405020304" pitchFamily="18" charset="0"/>
                    <a:cs typeface="Times New Roman" panose="02020603050405020304" pitchFamily="18" charset="0"/>
                  </a:rPr>
                  <a:t>, radial lines are thus lines of constant percent overshoot, %OS.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lines of constant </a:t>
                </a:r>
                <a:r>
                  <a:rPr lang="en-US" sz="2400" dirty="0" err="1">
                    <a:solidFill>
                      <a:srgbClr val="0000FF"/>
                    </a:solidFill>
                    <a:latin typeface="Times New Roman" panose="02020603050405020304" pitchFamily="18" charset="0"/>
                    <a:cs typeface="Times New Roman" panose="02020603050405020304" pitchFamily="18" charset="0"/>
                  </a:rPr>
                  <a:t>Tp</a:t>
                </a:r>
                <a:r>
                  <a:rPr lang="en-US" sz="2400" dirty="0">
                    <a:solidFill>
                      <a:srgbClr val="0000FF"/>
                    </a:solidFill>
                    <a:latin typeface="Times New Roman" panose="02020603050405020304" pitchFamily="18" charset="0"/>
                    <a:cs typeface="Times New Roman" panose="02020603050405020304" pitchFamily="18" charset="0"/>
                  </a:rPr>
                  <a:t>, Ts, and %OS are labeled on the s-plane.</a:t>
                </a: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6069496" y="1046814"/>
                <a:ext cx="5783385" cy="3349956"/>
              </a:xfrm>
              <a:prstGeom prst="rect">
                <a:avLst/>
              </a:prstGeom>
              <a:blipFill>
                <a:blip r:embed="rId2"/>
                <a:stretch>
                  <a:fillRect l="-1688" r="-1582" b="-3461"/>
                </a:stretch>
              </a:blipFill>
            </p:spPr>
            <p:txBody>
              <a:bodyPr/>
              <a:lstStyle/>
              <a:p>
                <a:r>
                  <a:rPr lang="en-IN">
                    <a:noFill/>
                  </a:rPr>
                  <a:t> </a:t>
                </a:r>
              </a:p>
            </p:txBody>
          </p:sp>
        </mc:Fallback>
      </mc:AlternateContent>
      <p:pic>
        <p:nvPicPr>
          <p:cNvPr id="3" name="Picture 2">
            <a:extLst>
              <a:ext uri="{FF2B5EF4-FFF2-40B4-BE49-F238E27FC236}">
                <a16:creationId xmlns:a16="http://schemas.microsoft.com/office/drawing/2014/main" id="{7A292ACE-7300-41E7-8BC4-9086D4B53A93}"/>
              </a:ext>
            </a:extLst>
          </p:cNvPr>
          <p:cNvPicPr>
            <a:picLocks noChangeAspect="1"/>
          </p:cNvPicPr>
          <p:nvPr/>
        </p:nvPicPr>
        <p:blipFill>
          <a:blip r:embed="rId3"/>
          <a:stretch>
            <a:fillRect/>
          </a:stretch>
        </p:blipFill>
        <p:spPr>
          <a:xfrm>
            <a:off x="525780" y="902620"/>
            <a:ext cx="5258398" cy="3892246"/>
          </a:xfrm>
          <a:prstGeom prst="rect">
            <a:avLst/>
          </a:prstGeom>
        </p:spPr>
      </p:pic>
      <p:sp>
        <p:nvSpPr>
          <p:cNvPr id="9" name="TextBox 8">
            <a:extLst>
              <a:ext uri="{FF2B5EF4-FFF2-40B4-BE49-F238E27FC236}">
                <a16:creationId xmlns:a16="http://schemas.microsoft.com/office/drawing/2014/main" id="{51F210A7-3C93-4D1A-9C92-2875030316EC}"/>
              </a:ext>
            </a:extLst>
          </p:cNvPr>
          <p:cNvSpPr txBox="1"/>
          <p:nvPr/>
        </p:nvSpPr>
        <p:spPr>
          <a:xfrm>
            <a:off x="525780" y="5164855"/>
            <a:ext cx="4231750" cy="1477328"/>
          </a:xfrm>
          <a:prstGeom prst="rect">
            <a:avLst/>
          </a:prstGeom>
          <a:noFill/>
        </p:spPr>
        <p:txBody>
          <a:bodyPr wrap="square">
            <a:spAutoFit/>
          </a:bodyPr>
          <a:lstStyle/>
          <a:p>
            <a:r>
              <a:rPr lang="en-US" dirty="0">
                <a:solidFill>
                  <a:srgbClr val="0000FF"/>
                </a:solidFill>
                <a:latin typeface="Times New Roman" panose="02020603050405020304" pitchFamily="18" charset="0"/>
                <a:cs typeface="Times New Roman" panose="02020603050405020304" pitchFamily="18" charset="0"/>
              </a:rPr>
              <a:t>Lines of constant peak time, </a:t>
            </a:r>
            <a:r>
              <a:rPr lang="en-US" dirty="0" err="1">
                <a:solidFill>
                  <a:srgbClr val="0000FF"/>
                </a:solidFill>
                <a:latin typeface="Times New Roman" panose="02020603050405020304" pitchFamily="18" charset="0"/>
                <a:cs typeface="Times New Roman" panose="02020603050405020304" pitchFamily="18" charset="0"/>
              </a:rPr>
              <a:t>T</a:t>
            </a:r>
            <a:r>
              <a:rPr lang="en-US" baseline="-25000" dirty="0" err="1">
                <a:solidFill>
                  <a:srgbClr val="0000FF"/>
                </a:solidFill>
                <a:latin typeface="Times New Roman" panose="02020603050405020304" pitchFamily="18" charset="0"/>
                <a:cs typeface="Times New Roman" panose="02020603050405020304" pitchFamily="18" charset="0"/>
              </a:rPr>
              <a:t>p</a:t>
            </a:r>
            <a:r>
              <a:rPr lang="en-US" dirty="0">
                <a:solidFill>
                  <a:srgbClr val="0000FF"/>
                </a:solidFill>
                <a:latin typeface="Times New Roman" panose="02020603050405020304" pitchFamily="18" charset="0"/>
                <a:cs typeface="Times New Roman" panose="02020603050405020304" pitchFamily="18" charset="0"/>
              </a:rPr>
              <a:t>, settling time, T</a:t>
            </a:r>
            <a:r>
              <a:rPr lang="en-US" baseline="-25000" dirty="0">
                <a:solidFill>
                  <a:srgbClr val="0000FF"/>
                </a:solidFill>
                <a:latin typeface="Times New Roman" panose="02020603050405020304" pitchFamily="18" charset="0"/>
                <a:cs typeface="Times New Roman" panose="02020603050405020304" pitchFamily="18" charset="0"/>
              </a:rPr>
              <a:t>s</a:t>
            </a:r>
            <a:r>
              <a:rPr lang="en-US" dirty="0">
                <a:solidFill>
                  <a:srgbClr val="0000FF"/>
                </a:solidFill>
                <a:latin typeface="Times New Roman" panose="02020603050405020304" pitchFamily="18" charset="0"/>
                <a:cs typeface="Times New Roman" panose="02020603050405020304" pitchFamily="18" charset="0"/>
              </a:rPr>
              <a:t>, and percent overshoot, %OS. Note: T</a:t>
            </a:r>
            <a:r>
              <a:rPr lang="en-US" baseline="-25000" dirty="0">
                <a:solidFill>
                  <a:srgbClr val="0000FF"/>
                </a:solidFill>
                <a:latin typeface="Times New Roman" panose="02020603050405020304" pitchFamily="18" charset="0"/>
                <a:cs typeface="Times New Roman" panose="02020603050405020304" pitchFamily="18" charset="0"/>
              </a:rPr>
              <a:t>s2</a:t>
            </a:r>
            <a:r>
              <a:rPr lang="en-US" dirty="0">
                <a:solidFill>
                  <a:srgbClr val="0000FF"/>
                </a:solidFill>
                <a:latin typeface="Times New Roman" panose="02020603050405020304" pitchFamily="18" charset="0"/>
                <a:cs typeface="Times New Roman" panose="02020603050405020304" pitchFamily="18" charset="0"/>
              </a:rPr>
              <a:t> &lt; T</a:t>
            </a:r>
            <a:r>
              <a:rPr lang="en-US" baseline="-25000" dirty="0">
                <a:solidFill>
                  <a:srgbClr val="0000FF"/>
                </a:solidFill>
                <a:latin typeface="Times New Roman" panose="02020603050405020304" pitchFamily="18" charset="0"/>
                <a:cs typeface="Times New Roman" panose="02020603050405020304" pitchFamily="18" charset="0"/>
              </a:rPr>
              <a:t>s1</a:t>
            </a:r>
            <a:r>
              <a:rPr lang="en-US" dirty="0">
                <a:solidFill>
                  <a:srgbClr val="0000FF"/>
                </a:solidFill>
                <a:latin typeface="Times New Roman" panose="02020603050405020304" pitchFamily="18" charset="0"/>
                <a:cs typeface="Times New Roman" panose="02020603050405020304" pitchFamily="18" charset="0"/>
              </a:rPr>
              <a:t> ; </a:t>
            </a:r>
          </a:p>
          <a:p>
            <a:r>
              <a:rPr lang="en-US" dirty="0">
                <a:solidFill>
                  <a:srgbClr val="0000FF"/>
                </a:solidFill>
                <a:latin typeface="Times New Roman" panose="02020603050405020304" pitchFamily="18" charset="0"/>
                <a:cs typeface="Times New Roman" panose="02020603050405020304" pitchFamily="18" charset="0"/>
              </a:rPr>
              <a:t>         T</a:t>
            </a:r>
            <a:r>
              <a:rPr lang="en-US" baseline="-25000" dirty="0">
                <a:solidFill>
                  <a:srgbClr val="0000FF"/>
                </a:solidFill>
                <a:latin typeface="Times New Roman" panose="02020603050405020304" pitchFamily="18" charset="0"/>
                <a:cs typeface="Times New Roman" panose="02020603050405020304" pitchFamily="18" charset="0"/>
              </a:rPr>
              <a:t>p2</a:t>
            </a:r>
            <a:r>
              <a:rPr lang="en-US" dirty="0">
                <a:solidFill>
                  <a:srgbClr val="0000FF"/>
                </a:solidFill>
                <a:latin typeface="Times New Roman" panose="02020603050405020304" pitchFamily="18" charset="0"/>
                <a:cs typeface="Times New Roman" panose="02020603050405020304" pitchFamily="18" charset="0"/>
              </a:rPr>
              <a:t> &lt; T</a:t>
            </a:r>
            <a:r>
              <a:rPr lang="en-US" baseline="-25000" dirty="0">
                <a:solidFill>
                  <a:srgbClr val="0000FF"/>
                </a:solidFill>
                <a:latin typeface="Times New Roman" panose="02020603050405020304" pitchFamily="18" charset="0"/>
                <a:cs typeface="Times New Roman" panose="02020603050405020304" pitchFamily="18" charset="0"/>
              </a:rPr>
              <a:t>p1</a:t>
            </a:r>
            <a:r>
              <a:rPr lang="en-US" dirty="0">
                <a:solidFill>
                  <a:srgbClr val="0000FF"/>
                </a:solidFill>
                <a:latin typeface="Times New Roman" panose="02020603050405020304" pitchFamily="18" charset="0"/>
                <a:cs typeface="Times New Roman" panose="02020603050405020304" pitchFamily="18" charset="0"/>
              </a:rPr>
              <a:t>; </a:t>
            </a:r>
          </a:p>
          <a:p>
            <a:r>
              <a:rPr lang="en-US" dirty="0">
                <a:solidFill>
                  <a:srgbClr val="0000FF"/>
                </a:solidFill>
                <a:latin typeface="Times New Roman" panose="02020603050405020304" pitchFamily="18" charset="0"/>
                <a:cs typeface="Times New Roman" panose="02020603050405020304" pitchFamily="18" charset="0"/>
              </a:rPr>
              <a:t>    %OS1 &lt; %OS2</a:t>
            </a:r>
            <a:endParaRPr lang="en-IN"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734061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25780" y="128393"/>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Underdamped Second-Order Systems:</a:t>
            </a:r>
            <a:endParaRPr lang="en-US" sz="2400" b="1" baseline="-25000"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525781" y="4598400"/>
            <a:ext cx="3555890" cy="1687963"/>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poles are moved in a vertical direction, keeping the real part the same. </a:t>
            </a:r>
          </a:p>
        </p:txBody>
      </p:sp>
      <p:pic>
        <p:nvPicPr>
          <p:cNvPr id="3" name="Picture 2">
            <a:extLst>
              <a:ext uri="{FF2B5EF4-FFF2-40B4-BE49-F238E27FC236}">
                <a16:creationId xmlns:a16="http://schemas.microsoft.com/office/drawing/2014/main" id="{C1A84EB6-BE67-4073-85B6-52BCB6D67D62}"/>
              </a:ext>
            </a:extLst>
          </p:cNvPr>
          <p:cNvPicPr>
            <a:picLocks noChangeAspect="1"/>
          </p:cNvPicPr>
          <p:nvPr/>
        </p:nvPicPr>
        <p:blipFill>
          <a:blip r:embed="rId2"/>
          <a:stretch>
            <a:fillRect/>
          </a:stretch>
        </p:blipFill>
        <p:spPr>
          <a:xfrm>
            <a:off x="770386" y="784568"/>
            <a:ext cx="3311284" cy="3669261"/>
          </a:xfrm>
          <a:prstGeom prst="rect">
            <a:avLst/>
          </a:prstGeom>
        </p:spPr>
      </p:pic>
      <p:pic>
        <p:nvPicPr>
          <p:cNvPr id="7" name="Picture 6">
            <a:extLst>
              <a:ext uri="{FF2B5EF4-FFF2-40B4-BE49-F238E27FC236}">
                <a16:creationId xmlns:a16="http://schemas.microsoft.com/office/drawing/2014/main" id="{6058D030-1201-47D6-87E5-68A63B437F98}"/>
              </a:ext>
            </a:extLst>
          </p:cNvPr>
          <p:cNvPicPr>
            <a:picLocks noChangeAspect="1"/>
          </p:cNvPicPr>
          <p:nvPr/>
        </p:nvPicPr>
        <p:blipFill>
          <a:blip r:embed="rId3"/>
          <a:stretch>
            <a:fillRect/>
          </a:stretch>
        </p:blipFill>
        <p:spPr>
          <a:xfrm>
            <a:off x="5320430" y="637935"/>
            <a:ext cx="5579804" cy="3948419"/>
          </a:xfrm>
          <a:prstGeom prst="rect">
            <a:avLst/>
          </a:prstGeom>
        </p:spPr>
      </p:pic>
      <p:sp>
        <p:nvSpPr>
          <p:cNvPr id="9" name="TextBox 8">
            <a:extLst>
              <a:ext uri="{FF2B5EF4-FFF2-40B4-BE49-F238E27FC236}">
                <a16:creationId xmlns:a16="http://schemas.microsoft.com/office/drawing/2014/main" id="{9D7EF1D1-F8C7-4DEF-9DE4-D732A8F5089C}"/>
              </a:ext>
            </a:extLst>
          </p:cNvPr>
          <p:cNvSpPr txBox="1"/>
          <p:nvPr/>
        </p:nvSpPr>
        <p:spPr>
          <a:xfrm>
            <a:off x="4678017" y="4635669"/>
            <a:ext cx="6988201" cy="1687963"/>
          </a:xfrm>
          <a:prstGeom prst="rect">
            <a:avLst/>
          </a:prstGeom>
          <a:noFill/>
        </p:spPr>
        <p:txBody>
          <a:bodyPr wrap="square">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As the poles move in a vertical direction, the frequency increases, but the envelope remains the same since the real part of the pole is not changing. </a:t>
            </a:r>
          </a:p>
        </p:txBody>
      </p:sp>
    </p:spTree>
    <p:extLst>
      <p:ext uri="{BB962C8B-B14F-4D97-AF65-F5344CB8AC3E}">
        <p14:creationId xmlns:p14="http://schemas.microsoft.com/office/powerpoint/2010/main" val="14979889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25780" y="128393"/>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Underdamped Second-Order Systems:</a:t>
            </a:r>
            <a:endParaRPr lang="en-US" sz="2400" b="1" baseline="-25000"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525780" y="1046814"/>
            <a:ext cx="11327101" cy="4457952"/>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Figure shows the step responses as the poles are moved in a vertical direction, keeping the real part the same.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As the poles move in a vertical direction, the frequency increases, but the envelope remains the same since the real part of the pole is not changing.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figure shows a constant exponential envelope, even though the sinusoidal response is</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changing frequency.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Since all curves fit under the same exponential decay curve, the settling time is virtually the same for all waveforms. Note that as overshoot increases, the rise time decreases</a:t>
            </a:r>
          </a:p>
        </p:txBody>
      </p:sp>
    </p:spTree>
    <p:extLst>
      <p:ext uri="{BB962C8B-B14F-4D97-AF65-F5344CB8AC3E}">
        <p14:creationId xmlns:p14="http://schemas.microsoft.com/office/powerpoint/2010/main" val="4812164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25780" y="128393"/>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Underdamped Second-Order Systems:</a:t>
            </a:r>
            <a:endParaRPr lang="en-US" sz="2400" b="1" baseline="-25000"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525781" y="4598400"/>
            <a:ext cx="3555890" cy="2241960"/>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poles are moved in a horizontal direction, keeping the imaginary part the same. </a:t>
            </a:r>
          </a:p>
        </p:txBody>
      </p:sp>
      <p:sp>
        <p:nvSpPr>
          <p:cNvPr id="9" name="TextBox 8">
            <a:extLst>
              <a:ext uri="{FF2B5EF4-FFF2-40B4-BE49-F238E27FC236}">
                <a16:creationId xmlns:a16="http://schemas.microsoft.com/office/drawing/2014/main" id="{9D7EF1D1-F8C7-4DEF-9DE4-D732A8F5089C}"/>
              </a:ext>
            </a:extLst>
          </p:cNvPr>
          <p:cNvSpPr txBox="1"/>
          <p:nvPr/>
        </p:nvSpPr>
        <p:spPr>
          <a:xfrm>
            <a:off x="4678017" y="4635669"/>
            <a:ext cx="6988201" cy="2241960"/>
          </a:xfrm>
          <a:prstGeom prst="rect">
            <a:avLst/>
          </a:prstGeom>
          <a:noFill/>
        </p:spPr>
        <p:txBody>
          <a:bodyPr wrap="square">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As the poles move to the left, the response damps out more rapidly, while the frequency remains the same.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peak time is the same for all waveforms because the imaginary part remains the same.</a:t>
            </a:r>
          </a:p>
        </p:txBody>
      </p:sp>
      <p:pic>
        <p:nvPicPr>
          <p:cNvPr id="4" name="Picture 3">
            <a:extLst>
              <a:ext uri="{FF2B5EF4-FFF2-40B4-BE49-F238E27FC236}">
                <a16:creationId xmlns:a16="http://schemas.microsoft.com/office/drawing/2014/main" id="{7BC3F23D-3AFF-4ABC-8C97-79C6ECE82EB4}"/>
              </a:ext>
            </a:extLst>
          </p:cNvPr>
          <p:cNvPicPr>
            <a:picLocks noChangeAspect="1"/>
          </p:cNvPicPr>
          <p:nvPr/>
        </p:nvPicPr>
        <p:blipFill>
          <a:blip r:embed="rId2"/>
          <a:stretch>
            <a:fillRect/>
          </a:stretch>
        </p:blipFill>
        <p:spPr>
          <a:xfrm>
            <a:off x="740786" y="1270196"/>
            <a:ext cx="4100618" cy="2957247"/>
          </a:xfrm>
          <a:prstGeom prst="rect">
            <a:avLst/>
          </a:prstGeom>
        </p:spPr>
      </p:pic>
      <p:pic>
        <p:nvPicPr>
          <p:cNvPr id="10" name="Picture 9">
            <a:extLst>
              <a:ext uri="{FF2B5EF4-FFF2-40B4-BE49-F238E27FC236}">
                <a16:creationId xmlns:a16="http://schemas.microsoft.com/office/drawing/2014/main" id="{A9977A50-9ADB-4551-9D75-83B5E83D1256}"/>
              </a:ext>
            </a:extLst>
          </p:cNvPr>
          <p:cNvPicPr>
            <a:picLocks noChangeAspect="1"/>
          </p:cNvPicPr>
          <p:nvPr/>
        </p:nvPicPr>
        <p:blipFill>
          <a:blip r:embed="rId3"/>
          <a:stretch>
            <a:fillRect/>
          </a:stretch>
        </p:blipFill>
        <p:spPr>
          <a:xfrm>
            <a:off x="4977707" y="1149026"/>
            <a:ext cx="5014431" cy="3496906"/>
          </a:xfrm>
          <a:prstGeom prst="rect">
            <a:avLst/>
          </a:prstGeom>
        </p:spPr>
      </p:pic>
    </p:spTree>
    <p:extLst>
      <p:ext uri="{BB962C8B-B14F-4D97-AF65-F5344CB8AC3E}">
        <p14:creationId xmlns:p14="http://schemas.microsoft.com/office/powerpoint/2010/main" val="1116011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Poles and Zeros of a First-Order System &amp; System Response</a:t>
            </a:r>
            <a:endParaRPr lang="en-IN" sz="2400" b="1"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51694" y="844058"/>
                <a:ext cx="11507372" cy="6032357"/>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output response of a system is the sum of two responses: the</a:t>
                </a:r>
                <a:r>
                  <a:rPr lang="en-US" sz="2400" b="1" dirty="0">
                    <a:solidFill>
                      <a:srgbClr val="0000FF"/>
                    </a:solidFill>
                    <a:latin typeface="Times New Roman" panose="02020603050405020304" pitchFamily="18" charset="0"/>
                    <a:cs typeface="Times New Roman" panose="02020603050405020304" pitchFamily="18" charset="0"/>
                  </a:rPr>
                  <a:t> forced response</a:t>
                </a:r>
                <a:r>
                  <a:rPr lang="en-US" sz="2400" dirty="0">
                    <a:solidFill>
                      <a:srgbClr val="0000FF"/>
                    </a:solidFill>
                    <a:latin typeface="Times New Roman" panose="02020603050405020304" pitchFamily="18" charset="0"/>
                    <a:cs typeface="Times New Roman" panose="02020603050405020304" pitchFamily="18" charset="0"/>
                  </a:rPr>
                  <a:t> and the </a:t>
                </a:r>
                <a:r>
                  <a:rPr lang="en-US" sz="2400" b="1" dirty="0">
                    <a:solidFill>
                      <a:srgbClr val="0000FF"/>
                    </a:solidFill>
                    <a:latin typeface="Times New Roman" panose="02020603050405020304" pitchFamily="18" charset="0"/>
                    <a:cs typeface="Times New Roman" panose="02020603050405020304" pitchFamily="18" charset="0"/>
                  </a:rPr>
                  <a:t>natural response</a:t>
                </a:r>
                <a:r>
                  <a:rPr lang="en-US" sz="2400" dirty="0">
                    <a:solidFill>
                      <a:srgbClr val="0000FF"/>
                    </a:solidFill>
                    <a:latin typeface="Times New Roman" panose="02020603050405020304" pitchFamily="18" charset="0"/>
                    <a:cs typeface="Times New Roman" panose="02020603050405020304" pitchFamily="18" charset="0"/>
                  </a:rPr>
                  <a:t>.</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a:t>
                </a:r>
                <a:r>
                  <a:rPr lang="en-US" sz="2400" b="1" dirty="0">
                    <a:solidFill>
                      <a:srgbClr val="0000FF"/>
                    </a:solidFill>
                    <a:latin typeface="Times New Roman" panose="02020603050405020304" pitchFamily="18" charset="0"/>
                    <a:cs typeface="Times New Roman" panose="02020603050405020304" pitchFamily="18" charset="0"/>
                  </a:rPr>
                  <a:t>forced response</a:t>
                </a:r>
                <a:r>
                  <a:rPr lang="en-US" sz="2400" dirty="0">
                    <a:solidFill>
                      <a:srgbClr val="0000FF"/>
                    </a:solidFill>
                    <a:latin typeface="Times New Roman" panose="02020603050405020304" pitchFamily="18" charset="0"/>
                    <a:cs typeface="Times New Roman" panose="02020603050405020304" pitchFamily="18" charset="0"/>
                  </a:rPr>
                  <a:t> is also called the </a:t>
                </a:r>
                <a:r>
                  <a:rPr lang="en-US" sz="2400" b="1" dirty="0">
                    <a:solidFill>
                      <a:srgbClr val="0000FF"/>
                    </a:solidFill>
                    <a:latin typeface="Times New Roman" panose="02020603050405020304" pitchFamily="18" charset="0"/>
                    <a:cs typeface="Times New Roman" panose="02020603050405020304" pitchFamily="18" charset="0"/>
                  </a:rPr>
                  <a:t>steady-state response</a:t>
                </a:r>
                <a:r>
                  <a:rPr lang="en-US" sz="2400" dirty="0">
                    <a:solidFill>
                      <a:srgbClr val="0000FF"/>
                    </a:solidFill>
                    <a:latin typeface="Times New Roman" panose="02020603050405020304" pitchFamily="18" charset="0"/>
                    <a:cs typeface="Times New Roman" panose="02020603050405020304" pitchFamily="18" charset="0"/>
                  </a:rPr>
                  <a:t> or </a:t>
                </a:r>
                <a:r>
                  <a:rPr lang="en-US" sz="2400" b="1" dirty="0">
                    <a:solidFill>
                      <a:srgbClr val="0000FF"/>
                    </a:solidFill>
                    <a:latin typeface="Times New Roman" panose="02020603050405020304" pitchFamily="18" charset="0"/>
                    <a:cs typeface="Times New Roman" panose="02020603050405020304" pitchFamily="18" charset="0"/>
                  </a:rPr>
                  <a:t>particular solution</a:t>
                </a:r>
                <a:r>
                  <a:rPr lang="en-US" sz="2400" dirty="0">
                    <a:solidFill>
                      <a:srgbClr val="0000FF"/>
                    </a:solidFill>
                    <a:latin typeface="Times New Roman" panose="02020603050405020304" pitchFamily="18" charset="0"/>
                    <a:cs typeface="Times New Roman" panose="02020603050405020304" pitchFamily="18" charset="0"/>
                  </a:rPr>
                  <a:t>. The </a:t>
                </a:r>
                <a:r>
                  <a:rPr lang="en-US" sz="2400" b="1" dirty="0">
                    <a:solidFill>
                      <a:srgbClr val="0000FF"/>
                    </a:solidFill>
                    <a:latin typeface="Times New Roman" panose="02020603050405020304" pitchFamily="18" charset="0"/>
                    <a:cs typeface="Times New Roman" panose="02020603050405020304" pitchFamily="18" charset="0"/>
                  </a:rPr>
                  <a:t>natural response</a:t>
                </a:r>
                <a:r>
                  <a:rPr lang="en-US" sz="2400" dirty="0">
                    <a:solidFill>
                      <a:srgbClr val="0000FF"/>
                    </a:solidFill>
                    <a:latin typeface="Times New Roman" panose="02020603050405020304" pitchFamily="18" charset="0"/>
                    <a:cs typeface="Times New Roman" panose="02020603050405020304" pitchFamily="18" charset="0"/>
                  </a:rPr>
                  <a:t> is also called the </a:t>
                </a:r>
                <a:r>
                  <a:rPr lang="en-US" sz="2400" b="1" dirty="0">
                    <a:solidFill>
                      <a:srgbClr val="0000FF"/>
                    </a:solidFill>
                    <a:latin typeface="Times New Roman" panose="02020603050405020304" pitchFamily="18" charset="0"/>
                    <a:cs typeface="Times New Roman" panose="02020603050405020304" pitchFamily="18" charset="0"/>
                  </a:rPr>
                  <a:t>homogeneous solution</a:t>
                </a:r>
                <a:r>
                  <a:rPr lang="en-US" sz="2400" dirty="0">
                    <a:solidFill>
                      <a:srgbClr val="0000FF"/>
                    </a:solidFill>
                    <a:latin typeface="Times New Roman" panose="02020603050405020304" pitchFamily="18" charset="0"/>
                    <a:cs typeface="Times New Roman" panose="02020603050405020304" pitchFamily="18" charset="0"/>
                  </a:rPr>
                  <a:t>.</a:t>
                </a:r>
              </a:p>
              <a:p>
                <a:pPr algn="just">
                  <a:lnSpc>
                    <a:spcPct val="150000"/>
                  </a:lnSpc>
                </a:pPr>
                <a14:m>
                  <m:oMath xmlns:m="http://schemas.openxmlformats.org/officeDocument/2006/math">
                    <m:r>
                      <a:rPr lang="en-US" sz="2400" b="0" i="0" smtClean="0">
                        <a:solidFill>
                          <a:srgbClr val="0000FF"/>
                        </a:solidFill>
                        <a:latin typeface="Cambria Math" panose="02040503050406030204" pitchFamily="18" charset="0"/>
                        <a:cs typeface="Times New Roman" panose="02020603050405020304" pitchFamily="18" charset="0"/>
                      </a:rPr>
                      <m:t>=</m:t>
                    </m:r>
                    <m:r>
                      <m:rPr>
                        <m:sty m:val="p"/>
                      </m:rPr>
                      <a:rPr lang="en-US" sz="2400" b="0" i="0" smtClean="0">
                        <a:solidFill>
                          <a:srgbClr val="0000FF"/>
                        </a:solidFill>
                        <a:latin typeface="Cambria Math" panose="02040503050406030204" pitchFamily="18" charset="0"/>
                        <a:cs typeface="Times New Roman" panose="02020603050405020304" pitchFamily="18" charset="0"/>
                      </a:rPr>
                      <m:t>G</m:t>
                    </m:r>
                    <m:d>
                      <m:dPr>
                        <m:ctrlPr>
                          <a:rPr lang="en-US" sz="2400" b="0" i="1" smtClean="0">
                            <a:solidFill>
                              <a:srgbClr val="0000FF"/>
                            </a:solidFill>
                            <a:latin typeface="Cambria Math" panose="02040503050406030204" pitchFamily="18" charset="0"/>
                            <a:cs typeface="Times New Roman" panose="02020603050405020304" pitchFamily="18" charset="0"/>
                          </a:rPr>
                        </m:ctrlPr>
                      </m:dPr>
                      <m:e>
                        <m:r>
                          <m:rPr>
                            <m:sty m:val="p"/>
                          </m:rPr>
                          <a:rPr lang="en-US" sz="2400" b="0" i="0" smtClean="0">
                            <a:solidFill>
                              <a:srgbClr val="0000FF"/>
                            </a:solidFill>
                            <a:latin typeface="Cambria Math" panose="02040503050406030204" pitchFamily="18" charset="0"/>
                            <a:cs typeface="Times New Roman" panose="02020603050405020304" pitchFamily="18" charset="0"/>
                          </a:rPr>
                          <m:t>s</m:t>
                        </m:r>
                      </m:e>
                    </m:d>
                    <m:r>
                      <a:rPr lang="en-US" sz="2400" b="0" i="0" smtClean="0">
                        <a:solidFill>
                          <a:srgbClr val="0000FF"/>
                        </a:solidFill>
                        <a:latin typeface="Cambria Math" panose="02040503050406030204" pitchFamily="18" charset="0"/>
                        <a:cs typeface="Times New Roman" panose="02020603050405020304" pitchFamily="18" charset="0"/>
                      </a:rPr>
                      <m:t>=</m:t>
                    </m:r>
                    <m:f>
                      <m:fPr>
                        <m:ctrlPr>
                          <a:rPr lang="en-US" sz="2400" b="0" i="1" smtClean="0">
                            <a:solidFill>
                              <a:srgbClr val="0000FF"/>
                            </a:solidFill>
                            <a:latin typeface="Cambria Math" panose="02040503050406030204" pitchFamily="18" charset="0"/>
                            <a:cs typeface="Times New Roman" panose="02020603050405020304" pitchFamily="18" charset="0"/>
                          </a:rPr>
                        </m:ctrlPr>
                      </m:fPr>
                      <m:num>
                        <m:r>
                          <m:rPr>
                            <m:sty m:val="p"/>
                          </m:rPr>
                          <a:rPr lang="en-US" sz="2400" b="0" i="0" smtClean="0">
                            <a:solidFill>
                              <a:srgbClr val="0000FF"/>
                            </a:solidFill>
                            <a:latin typeface="Cambria Math" panose="02040503050406030204" pitchFamily="18" charset="0"/>
                            <a:cs typeface="Times New Roman" panose="02020603050405020304" pitchFamily="18" charset="0"/>
                          </a:rPr>
                          <m:t>s</m:t>
                        </m:r>
                        <m:r>
                          <a:rPr lang="en-US" sz="2400" b="0" i="0" smtClean="0">
                            <a:solidFill>
                              <a:srgbClr val="0000FF"/>
                            </a:solidFill>
                            <a:latin typeface="Cambria Math" panose="02040503050406030204" pitchFamily="18" charset="0"/>
                            <a:cs typeface="Times New Roman" panose="02020603050405020304" pitchFamily="18" charset="0"/>
                          </a:rPr>
                          <m:t>+2</m:t>
                        </m:r>
                      </m:num>
                      <m:den>
                        <m:r>
                          <m:rPr>
                            <m:sty m:val="p"/>
                          </m:rPr>
                          <a:rPr lang="en-US" sz="2400" b="0" i="0" smtClean="0">
                            <a:solidFill>
                              <a:srgbClr val="0000FF"/>
                            </a:solidFill>
                            <a:latin typeface="Cambria Math" panose="02040503050406030204" pitchFamily="18" charset="0"/>
                            <a:cs typeface="Times New Roman" panose="02020603050405020304" pitchFamily="18" charset="0"/>
                          </a:rPr>
                          <m:t>s</m:t>
                        </m:r>
                        <m:r>
                          <a:rPr lang="en-US" sz="2400" b="0" i="0" smtClean="0">
                            <a:solidFill>
                              <a:srgbClr val="0000FF"/>
                            </a:solidFill>
                            <a:latin typeface="Cambria Math" panose="02040503050406030204" pitchFamily="18" charset="0"/>
                            <a:cs typeface="Times New Roman" panose="02020603050405020304" pitchFamily="18" charset="0"/>
                          </a:rPr>
                          <m:t>+5</m:t>
                        </m:r>
                      </m:den>
                    </m:f>
                  </m:oMath>
                </a14:m>
                <a:r>
                  <a:rPr lang="en-US" sz="2400" dirty="0">
                    <a:solidFill>
                      <a:srgbClr val="0000FF"/>
                    </a:solidFill>
                    <a:latin typeface="Times New Roman" panose="02020603050405020304" pitchFamily="18" charset="0"/>
                    <a:cs typeface="Times New Roman" panose="02020603050405020304" pitchFamily="18" charset="0"/>
                  </a:rPr>
                  <a:t>  the step response means input </a:t>
                </a:r>
                <a14:m>
                  <m:oMath xmlns:m="http://schemas.openxmlformats.org/officeDocument/2006/math">
                    <m:r>
                      <m:rPr>
                        <m:sty m:val="p"/>
                      </m:rPr>
                      <a:rPr lang="en-US" sz="2400" i="0" smtClean="0">
                        <a:solidFill>
                          <a:srgbClr val="0000FF"/>
                        </a:solidFill>
                        <a:latin typeface="Cambria Math" panose="02040503050406030204" pitchFamily="18" charset="0"/>
                        <a:cs typeface="Times New Roman" panose="02020603050405020304" pitchFamily="18" charset="0"/>
                      </a:rPr>
                      <m:t>r</m:t>
                    </m:r>
                    <m:d>
                      <m:dPr>
                        <m:ctrlPr>
                          <a:rPr lang="en-US" sz="2400" i="1">
                            <a:solidFill>
                              <a:srgbClr val="0000FF"/>
                            </a:solidFill>
                            <a:latin typeface="Cambria Math" panose="02040503050406030204" pitchFamily="18" charset="0"/>
                            <a:cs typeface="Times New Roman" panose="02020603050405020304" pitchFamily="18" charset="0"/>
                          </a:rPr>
                        </m:ctrlPr>
                      </m:dPr>
                      <m:e>
                        <m:r>
                          <m:rPr>
                            <m:sty m:val="p"/>
                          </m:rPr>
                          <a:rPr lang="en-US" sz="2400" i="0" smtClean="0">
                            <a:solidFill>
                              <a:srgbClr val="0000FF"/>
                            </a:solidFill>
                            <a:latin typeface="Cambria Math" panose="02040503050406030204" pitchFamily="18" charset="0"/>
                            <a:cs typeface="Times New Roman" panose="02020603050405020304" pitchFamily="18" charset="0"/>
                          </a:rPr>
                          <m:t>t</m:t>
                        </m:r>
                      </m:e>
                    </m:d>
                    <m:r>
                      <a:rPr lang="en-US" sz="2400" i="0" smtClean="0">
                        <a:solidFill>
                          <a:srgbClr val="0000FF"/>
                        </a:solidFill>
                        <a:latin typeface="Cambria Math" panose="02040503050406030204" pitchFamily="18" charset="0"/>
                        <a:cs typeface="Times New Roman" panose="02020603050405020304" pitchFamily="18" charset="0"/>
                      </a:rPr>
                      <m:t>=</m:t>
                    </m:r>
                    <m:r>
                      <m:rPr>
                        <m:sty m:val="p"/>
                      </m:rPr>
                      <a:rPr lang="en-US" sz="2400" i="0" smtClean="0">
                        <a:solidFill>
                          <a:srgbClr val="0000FF"/>
                        </a:solidFill>
                        <a:latin typeface="Cambria Math" panose="02040503050406030204" pitchFamily="18" charset="0"/>
                        <a:cs typeface="Times New Roman" panose="02020603050405020304" pitchFamily="18" charset="0"/>
                      </a:rPr>
                      <m:t>u</m:t>
                    </m:r>
                    <m:d>
                      <m:dPr>
                        <m:ctrlPr>
                          <a:rPr lang="en-US" sz="2400" i="1">
                            <a:solidFill>
                              <a:srgbClr val="0000FF"/>
                            </a:solidFill>
                            <a:latin typeface="Cambria Math" panose="02040503050406030204" pitchFamily="18" charset="0"/>
                            <a:cs typeface="Times New Roman" panose="02020603050405020304" pitchFamily="18" charset="0"/>
                          </a:rPr>
                        </m:ctrlPr>
                      </m:dPr>
                      <m:e>
                        <m:r>
                          <m:rPr>
                            <m:sty m:val="p"/>
                          </m:rPr>
                          <a:rPr lang="en-US" sz="2400" i="0" smtClean="0">
                            <a:solidFill>
                              <a:srgbClr val="0000FF"/>
                            </a:solidFill>
                            <a:latin typeface="Cambria Math" panose="02040503050406030204" pitchFamily="18" charset="0"/>
                            <a:cs typeface="Times New Roman" panose="02020603050405020304" pitchFamily="18" charset="0"/>
                          </a:rPr>
                          <m:t>t</m:t>
                        </m:r>
                      </m:e>
                    </m:d>
                    <m:r>
                      <a:rPr lang="en-US" sz="2400" b="0" i="0" smtClean="0">
                        <a:solidFill>
                          <a:srgbClr val="0000FF"/>
                        </a:solidFill>
                        <a:latin typeface="Cambria Math" panose="02040503050406030204" pitchFamily="18" charset="0"/>
                        <a:cs typeface="Times New Roman" panose="02020603050405020304" pitchFamily="18" charset="0"/>
                      </a:rPr>
                      <m:t>   </m:t>
                    </m:r>
                    <m:r>
                      <m:rPr>
                        <m:sty m:val="p"/>
                      </m:rPr>
                      <a:rPr lang="en-US" sz="2400" b="0" i="0" smtClean="0">
                        <a:solidFill>
                          <a:srgbClr val="0000FF"/>
                        </a:solidFill>
                        <a:latin typeface="Cambria Math" panose="02040503050406030204" pitchFamily="18" charset="0"/>
                        <a:cs typeface="Times New Roman" panose="02020603050405020304" pitchFamily="18" charset="0"/>
                      </a:rPr>
                      <m:t>i</m:t>
                    </m:r>
                    <m:r>
                      <a:rPr lang="en-US" sz="2400" b="0" i="0" smtClean="0">
                        <a:solidFill>
                          <a:srgbClr val="0000FF"/>
                        </a:solidFill>
                        <a:latin typeface="Cambria Math" panose="02040503050406030204" pitchFamily="18" charset="0"/>
                        <a:cs typeface="Times New Roman" panose="02020603050405020304" pitchFamily="18" charset="0"/>
                      </a:rPr>
                      <m:t>.</m:t>
                    </m:r>
                    <m:r>
                      <m:rPr>
                        <m:sty m:val="p"/>
                      </m:rPr>
                      <a:rPr lang="en-US" sz="2400" b="0" i="0" smtClean="0">
                        <a:solidFill>
                          <a:srgbClr val="0000FF"/>
                        </a:solidFill>
                        <a:latin typeface="Cambria Math" panose="02040503050406030204" pitchFamily="18" charset="0"/>
                        <a:cs typeface="Times New Roman" panose="02020603050405020304" pitchFamily="18" charset="0"/>
                      </a:rPr>
                      <m:t>e</m:t>
                    </m:r>
                    <m:r>
                      <a:rPr lang="en-US" sz="2400" b="0" i="0" smtClean="0">
                        <a:solidFill>
                          <a:srgbClr val="0000FF"/>
                        </a:solidFill>
                        <a:latin typeface="Cambria Math" panose="02040503050406030204" pitchFamily="18" charset="0"/>
                        <a:cs typeface="Times New Roman" panose="02020603050405020304" pitchFamily="18" charset="0"/>
                      </a:rPr>
                      <m:t>. </m:t>
                    </m:r>
                    <m:r>
                      <m:rPr>
                        <m:sty m:val="p"/>
                      </m:rPr>
                      <a:rPr lang="en-US" sz="2400" i="0" smtClean="0">
                        <a:solidFill>
                          <a:srgbClr val="0000FF"/>
                        </a:solidFill>
                        <a:latin typeface="Cambria Math" panose="02040503050406030204" pitchFamily="18" charset="0"/>
                        <a:cs typeface="Times New Roman" panose="02020603050405020304" pitchFamily="18" charset="0"/>
                      </a:rPr>
                      <m:t>R</m:t>
                    </m:r>
                    <m:d>
                      <m:dPr>
                        <m:ctrlPr>
                          <a:rPr lang="en-US" sz="2400" i="1">
                            <a:solidFill>
                              <a:srgbClr val="0000FF"/>
                            </a:solidFill>
                            <a:latin typeface="Cambria Math" panose="02040503050406030204" pitchFamily="18" charset="0"/>
                            <a:cs typeface="Times New Roman" panose="02020603050405020304" pitchFamily="18" charset="0"/>
                          </a:rPr>
                        </m:ctrlPr>
                      </m:dPr>
                      <m:e>
                        <m:r>
                          <m:rPr>
                            <m:sty m:val="p"/>
                          </m:rPr>
                          <a:rPr lang="en-US" sz="2400" i="0" smtClean="0">
                            <a:solidFill>
                              <a:srgbClr val="0000FF"/>
                            </a:solidFill>
                            <a:latin typeface="Cambria Math" panose="02040503050406030204" pitchFamily="18" charset="0"/>
                            <a:cs typeface="Times New Roman" panose="02020603050405020304" pitchFamily="18" charset="0"/>
                          </a:rPr>
                          <m:t>s</m:t>
                        </m:r>
                      </m:e>
                    </m:d>
                    <m:r>
                      <a:rPr lang="en-US" sz="2400" b="0" i="0" smtClean="0">
                        <a:solidFill>
                          <a:srgbClr val="0000FF"/>
                        </a:solidFill>
                        <a:latin typeface="Cambria Math" panose="02040503050406030204" pitchFamily="18" charset="0"/>
                        <a:cs typeface="Times New Roman" panose="02020603050405020304" pitchFamily="18" charset="0"/>
                      </a:rPr>
                      <m:t>=</m:t>
                    </m:r>
                    <m:f>
                      <m:fPr>
                        <m:ctrlPr>
                          <a:rPr lang="en-US" sz="2400" b="0" i="1" smtClean="0">
                            <a:solidFill>
                              <a:srgbClr val="0000FF"/>
                            </a:solidFill>
                            <a:latin typeface="Cambria Math" panose="02040503050406030204" pitchFamily="18" charset="0"/>
                            <a:cs typeface="Times New Roman" panose="02020603050405020304" pitchFamily="18" charset="0"/>
                          </a:rPr>
                        </m:ctrlPr>
                      </m:fPr>
                      <m:num>
                        <m:r>
                          <a:rPr lang="en-US" sz="2400" b="0" i="0" smtClean="0">
                            <a:solidFill>
                              <a:srgbClr val="0000FF"/>
                            </a:solidFill>
                            <a:latin typeface="Cambria Math" panose="02040503050406030204" pitchFamily="18" charset="0"/>
                            <a:cs typeface="Times New Roman" panose="02020603050405020304" pitchFamily="18" charset="0"/>
                          </a:rPr>
                          <m:t>1</m:t>
                        </m:r>
                      </m:num>
                      <m:den>
                        <m:r>
                          <m:rPr>
                            <m:sty m:val="p"/>
                          </m:rPr>
                          <a:rPr lang="en-US" sz="2400" b="0" i="0" smtClean="0">
                            <a:solidFill>
                              <a:srgbClr val="0000FF"/>
                            </a:solidFill>
                            <a:latin typeface="Cambria Math" panose="02040503050406030204" pitchFamily="18" charset="0"/>
                            <a:cs typeface="Times New Roman" panose="02020603050405020304" pitchFamily="18" charset="0"/>
                          </a:rPr>
                          <m:t>s</m:t>
                        </m:r>
                      </m:den>
                    </m:f>
                  </m:oMath>
                </a14:m>
                <a:r>
                  <a:rPr lang="en-US" sz="2400" dirty="0">
                    <a:solidFill>
                      <a:srgbClr val="0000FF"/>
                    </a:solidFill>
                    <a:latin typeface="Times New Roman" panose="02020603050405020304" pitchFamily="18" charset="0"/>
                    <a:cs typeface="Times New Roman" panose="02020603050405020304" pitchFamily="18" charset="0"/>
                  </a:rPr>
                  <a:t> </a:t>
                </a:r>
              </a:p>
              <a:p>
                <a:pPr algn="just">
                  <a:lnSpc>
                    <a:spcPct val="150000"/>
                  </a:lnSpc>
                </a:pPr>
                <a14:m>
                  <m:oMathPara xmlns:m="http://schemas.openxmlformats.org/officeDocument/2006/math">
                    <m:oMathParaPr>
                      <m:jc m:val="centerGroup"/>
                    </m:oMathParaPr>
                    <m:oMath xmlns:m="http://schemas.openxmlformats.org/officeDocument/2006/math">
                      <m:r>
                        <a:rPr lang="en-US" sz="240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C</m:t>
                      </m:r>
                      <m:d>
                        <m:dPr>
                          <m:ctrlP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s</m:t>
                          </m:r>
                        </m:e>
                      </m:d>
                      <m:r>
                        <a:rPr lang="en-US" sz="2400" b="0" i="0" smtClean="0">
                          <a:solidFill>
                            <a:srgbClr val="0000FF"/>
                          </a:solidFill>
                          <a:latin typeface="Cambria Math" panose="02040503050406030204" pitchFamily="18" charset="0"/>
                          <a:cs typeface="Times New Roman" panose="02020603050405020304" pitchFamily="18" charset="0"/>
                        </a:rPr>
                        <m:t>=</m:t>
                      </m:r>
                      <m:r>
                        <m:rPr>
                          <m:sty m:val="p"/>
                        </m:rPr>
                        <a:rPr lang="en-US" sz="2400" b="0" i="0" smtClean="0">
                          <a:solidFill>
                            <a:srgbClr val="0000FF"/>
                          </a:solidFill>
                          <a:latin typeface="Cambria Math" panose="02040503050406030204" pitchFamily="18" charset="0"/>
                          <a:cs typeface="Times New Roman" panose="02020603050405020304" pitchFamily="18" charset="0"/>
                        </a:rPr>
                        <m:t>G</m:t>
                      </m:r>
                      <m:d>
                        <m:dPr>
                          <m:ctrlPr>
                            <a:rPr lang="en-US" sz="2400" b="0" i="1" smtClean="0">
                              <a:solidFill>
                                <a:srgbClr val="0000FF"/>
                              </a:solidFill>
                              <a:latin typeface="Cambria Math" panose="02040503050406030204" pitchFamily="18" charset="0"/>
                              <a:cs typeface="Times New Roman" panose="02020603050405020304" pitchFamily="18" charset="0"/>
                            </a:rPr>
                          </m:ctrlPr>
                        </m:dPr>
                        <m:e>
                          <m:r>
                            <m:rPr>
                              <m:sty m:val="p"/>
                            </m:rPr>
                            <a:rPr lang="en-US" sz="2400" b="0" i="0" smtClean="0">
                              <a:solidFill>
                                <a:srgbClr val="0000FF"/>
                              </a:solidFill>
                              <a:latin typeface="Cambria Math" panose="02040503050406030204" pitchFamily="18" charset="0"/>
                              <a:cs typeface="Times New Roman" panose="02020603050405020304" pitchFamily="18" charset="0"/>
                            </a:rPr>
                            <m:t>s</m:t>
                          </m:r>
                        </m:e>
                      </m:d>
                      <m:r>
                        <m:rPr>
                          <m:sty m:val="p"/>
                        </m:rPr>
                        <a:rPr lang="en-US" sz="2400" b="0" i="0" smtClean="0">
                          <a:solidFill>
                            <a:srgbClr val="0000FF"/>
                          </a:solidFill>
                          <a:latin typeface="Cambria Math" panose="02040503050406030204" pitchFamily="18" charset="0"/>
                          <a:cs typeface="Times New Roman" panose="02020603050405020304" pitchFamily="18" charset="0"/>
                        </a:rPr>
                        <m:t>R</m:t>
                      </m:r>
                      <m:d>
                        <m:dPr>
                          <m:ctrlPr>
                            <a:rPr lang="en-US" sz="2400" b="0" i="1" smtClean="0">
                              <a:solidFill>
                                <a:srgbClr val="0000FF"/>
                              </a:solidFill>
                              <a:latin typeface="Cambria Math" panose="02040503050406030204" pitchFamily="18" charset="0"/>
                              <a:cs typeface="Times New Roman" panose="02020603050405020304" pitchFamily="18" charset="0"/>
                            </a:rPr>
                          </m:ctrlPr>
                        </m:dPr>
                        <m:e>
                          <m:r>
                            <m:rPr>
                              <m:sty m:val="p"/>
                            </m:rPr>
                            <a:rPr lang="en-US" sz="2400" b="0" i="0" smtClean="0">
                              <a:solidFill>
                                <a:srgbClr val="0000FF"/>
                              </a:solidFill>
                              <a:latin typeface="Cambria Math" panose="02040503050406030204" pitchFamily="18" charset="0"/>
                              <a:cs typeface="Times New Roman" panose="02020603050405020304" pitchFamily="18" charset="0"/>
                            </a:rPr>
                            <m:t>s</m:t>
                          </m:r>
                        </m:e>
                      </m:d>
                      <m:r>
                        <a:rPr lang="en-US" sz="2400" b="0" i="0" smtClean="0">
                          <a:solidFill>
                            <a:srgbClr val="0000FF"/>
                          </a:solidFill>
                          <a:latin typeface="Cambria Math" panose="02040503050406030204" pitchFamily="18" charset="0"/>
                          <a:cs typeface="Times New Roman" panose="02020603050405020304" pitchFamily="18" charset="0"/>
                        </a:rPr>
                        <m:t>=</m:t>
                      </m:r>
                      <m:f>
                        <m:fPr>
                          <m:ctrlPr>
                            <a:rPr lang="en-US" sz="2400" i="1">
                              <a:solidFill>
                                <a:srgbClr val="0000FF"/>
                              </a:solidFill>
                              <a:latin typeface="Cambria Math" panose="02040503050406030204" pitchFamily="18" charset="0"/>
                              <a:cs typeface="Times New Roman" panose="02020603050405020304" pitchFamily="18" charset="0"/>
                            </a:rPr>
                          </m:ctrlPr>
                        </m:fPr>
                        <m:num>
                          <m:r>
                            <a:rPr lang="en-US" sz="2400" i="0" smtClean="0">
                              <a:solidFill>
                                <a:srgbClr val="0000FF"/>
                              </a:solidFill>
                              <a:latin typeface="Cambria Math" panose="02040503050406030204" pitchFamily="18" charset="0"/>
                              <a:cs typeface="Times New Roman" panose="02020603050405020304" pitchFamily="18" charset="0"/>
                            </a:rPr>
                            <m:t>1</m:t>
                          </m:r>
                        </m:num>
                        <m:den>
                          <m:r>
                            <m:rPr>
                              <m:sty m:val="p"/>
                            </m:rPr>
                            <a:rPr lang="en-US" sz="2400" i="0" smtClean="0">
                              <a:solidFill>
                                <a:srgbClr val="0000FF"/>
                              </a:solidFill>
                              <a:latin typeface="Cambria Math" panose="02040503050406030204" pitchFamily="18" charset="0"/>
                              <a:cs typeface="Times New Roman" panose="02020603050405020304" pitchFamily="18" charset="0"/>
                            </a:rPr>
                            <m:t>s</m:t>
                          </m:r>
                        </m:den>
                      </m:f>
                      <m:f>
                        <m:fPr>
                          <m:ctrlPr>
                            <a:rPr lang="en-US" sz="2400" b="0" i="1" smtClean="0">
                              <a:solidFill>
                                <a:srgbClr val="0000FF"/>
                              </a:solidFill>
                              <a:latin typeface="Cambria Math" panose="02040503050406030204" pitchFamily="18" charset="0"/>
                              <a:cs typeface="Times New Roman" panose="02020603050405020304" pitchFamily="18" charset="0"/>
                            </a:rPr>
                          </m:ctrlPr>
                        </m:fPr>
                        <m:num>
                          <m:r>
                            <m:rPr>
                              <m:sty m:val="p"/>
                            </m:rPr>
                            <a:rPr lang="en-US" sz="2400" b="0" i="0" smtClean="0">
                              <a:solidFill>
                                <a:srgbClr val="0000FF"/>
                              </a:solidFill>
                              <a:latin typeface="Cambria Math" panose="02040503050406030204" pitchFamily="18" charset="0"/>
                              <a:cs typeface="Times New Roman" panose="02020603050405020304" pitchFamily="18" charset="0"/>
                            </a:rPr>
                            <m:t>s</m:t>
                          </m:r>
                          <m:r>
                            <a:rPr lang="en-US" sz="2400" b="0" i="0" smtClean="0">
                              <a:solidFill>
                                <a:srgbClr val="0000FF"/>
                              </a:solidFill>
                              <a:latin typeface="Cambria Math" panose="02040503050406030204" pitchFamily="18" charset="0"/>
                              <a:cs typeface="Times New Roman" panose="02020603050405020304" pitchFamily="18" charset="0"/>
                            </a:rPr>
                            <m:t>+2</m:t>
                          </m:r>
                        </m:num>
                        <m:den>
                          <m:r>
                            <m:rPr>
                              <m:sty m:val="p"/>
                            </m:rPr>
                            <a:rPr lang="en-US" sz="2400" b="0" i="0" smtClean="0">
                              <a:solidFill>
                                <a:srgbClr val="0000FF"/>
                              </a:solidFill>
                              <a:latin typeface="Cambria Math" panose="02040503050406030204" pitchFamily="18" charset="0"/>
                              <a:cs typeface="Times New Roman" panose="02020603050405020304" pitchFamily="18" charset="0"/>
                            </a:rPr>
                            <m:t>s</m:t>
                          </m:r>
                          <m:r>
                            <a:rPr lang="en-US" sz="2400" b="0" i="0" smtClean="0">
                              <a:solidFill>
                                <a:srgbClr val="0000FF"/>
                              </a:solidFill>
                              <a:latin typeface="Cambria Math" panose="02040503050406030204" pitchFamily="18" charset="0"/>
                              <a:cs typeface="Times New Roman" panose="02020603050405020304" pitchFamily="18" charset="0"/>
                            </a:rPr>
                            <m:t>+5</m:t>
                          </m:r>
                        </m:den>
                      </m:f>
                      <m:r>
                        <a:rPr lang="en-US" sz="2400" b="0" i="0" smtClean="0">
                          <a:solidFill>
                            <a:srgbClr val="0000FF"/>
                          </a:solidFill>
                          <a:latin typeface="Cambria Math" panose="02040503050406030204" pitchFamily="18" charset="0"/>
                          <a:cs typeface="Times New Roman" panose="02020603050405020304" pitchFamily="18" charset="0"/>
                        </a:rPr>
                        <m:t>…1</m:t>
                      </m:r>
                    </m:oMath>
                  </m:oMathPara>
                </a14:m>
                <a:endParaRPr lang="en-US" sz="2400" b="0" dirty="0">
                  <a:solidFill>
                    <a:srgbClr val="0000FF"/>
                  </a:solidFill>
                  <a:latin typeface="Times New Roman" panose="02020603050405020304" pitchFamily="18" charset="0"/>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r>
                        <a:rPr lang="en-US" sz="240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C</m:t>
                      </m:r>
                      <m:d>
                        <m:dPr>
                          <m:ctrlP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s</m:t>
                          </m:r>
                        </m:e>
                      </m:d>
                      <m:r>
                        <a:rPr lang="en-US" sz="2400" b="0" i="0" smtClean="0">
                          <a:solidFill>
                            <a:srgbClr val="0000FF"/>
                          </a:solidFill>
                          <a:latin typeface="Cambria Math" panose="02040503050406030204" pitchFamily="18" charset="0"/>
                          <a:cs typeface="Times New Roman" panose="02020603050405020304" pitchFamily="18" charset="0"/>
                        </a:rPr>
                        <m:t>=</m:t>
                      </m:r>
                      <m:f>
                        <m:fPr>
                          <m:ctrlPr>
                            <a:rPr lang="en-US" sz="2400" i="1">
                              <a:solidFill>
                                <a:srgbClr val="0000FF"/>
                              </a:solidFill>
                              <a:latin typeface="Cambria Math" panose="02040503050406030204" pitchFamily="18" charset="0"/>
                              <a:cs typeface="Times New Roman" panose="02020603050405020304" pitchFamily="18" charset="0"/>
                            </a:rPr>
                          </m:ctrlPr>
                        </m:fPr>
                        <m:num>
                          <m:r>
                            <m:rPr>
                              <m:sty m:val="p"/>
                            </m:rPr>
                            <a:rPr lang="en-US" sz="2400" b="0" i="0" smtClean="0">
                              <a:solidFill>
                                <a:srgbClr val="0000FF"/>
                              </a:solidFill>
                              <a:latin typeface="Cambria Math" panose="02040503050406030204" pitchFamily="18" charset="0"/>
                              <a:cs typeface="Times New Roman" panose="02020603050405020304" pitchFamily="18" charset="0"/>
                            </a:rPr>
                            <m:t>A</m:t>
                          </m:r>
                        </m:num>
                        <m:den>
                          <m:r>
                            <m:rPr>
                              <m:sty m:val="p"/>
                            </m:rPr>
                            <a:rPr lang="en-US" sz="2400" i="0" smtClean="0">
                              <a:solidFill>
                                <a:srgbClr val="0000FF"/>
                              </a:solidFill>
                              <a:latin typeface="Cambria Math" panose="02040503050406030204" pitchFamily="18" charset="0"/>
                              <a:cs typeface="Times New Roman" panose="02020603050405020304" pitchFamily="18" charset="0"/>
                            </a:rPr>
                            <m:t>s</m:t>
                          </m:r>
                        </m:den>
                      </m:f>
                      <m:r>
                        <a:rPr lang="en-US" sz="2400" b="0" i="0" smtClean="0">
                          <a:solidFill>
                            <a:srgbClr val="0000FF"/>
                          </a:solidFill>
                          <a:latin typeface="Cambria Math" panose="02040503050406030204" pitchFamily="18" charset="0"/>
                          <a:cs typeface="Times New Roman" panose="02020603050405020304" pitchFamily="18" charset="0"/>
                        </a:rPr>
                        <m:t>+</m:t>
                      </m:r>
                      <m:f>
                        <m:fPr>
                          <m:ctrlPr>
                            <a:rPr lang="en-US" sz="2400" b="0" i="1" smtClean="0">
                              <a:solidFill>
                                <a:srgbClr val="0000FF"/>
                              </a:solidFill>
                              <a:latin typeface="Cambria Math" panose="02040503050406030204" pitchFamily="18" charset="0"/>
                              <a:cs typeface="Times New Roman" panose="02020603050405020304" pitchFamily="18" charset="0"/>
                            </a:rPr>
                          </m:ctrlPr>
                        </m:fPr>
                        <m:num>
                          <m:r>
                            <m:rPr>
                              <m:sty m:val="p"/>
                            </m:rPr>
                            <a:rPr lang="en-US" sz="2400" b="0" i="0" smtClean="0">
                              <a:solidFill>
                                <a:srgbClr val="0000FF"/>
                              </a:solidFill>
                              <a:latin typeface="Cambria Math" panose="02040503050406030204" pitchFamily="18" charset="0"/>
                              <a:cs typeface="Times New Roman" panose="02020603050405020304" pitchFamily="18" charset="0"/>
                            </a:rPr>
                            <m:t>B</m:t>
                          </m:r>
                        </m:num>
                        <m:den>
                          <m:r>
                            <m:rPr>
                              <m:sty m:val="p"/>
                            </m:rPr>
                            <a:rPr lang="en-US" sz="2400" b="0" i="0" smtClean="0">
                              <a:solidFill>
                                <a:srgbClr val="0000FF"/>
                              </a:solidFill>
                              <a:latin typeface="Cambria Math" panose="02040503050406030204" pitchFamily="18" charset="0"/>
                              <a:cs typeface="Times New Roman" panose="02020603050405020304" pitchFamily="18" charset="0"/>
                            </a:rPr>
                            <m:t>s</m:t>
                          </m:r>
                          <m:r>
                            <a:rPr lang="en-US" sz="2400" b="0" i="0" smtClean="0">
                              <a:solidFill>
                                <a:srgbClr val="0000FF"/>
                              </a:solidFill>
                              <a:latin typeface="Cambria Math" panose="02040503050406030204" pitchFamily="18" charset="0"/>
                              <a:cs typeface="Times New Roman" panose="02020603050405020304" pitchFamily="18" charset="0"/>
                            </a:rPr>
                            <m:t>+5</m:t>
                          </m:r>
                        </m:den>
                      </m:f>
                      <m:r>
                        <a:rPr lang="en-US" sz="2400" b="0" i="0" smtClean="0">
                          <a:solidFill>
                            <a:srgbClr val="0000FF"/>
                          </a:solidFill>
                          <a:latin typeface="Cambria Math" panose="02040503050406030204" pitchFamily="18" charset="0"/>
                          <a:cs typeface="Times New Roman" panose="02020603050405020304" pitchFamily="18" charset="0"/>
                        </a:rPr>
                        <m:t>=</m:t>
                      </m:r>
                      <m:f>
                        <m:fPr>
                          <m:ctrlPr>
                            <a:rPr lang="en-US" sz="2400" i="1">
                              <a:solidFill>
                                <a:srgbClr val="0000FF"/>
                              </a:solidFill>
                              <a:latin typeface="Cambria Math" panose="02040503050406030204" pitchFamily="18" charset="0"/>
                              <a:cs typeface="Times New Roman" panose="02020603050405020304" pitchFamily="18" charset="0"/>
                            </a:rPr>
                          </m:ctrlPr>
                        </m:fPr>
                        <m:num>
                          <m:r>
                            <a:rPr lang="en-US" sz="2400" b="0" i="0" smtClean="0">
                              <a:solidFill>
                                <a:srgbClr val="0000FF"/>
                              </a:solidFill>
                              <a:latin typeface="Cambria Math" panose="02040503050406030204" pitchFamily="18" charset="0"/>
                              <a:cs typeface="Times New Roman" panose="02020603050405020304" pitchFamily="18" charset="0"/>
                            </a:rPr>
                            <m:t>2/5</m:t>
                          </m:r>
                        </m:num>
                        <m:den>
                          <m:r>
                            <m:rPr>
                              <m:sty m:val="p"/>
                            </m:rPr>
                            <a:rPr lang="en-US" sz="2400" i="0" smtClean="0">
                              <a:solidFill>
                                <a:srgbClr val="0000FF"/>
                              </a:solidFill>
                              <a:latin typeface="Cambria Math" panose="02040503050406030204" pitchFamily="18" charset="0"/>
                              <a:cs typeface="Times New Roman" panose="02020603050405020304" pitchFamily="18" charset="0"/>
                            </a:rPr>
                            <m:t>s</m:t>
                          </m:r>
                        </m:den>
                      </m:f>
                      <m:r>
                        <a:rPr lang="en-US" sz="2400" i="0" smtClean="0">
                          <a:solidFill>
                            <a:srgbClr val="0000FF"/>
                          </a:solidFill>
                          <a:latin typeface="Cambria Math" panose="02040503050406030204" pitchFamily="18" charset="0"/>
                          <a:cs typeface="Times New Roman" panose="02020603050405020304" pitchFamily="18" charset="0"/>
                        </a:rPr>
                        <m:t>+</m:t>
                      </m:r>
                      <m:f>
                        <m:fPr>
                          <m:ctrlPr>
                            <a:rPr lang="en-US" sz="2400" i="1">
                              <a:solidFill>
                                <a:srgbClr val="0000FF"/>
                              </a:solidFill>
                              <a:latin typeface="Cambria Math" panose="02040503050406030204" pitchFamily="18" charset="0"/>
                              <a:cs typeface="Times New Roman" panose="02020603050405020304" pitchFamily="18" charset="0"/>
                            </a:rPr>
                          </m:ctrlPr>
                        </m:fPr>
                        <m:num>
                          <m:r>
                            <a:rPr lang="en-US" sz="2400" b="0" i="0" smtClean="0">
                              <a:solidFill>
                                <a:srgbClr val="0000FF"/>
                              </a:solidFill>
                              <a:latin typeface="Cambria Math" panose="02040503050406030204" pitchFamily="18" charset="0"/>
                              <a:cs typeface="Times New Roman" panose="02020603050405020304" pitchFamily="18" charset="0"/>
                            </a:rPr>
                            <m:t>3/5</m:t>
                          </m:r>
                        </m:num>
                        <m:den>
                          <m:r>
                            <m:rPr>
                              <m:sty m:val="p"/>
                            </m:rPr>
                            <a:rPr lang="en-US" sz="2400" i="0" smtClean="0">
                              <a:solidFill>
                                <a:srgbClr val="0000FF"/>
                              </a:solidFill>
                              <a:latin typeface="Cambria Math" panose="02040503050406030204" pitchFamily="18" charset="0"/>
                              <a:cs typeface="Times New Roman" panose="02020603050405020304" pitchFamily="18" charset="0"/>
                            </a:rPr>
                            <m:t>s</m:t>
                          </m:r>
                          <m:r>
                            <a:rPr lang="en-US" sz="2400" i="0" smtClean="0">
                              <a:solidFill>
                                <a:srgbClr val="0000FF"/>
                              </a:solidFill>
                              <a:latin typeface="Cambria Math" panose="02040503050406030204" pitchFamily="18" charset="0"/>
                              <a:cs typeface="Times New Roman" panose="02020603050405020304" pitchFamily="18" charset="0"/>
                            </a:rPr>
                            <m:t>+5</m:t>
                          </m:r>
                        </m:den>
                      </m:f>
                      <m:r>
                        <a:rPr lang="en-US" sz="2400" b="0" i="0" smtClean="0">
                          <a:solidFill>
                            <a:srgbClr val="0000FF"/>
                          </a:solidFill>
                          <a:latin typeface="Cambria Math" panose="02040503050406030204" pitchFamily="18" charset="0"/>
                          <a:cs typeface="Times New Roman" panose="02020603050405020304" pitchFamily="18" charset="0"/>
                        </a:rPr>
                        <m:t>…2</m:t>
                      </m:r>
                    </m:oMath>
                  </m:oMathPara>
                </a14:m>
                <a:endParaRPr lang="en-US" sz="2400" b="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Where </a:t>
                </a:r>
                <a14:m>
                  <m:oMath xmlns:m="http://schemas.openxmlformats.org/officeDocument/2006/math">
                    <m:r>
                      <m:rPr>
                        <m:sty m:val="p"/>
                      </m:rPr>
                      <a:rPr lang="en-US" sz="2400" b="0" i="0" smtClean="0">
                        <a:solidFill>
                          <a:srgbClr val="0000FF"/>
                        </a:solidFill>
                        <a:latin typeface="Cambria Math" panose="02040503050406030204" pitchFamily="18" charset="0"/>
                        <a:cs typeface="Times New Roman" panose="02020603050405020304" pitchFamily="18" charset="0"/>
                      </a:rPr>
                      <m:t>A</m:t>
                    </m:r>
                    <m:r>
                      <a:rPr lang="en-US" sz="2400" b="0" i="0" smtClean="0">
                        <a:solidFill>
                          <a:srgbClr val="0000FF"/>
                        </a:solidFill>
                        <a:latin typeface="Cambria Math" panose="02040503050406030204" pitchFamily="18" charset="0"/>
                        <a:cs typeface="Times New Roman" panose="02020603050405020304" pitchFamily="18" charset="0"/>
                      </a:rPr>
                      <m:t>= </m:t>
                    </m:r>
                    <m:sSub>
                      <m:sSubPr>
                        <m:ctrlPr>
                          <a:rPr lang="en-US" sz="2400" b="0" i="1" smtClean="0">
                            <a:solidFill>
                              <a:srgbClr val="0000FF"/>
                            </a:solidFill>
                            <a:latin typeface="Cambria Math" panose="02040503050406030204" pitchFamily="18" charset="0"/>
                            <a:cs typeface="Times New Roman" panose="02020603050405020304" pitchFamily="18" charset="0"/>
                          </a:rPr>
                        </m:ctrlPr>
                      </m:sSubPr>
                      <m:e>
                        <m:d>
                          <m:dPr>
                            <m:begChr m:val=""/>
                            <m:endChr m:val="|"/>
                            <m:ctrlPr>
                              <a:rPr lang="en-US" sz="2400" b="0" i="1" smtClean="0">
                                <a:solidFill>
                                  <a:srgbClr val="0000FF"/>
                                </a:solidFill>
                                <a:latin typeface="Cambria Math" panose="02040503050406030204" pitchFamily="18" charset="0"/>
                                <a:cs typeface="Times New Roman" panose="02020603050405020304" pitchFamily="18" charset="0"/>
                              </a:rPr>
                            </m:ctrlPr>
                          </m:dPr>
                          <m:e>
                            <m:f>
                              <m:fPr>
                                <m:ctrlPr>
                                  <a:rPr lang="en-US" sz="2400" i="1">
                                    <a:solidFill>
                                      <a:srgbClr val="0000FF"/>
                                    </a:solidFill>
                                    <a:latin typeface="Cambria Math" panose="02040503050406030204" pitchFamily="18" charset="0"/>
                                    <a:cs typeface="Times New Roman" panose="02020603050405020304" pitchFamily="18" charset="0"/>
                                  </a:rPr>
                                </m:ctrlPr>
                              </m:fPr>
                              <m:num>
                                <m:r>
                                  <m:rPr>
                                    <m:sty m:val="p"/>
                                  </m:rPr>
                                  <a:rPr lang="en-US" sz="2400" i="0" smtClean="0">
                                    <a:solidFill>
                                      <a:srgbClr val="0000FF"/>
                                    </a:solidFill>
                                    <a:latin typeface="Cambria Math" panose="02040503050406030204" pitchFamily="18" charset="0"/>
                                    <a:cs typeface="Times New Roman" panose="02020603050405020304" pitchFamily="18" charset="0"/>
                                  </a:rPr>
                                  <m:t>s</m:t>
                                </m:r>
                                <m:r>
                                  <a:rPr lang="en-US" sz="2400" i="0" smtClean="0">
                                    <a:solidFill>
                                      <a:srgbClr val="0000FF"/>
                                    </a:solidFill>
                                    <a:latin typeface="Cambria Math" panose="02040503050406030204" pitchFamily="18" charset="0"/>
                                    <a:cs typeface="Times New Roman" panose="02020603050405020304" pitchFamily="18" charset="0"/>
                                  </a:rPr>
                                  <m:t>+2</m:t>
                                </m:r>
                              </m:num>
                              <m:den>
                                <m:r>
                                  <m:rPr>
                                    <m:sty m:val="p"/>
                                  </m:rPr>
                                  <a:rPr lang="en-US" sz="2400" i="0" smtClean="0">
                                    <a:solidFill>
                                      <a:srgbClr val="0000FF"/>
                                    </a:solidFill>
                                    <a:latin typeface="Cambria Math" panose="02040503050406030204" pitchFamily="18" charset="0"/>
                                    <a:cs typeface="Times New Roman" panose="02020603050405020304" pitchFamily="18" charset="0"/>
                                  </a:rPr>
                                  <m:t>s</m:t>
                                </m:r>
                                <m:r>
                                  <a:rPr lang="en-US" sz="2400" i="0" smtClean="0">
                                    <a:solidFill>
                                      <a:srgbClr val="0000FF"/>
                                    </a:solidFill>
                                    <a:latin typeface="Cambria Math" panose="02040503050406030204" pitchFamily="18" charset="0"/>
                                    <a:cs typeface="Times New Roman" panose="02020603050405020304" pitchFamily="18" charset="0"/>
                                  </a:rPr>
                                  <m:t>+5</m:t>
                                </m:r>
                              </m:den>
                            </m:f>
                          </m:e>
                        </m:d>
                      </m:e>
                      <m:sub>
                        <m:r>
                          <m:rPr>
                            <m:sty m:val="p"/>
                          </m:rPr>
                          <a:rPr lang="en-US" sz="2400" b="0" i="0" smtClean="0">
                            <a:solidFill>
                              <a:srgbClr val="0000FF"/>
                            </a:solidFill>
                            <a:latin typeface="Cambria Math" panose="02040503050406030204" pitchFamily="18" charset="0"/>
                            <a:cs typeface="Times New Roman" panose="02020603050405020304" pitchFamily="18" charset="0"/>
                          </a:rPr>
                          <m:t>s</m:t>
                        </m:r>
                        <m: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→0</m:t>
                        </m:r>
                      </m:sub>
                    </m:sSub>
                    <m:r>
                      <a:rPr lang="en-US" sz="2400" b="0" i="0" smtClean="0">
                        <a:solidFill>
                          <a:srgbClr val="0000FF"/>
                        </a:solidFill>
                        <a:latin typeface="Cambria Math" panose="02040503050406030204" pitchFamily="18" charset="0"/>
                        <a:cs typeface="Times New Roman" panose="02020603050405020304" pitchFamily="18" charset="0"/>
                      </a:rPr>
                      <m:t>=</m:t>
                    </m:r>
                    <m:f>
                      <m:fPr>
                        <m:ctrlPr>
                          <a:rPr lang="en-US" sz="2400" b="0" i="1" smtClean="0">
                            <a:solidFill>
                              <a:srgbClr val="0000FF"/>
                            </a:solidFill>
                            <a:latin typeface="Cambria Math" panose="02040503050406030204" pitchFamily="18" charset="0"/>
                            <a:cs typeface="Times New Roman" panose="02020603050405020304" pitchFamily="18" charset="0"/>
                          </a:rPr>
                        </m:ctrlPr>
                      </m:fPr>
                      <m:num>
                        <m:r>
                          <a:rPr lang="en-US" sz="2400" b="0" i="0" smtClean="0">
                            <a:solidFill>
                              <a:srgbClr val="0000FF"/>
                            </a:solidFill>
                            <a:latin typeface="Cambria Math" panose="02040503050406030204" pitchFamily="18" charset="0"/>
                            <a:cs typeface="Times New Roman" panose="02020603050405020304" pitchFamily="18" charset="0"/>
                          </a:rPr>
                          <m:t>2</m:t>
                        </m:r>
                      </m:num>
                      <m:den>
                        <m:r>
                          <a:rPr lang="en-US" sz="2400" b="0" i="0" smtClean="0">
                            <a:solidFill>
                              <a:srgbClr val="0000FF"/>
                            </a:solidFill>
                            <a:latin typeface="Cambria Math" panose="02040503050406030204" pitchFamily="18" charset="0"/>
                            <a:cs typeface="Times New Roman" panose="02020603050405020304" pitchFamily="18" charset="0"/>
                          </a:rPr>
                          <m:t>5</m:t>
                        </m:r>
                      </m:den>
                    </m:f>
                    <m:r>
                      <a:rPr lang="en-US" sz="2400" i="0" smtClean="0">
                        <a:solidFill>
                          <a:srgbClr val="0000FF"/>
                        </a:solidFill>
                        <a:latin typeface="Cambria Math" panose="02040503050406030204" pitchFamily="18" charset="0"/>
                        <a:cs typeface="Times New Roman" panose="02020603050405020304" pitchFamily="18" charset="0"/>
                      </a:rPr>
                      <m:t> </m:t>
                    </m:r>
                    <m:r>
                      <m:rPr>
                        <m:sty m:val="p"/>
                      </m:rPr>
                      <a:rPr lang="en-US" sz="2400" i="0" smtClean="0">
                        <a:solidFill>
                          <a:srgbClr val="0000FF"/>
                        </a:solidFill>
                        <a:latin typeface="Cambria Math" panose="02040503050406030204" pitchFamily="18" charset="0"/>
                        <a:cs typeface="Times New Roman" panose="02020603050405020304" pitchFamily="18" charset="0"/>
                      </a:rPr>
                      <m:t>and</m:t>
                    </m:r>
                    <m:r>
                      <a:rPr lang="en-US" sz="2400" i="0" smtClean="0">
                        <a:solidFill>
                          <a:srgbClr val="0000FF"/>
                        </a:solidFill>
                        <a:latin typeface="Cambria Math" panose="02040503050406030204" pitchFamily="18" charset="0"/>
                        <a:cs typeface="Times New Roman" panose="02020603050405020304" pitchFamily="18" charset="0"/>
                      </a:rPr>
                      <m:t> </m:t>
                    </m:r>
                    <m:r>
                      <m:rPr>
                        <m:sty m:val="p"/>
                      </m:rPr>
                      <a:rPr lang="en-US" sz="2400" b="0" i="0" smtClean="0">
                        <a:solidFill>
                          <a:srgbClr val="0000FF"/>
                        </a:solidFill>
                        <a:latin typeface="Cambria Math" panose="02040503050406030204" pitchFamily="18" charset="0"/>
                        <a:cs typeface="Times New Roman" panose="02020603050405020304" pitchFamily="18" charset="0"/>
                      </a:rPr>
                      <m:t>B</m:t>
                    </m:r>
                    <m:r>
                      <a:rPr lang="en-US" sz="2400" i="0" smtClean="0">
                        <a:solidFill>
                          <a:srgbClr val="0000FF"/>
                        </a:solidFill>
                        <a:latin typeface="Cambria Math" panose="02040503050406030204" pitchFamily="18" charset="0"/>
                        <a:cs typeface="Times New Roman" panose="02020603050405020304" pitchFamily="18" charset="0"/>
                      </a:rPr>
                      <m:t>= </m:t>
                    </m:r>
                    <m:sSub>
                      <m:sSubPr>
                        <m:ctrlPr>
                          <a:rPr lang="en-US" sz="2400" i="1">
                            <a:solidFill>
                              <a:srgbClr val="0000FF"/>
                            </a:solidFill>
                            <a:latin typeface="Cambria Math" panose="02040503050406030204" pitchFamily="18" charset="0"/>
                            <a:cs typeface="Times New Roman" panose="02020603050405020304" pitchFamily="18" charset="0"/>
                          </a:rPr>
                        </m:ctrlPr>
                      </m:sSubPr>
                      <m:e>
                        <m:d>
                          <m:dPr>
                            <m:begChr m:val=""/>
                            <m:endChr m:val="|"/>
                            <m:ctrlPr>
                              <a:rPr lang="en-US" sz="2400" i="1">
                                <a:solidFill>
                                  <a:srgbClr val="0000FF"/>
                                </a:solidFill>
                                <a:latin typeface="Cambria Math" panose="02040503050406030204" pitchFamily="18" charset="0"/>
                                <a:cs typeface="Times New Roman" panose="02020603050405020304" pitchFamily="18" charset="0"/>
                              </a:rPr>
                            </m:ctrlPr>
                          </m:dPr>
                          <m:e>
                            <m:f>
                              <m:fPr>
                                <m:ctrlPr>
                                  <a:rPr lang="en-US" sz="2400" i="1">
                                    <a:solidFill>
                                      <a:srgbClr val="0000FF"/>
                                    </a:solidFill>
                                    <a:latin typeface="Cambria Math" panose="02040503050406030204" pitchFamily="18" charset="0"/>
                                    <a:cs typeface="Times New Roman" panose="02020603050405020304" pitchFamily="18" charset="0"/>
                                  </a:rPr>
                                </m:ctrlPr>
                              </m:fPr>
                              <m:num>
                                <m:r>
                                  <m:rPr>
                                    <m:sty m:val="p"/>
                                  </m:rPr>
                                  <a:rPr lang="en-US" sz="2400" i="0" smtClean="0">
                                    <a:solidFill>
                                      <a:srgbClr val="0000FF"/>
                                    </a:solidFill>
                                    <a:latin typeface="Cambria Math" panose="02040503050406030204" pitchFamily="18" charset="0"/>
                                    <a:cs typeface="Times New Roman" panose="02020603050405020304" pitchFamily="18" charset="0"/>
                                  </a:rPr>
                                  <m:t>s</m:t>
                                </m:r>
                                <m:r>
                                  <a:rPr lang="en-US" sz="2400" i="0" smtClean="0">
                                    <a:solidFill>
                                      <a:srgbClr val="0000FF"/>
                                    </a:solidFill>
                                    <a:latin typeface="Cambria Math" panose="02040503050406030204" pitchFamily="18" charset="0"/>
                                    <a:cs typeface="Times New Roman" panose="02020603050405020304" pitchFamily="18" charset="0"/>
                                  </a:rPr>
                                  <m:t>+2</m:t>
                                </m:r>
                              </m:num>
                              <m:den>
                                <m:r>
                                  <m:rPr>
                                    <m:sty m:val="p"/>
                                  </m:rPr>
                                  <a:rPr lang="en-US" sz="2400" i="0" smtClean="0">
                                    <a:solidFill>
                                      <a:srgbClr val="0000FF"/>
                                    </a:solidFill>
                                    <a:latin typeface="Cambria Math" panose="02040503050406030204" pitchFamily="18" charset="0"/>
                                    <a:cs typeface="Times New Roman" panose="02020603050405020304" pitchFamily="18" charset="0"/>
                                  </a:rPr>
                                  <m:t>s</m:t>
                                </m:r>
                              </m:den>
                            </m:f>
                          </m:e>
                        </m:d>
                      </m:e>
                      <m:sub>
                        <m:r>
                          <m:rPr>
                            <m:sty m:val="p"/>
                          </m:rPr>
                          <a:rPr lang="en-US" sz="2400" i="0" smtClean="0">
                            <a:solidFill>
                              <a:srgbClr val="0000FF"/>
                            </a:solidFill>
                            <a:latin typeface="Cambria Math" panose="02040503050406030204" pitchFamily="18" charset="0"/>
                            <a:cs typeface="Times New Roman" panose="02020603050405020304" pitchFamily="18" charset="0"/>
                          </a:rPr>
                          <m:t>s</m:t>
                        </m:r>
                        <m:r>
                          <a:rPr lang="en-US" sz="240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−5</m:t>
                        </m:r>
                      </m:sub>
                    </m:sSub>
                    <m: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3</m:t>
                        </m:r>
                      </m:num>
                      <m:den>
                        <m: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5</m:t>
                        </m:r>
                      </m:den>
                    </m:f>
                  </m:oMath>
                </a14:m>
                <a:endParaRPr lang="en-US" sz="2400"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51694" y="844058"/>
                <a:ext cx="11507372" cy="6032357"/>
              </a:xfrm>
              <a:prstGeom prst="rect">
                <a:avLst/>
              </a:prstGeom>
              <a:blipFill>
                <a:blip r:embed="rId2"/>
                <a:stretch>
                  <a:fillRect l="-848" r="-848"/>
                </a:stretch>
              </a:blipFill>
            </p:spPr>
            <p:txBody>
              <a:bodyPr/>
              <a:lstStyle/>
              <a:p>
                <a:r>
                  <a:rPr lang="en-IN">
                    <a:noFill/>
                  </a:rPr>
                  <a:t> </a:t>
                </a:r>
              </a:p>
            </p:txBody>
          </p:sp>
        </mc:Fallback>
      </mc:AlternateContent>
    </p:spTree>
    <p:extLst>
      <p:ext uri="{BB962C8B-B14F-4D97-AF65-F5344CB8AC3E}">
        <p14:creationId xmlns:p14="http://schemas.microsoft.com/office/powerpoint/2010/main" val="108403119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25780" y="128393"/>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Underdamped Second-Order Systems:</a:t>
            </a:r>
            <a:endParaRPr lang="en-US" sz="2400" b="1" baseline="-25000"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525780" y="1046814"/>
            <a:ext cx="11327101" cy="4457952"/>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Now move the poles to the right or left.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Since the imaginary part is now constant, movement of the poles yields the responses of as shown in figure.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Here the frequency is constant over the range of variation of the real part.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As the poles move to the left, the response damps out more rapidly, while the frequency remains the same.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Notice that the peak time is the same for all waveforms because the imaginary part remains the same.</a:t>
            </a:r>
          </a:p>
        </p:txBody>
      </p:sp>
    </p:spTree>
    <p:extLst>
      <p:ext uri="{BB962C8B-B14F-4D97-AF65-F5344CB8AC3E}">
        <p14:creationId xmlns:p14="http://schemas.microsoft.com/office/powerpoint/2010/main" val="14470853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25780" y="128393"/>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Underdamped Second-Order Systems:</a:t>
            </a:r>
            <a:endParaRPr lang="en-US" sz="2400" b="1" baseline="-25000"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525781" y="4598400"/>
            <a:ext cx="3555890" cy="1133965"/>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poles are moved in a along a constant radial line.  </a:t>
            </a:r>
          </a:p>
        </p:txBody>
      </p:sp>
      <p:sp>
        <p:nvSpPr>
          <p:cNvPr id="9" name="TextBox 8">
            <a:extLst>
              <a:ext uri="{FF2B5EF4-FFF2-40B4-BE49-F238E27FC236}">
                <a16:creationId xmlns:a16="http://schemas.microsoft.com/office/drawing/2014/main" id="{9D7EF1D1-F8C7-4DEF-9DE4-D732A8F5089C}"/>
              </a:ext>
            </a:extLst>
          </p:cNvPr>
          <p:cNvSpPr txBox="1"/>
          <p:nvPr/>
        </p:nvSpPr>
        <p:spPr>
          <a:xfrm>
            <a:off x="4678017" y="4635669"/>
            <a:ext cx="6988201" cy="2241960"/>
          </a:xfrm>
          <a:prstGeom prst="rect">
            <a:avLst/>
          </a:prstGeom>
          <a:noFill/>
        </p:spPr>
        <p:txBody>
          <a:bodyPr wrap="square">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responses look exactly alike, except for their speed.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farther the poles are from the origin, the more rapid the response.</a:t>
            </a:r>
          </a:p>
        </p:txBody>
      </p:sp>
      <p:pic>
        <p:nvPicPr>
          <p:cNvPr id="3" name="Picture 2">
            <a:extLst>
              <a:ext uri="{FF2B5EF4-FFF2-40B4-BE49-F238E27FC236}">
                <a16:creationId xmlns:a16="http://schemas.microsoft.com/office/drawing/2014/main" id="{3FDBCDD5-3515-4A40-B608-622AA3C0EA91}"/>
              </a:ext>
            </a:extLst>
          </p:cNvPr>
          <p:cNvPicPr>
            <a:picLocks noChangeAspect="1"/>
          </p:cNvPicPr>
          <p:nvPr/>
        </p:nvPicPr>
        <p:blipFill>
          <a:blip r:embed="rId2"/>
          <a:stretch>
            <a:fillRect/>
          </a:stretch>
        </p:blipFill>
        <p:spPr>
          <a:xfrm>
            <a:off x="630298" y="1246852"/>
            <a:ext cx="3850436" cy="3139618"/>
          </a:xfrm>
          <a:prstGeom prst="rect">
            <a:avLst/>
          </a:prstGeom>
        </p:spPr>
      </p:pic>
      <p:pic>
        <p:nvPicPr>
          <p:cNvPr id="8" name="Picture 7">
            <a:extLst>
              <a:ext uri="{FF2B5EF4-FFF2-40B4-BE49-F238E27FC236}">
                <a16:creationId xmlns:a16="http://schemas.microsoft.com/office/drawing/2014/main" id="{3EE1CCA5-AB41-42CD-BAD9-FF86A3DFDB5A}"/>
              </a:ext>
            </a:extLst>
          </p:cNvPr>
          <p:cNvPicPr>
            <a:picLocks noChangeAspect="1"/>
          </p:cNvPicPr>
          <p:nvPr/>
        </p:nvPicPr>
        <p:blipFill>
          <a:blip r:embed="rId3"/>
          <a:stretch>
            <a:fillRect/>
          </a:stretch>
        </p:blipFill>
        <p:spPr>
          <a:xfrm>
            <a:off x="5046202" y="1246852"/>
            <a:ext cx="6204893" cy="3362424"/>
          </a:xfrm>
          <a:prstGeom prst="rect">
            <a:avLst/>
          </a:prstGeom>
        </p:spPr>
      </p:pic>
    </p:spTree>
    <p:extLst>
      <p:ext uri="{BB962C8B-B14F-4D97-AF65-F5344CB8AC3E}">
        <p14:creationId xmlns:p14="http://schemas.microsoft.com/office/powerpoint/2010/main" val="251017307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25780" y="128393"/>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Underdamped Second-Order Systems:</a:t>
            </a:r>
            <a:endParaRPr lang="en-US" sz="2400" b="1" baseline="-25000"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525780" y="1046814"/>
            <a:ext cx="11327101" cy="2241960"/>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Now move the poles along a constant radial line yields the responses shown in figure.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Here the percent overshoot remains the same.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Notice also that the responses look exactly alike, except for their speed.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farther the poles are from the origin, the more rapid the response.</a:t>
            </a:r>
          </a:p>
        </p:txBody>
      </p:sp>
    </p:spTree>
    <p:extLst>
      <p:ext uri="{BB962C8B-B14F-4D97-AF65-F5344CB8AC3E}">
        <p14:creationId xmlns:p14="http://schemas.microsoft.com/office/powerpoint/2010/main" val="10779959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25780" y="128393"/>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Underdamped Second-Order Systems:</a:t>
            </a:r>
            <a:endParaRPr lang="en-US"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869635" y="1046814"/>
                <a:ext cx="7983246" cy="579967"/>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For the given the pole plot, find </a:t>
                </a:r>
                <a14:m>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𝑇𝑝</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OS</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and</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𝑇𝑠</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endParaRPr lang="en-US" sz="2400"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869635" y="1046814"/>
                <a:ext cx="7983246" cy="579967"/>
              </a:xfrm>
              <a:prstGeom prst="rect">
                <a:avLst/>
              </a:prstGeom>
              <a:blipFill>
                <a:blip r:embed="rId2"/>
                <a:stretch>
                  <a:fillRect l="-1222" b="-24211"/>
                </a:stretch>
              </a:blipFill>
            </p:spPr>
            <p:txBody>
              <a:bodyPr/>
              <a:lstStyle/>
              <a:p>
                <a:r>
                  <a:rPr lang="en-IN">
                    <a:noFill/>
                  </a:rPr>
                  <a:t> </a:t>
                </a:r>
              </a:p>
            </p:txBody>
          </p:sp>
        </mc:Fallback>
      </mc:AlternateContent>
      <p:pic>
        <p:nvPicPr>
          <p:cNvPr id="3" name="Picture 2">
            <a:extLst>
              <a:ext uri="{FF2B5EF4-FFF2-40B4-BE49-F238E27FC236}">
                <a16:creationId xmlns:a16="http://schemas.microsoft.com/office/drawing/2014/main" id="{B5E5780E-F5FE-47F8-8134-462843BCDBCA}"/>
              </a:ext>
            </a:extLst>
          </p:cNvPr>
          <p:cNvPicPr>
            <a:picLocks noChangeAspect="1"/>
          </p:cNvPicPr>
          <p:nvPr/>
        </p:nvPicPr>
        <p:blipFill>
          <a:blip r:embed="rId3"/>
          <a:stretch>
            <a:fillRect/>
          </a:stretch>
        </p:blipFill>
        <p:spPr>
          <a:xfrm>
            <a:off x="339119" y="1046814"/>
            <a:ext cx="3050497" cy="5155203"/>
          </a:xfrm>
          <a:prstGeom prst="rect">
            <a:avLst/>
          </a:prstGeom>
        </p:spPr>
      </p:pic>
    </p:spTree>
    <p:extLst>
      <p:ext uri="{BB962C8B-B14F-4D97-AF65-F5344CB8AC3E}">
        <p14:creationId xmlns:p14="http://schemas.microsoft.com/office/powerpoint/2010/main" val="26541777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25780" y="128393"/>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Underdamped Second-Order Systems:</a:t>
            </a:r>
            <a:endParaRPr lang="en-US"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869635" y="1046814"/>
                <a:ext cx="7983246" cy="5711372"/>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damping ratio is given by </a:t>
                </a:r>
                <a14:m>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unc>
                      <m:func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cos</m:t>
                        </m:r>
                      </m:fName>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𝜃</m:t>
                        </m:r>
                      </m:e>
                    </m:func>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=0.394</m:t>
                    </m:r>
                  </m:oMath>
                </a14:m>
                <a:r>
                  <a:rPr lang="en-US" sz="2400" dirty="0">
                    <a:solidFill>
                      <a:srgbClr val="0000FF"/>
                    </a:solidFill>
                    <a:latin typeface="Times New Roman" panose="02020603050405020304" pitchFamily="18" charset="0"/>
                    <a:cs typeface="Times New Roman" panose="02020603050405020304" pitchFamily="18" charset="0"/>
                  </a:rPr>
                  <a:t>.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natural frequency,</a:t>
                </a:r>
                <a:r>
                  <a:rPr lang="en-US" sz="2400" dirty="0">
                    <a:solidFill>
                      <a:srgbClr val="BC14AC"/>
                    </a:solidFill>
                    <a:ea typeface="Cambria Math" panose="02040503050406030204" pitchFamily="18" charset="0"/>
                    <a:cs typeface="Times New Roman" panose="02020603050405020304" pitchFamily="18" charset="0"/>
                  </a:rPr>
                  <a:t> </a:t>
                </a:r>
                <a14:m>
                  <m:oMath xmlns:m="http://schemas.openxmlformats.org/officeDocument/2006/math">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oMath>
                </a14:m>
                <a:r>
                  <a:rPr lang="en-US" sz="2400" dirty="0">
                    <a:solidFill>
                      <a:srgbClr val="0000FF"/>
                    </a:solidFill>
                    <a:latin typeface="Times New Roman" panose="02020603050405020304" pitchFamily="18" charset="0"/>
                    <a:cs typeface="Times New Roman" panose="02020603050405020304" pitchFamily="18" charset="0"/>
                  </a:rPr>
                  <a:t>, is the radial distance from the origin to the pole, or </a:t>
                </a:r>
                <a14:m>
                  <m:oMath xmlns:m="http://schemas.openxmlformats.org/officeDocument/2006/math">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ad>
                      <m:radPr>
                        <m:degHide m:val="on"/>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radPr>
                      <m:deg/>
                      <m:e>
                        <m:sSup>
                          <m:sSup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7</m:t>
                            </m:r>
                          </m:e>
                          <m: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3</m:t>
                            </m:r>
                          </m:e>
                          <m: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e>
                    </m:ra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=7.616</m:t>
                    </m:r>
                  </m:oMath>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peak time is</a:t>
                </a:r>
              </a:p>
              <a:p>
                <a:pPr algn="just"/>
                <a14:m>
                  <m:oMathPara xmlns:m="http://schemas.openxmlformats.org/officeDocument/2006/math">
                    <m:oMathParaPr>
                      <m:jc m:val="centerGroup"/>
                    </m:oMathParaPr>
                    <m:oMath xmlns:m="http://schemas.openxmlformats.org/officeDocument/2006/math">
                      <m:sSub>
                        <m:sSubPr>
                          <m:ctrlP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𝑇</m:t>
                          </m:r>
                        </m:e>
                        <m: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𝑝</m:t>
                          </m:r>
                        </m:sub>
                      </m:s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𝜋</m:t>
                          </m:r>
                        </m:num>
                        <m:den>
                          <m:sSub>
                            <m:sSub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𝑑</m:t>
                              </m:r>
                            </m:sub>
                          </m:sSub>
                        </m:den>
                      </m:f>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𝜋</m:t>
                          </m:r>
                        </m:num>
                        <m:den>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7</m:t>
                          </m:r>
                        </m:den>
                      </m:f>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=0.449 </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𝑠𝑒𝑐𝑜𝑛𝑑𝑠</m:t>
                      </m:r>
                    </m:oMath>
                  </m:oMathPara>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percent overshoot is</a:t>
                </a:r>
              </a:p>
              <a:p>
                <a:pPr algn="just">
                  <a:lnSpc>
                    <a:spcPct val="150000"/>
                  </a:lnSpc>
                </a:pPr>
                <a14:m>
                  <m:oMathPara xmlns:m="http://schemas.openxmlformats.org/officeDocument/2006/math">
                    <m:oMathParaPr>
                      <m:jc m:val="centerGroup"/>
                    </m:oMathParaPr>
                    <m:oMath xmlns:m="http://schemas.openxmlformats.org/officeDocument/2006/math">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𝑂𝑆</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𝑒</m:t>
                          </m:r>
                        </m:e>
                        <m:sup>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d>
                            <m:d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𝜁𝜋</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ad>
                                <m:radPr>
                                  <m:degHide m:val="on"/>
                                  <m:ctrlPr>
                                    <a:rPr lang="en-US" sz="2400" i="1">
                                      <a:solidFill>
                                        <a:srgbClr val="BC14AC"/>
                                      </a:solidFill>
                                      <a:latin typeface="Cambria Math" panose="02040503050406030204" pitchFamily="18" charset="0"/>
                                      <a:cs typeface="Times New Roman" panose="02020603050405020304" pitchFamily="18" charset="0"/>
                                    </a:rPr>
                                  </m:ctrlPr>
                                </m:radPr>
                                <m:deg/>
                                <m:e>
                                  <m:r>
                                    <a:rPr lang="en-US" sz="2400" i="1">
                                      <a:solidFill>
                                        <a:srgbClr val="BC14AC"/>
                                      </a:solidFill>
                                      <a:latin typeface="Cambria Math" panose="02040503050406030204" pitchFamily="18" charset="0"/>
                                      <a:cs typeface="Times New Roman" panose="02020603050405020304" pitchFamily="18" charset="0"/>
                                    </a:rPr>
                                    <m:t>1−</m:t>
                                  </m:r>
                                  <m:sSup>
                                    <m:sSupPr>
                                      <m:ctrlPr>
                                        <a:rPr lang="en-US" sz="2400" i="1">
                                          <a:solidFill>
                                            <a:srgbClr val="BC14AC"/>
                                          </a:solidFill>
                                          <a:latin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e>
                                    <m:sup>
                                      <m:r>
                                        <a:rPr lang="en-US" sz="2400" i="1">
                                          <a:solidFill>
                                            <a:srgbClr val="BC14AC"/>
                                          </a:solidFill>
                                          <a:latin typeface="Cambria Math" panose="02040503050406030204" pitchFamily="18" charset="0"/>
                                          <a:cs typeface="Times New Roman" panose="02020603050405020304" pitchFamily="18" charset="0"/>
                                        </a:rPr>
                                        <m:t>2</m:t>
                                      </m:r>
                                    </m:sup>
                                  </m:sSup>
                                </m:e>
                              </m:rad>
                            </m:e>
                          </m:d>
                        </m:sup>
                      </m:sSup>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×100</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=26%</m:t>
                      </m:r>
                    </m:oMath>
                  </m:oMathPara>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approximate settling time is</a:t>
                </a:r>
              </a:p>
              <a:p>
                <a:pPr algn="just"/>
                <a14:m>
                  <m:oMathPara xmlns:m="http://schemas.openxmlformats.org/officeDocument/2006/math">
                    <m:oMathParaPr>
                      <m:jc m:val="centerGroup"/>
                    </m:oMathParaPr>
                    <m:oMath xmlns:m="http://schemas.openxmlformats.org/officeDocument/2006/math">
                      <m:sSub>
                        <m:sSubPr>
                          <m:ctrlP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𝑇</m:t>
                          </m:r>
                        </m:e>
                        <m: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sub>
                      </m:s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4</m:t>
                          </m:r>
                        </m:num>
                        <m:den>
                          <m:sSub>
                            <m:sSub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𝑑</m:t>
                              </m:r>
                            </m:sub>
                          </m:sSub>
                        </m:den>
                      </m:f>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4</m:t>
                          </m:r>
                        </m:num>
                        <m:den>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3</m:t>
                          </m:r>
                        </m:den>
                      </m:f>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=1.333 </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𝑠𝑒𝑐𝑜𝑛𝑑𝑠</m:t>
                      </m:r>
                    </m:oMath>
                  </m:oMathPara>
                </a14:m>
                <a:endParaRPr lang="en-US" sz="2400"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869635" y="1046814"/>
                <a:ext cx="7983246" cy="5711372"/>
              </a:xfrm>
              <a:prstGeom prst="rect">
                <a:avLst/>
              </a:prstGeom>
              <a:blipFill>
                <a:blip r:embed="rId2"/>
                <a:stretch>
                  <a:fillRect l="-1222" r="-1146"/>
                </a:stretch>
              </a:blipFill>
            </p:spPr>
            <p:txBody>
              <a:bodyPr/>
              <a:lstStyle/>
              <a:p>
                <a:r>
                  <a:rPr lang="en-IN">
                    <a:noFill/>
                  </a:rPr>
                  <a:t> </a:t>
                </a:r>
              </a:p>
            </p:txBody>
          </p:sp>
        </mc:Fallback>
      </mc:AlternateContent>
      <p:pic>
        <p:nvPicPr>
          <p:cNvPr id="3" name="Picture 2">
            <a:extLst>
              <a:ext uri="{FF2B5EF4-FFF2-40B4-BE49-F238E27FC236}">
                <a16:creationId xmlns:a16="http://schemas.microsoft.com/office/drawing/2014/main" id="{B5E5780E-F5FE-47F8-8134-462843BCDBCA}"/>
              </a:ext>
            </a:extLst>
          </p:cNvPr>
          <p:cNvPicPr>
            <a:picLocks noChangeAspect="1"/>
          </p:cNvPicPr>
          <p:nvPr/>
        </p:nvPicPr>
        <p:blipFill>
          <a:blip r:embed="rId3"/>
          <a:stretch>
            <a:fillRect/>
          </a:stretch>
        </p:blipFill>
        <p:spPr>
          <a:xfrm>
            <a:off x="339119" y="1046814"/>
            <a:ext cx="3050497" cy="5155203"/>
          </a:xfrm>
          <a:prstGeom prst="rect">
            <a:avLst/>
          </a:prstGeom>
        </p:spPr>
      </p:pic>
    </p:spTree>
    <p:extLst>
      <p:ext uri="{BB962C8B-B14F-4D97-AF65-F5344CB8AC3E}">
        <p14:creationId xmlns:p14="http://schemas.microsoft.com/office/powerpoint/2010/main" val="219757869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25780" y="128393"/>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Underdamped Second-Order Systems:</a:t>
            </a:r>
            <a:endParaRPr lang="en-US"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75920" y="731854"/>
                <a:ext cx="11476961" cy="1696426"/>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Find </a:t>
                </a:r>
                <a14:m>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𝑇𝑠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𝑇𝑝</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𝑇𝑟</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𝑎𝑛𝑑</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𝑂𝑠</m:t>
                    </m:r>
                  </m:oMath>
                </a14:m>
                <a:r>
                  <a:rPr lang="en-US" sz="2400" dirty="0">
                    <a:solidFill>
                      <a:srgbClr val="0000FF"/>
                    </a:solidFill>
                    <a:latin typeface="Times New Roman" panose="02020603050405020304" pitchFamily="18" charset="0"/>
                    <a:cs typeface="Times New Roman" panose="02020603050405020304" pitchFamily="18" charset="0"/>
                  </a:rPr>
                  <a:t> for a system whose transfer function is </a:t>
                </a:r>
              </a:p>
              <a:p>
                <a:pPr algn="just">
                  <a:lnSpc>
                    <a:spcPct val="150000"/>
                  </a:lnSpc>
                </a:pPr>
                <a14:m>
                  <m:oMathPara xmlns:m="http://schemas.openxmlformats.org/officeDocument/2006/math">
                    <m:oMathParaPr>
                      <m:jc m:val="centerGroup"/>
                    </m:oMathParaPr>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𝐺</m:t>
                      </m:r>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361</m:t>
                          </m:r>
                        </m:num>
                        <m:den>
                          <m:sSup>
                            <m:sSup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+16</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+361</m:t>
                          </m:r>
                        </m:den>
                      </m:f>
                    </m:oMath>
                  </m:oMathPara>
                </a14:m>
                <a:endParaRPr lang="en-US" sz="2400"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75920" y="731854"/>
                <a:ext cx="11476961" cy="1696426"/>
              </a:xfrm>
              <a:prstGeom prst="rect">
                <a:avLst/>
              </a:prstGeom>
              <a:blipFill>
                <a:blip r:embed="rId2"/>
                <a:stretch>
                  <a:fillRect l="-850"/>
                </a:stretch>
              </a:blipFill>
            </p:spPr>
            <p:txBody>
              <a:bodyPr/>
              <a:lstStyle/>
              <a:p>
                <a:r>
                  <a:rPr lang="en-IN">
                    <a:noFill/>
                  </a:rPr>
                  <a:t> </a:t>
                </a:r>
              </a:p>
            </p:txBody>
          </p:sp>
        </mc:Fallback>
      </mc:AlternateContent>
    </p:spTree>
    <p:extLst>
      <p:ext uri="{BB962C8B-B14F-4D97-AF65-F5344CB8AC3E}">
        <p14:creationId xmlns:p14="http://schemas.microsoft.com/office/powerpoint/2010/main" val="29429151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25780" y="128393"/>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Underdamped Second-Order Systems:</a:t>
            </a:r>
            <a:endParaRPr lang="en-US"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75920" y="731854"/>
                <a:ext cx="11476961" cy="2804422"/>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Find </a:t>
                </a:r>
                <a14:m>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𝑇𝑠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𝑇𝑝</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𝑇𝑟</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𝑎𝑛𝑑</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𝑂𝑠</m:t>
                    </m:r>
                  </m:oMath>
                </a14:m>
                <a:r>
                  <a:rPr lang="en-US" sz="2400" dirty="0">
                    <a:solidFill>
                      <a:srgbClr val="0000FF"/>
                    </a:solidFill>
                    <a:latin typeface="Times New Roman" panose="02020603050405020304" pitchFamily="18" charset="0"/>
                    <a:cs typeface="Times New Roman" panose="02020603050405020304" pitchFamily="18" charset="0"/>
                  </a:rPr>
                  <a:t> for a system whose transfer function is </a:t>
                </a:r>
              </a:p>
              <a:p>
                <a:pPr algn="just">
                  <a:lnSpc>
                    <a:spcPct val="150000"/>
                  </a:lnSpc>
                </a:pPr>
                <a14:m>
                  <m:oMathPara xmlns:m="http://schemas.openxmlformats.org/officeDocument/2006/math">
                    <m:oMathParaPr>
                      <m:jc m:val="centerGroup"/>
                    </m:oMathParaPr>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𝐺</m:t>
                      </m:r>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361</m:t>
                          </m:r>
                        </m:num>
                        <m:den>
                          <m:sSup>
                            <m:sSup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+16</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+361</m:t>
                          </m:r>
                        </m:den>
                      </m:f>
                    </m:oMath>
                  </m:oMathPara>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14:m>
                  <m:oMathPara xmlns:m="http://schemas.openxmlformats.org/officeDocument/2006/math">
                    <m:oMathParaPr>
                      <m:jc m:val="left"/>
                    </m:oMathParaPr>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=0.421</m:t>
                      </m:r>
                      <m: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=19, </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𝑇𝑠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=0.5 </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𝑇𝑝</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=0.182 </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𝑇𝑟</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=0.079 </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and</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𝑂𝑆</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=23.3%</m:t>
                      </m:r>
                    </m:oMath>
                  </m:oMathPara>
                </a14:m>
                <a:endParaRPr lang="en-US" sz="2400"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75920" y="731854"/>
                <a:ext cx="11476961" cy="2804422"/>
              </a:xfrm>
              <a:prstGeom prst="rect">
                <a:avLst/>
              </a:prstGeom>
              <a:blipFill>
                <a:blip r:embed="rId2"/>
                <a:stretch>
                  <a:fillRect l="-850"/>
                </a:stretch>
              </a:blipFill>
            </p:spPr>
            <p:txBody>
              <a:bodyPr/>
              <a:lstStyle/>
              <a:p>
                <a:r>
                  <a:rPr lang="en-IN">
                    <a:noFill/>
                  </a:rPr>
                  <a:t> </a:t>
                </a:r>
              </a:p>
            </p:txBody>
          </p:sp>
        </mc:Fallback>
      </mc:AlternateContent>
    </p:spTree>
    <p:extLst>
      <p:ext uri="{BB962C8B-B14F-4D97-AF65-F5344CB8AC3E}">
        <p14:creationId xmlns:p14="http://schemas.microsoft.com/office/powerpoint/2010/main" val="30003342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25780" y="128393"/>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Underdamped Second-Order Systems:</a:t>
            </a:r>
            <a:endParaRPr lang="en-US"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75920" y="731854"/>
                <a:ext cx="11476961" cy="2804422"/>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Find </a:t>
                </a:r>
                <a14:m>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𝑇𝑠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𝑇𝑝</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𝑇𝑟</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𝑎𝑛𝑑</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𝑂𝑠</m:t>
                    </m:r>
                  </m:oMath>
                </a14:m>
                <a:r>
                  <a:rPr lang="en-US" sz="2400" dirty="0">
                    <a:solidFill>
                      <a:srgbClr val="0000FF"/>
                    </a:solidFill>
                    <a:latin typeface="Times New Roman" panose="02020603050405020304" pitchFamily="18" charset="0"/>
                    <a:cs typeface="Times New Roman" panose="02020603050405020304" pitchFamily="18" charset="0"/>
                  </a:rPr>
                  <a:t> for a system whose transfer function is </a:t>
                </a:r>
              </a:p>
              <a:p>
                <a:pPr algn="just">
                  <a:lnSpc>
                    <a:spcPct val="150000"/>
                  </a:lnSpc>
                </a:pPr>
                <a14:m>
                  <m:oMathPara xmlns:m="http://schemas.openxmlformats.org/officeDocument/2006/math">
                    <m:oMathParaPr>
                      <m:jc m:val="centerGroup"/>
                    </m:oMathParaPr>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𝐺</m:t>
                      </m:r>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361</m:t>
                          </m:r>
                        </m:num>
                        <m:den>
                          <m:sSup>
                            <m:sSup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+16</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+361</m:t>
                          </m:r>
                        </m:den>
                      </m:f>
                    </m:oMath>
                  </m:oMathPara>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14:m>
                  <m:oMathPara xmlns:m="http://schemas.openxmlformats.org/officeDocument/2006/math">
                    <m:oMathParaPr>
                      <m:jc m:val="left"/>
                    </m:oMathParaPr>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=0.421</m:t>
                      </m:r>
                      <m: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=19, </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𝑇𝑠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=0.5 </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𝑇𝑝</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=0.182 </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𝑇𝑟</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=0.079 </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and</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𝑂𝑆</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=23.3%</m:t>
                      </m:r>
                    </m:oMath>
                  </m:oMathPara>
                </a14:m>
                <a:endParaRPr lang="en-US" sz="2400"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75920" y="731854"/>
                <a:ext cx="11476961" cy="2804422"/>
              </a:xfrm>
              <a:prstGeom prst="rect">
                <a:avLst/>
              </a:prstGeom>
              <a:blipFill>
                <a:blip r:embed="rId2"/>
                <a:stretch>
                  <a:fillRect l="-850"/>
                </a:stretch>
              </a:blipFill>
            </p:spPr>
            <p:txBody>
              <a:bodyPr/>
              <a:lstStyle/>
              <a:p>
                <a:r>
                  <a:rPr lang="en-IN">
                    <a:noFill/>
                  </a:rPr>
                  <a:t> </a:t>
                </a:r>
              </a:p>
            </p:txBody>
          </p:sp>
        </mc:Fallback>
      </mc:AlternateContent>
    </p:spTree>
    <p:extLst>
      <p:ext uri="{BB962C8B-B14F-4D97-AF65-F5344CB8AC3E}">
        <p14:creationId xmlns:p14="http://schemas.microsoft.com/office/powerpoint/2010/main" val="273985427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25780" y="128393"/>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System Response with Additional Poles</a:t>
            </a:r>
            <a:endParaRPr lang="en-US"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75920" y="731854"/>
                <a:ext cx="11476961" cy="6525441"/>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Consider a three-pole system with complex poles and a third pole on the real axis.</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Assuming that the complex poles are at </a:t>
                </a:r>
                <a14:m>
                  <m:oMath xmlns:m="http://schemas.openxmlformats.org/officeDocument/2006/math">
                    <m:sSub>
                      <m:sSubPr>
                        <m:ctrlPr>
                          <a:rPr lang="en-US" sz="2400" i="1" smtClean="0">
                            <a:solidFill>
                              <a:srgbClr val="BC14AC"/>
                            </a:solidFill>
                            <a:latin typeface="Cambria Math" panose="02040503050406030204" pitchFamily="18" charset="0"/>
                            <a:cs typeface="Times New Roman" panose="02020603050405020304" pitchFamily="18" charset="0"/>
                          </a:rPr>
                        </m:ctrlPr>
                      </m:sSubPr>
                      <m:e>
                        <m:r>
                          <a:rPr lang="en-US" sz="2400" b="0" i="1" smtClean="0">
                            <a:solidFill>
                              <a:srgbClr val="BC14AC"/>
                            </a:solidFill>
                            <a:latin typeface="Cambria Math" panose="02040503050406030204" pitchFamily="18" charset="0"/>
                            <a:cs typeface="Times New Roman" panose="02020603050405020304" pitchFamily="18" charset="0"/>
                          </a:rPr>
                          <m:t>𝑠</m:t>
                        </m:r>
                      </m:e>
                      <m:sub>
                        <m:r>
                          <a:rPr lang="en-US" sz="2400" b="0" i="1" smtClean="0">
                            <a:solidFill>
                              <a:srgbClr val="BC14AC"/>
                            </a:solidFill>
                            <a:latin typeface="Cambria Math" panose="02040503050406030204" pitchFamily="18" charset="0"/>
                            <a:cs typeface="Times New Roman" panose="02020603050405020304" pitchFamily="18" charset="0"/>
                          </a:rPr>
                          <m:t>1,2</m:t>
                        </m:r>
                      </m:sub>
                    </m:sSub>
                    <m:r>
                      <a:rPr lang="en-US" sz="2400" i="1">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rad>
                      <m:radPr>
                        <m:degHide m:val="on"/>
                        <m:ctrlP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radPr>
                      <m:deg/>
                      <m:e>
                        <m:sSup>
                          <m:sSupPr>
                            <m:ctrlP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e>
                          <m: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e>
                    </m:rad>
                  </m:oMath>
                </a14:m>
                <a:r>
                  <a:rPr lang="en-US" sz="2400" dirty="0">
                    <a:solidFill>
                      <a:srgbClr val="0000FF"/>
                    </a:solidFill>
                    <a:latin typeface="Times New Roman" panose="02020603050405020304" pitchFamily="18" charset="0"/>
                    <a:cs typeface="Times New Roman" panose="02020603050405020304" pitchFamily="18" charset="0"/>
                  </a:rPr>
                  <a:t> the real pole is at </a:t>
                </a:r>
                <a14:m>
                  <m:oMath xmlns:m="http://schemas.openxmlformats.org/officeDocument/2006/math">
                    <m:sSub>
                      <m:sSubPr>
                        <m:ctrlPr>
                          <a:rPr lang="en-US" sz="2400" i="1">
                            <a:solidFill>
                              <a:srgbClr val="BC14AC"/>
                            </a:solidFill>
                            <a:latin typeface="Cambria Math" panose="02040503050406030204" pitchFamily="18" charset="0"/>
                            <a:cs typeface="Times New Roman" panose="02020603050405020304" pitchFamily="18" charset="0"/>
                          </a:rPr>
                        </m:ctrlPr>
                      </m:sSubPr>
                      <m:e>
                        <m: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𝛼</m:t>
                        </m:r>
                      </m:e>
                      <m:sub>
                        <m:r>
                          <a:rPr lang="en-US" sz="2400" b="0" i="1" smtClean="0">
                            <a:solidFill>
                              <a:srgbClr val="BC14AC"/>
                            </a:solidFill>
                            <a:latin typeface="Cambria Math" panose="02040503050406030204" pitchFamily="18" charset="0"/>
                            <a:cs typeface="Times New Roman" panose="02020603050405020304" pitchFamily="18" charset="0"/>
                          </a:rPr>
                          <m:t>𝑟</m:t>
                        </m:r>
                      </m:sub>
                    </m:sSub>
                  </m:oMath>
                </a14:m>
                <a:r>
                  <a:rPr lang="en-US" sz="2400" dirty="0">
                    <a:solidFill>
                      <a:srgbClr val="0000FF"/>
                    </a:solidFill>
                    <a:latin typeface="Times New Roman" panose="02020603050405020304" pitchFamily="18" charset="0"/>
                    <a:cs typeface="Times New Roman" panose="02020603050405020304" pitchFamily="18" charset="0"/>
                  </a:rPr>
                  <a:t>, the step response of the system can be determined from a partial-fraction expansion. Thus, the output transform is</a:t>
                </a:r>
              </a:p>
              <a:p>
                <a:pPr algn="just"/>
                <a14:m>
                  <m:oMathPara xmlns:m="http://schemas.openxmlformats.org/officeDocument/2006/math">
                    <m:oMathParaPr>
                      <m:jc m:val="centerGroup"/>
                    </m:oMathParaPr>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𝐶</m:t>
                      </m:r>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𝐴</m:t>
                          </m:r>
                        </m:num>
                        <m:den>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den>
                      </m:f>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𝐵</m:t>
                          </m:r>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sSub>
                                <m:sSub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e>
                          </m: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𝐶</m:t>
                          </m:r>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𝑑</m:t>
                              </m:r>
                            </m:sub>
                          </m:sSub>
                        </m:num>
                        <m:den>
                          <m:sSup>
                            <m:sSup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e>
                            <m:sup>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𝑑</m:t>
                              </m:r>
                            </m:sub>
                            <m: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bSup>
                        </m:den>
                      </m:f>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𝐷</m:t>
                          </m:r>
                        </m:num>
                        <m:den>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𝛼</m:t>
                              </m:r>
                            </m:e>
                            <m: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𝑟</m:t>
                              </m:r>
                            </m:sub>
                          </m:sSub>
                        </m:den>
                      </m:f>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1</m:t>
                      </m:r>
                    </m:oMath>
                  </m:oMathPara>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And the output response is </a:t>
                </a:r>
              </a:p>
              <a:p>
                <a:pPr algn="just">
                  <a:lnSpc>
                    <a:spcPct val="150000"/>
                  </a:lnSpc>
                </a:pPr>
                <a14:m>
                  <m:oMathPara xmlns:m="http://schemas.openxmlformats.org/officeDocument/2006/math">
                    <m:oMathParaPr>
                      <m:jc m:val="centerGroup"/>
                    </m:oMathParaPr>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𝑐</m:t>
                      </m:r>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𝑡</m:t>
                          </m:r>
                        </m:e>
                      </m: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𝐴𝑢</m:t>
                      </m:r>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𝑡</m:t>
                          </m:r>
                        </m:e>
                      </m: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𝑒</m:t>
                          </m:r>
                        </m:e>
                        <m: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𝑡</m:t>
                          </m:r>
                        </m:sup>
                      </m:sSup>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𝐵</m:t>
                          </m:r>
                          <m:func>
                            <m:func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cos</m:t>
                              </m:r>
                            </m:fName>
                            <m:e>
                              <m:sSub>
                                <m:sSub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𝑑</m:t>
                                  </m:r>
                                </m:sub>
                              </m:s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𝑡</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e>
                          </m:func>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𝐶</m:t>
                          </m:r>
                          <m:func>
                            <m:func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sin</m:t>
                              </m:r>
                            </m:fName>
                            <m:e>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𝑑</m:t>
                                  </m:r>
                                </m:sub>
                              </m:s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𝑡</m:t>
                              </m:r>
                            </m:e>
                          </m:func>
                        </m:e>
                      </m: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𝐷</m:t>
                      </m:r>
                      <m:sSup>
                        <m:sSup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𝑒</m:t>
                          </m:r>
                        </m:e>
                        <m: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𝛼</m:t>
                              </m:r>
                            </m:e>
                            <m: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𝑟</m:t>
                              </m:r>
                            </m:sub>
                          </m:s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𝑡</m:t>
                          </m:r>
                        </m:sup>
                      </m:s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2</m:t>
                      </m:r>
                    </m:oMath>
                  </m:oMathPara>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Consider the three cases of </a:t>
                </a:r>
                <a14:m>
                  <m:oMath xmlns:m="http://schemas.openxmlformats.org/officeDocument/2006/math">
                    <m:sSub>
                      <m:sSub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𝛼</m:t>
                        </m:r>
                      </m:e>
                      <m: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𝑟</m:t>
                        </m:r>
                      </m:sub>
                    </m:sSub>
                  </m:oMath>
                </a14:m>
                <a:r>
                  <a:rPr lang="en-US" sz="2400" dirty="0">
                    <a:solidFill>
                      <a:srgbClr val="0000FF"/>
                    </a:solidFill>
                    <a:latin typeface="Times New Roman" panose="02020603050405020304" pitchFamily="18" charset="0"/>
                    <a:cs typeface="Times New Roman" panose="02020603050405020304" pitchFamily="18" charset="0"/>
                  </a:rPr>
                  <a:t>.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Case I, </a:t>
                </a:r>
                <a14:m>
                  <m:oMath xmlns:m="http://schemas.openxmlformats.org/officeDocument/2006/math">
                    <m:sSub>
                      <m:sSub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𝛼</m:t>
                        </m:r>
                      </m:e>
                      <m: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𝑟</m:t>
                        </m:r>
                      </m:sub>
                    </m:s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𝛼</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𝑟</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sub>
                    </m:sSub>
                  </m:oMath>
                </a14:m>
                <a:r>
                  <a:rPr lang="en-US" sz="2400" dirty="0">
                    <a:solidFill>
                      <a:srgbClr val="0000FF"/>
                    </a:solidFill>
                    <a:latin typeface="Times New Roman" panose="02020603050405020304" pitchFamily="18" charset="0"/>
                    <a:cs typeface="Times New Roman" panose="02020603050405020304" pitchFamily="18" charset="0"/>
                  </a:rPr>
                  <a:t> and is not much larger than </a:t>
                </a:r>
                <a14:m>
                  <m:oMath xmlns:m="http://schemas.openxmlformats.org/officeDocument/2006/math">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oMath>
                </a14:m>
                <a:r>
                  <a:rPr lang="en-US" sz="2400" dirty="0">
                    <a:solidFill>
                      <a:srgbClr val="0000FF"/>
                    </a:solidFill>
                    <a:latin typeface="Times New Roman" panose="02020603050405020304" pitchFamily="18" charset="0"/>
                    <a:cs typeface="Times New Roman" panose="02020603050405020304" pitchFamily="18" charset="0"/>
                  </a:rPr>
                  <a:t>; for Case II, </a:t>
                </a:r>
                <a14:m>
                  <m:oMath xmlns:m="http://schemas.openxmlformats.org/officeDocument/2006/math">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𝛼</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𝑟</m:t>
                        </m:r>
                      </m:sub>
                    </m:s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𝛼</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𝑟</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b>
                    </m:sSub>
                  </m:oMath>
                </a14:m>
                <a:r>
                  <a:rPr lang="en-US" sz="2400" dirty="0">
                    <a:solidFill>
                      <a:srgbClr val="0000FF"/>
                    </a:solidFill>
                    <a:latin typeface="Times New Roman" panose="02020603050405020304" pitchFamily="18" charset="0"/>
                    <a:cs typeface="Times New Roman" panose="02020603050405020304" pitchFamily="18" charset="0"/>
                  </a:rPr>
                  <a:t> and is much</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larger than </a:t>
                </a:r>
                <a14:m>
                  <m:oMath xmlns:m="http://schemas.openxmlformats.org/officeDocument/2006/math">
                    <m: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oMath>
                </a14:m>
                <a:r>
                  <a:rPr lang="en-US" sz="2400" dirty="0">
                    <a:solidFill>
                      <a:srgbClr val="0000FF"/>
                    </a:solidFill>
                    <a:latin typeface="Times New Roman" panose="02020603050405020304" pitchFamily="18" charset="0"/>
                    <a:cs typeface="Times New Roman" panose="02020603050405020304" pitchFamily="18" charset="0"/>
                  </a:rPr>
                  <a:t>; and for Case III, </a:t>
                </a:r>
                <a14:m>
                  <m:oMath xmlns:m="http://schemas.openxmlformats.org/officeDocument/2006/math">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𝛼</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𝑟</m:t>
                        </m:r>
                      </m:sub>
                    </m:s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a:t>
                </a: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75920" y="731854"/>
                <a:ext cx="11476961" cy="6525441"/>
              </a:xfrm>
              <a:prstGeom prst="rect">
                <a:avLst/>
              </a:prstGeom>
              <a:blipFill>
                <a:blip r:embed="rId2"/>
                <a:stretch>
                  <a:fillRect l="-850" r="-850"/>
                </a:stretch>
              </a:blipFill>
            </p:spPr>
            <p:txBody>
              <a:bodyPr/>
              <a:lstStyle/>
              <a:p>
                <a:r>
                  <a:rPr lang="en-IN">
                    <a:noFill/>
                  </a:rPr>
                  <a:t> </a:t>
                </a:r>
              </a:p>
            </p:txBody>
          </p:sp>
        </mc:Fallback>
      </mc:AlternateContent>
    </p:spTree>
    <p:extLst>
      <p:ext uri="{BB962C8B-B14F-4D97-AF65-F5344CB8AC3E}">
        <p14:creationId xmlns:p14="http://schemas.microsoft.com/office/powerpoint/2010/main" val="23063513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25780" y="128393"/>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System Response with Additional Poles</a:t>
            </a:r>
            <a:endParaRPr lang="en-US"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75920" y="731854"/>
                <a:ext cx="11476961" cy="5565947"/>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Case I, </a:t>
                </a:r>
                <a14:m>
                  <m:oMath xmlns:m="http://schemas.openxmlformats.org/officeDocument/2006/math">
                    <m:sSub>
                      <m:sSub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𝛼</m:t>
                        </m:r>
                      </m:e>
                      <m: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𝑟</m:t>
                        </m:r>
                      </m:sub>
                    </m:sSub>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𝛼</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𝑟</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sub>
                    </m:sSub>
                  </m:oMath>
                </a14:m>
                <a:r>
                  <a:rPr lang="en-US" sz="2400" dirty="0">
                    <a:solidFill>
                      <a:srgbClr val="0000FF"/>
                    </a:solidFill>
                    <a:latin typeface="Times New Roman" panose="02020603050405020304" pitchFamily="18" charset="0"/>
                    <a:cs typeface="Times New Roman" panose="02020603050405020304" pitchFamily="18" charset="0"/>
                  </a:rPr>
                  <a:t> and is not much larger than </a:t>
                </a:r>
                <a14:m>
                  <m:oMath xmlns:m="http://schemas.openxmlformats.org/officeDocument/2006/math">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oMath>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real pole’s transient response will not decay to insignificance at the peak time or settling time generated by the second-order pair.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In this case, the exponential decay is significant, and the system cannot be represented as a second-order system.</a:t>
                </a: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75920" y="731854"/>
                <a:ext cx="11476961" cy="5565947"/>
              </a:xfrm>
              <a:prstGeom prst="rect">
                <a:avLst/>
              </a:prstGeom>
              <a:blipFill>
                <a:blip r:embed="rId2"/>
                <a:stretch>
                  <a:fillRect l="-850" r="-850" b="-1643"/>
                </a:stretch>
              </a:blipFill>
            </p:spPr>
            <p:txBody>
              <a:bodyPr/>
              <a:lstStyle/>
              <a:p>
                <a:r>
                  <a:rPr lang="en-IN">
                    <a:noFill/>
                  </a:rPr>
                  <a:t> </a:t>
                </a:r>
              </a:p>
            </p:txBody>
          </p:sp>
        </mc:Fallback>
      </mc:AlternateContent>
      <p:pic>
        <p:nvPicPr>
          <p:cNvPr id="3" name="Picture 2">
            <a:extLst>
              <a:ext uri="{FF2B5EF4-FFF2-40B4-BE49-F238E27FC236}">
                <a16:creationId xmlns:a16="http://schemas.microsoft.com/office/drawing/2014/main" id="{1EB1B697-558C-4EE9-B00D-E0B2E868147B}"/>
              </a:ext>
            </a:extLst>
          </p:cNvPr>
          <p:cNvPicPr>
            <a:picLocks noChangeAspect="1"/>
          </p:cNvPicPr>
          <p:nvPr/>
        </p:nvPicPr>
        <p:blipFill>
          <a:blip r:embed="rId3"/>
          <a:stretch>
            <a:fillRect/>
          </a:stretch>
        </p:blipFill>
        <p:spPr>
          <a:xfrm>
            <a:off x="675088" y="1452818"/>
            <a:ext cx="2464351" cy="2167715"/>
          </a:xfrm>
          <a:prstGeom prst="rect">
            <a:avLst/>
          </a:prstGeom>
        </p:spPr>
      </p:pic>
    </p:spTree>
    <p:extLst>
      <p:ext uri="{BB962C8B-B14F-4D97-AF65-F5344CB8AC3E}">
        <p14:creationId xmlns:p14="http://schemas.microsoft.com/office/powerpoint/2010/main" val="2437398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Poles and Zeros of a First-Order System &amp; System Response</a:t>
            </a:r>
            <a:endParaRPr lang="en-IN" sz="2400" b="1"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51694" y="844058"/>
                <a:ext cx="11507372" cy="1687129"/>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Thus the output response of the first order system c(t) is</a:t>
                </a:r>
              </a:p>
              <a:p>
                <a:pPr algn="just">
                  <a:lnSpc>
                    <a:spcPct val="150000"/>
                  </a:lnSpc>
                </a:pPr>
                <a14:m>
                  <m:oMathPara xmlns:m="http://schemas.openxmlformats.org/officeDocument/2006/math">
                    <m:oMathParaPr>
                      <m:jc m:val="centerGroup"/>
                    </m:oMathParaPr>
                    <m:oMath xmlns:m="http://schemas.openxmlformats.org/officeDocument/2006/math">
                      <m:r>
                        <m:rPr>
                          <m:sty m:val="p"/>
                        </m:rP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c</m:t>
                      </m:r>
                      <m:d>
                        <m:dPr>
                          <m:ctrlP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t</m:t>
                          </m:r>
                        </m:e>
                      </m:d>
                      <m: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2</m:t>
                          </m:r>
                        </m:num>
                        <m:den>
                          <m: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5</m:t>
                          </m:r>
                        </m:den>
                      </m:f>
                      <m: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3</m:t>
                          </m:r>
                        </m:num>
                        <m:den>
                          <m: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5</m:t>
                          </m:r>
                        </m:den>
                      </m:f>
                      <m:sSup>
                        <m:sSupPr>
                          <m:ctrlP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e</m:t>
                          </m:r>
                        </m:e>
                        <m:sup>
                          <m: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−5</m:t>
                          </m:r>
                          <m:r>
                            <m:rPr>
                              <m:sty m:val="p"/>
                            </m:rP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t</m:t>
                          </m:r>
                        </m:sup>
                      </m:sSup>
                      <m: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…3</m:t>
                      </m:r>
                    </m:oMath>
                  </m:oMathPara>
                </a14:m>
                <a:endParaRPr lang="en-US" sz="2400"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51694" y="844058"/>
                <a:ext cx="11507372" cy="1687129"/>
              </a:xfrm>
              <a:prstGeom prst="rect">
                <a:avLst/>
              </a:prstGeom>
              <a:blipFill>
                <a:blip r:embed="rId2"/>
                <a:stretch>
                  <a:fillRect l="-848"/>
                </a:stretch>
              </a:blipFill>
            </p:spPr>
            <p:txBody>
              <a:bodyPr/>
              <a:lstStyle/>
              <a:p>
                <a:r>
                  <a:rPr lang="en-IN">
                    <a:noFill/>
                  </a:rPr>
                  <a:t> </a:t>
                </a:r>
              </a:p>
            </p:txBody>
          </p:sp>
        </mc:Fallback>
      </mc:AlternateContent>
    </p:spTree>
    <p:extLst>
      <p:ext uri="{BB962C8B-B14F-4D97-AF65-F5344CB8AC3E}">
        <p14:creationId xmlns:p14="http://schemas.microsoft.com/office/powerpoint/2010/main" val="295694920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25780" y="128393"/>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System Response with Additional Poles</a:t>
            </a:r>
            <a:endParaRPr lang="en-US"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75920" y="731854"/>
                <a:ext cx="11476961" cy="6119945"/>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Case II, </a:t>
                </a:r>
                <a14:m>
                  <m:oMath xmlns:m="http://schemas.openxmlformats.org/officeDocument/2006/math">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𝛼</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𝑟</m:t>
                        </m:r>
                      </m:sub>
                    </m:s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𝛼</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𝑟</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b>
                    </m:sSub>
                  </m:oMath>
                </a14:m>
                <a:r>
                  <a:rPr lang="en-US" sz="2400" dirty="0">
                    <a:solidFill>
                      <a:srgbClr val="0000FF"/>
                    </a:solidFill>
                    <a:latin typeface="Times New Roman" panose="02020603050405020304" pitchFamily="18" charset="0"/>
                    <a:cs typeface="Times New Roman" panose="02020603050405020304" pitchFamily="18" charset="0"/>
                  </a:rPr>
                  <a:t> and is much larger than </a:t>
                </a:r>
                <a14:m>
                  <m:oMath xmlns:m="http://schemas.openxmlformats.org/officeDocument/2006/math">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𝜁</m:t>
                    </m:r>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𝑛</m:t>
                        </m:r>
                      </m:sub>
                    </m:s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solidFill>
                      <a:srgbClr val="0000FF"/>
                    </a:solidFill>
                    <a:latin typeface="Times New Roman" panose="02020603050405020304" pitchFamily="18" charset="0"/>
                    <a:cs typeface="Times New Roman" panose="02020603050405020304" pitchFamily="18" charset="0"/>
                  </a:rPr>
                  <a:t>and</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Case III, </a:t>
                </a:r>
                <a14:m>
                  <m:oMath xmlns:m="http://schemas.openxmlformats.org/officeDocument/2006/math">
                    <m:sSub>
                      <m:sSub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𝛼</m:t>
                        </m:r>
                      </m:e>
                      <m: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𝑟</m:t>
                        </m:r>
                      </m:sub>
                    </m:sSub>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oMath>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pure exponential will die out much more rapidly than the second-order underdamped step response.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If the pure exponential term decays to an insignificant value at the time of the first overshoot, such parameters as percent overshoot, settling time, and peak time will be generated by the second-order underdamped step response component.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Thus, the total response will approach that of a pure second-order system.</a:t>
                </a: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75920" y="731854"/>
                <a:ext cx="11476961" cy="6119945"/>
              </a:xfrm>
              <a:prstGeom prst="rect">
                <a:avLst/>
              </a:prstGeom>
              <a:blipFill>
                <a:blip r:embed="rId2"/>
                <a:stretch>
                  <a:fillRect l="-850" r="-850" b="-1394"/>
                </a:stretch>
              </a:blipFill>
            </p:spPr>
            <p:txBody>
              <a:bodyPr/>
              <a:lstStyle/>
              <a:p>
                <a:r>
                  <a:rPr lang="en-IN">
                    <a:noFill/>
                  </a:rPr>
                  <a:t> </a:t>
                </a:r>
              </a:p>
            </p:txBody>
          </p:sp>
        </mc:Fallback>
      </mc:AlternateContent>
      <p:pic>
        <p:nvPicPr>
          <p:cNvPr id="3" name="Picture 2">
            <a:extLst>
              <a:ext uri="{FF2B5EF4-FFF2-40B4-BE49-F238E27FC236}">
                <a16:creationId xmlns:a16="http://schemas.microsoft.com/office/drawing/2014/main" id="{84FD5084-B212-477B-ADA7-6D6B4239BA71}"/>
              </a:ext>
            </a:extLst>
          </p:cNvPr>
          <p:cNvPicPr>
            <a:picLocks noChangeAspect="1"/>
          </p:cNvPicPr>
          <p:nvPr/>
        </p:nvPicPr>
        <p:blipFill>
          <a:blip r:embed="rId3"/>
          <a:stretch>
            <a:fillRect/>
          </a:stretch>
        </p:blipFill>
        <p:spPr>
          <a:xfrm>
            <a:off x="3017417" y="1473200"/>
            <a:ext cx="5293463" cy="2194581"/>
          </a:xfrm>
          <a:prstGeom prst="rect">
            <a:avLst/>
          </a:prstGeom>
        </p:spPr>
      </p:pic>
    </p:spTree>
    <p:extLst>
      <p:ext uri="{BB962C8B-B14F-4D97-AF65-F5344CB8AC3E}">
        <p14:creationId xmlns:p14="http://schemas.microsoft.com/office/powerpoint/2010/main" val="247785757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25780" y="128393"/>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System Response with Additional Poles</a:t>
            </a:r>
            <a:endParaRPr lang="en-US" sz="2400" b="1" baseline="-25000"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471199" y="4986999"/>
            <a:ext cx="11476961" cy="1687963"/>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component responses: Nondominant pole is near dominant second-order pair (Case I),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Far from the pair (Case II), and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at infinity (Case III).</a:t>
            </a:r>
          </a:p>
        </p:txBody>
      </p:sp>
      <p:pic>
        <p:nvPicPr>
          <p:cNvPr id="9" name="Picture 8">
            <a:extLst>
              <a:ext uri="{FF2B5EF4-FFF2-40B4-BE49-F238E27FC236}">
                <a16:creationId xmlns:a16="http://schemas.microsoft.com/office/drawing/2014/main" id="{3B93EABF-1A56-4099-ABA9-FE942092EE87}"/>
              </a:ext>
            </a:extLst>
          </p:cNvPr>
          <p:cNvPicPr>
            <a:picLocks noChangeAspect="1"/>
          </p:cNvPicPr>
          <p:nvPr/>
        </p:nvPicPr>
        <p:blipFill>
          <a:blip r:embed="rId2"/>
          <a:stretch>
            <a:fillRect/>
          </a:stretch>
        </p:blipFill>
        <p:spPr>
          <a:xfrm>
            <a:off x="276052" y="1574800"/>
            <a:ext cx="11639895" cy="3132137"/>
          </a:xfrm>
          <a:prstGeom prst="rect">
            <a:avLst/>
          </a:prstGeom>
        </p:spPr>
      </p:pic>
    </p:spTree>
    <p:extLst>
      <p:ext uri="{BB962C8B-B14F-4D97-AF65-F5344CB8AC3E}">
        <p14:creationId xmlns:p14="http://schemas.microsoft.com/office/powerpoint/2010/main" val="273772179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25780" y="128393"/>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System Response with Additional Poles</a:t>
            </a:r>
            <a:endParaRPr lang="en-US"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0B07671-9D9B-4D72-95B4-B66C37B9BE0E}"/>
                  </a:ext>
                </a:extLst>
              </p:cNvPr>
              <p:cNvSpPr txBox="1"/>
              <p:nvPr/>
            </p:nvSpPr>
            <p:spPr>
              <a:xfrm>
                <a:off x="375920" y="731854"/>
                <a:ext cx="11476961" cy="5687454"/>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In a three-pole system with dominant second-order poles and no zeros, will actually decrease in magnitude as the third pole is moved farther into the left half-plane.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Assume a step response, C(s), of a three-pole system</a:t>
                </a:r>
              </a:p>
              <a:p>
                <a:pPr algn="just">
                  <a:lnSpc>
                    <a:spcPct val="150000"/>
                  </a:lnSpc>
                </a:pPr>
                <a14:m>
                  <m:oMathPara xmlns:m="http://schemas.openxmlformats.org/officeDocument/2006/math">
                    <m:oMathParaPr>
                      <m:jc m:val="centerGroup"/>
                    </m:oMathParaPr>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𝐶</m:t>
                      </m:r>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𝑏𝑐</m:t>
                          </m:r>
                        </m:num>
                        <m:den>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sSup>
                            <m:sSup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𝑎𝑠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𝑏</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𝑐</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den>
                      </m:f>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𝐴</m:t>
                          </m:r>
                        </m:num>
                        <m:den>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den>
                      </m:f>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𝐵𝑠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𝐶</m:t>
                          </m:r>
                        </m:num>
                        <m:den>
                          <m:sSup>
                            <m:sSup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sup>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𝑎𝑠</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𝑏</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den>
                      </m:f>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𝐷</m:t>
                          </m:r>
                        </m:num>
                        <m:den>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𝑐</m:t>
                          </m:r>
                        </m:den>
                      </m:f>
                    </m:oMath>
                  </m:oMathPara>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here we assume that the nondominant pole is located at c on the real axis and that the steady-state response approaches unity. Evaluating the constants in the numerator of each term</a:t>
                </a:r>
              </a:p>
              <a:p>
                <a:pPr algn="just">
                  <a:lnSpc>
                    <a:spcPct val="150000"/>
                  </a:lnSpc>
                </a:pPr>
                <a14:m>
                  <m:oMathPara xmlns:m="http://schemas.openxmlformats.org/officeDocument/2006/math">
                    <m:oMathParaPr>
                      <m:jc m:val="left"/>
                    </m:oMathParaPr>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𝐴</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      </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𝐵</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𝑐𝑎</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𝑐</m:t>
                              </m:r>
                            </m:e>
                            <m: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num>
                        <m:den>
                          <m:sSup>
                            <m:sSup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𝑐</m:t>
                              </m:r>
                            </m:e>
                            <m:sup>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𝑏</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𝑐</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𝑎</m:t>
                          </m:r>
                        </m:den>
                      </m:f>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𝐶</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𝑐</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𝑎</m:t>
                              </m:r>
                            </m:e>
                            <m:sup>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𝑐</m:t>
                              </m:r>
                            </m:e>
                            <m:sup>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𝑎</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𝑏𝑐</m:t>
                          </m:r>
                        </m:num>
                        <m:den>
                          <m:sSup>
                            <m:sSup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𝑐</m:t>
                              </m:r>
                            </m:e>
                            <m:sup>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𝑏</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𝑐𝑎</m:t>
                          </m:r>
                        </m:den>
                      </m:f>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and</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𝐷</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𝑏</m:t>
                          </m:r>
                        </m:num>
                        <m:den>
                          <m:sSup>
                            <m:sSup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𝑐</m:t>
                              </m:r>
                            </m:e>
                            <m:sup>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𝑏</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𝑐𝑎</m:t>
                          </m:r>
                        </m:den>
                      </m:f>
                    </m:oMath>
                  </m:oMathPara>
                </a14:m>
                <a:endParaRPr lang="en-US" sz="2400" dirty="0">
                  <a:solidFill>
                    <a:srgbClr val="0000FF"/>
                  </a:solidFill>
                  <a:latin typeface="Times New Roman" panose="02020603050405020304" pitchFamily="18" charset="0"/>
                  <a:cs typeface="Times New Roman" panose="02020603050405020304" pitchFamily="18" charset="0"/>
                </a:endParaRPr>
              </a:p>
            </p:txBody>
          </p:sp>
        </mc:Choice>
        <mc:Fallback>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75920" y="731854"/>
                <a:ext cx="11476961" cy="5687454"/>
              </a:xfrm>
              <a:prstGeom prst="rect">
                <a:avLst/>
              </a:prstGeom>
              <a:blipFill>
                <a:blip r:embed="rId2"/>
                <a:stretch>
                  <a:fillRect l="-850" r="-850"/>
                </a:stretch>
              </a:blipFill>
            </p:spPr>
            <p:txBody>
              <a:bodyPr/>
              <a:lstStyle/>
              <a:p>
                <a:r>
                  <a:rPr lang="en-IN">
                    <a:noFill/>
                  </a:rPr>
                  <a:t> </a:t>
                </a:r>
              </a:p>
            </p:txBody>
          </p:sp>
        </mc:Fallback>
      </mc:AlternateContent>
    </p:spTree>
    <p:extLst>
      <p:ext uri="{BB962C8B-B14F-4D97-AF65-F5344CB8AC3E}">
        <p14:creationId xmlns:p14="http://schemas.microsoft.com/office/powerpoint/2010/main" val="411561233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25780" y="128393"/>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System Response with Additional Poles</a:t>
            </a:r>
            <a:endParaRPr lang="en-US"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0B07671-9D9B-4D72-95B4-B66C37B9BE0E}"/>
                  </a:ext>
                </a:extLst>
              </p:cNvPr>
              <p:cNvSpPr txBox="1"/>
              <p:nvPr/>
            </p:nvSpPr>
            <p:spPr>
              <a:xfrm>
                <a:off x="375920" y="731854"/>
                <a:ext cx="11476961" cy="5687454"/>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In a three-pole system with dominant second-order poles and no zeros, will actually decrease in magnitude as the third pole is moved farther into the left half-plane.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Assume a step response, C(s), of a three-pole system</a:t>
                </a:r>
              </a:p>
              <a:p>
                <a:pPr algn="just">
                  <a:lnSpc>
                    <a:spcPct val="150000"/>
                  </a:lnSpc>
                </a:pPr>
                <a14:m>
                  <m:oMathPara xmlns:m="http://schemas.openxmlformats.org/officeDocument/2006/math">
                    <m:oMathParaPr>
                      <m:jc m:val="centerGroup"/>
                    </m:oMathParaPr>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𝐶</m:t>
                      </m:r>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𝑏𝑐</m:t>
                          </m:r>
                        </m:num>
                        <m:den>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sSup>
                            <m:sSup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𝑎𝑠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𝑏</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𝑐</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den>
                      </m:f>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𝐴</m:t>
                          </m:r>
                        </m:num>
                        <m:den>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den>
                      </m:f>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𝐵𝑠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𝐶</m:t>
                          </m:r>
                        </m:num>
                        <m:den>
                          <m:sSup>
                            <m:sSup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sup>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𝑎𝑠</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𝑏</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den>
                      </m:f>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𝐷</m:t>
                          </m:r>
                        </m:num>
                        <m:den>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𝑐</m:t>
                          </m:r>
                        </m:den>
                      </m:f>
                    </m:oMath>
                  </m:oMathPara>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here we assume that the nondominant pole is located at c on the real axis and that the steady-state response approaches unity. Evaluating the constants in the numerator of each term</a:t>
                </a:r>
              </a:p>
              <a:p>
                <a:pPr algn="just">
                  <a:lnSpc>
                    <a:spcPct val="150000"/>
                  </a:lnSpc>
                </a:pPr>
                <a14:m>
                  <m:oMathPara xmlns:m="http://schemas.openxmlformats.org/officeDocument/2006/math">
                    <m:oMathParaPr>
                      <m:jc m:val="left"/>
                    </m:oMathParaPr>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𝐴</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      </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𝐵</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𝑐𝑎</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𝑐</m:t>
                              </m:r>
                            </m:e>
                            <m: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num>
                        <m:den>
                          <m:sSup>
                            <m:sSup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𝑐</m:t>
                              </m:r>
                            </m:e>
                            <m:sup>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𝑏</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𝑐𝑎</m:t>
                          </m:r>
                        </m:den>
                      </m:f>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𝐶</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𝑐</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𝑎</m:t>
                              </m:r>
                            </m:e>
                            <m:sup>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𝑐</m:t>
                              </m:r>
                            </m:e>
                            <m:sup>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𝑎</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𝑏𝑐</m:t>
                          </m:r>
                        </m:num>
                        <m:den>
                          <m:sSup>
                            <m:sSup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𝑐</m:t>
                              </m:r>
                            </m:e>
                            <m:sup>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𝑏</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𝑐𝑎</m:t>
                          </m:r>
                        </m:den>
                      </m:f>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and</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𝐷</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𝑏</m:t>
                          </m:r>
                        </m:num>
                        <m:den>
                          <m:sSup>
                            <m:sSup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𝑐</m:t>
                              </m:r>
                            </m:e>
                            <m:sup>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𝑏</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𝑐𝑎</m:t>
                          </m:r>
                        </m:den>
                      </m:f>
                    </m:oMath>
                  </m:oMathPara>
                </a14:m>
                <a:endParaRPr lang="en-US" sz="2400" dirty="0">
                  <a:solidFill>
                    <a:srgbClr val="0000FF"/>
                  </a:solidFill>
                  <a:latin typeface="Times New Roman" panose="02020603050405020304" pitchFamily="18" charset="0"/>
                  <a:cs typeface="Times New Roman" panose="02020603050405020304" pitchFamily="18" charset="0"/>
                </a:endParaRPr>
              </a:p>
            </p:txBody>
          </p:sp>
        </mc:Choice>
        <mc:Fallback>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75920" y="731854"/>
                <a:ext cx="11476961" cy="5687454"/>
              </a:xfrm>
              <a:prstGeom prst="rect">
                <a:avLst/>
              </a:prstGeom>
              <a:blipFill>
                <a:blip r:embed="rId2"/>
                <a:stretch>
                  <a:fillRect l="-850" r="-850"/>
                </a:stretch>
              </a:blipFill>
            </p:spPr>
            <p:txBody>
              <a:bodyPr/>
              <a:lstStyle/>
              <a:p>
                <a:r>
                  <a:rPr lang="en-IN">
                    <a:noFill/>
                  </a:rPr>
                  <a:t> </a:t>
                </a:r>
              </a:p>
            </p:txBody>
          </p:sp>
        </mc:Fallback>
      </mc:AlternateContent>
    </p:spTree>
    <p:extLst>
      <p:ext uri="{BB962C8B-B14F-4D97-AF65-F5344CB8AC3E}">
        <p14:creationId xmlns:p14="http://schemas.microsoft.com/office/powerpoint/2010/main" val="24066159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25780" y="128393"/>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System Response with Additional Poles</a:t>
            </a:r>
            <a:endParaRPr lang="en-US"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0B07671-9D9B-4D72-95B4-B66C37B9BE0E}"/>
                  </a:ext>
                </a:extLst>
              </p:cNvPr>
              <p:cNvSpPr txBox="1"/>
              <p:nvPr/>
            </p:nvSpPr>
            <p:spPr>
              <a:xfrm>
                <a:off x="375920" y="731854"/>
                <a:ext cx="11476961" cy="3362972"/>
              </a:xfrm>
              <a:prstGeom prst="rect">
                <a:avLst/>
              </a:prstGeom>
              <a:noFill/>
            </p:spPr>
            <p:txBody>
              <a:bodyPr wrap="square" rtlCol="0">
                <a:spAutoFit/>
              </a:bodyPr>
              <a:lstStyle/>
              <a:p>
                <a:pPr algn="just">
                  <a:lnSpc>
                    <a:spcPct val="150000"/>
                  </a:lnSpc>
                </a:pPr>
                <a14:m>
                  <m:oMathPara xmlns:m="http://schemas.openxmlformats.org/officeDocument/2006/math">
                    <m:oMathParaPr>
                      <m:jc m:val="left"/>
                    </m:oMathParaPr>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𝐴</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      </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𝐵</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𝑐𝑎</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𝑐</m:t>
                              </m:r>
                            </m:e>
                            <m: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num>
                        <m:den>
                          <m:sSup>
                            <m:sSup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𝑐</m:t>
                              </m:r>
                            </m:e>
                            <m:sup>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𝑏</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𝑐𝑎</m:t>
                          </m:r>
                        </m:den>
                      </m:f>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𝐶</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𝑐</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𝑎</m:t>
                              </m:r>
                            </m:e>
                            <m:sup>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𝑐</m:t>
                              </m:r>
                            </m:e>
                            <m:sup>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𝑎</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𝑏𝑐</m:t>
                          </m:r>
                        </m:num>
                        <m:den>
                          <m:sSup>
                            <m:sSup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𝑐</m:t>
                              </m:r>
                            </m:e>
                            <m:sup>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𝑏</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𝑐𝑎</m:t>
                          </m:r>
                        </m:den>
                      </m:f>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and</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𝐷</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𝑏</m:t>
                          </m:r>
                        </m:num>
                        <m:den>
                          <m:sSup>
                            <m:sSup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𝑐</m:t>
                              </m:r>
                            </m:e>
                            <m:sup>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𝑏</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𝑐𝑎</m:t>
                          </m:r>
                        </m:den>
                      </m:f>
                    </m:oMath>
                  </m:oMathPara>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As the nondominant pole approaches </a:t>
                </a:r>
                <a14:m>
                  <m:oMath xmlns:m="http://schemas.openxmlformats.org/officeDocument/2006/math">
                    <m:r>
                      <a:rPr lang="en-US" sz="240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or </a:t>
                </a:r>
                <a14:m>
                  <m:oMath xmlns:m="http://schemas.openxmlformats.org/officeDocument/2006/math">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c</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oMath>
                </a14:m>
                <a:endParaRPr lang="en-US" sz="2400" dirty="0">
                  <a:solidFill>
                    <a:srgbClr val="BC14AC"/>
                  </a:solidFill>
                  <a:latin typeface="Times New Roman" panose="02020603050405020304" pitchFamily="18" charset="0"/>
                  <a:ea typeface="Cambria Math" panose="02040503050406030204" pitchFamily="18" charset="0"/>
                  <a:cs typeface="Times New Roman" panose="02020603050405020304" pitchFamily="18" charset="0"/>
                </a:endParaRPr>
              </a:p>
              <a:p>
                <a:pPr algn="just">
                  <a:lnSpc>
                    <a:spcPct val="150000"/>
                  </a:lnSpc>
                </a:pPr>
                <a14:m>
                  <m:oMathPara xmlns:m="http://schemas.openxmlformats.org/officeDocument/2006/math">
                    <m:oMathParaPr>
                      <m:jc m:val="left"/>
                    </m:oMathParaPr>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𝐴</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𝐵</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𝐶</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𝑎</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sz="24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and</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𝐷</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=0. </m:t>
                      </m:r>
                    </m:oMath>
                  </m:oMathPara>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Thus, for this example, D, the residue of the nondominant pole and its response, becomes zero as the nondominant pole approaches infinity.</a:t>
                </a:r>
              </a:p>
            </p:txBody>
          </p:sp>
        </mc:Choice>
        <mc:Fallback>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75920" y="731854"/>
                <a:ext cx="11476961" cy="3362972"/>
              </a:xfrm>
              <a:prstGeom prst="rect">
                <a:avLst/>
              </a:prstGeom>
              <a:blipFill>
                <a:blip r:embed="rId2"/>
                <a:stretch>
                  <a:fillRect l="-850" r="-850" b="-3261"/>
                </a:stretch>
              </a:blipFill>
            </p:spPr>
            <p:txBody>
              <a:bodyPr/>
              <a:lstStyle/>
              <a:p>
                <a:r>
                  <a:rPr lang="en-IN">
                    <a:noFill/>
                  </a:rPr>
                  <a:t> </a:t>
                </a:r>
              </a:p>
            </p:txBody>
          </p:sp>
        </mc:Fallback>
      </mc:AlternateContent>
    </p:spTree>
    <p:extLst>
      <p:ext uri="{BB962C8B-B14F-4D97-AF65-F5344CB8AC3E}">
        <p14:creationId xmlns:p14="http://schemas.microsoft.com/office/powerpoint/2010/main" val="413808277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25780" y="128393"/>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System Response with Zero</a:t>
            </a:r>
            <a:endParaRPr lang="en-US"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0B07671-9D9B-4D72-95B4-B66C37B9BE0E}"/>
                  </a:ext>
                </a:extLst>
              </p:cNvPr>
              <p:cNvSpPr txBox="1"/>
              <p:nvPr/>
            </p:nvSpPr>
            <p:spPr>
              <a:xfrm>
                <a:off x="375920" y="731854"/>
                <a:ext cx="11476961" cy="5011949"/>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We know that the zeros of a response affect the residue, or amplitude, of a response component but do not affect the nature of the response - exponential, damped sinusoid.</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zero will be added first in the left half-plane</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Starting with a two-pole system with poles at </a:t>
                </a:r>
                <a14:m>
                  <m:oMath xmlns:m="http://schemas.openxmlformats.org/officeDocument/2006/math">
                    <m:r>
                      <a:rPr lang="en-US" sz="2400" b="0" i="1" smtClean="0">
                        <a:solidFill>
                          <a:srgbClr val="BC14AC"/>
                        </a:solidFill>
                        <a:latin typeface="Cambria Math" panose="02040503050406030204" pitchFamily="18" charset="0"/>
                        <a:cs typeface="Times New Roman" panose="02020603050405020304" pitchFamily="18" charset="0"/>
                      </a:rPr>
                      <m:t>−1</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𝑗</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2.828</m:t>
                    </m:r>
                  </m:oMath>
                </a14:m>
                <a:r>
                  <a:rPr lang="en-US" sz="2400" dirty="0">
                    <a:solidFill>
                      <a:srgbClr val="0000FF"/>
                    </a:solidFill>
                    <a:latin typeface="Times New Roman" panose="02020603050405020304" pitchFamily="18" charset="0"/>
                    <a:cs typeface="Times New Roman" panose="02020603050405020304" pitchFamily="18" charset="0"/>
                  </a:rPr>
                  <a:t>, we consecutively add zeros at </a:t>
                </a:r>
                <a14:m>
                  <m:oMath xmlns:m="http://schemas.openxmlformats.org/officeDocument/2006/math">
                    <m:r>
                      <a:rPr lang="en-US" sz="2400" i="1">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3, −5 </m:t>
                    </m:r>
                    <m:r>
                      <m:rPr>
                        <m:sty m:val="p"/>
                      </m:rPr>
                      <a:rPr lang="en-US" sz="2400" b="0" i="0" smtClean="0">
                        <a:solidFill>
                          <a:srgbClr val="0000FF"/>
                        </a:solidFill>
                        <a:latin typeface="Cambria Math" panose="02040503050406030204" pitchFamily="18" charset="0"/>
                        <a:cs typeface="Times New Roman" panose="02020603050405020304" pitchFamily="18" charset="0"/>
                      </a:rPr>
                      <m:t>and</m:t>
                    </m:r>
                    <m:r>
                      <a:rPr lang="en-US" sz="2400" b="0" i="1" smtClean="0">
                        <a:solidFill>
                          <a:srgbClr val="BC14AC"/>
                        </a:solidFill>
                        <a:latin typeface="Cambria Math" panose="02040503050406030204" pitchFamily="18" charset="0"/>
                        <a:cs typeface="Times New Roman" panose="02020603050405020304" pitchFamily="18" charset="0"/>
                      </a:rPr>
                      <m:t> −10</m:t>
                    </m:r>
                  </m:oMath>
                </a14:m>
                <a:r>
                  <a:rPr lang="en-US" sz="2400" dirty="0">
                    <a:solidFill>
                      <a:srgbClr val="0000FF"/>
                    </a:solidFill>
                    <a:latin typeface="Times New Roman" panose="02020603050405020304" pitchFamily="18" charset="0"/>
                    <a:cs typeface="Times New Roman" panose="02020603050405020304" pitchFamily="18" charset="0"/>
                  </a:rPr>
                  <a:t>.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results, normalized to the steady-state value, are plotted in Figure.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closer the zero is to the dominant poles, the greater its effect on the transient response. As the zero moves away from the dominant poles, the response approaches that of the two-pole system. </a:t>
                </a:r>
              </a:p>
            </p:txBody>
          </p:sp>
        </mc:Choice>
        <mc:Fallback>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75920" y="731854"/>
                <a:ext cx="11476961" cy="5011949"/>
              </a:xfrm>
              <a:prstGeom prst="rect">
                <a:avLst/>
              </a:prstGeom>
              <a:blipFill>
                <a:blip r:embed="rId2"/>
                <a:stretch>
                  <a:fillRect l="-850" r="-850" b="-1946"/>
                </a:stretch>
              </a:blipFill>
            </p:spPr>
            <p:txBody>
              <a:bodyPr/>
              <a:lstStyle/>
              <a:p>
                <a:r>
                  <a:rPr lang="en-IN">
                    <a:noFill/>
                  </a:rPr>
                  <a:t> </a:t>
                </a:r>
              </a:p>
            </p:txBody>
          </p:sp>
        </mc:Fallback>
      </mc:AlternateContent>
    </p:spTree>
    <p:extLst>
      <p:ext uri="{BB962C8B-B14F-4D97-AF65-F5344CB8AC3E}">
        <p14:creationId xmlns:p14="http://schemas.microsoft.com/office/powerpoint/2010/main" val="308192708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25780" y="128393"/>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System Response with Zero</a:t>
            </a:r>
            <a:endParaRPr lang="en-US" sz="2400" b="1" baseline="-25000"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75920" y="5791534"/>
            <a:ext cx="11476961" cy="579967"/>
          </a:xfrm>
          <a:prstGeom prst="rect">
            <a:avLst/>
          </a:prstGeom>
          <a:noFill/>
        </p:spPr>
        <p:txBody>
          <a:bodyPr wrap="square" rtlCol="0">
            <a:spAutoFit/>
          </a:bodyPr>
          <a:lstStyle/>
          <a:p>
            <a:pPr algn="ctr">
              <a:lnSpc>
                <a:spcPct val="150000"/>
              </a:lnSpc>
            </a:pPr>
            <a:r>
              <a:rPr lang="en-US" sz="2400" dirty="0">
                <a:solidFill>
                  <a:srgbClr val="0000FF"/>
                </a:solidFill>
                <a:latin typeface="Times New Roman" panose="02020603050405020304" pitchFamily="18" charset="0"/>
                <a:cs typeface="Times New Roman" panose="02020603050405020304" pitchFamily="18" charset="0"/>
              </a:rPr>
              <a:t>Effect of adding a zero to a two-pole system </a:t>
            </a:r>
          </a:p>
        </p:txBody>
      </p:sp>
      <p:pic>
        <p:nvPicPr>
          <p:cNvPr id="4" name="Picture 3">
            <a:extLst>
              <a:ext uri="{FF2B5EF4-FFF2-40B4-BE49-F238E27FC236}">
                <a16:creationId xmlns:a16="http://schemas.microsoft.com/office/drawing/2014/main" id="{79EBDABF-D28D-42AD-9CA7-CB427C20AE0C}"/>
              </a:ext>
            </a:extLst>
          </p:cNvPr>
          <p:cNvPicPr>
            <a:picLocks noChangeAspect="1"/>
          </p:cNvPicPr>
          <p:nvPr/>
        </p:nvPicPr>
        <p:blipFill>
          <a:blip r:embed="rId2"/>
          <a:stretch>
            <a:fillRect/>
          </a:stretch>
        </p:blipFill>
        <p:spPr>
          <a:xfrm>
            <a:off x="2994262" y="661257"/>
            <a:ext cx="6170058" cy="5196502"/>
          </a:xfrm>
          <a:prstGeom prst="rect">
            <a:avLst/>
          </a:prstGeom>
        </p:spPr>
      </p:pic>
    </p:spTree>
    <p:extLst>
      <p:ext uri="{BB962C8B-B14F-4D97-AF65-F5344CB8AC3E}">
        <p14:creationId xmlns:p14="http://schemas.microsoft.com/office/powerpoint/2010/main" val="419451938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25780" y="128393"/>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System Response with Zero</a:t>
            </a:r>
            <a:endParaRPr lang="en-US"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0B07671-9D9B-4D72-95B4-B66C37B9BE0E}"/>
                  </a:ext>
                </a:extLst>
              </p:cNvPr>
              <p:cNvSpPr txBox="1"/>
              <p:nvPr/>
            </p:nvSpPr>
            <p:spPr>
              <a:xfrm>
                <a:off x="375920" y="731854"/>
                <a:ext cx="11476961" cy="5967467"/>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Let's assume a system describes by the transfer function </a:t>
                </a:r>
                <a:endParaRPr lang="en-US" sz="2400" b="0" i="1" dirty="0">
                  <a:solidFill>
                    <a:srgbClr val="BC14AC"/>
                  </a:solidFill>
                  <a:latin typeface="Cambria Math" panose="02040503050406030204" pitchFamily="18" charset="0"/>
                  <a:cs typeface="Times New Roman" panose="02020603050405020304" pitchFamily="18" charset="0"/>
                </a:endParaRPr>
              </a:p>
              <a:p>
                <a:pPr algn="just">
                  <a:lnSpc>
                    <a:spcPct val="150000"/>
                  </a:lnSpc>
                </a:pPr>
                <a14:m>
                  <m:oMathPara xmlns:m="http://schemas.openxmlformats.org/officeDocument/2006/math">
                    <m:oMathParaPr>
                      <m:jc m:val="left"/>
                    </m:oMathParaPr>
                    <m:oMath xmlns:m="http://schemas.openxmlformats.org/officeDocument/2006/math">
                      <m:r>
                        <a:rPr lang="en-US" sz="2400" b="0" i="1" smtClean="0">
                          <a:solidFill>
                            <a:srgbClr val="BC14AC"/>
                          </a:solidFill>
                          <a:latin typeface="Cambria Math" panose="02040503050406030204" pitchFamily="18" charset="0"/>
                          <a:cs typeface="Times New Roman" panose="02020603050405020304" pitchFamily="18" charset="0"/>
                        </a:rPr>
                        <m:t>𝐺</m:t>
                      </m:r>
                      <m:d>
                        <m:dPr>
                          <m:ctrlPr>
                            <a:rPr lang="en-US" sz="2400" b="0" i="1" smtClean="0">
                              <a:solidFill>
                                <a:srgbClr val="BC14AC"/>
                              </a:solidFill>
                              <a:latin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cs typeface="Times New Roman" panose="02020603050405020304" pitchFamily="18" charset="0"/>
                            </a:rPr>
                            <m:t>𝑠</m:t>
                          </m:r>
                        </m:e>
                      </m:d>
                      <m:r>
                        <a:rPr lang="en-US" sz="2400" b="0" i="1" smtClean="0">
                          <a:solidFill>
                            <a:srgbClr val="BC14AC"/>
                          </a:solidFill>
                          <a:latin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𝑎</m:t>
                          </m:r>
                        </m:num>
                        <m:den>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𝑏</m:t>
                          </m:r>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𝑐</m:t>
                          </m:r>
                          <m:r>
                            <a:rPr lang="en-US" sz="2400" b="0" i="1" smtClean="0">
                              <a:solidFill>
                                <a:srgbClr val="BC14AC"/>
                              </a:solidFill>
                              <a:latin typeface="Cambria Math" panose="02040503050406030204" pitchFamily="18" charset="0"/>
                              <a:cs typeface="Times New Roman" panose="02020603050405020304" pitchFamily="18" charset="0"/>
                            </a:rPr>
                            <m:t>)</m:t>
                          </m:r>
                        </m:den>
                      </m:f>
                      <m:r>
                        <a:rPr lang="en-US" sz="2400" b="0" i="1" smtClean="0">
                          <a:solidFill>
                            <a:srgbClr val="BC14AC"/>
                          </a:solidFill>
                          <a:latin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cs typeface="Times New Roman" panose="02020603050405020304" pitchFamily="18" charset="0"/>
                            </a:rPr>
                            <m:t>𝐴</m:t>
                          </m:r>
                        </m:num>
                        <m:den>
                          <m:r>
                            <a:rPr lang="en-US" sz="2400" b="0" i="1" smtClean="0">
                              <a:solidFill>
                                <a:srgbClr val="BC14AC"/>
                              </a:solidFill>
                              <a:latin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𝑏</m:t>
                          </m:r>
                        </m:den>
                      </m:f>
                      <m:r>
                        <a:rPr lang="en-US" sz="2400" b="0" i="1" smtClean="0">
                          <a:solidFill>
                            <a:srgbClr val="BC14AC"/>
                          </a:solidFill>
                          <a:latin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cs typeface="Times New Roman" panose="02020603050405020304" pitchFamily="18" charset="0"/>
                            </a:rPr>
                            <m:t>𝐵</m:t>
                          </m:r>
                        </m:num>
                        <m:den>
                          <m:r>
                            <a:rPr lang="en-US" sz="2400" b="0" i="1" smtClean="0">
                              <a:solidFill>
                                <a:srgbClr val="BC14AC"/>
                              </a:solidFill>
                              <a:latin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𝑐</m:t>
                          </m:r>
                        </m:den>
                      </m:f>
                    </m:oMath>
                  </m:oMathPara>
                </a14:m>
                <a:endParaRPr lang="en-US" sz="2400" b="0" dirty="0">
                  <a:solidFill>
                    <a:srgbClr val="BC14AC"/>
                  </a:solidFill>
                  <a:latin typeface="Times New Roman" panose="02020603050405020304" pitchFamily="18" charset="0"/>
                  <a:cs typeface="Times New Roman" panose="02020603050405020304" pitchFamily="18" charset="0"/>
                </a:endParaRPr>
              </a:p>
              <a:p>
                <a:pPr algn="just">
                  <a:lnSpc>
                    <a:spcPct val="150000"/>
                  </a:lnSpc>
                </a:pPr>
                <a14:m>
                  <m:oMathPara xmlns:m="http://schemas.openxmlformats.org/officeDocument/2006/math">
                    <m:oMathParaPr>
                      <m:jc m:val="left"/>
                    </m:oMathParaPr>
                    <m:oMath xmlns:m="http://schemas.openxmlformats.org/officeDocument/2006/math">
                      <m:r>
                        <a:rPr lang="en-US" sz="2400" b="0" i="1" smtClean="0">
                          <a:solidFill>
                            <a:srgbClr val="BC14AC"/>
                          </a:solidFill>
                          <a:latin typeface="Cambria Math" panose="02040503050406030204" pitchFamily="18" charset="0"/>
                          <a:cs typeface="Times New Roman" panose="02020603050405020304" pitchFamily="18" charset="0"/>
                        </a:rPr>
                        <m:t>          =</m:t>
                      </m:r>
                      <m:f>
                        <m:fPr>
                          <m:ctrlPr>
                            <a:rPr lang="en-US" sz="2400" b="0" i="1" smtClean="0">
                              <a:solidFill>
                                <a:srgbClr val="BC14AC"/>
                              </a:solidFill>
                              <a:latin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𝑏</m:t>
                          </m:r>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𝑎</m:t>
                          </m:r>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𝑏</m:t>
                          </m:r>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𝑐</m:t>
                          </m:r>
                          <m:r>
                            <a:rPr lang="en-US" sz="2400" b="0" i="1" smtClean="0">
                              <a:solidFill>
                                <a:srgbClr val="BC14AC"/>
                              </a:solidFill>
                              <a:latin typeface="Cambria Math" panose="02040503050406030204" pitchFamily="18" charset="0"/>
                              <a:cs typeface="Times New Roman" panose="02020603050405020304" pitchFamily="18" charset="0"/>
                            </a:rPr>
                            <m:t>)</m:t>
                          </m:r>
                        </m:num>
                        <m:den>
                          <m:r>
                            <a:rPr lang="en-US" sz="2400" b="0" i="1" smtClean="0">
                              <a:solidFill>
                                <a:srgbClr val="BC14AC"/>
                              </a:solidFill>
                              <a:latin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𝑏</m:t>
                          </m:r>
                        </m:den>
                      </m:f>
                      <m:r>
                        <a:rPr lang="en-US" sz="2400" b="0" i="1" smtClean="0">
                          <a:solidFill>
                            <a:srgbClr val="BC14AC"/>
                          </a:solidFill>
                          <a:latin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cs typeface="Times New Roman" panose="02020603050405020304" pitchFamily="18" charset="0"/>
                            </a:rPr>
                          </m:ctrlPr>
                        </m:fPr>
                        <m:num>
                          <m:r>
                            <a:rPr lang="en-US" sz="2400" i="1">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𝑐</m:t>
                          </m:r>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𝑎</m:t>
                          </m:r>
                          <m:r>
                            <a:rPr lang="en-US" sz="2400" i="1">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𝑐</m:t>
                          </m:r>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𝑏</m:t>
                          </m:r>
                          <m:r>
                            <a:rPr lang="en-US" sz="2400" i="1">
                              <a:solidFill>
                                <a:srgbClr val="BC14AC"/>
                              </a:solidFill>
                              <a:latin typeface="Cambria Math" panose="02040503050406030204" pitchFamily="18" charset="0"/>
                              <a:cs typeface="Times New Roman" panose="02020603050405020304" pitchFamily="18" charset="0"/>
                            </a:rPr>
                            <m:t>)</m:t>
                          </m:r>
                        </m:num>
                        <m:den>
                          <m:r>
                            <a:rPr lang="en-US" sz="2400" b="0" i="1" smtClean="0">
                              <a:solidFill>
                                <a:srgbClr val="BC14AC"/>
                              </a:solidFill>
                              <a:latin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𝑐</m:t>
                          </m:r>
                        </m:den>
                      </m:f>
                    </m:oMath>
                  </m:oMathPara>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If the zero is far from the poles, then a is large compared to b and </a:t>
                </a:r>
                <a:r>
                  <a:rPr lang="en-US" sz="2400" dirty="0" err="1">
                    <a:solidFill>
                      <a:srgbClr val="0000FF"/>
                    </a:solidFill>
                    <a:latin typeface="Times New Roman" panose="02020603050405020304" pitchFamily="18" charset="0"/>
                    <a:cs typeface="Times New Roman" panose="02020603050405020304" pitchFamily="18" charset="0"/>
                  </a:rPr>
                  <a:t>c.</a:t>
                </a: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14:m>
                  <m:oMathPara xmlns:m="http://schemas.openxmlformats.org/officeDocument/2006/math">
                    <m:oMathParaPr>
                      <m:jc m:val="left"/>
                    </m:oMathParaPr>
                    <m:oMath xmlns:m="http://schemas.openxmlformats.org/officeDocument/2006/math">
                      <m:r>
                        <a:rPr lang="en-US" sz="2400" b="0" i="1" smtClean="0">
                          <a:solidFill>
                            <a:srgbClr val="BC14AC"/>
                          </a:solidFill>
                          <a:latin typeface="Cambria Math" panose="02040503050406030204" pitchFamily="18" charset="0"/>
                          <a:cs typeface="Times New Roman" panose="02020603050405020304" pitchFamily="18" charset="0"/>
                        </a:rPr>
                        <m:t> </m:t>
                      </m:r>
                      <m:r>
                        <a:rPr lang="en-US" sz="2400" b="0" i="1" smtClean="0">
                          <a:solidFill>
                            <a:srgbClr val="BC14AC"/>
                          </a:solidFill>
                          <a:latin typeface="Cambria Math" panose="02040503050406030204" pitchFamily="18" charset="0"/>
                          <a:cs typeface="Times New Roman" panose="02020603050405020304" pitchFamily="18" charset="0"/>
                        </a:rPr>
                        <m:t>𝐺</m:t>
                      </m:r>
                      <m:d>
                        <m:dPr>
                          <m:ctrlPr>
                            <a:rPr lang="en-US" sz="2400" b="0" i="1" smtClean="0">
                              <a:solidFill>
                                <a:srgbClr val="BC14AC"/>
                              </a:solidFill>
                              <a:latin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cs typeface="Times New Roman" panose="02020603050405020304" pitchFamily="18" charset="0"/>
                            </a:rPr>
                            <m:t>𝑠</m:t>
                          </m:r>
                        </m:e>
                      </m: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𝑎</m:t>
                      </m:r>
                      <m:d>
                        <m:dPr>
                          <m:begChr m:val="["/>
                          <m:endChr m:val="]"/>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f>
                            <m:fPr>
                              <m:ctrlPr>
                                <a:rPr lang="en-US" sz="2400" i="1">
                                  <a:solidFill>
                                    <a:srgbClr val="BC14AC"/>
                                  </a:solidFill>
                                  <a:latin typeface="Cambria Math" panose="02040503050406030204" pitchFamily="18" charset="0"/>
                                  <a:cs typeface="Times New Roman" panose="02020603050405020304" pitchFamily="18" charset="0"/>
                                </a:rPr>
                              </m:ctrlPr>
                            </m:fPr>
                            <m:num>
                              <m:f>
                                <m:fPr>
                                  <m:ctrlPr>
                                    <a:rPr lang="en-US" sz="2400" b="0" i="1" smtClean="0">
                                      <a:solidFill>
                                        <a:srgbClr val="BC14AC"/>
                                      </a:solidFill>
                                      <a:latin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cs typeface="Times New Roman" panose="02020603050405020304" pitchFamily="18" charset="0"/>
                                    </a:rPr>
                                    <m:t>1</m:t>
                                  </m:r>
                                </m:num>
                                <m:den>
                                  <m:r>
                                    <a:rPr lang="en-US" sz="2400" i="1">
                                      <a:solidFill>
                                        <a:srgbClr val="BC14AC"/>
                                      </a:solidFill>
                                      <a:latin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cs typeface="Times New Roman" panose="02020603050405020304" pitchFamily="18" charset="0"/>
                                    </a:rPr>
                                    <m:t>𝑏</m:t>
                                  </m:r>
                                  <m:r>
                                    <a:rPr lang="en-US" sz="2400" i="1">
                                      <a:solidFill>
                                        <a:srgbClr val="BC14AC"/>
                                      </a:solidFill>
                                      <a:latin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cs typeface="Times New Roman" panose="02020603050405020304" pitchFamily="18" charset="0"/>
                                    </a:rPr>
                                    <m:t>𝑐</m:t>
                                  </m:r>
                                </m:den>
                              </m:f>
                            </m:num>
                            <m:den>
                              <m:r>
                                <a:rPr lang="en-US" sz="2400" i="1">
                                  <a:solidFill>
                                    <a:srgbClr val="BC14AC"/>
                                  </a:solidFill>
                                  <a:latin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cs typeface="Times New Roman" panose="02020603050405020304" pitchFamily="18" charset="0"/>
                                </a:rPr>
                                <m:t>𝑏</m:t>
                              </m:r>
                            </m:den>
                          </m:f>
                          <m:r>
                            <a:rPr lang="en-US" sz="2400" i="1">
                              <a:solidFill>
                                <a:srgbClr val="BC14AC"/>
                              </a:solidFill>
                              <a:latin typeface="Cambria Math" panose="02040503050406030204" pitchFamily="18" charset="0"/>
                              <a:cs typeface="Times New Roman" panose="02020603050405020304" pitchFamily="18" charset="0"/>
                            </a:rPr>
                            <m:t>+</m:t>
                          </m:r>
                          <m:f>
                            <m:fPr>
                              <m:ctrlPr>
                                <a:rPr lang="en-US" sz="2400" i="1">
                                  <a:solidFill>
                                    <a:srgbClr val="BC14AC"/>
                                  </a:solidFill>
                                  <a:latin typeface="Cambria Math" panose="02040503050406030204" pitchFamily="18" charset="0"/>
                                  <a:cs typeface="Times New Roman" panose="02020603050405020304" pitchFamily="18" charset="0"/>
                                </a:rPr>
                              </m:ctrlPr>
                            </m:fPr>
                            <m:num>
                              <m:f>
                                <m:fPr>
                                  <m:ctrlPr>
                                    <a:rPr lang="en-US" sz="2400" b="0" i="1">
                                      <a:solidFill>
                                        <a:srgbClr val="BC14AC"/>
                                      </a:solidFill>
                                      <a:latin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cs typeface="Times New Roman" panose="02020603050405020304" pitchFamily="18" charset="0"/>
                                    </a:rPr>
                                    <m:t>1</m:t>
                                  </m:r>
                                </m:num>
                                <m:den>
                                  <m:r>
                                    <a:rPr lang="en-US" sz="2400" i="1">
                                      <a:solidFill>
                                        <a:srgbClr val="BC14AC"/>
                                      </a:solidFill>
                                      <a:latin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cs typeface="Times New Roman" panose="02020603050405020304" pitchFamily="18" charset="0"/>
                                    </a:rPr>
                                    <m:t>𝑐</m:t>
                                  </m:r>
                                  <m:r>
                                    <a:rPr lang="en-US" sz="2400" i="1">
                                      <a:solidFill>
                                        <a:srgbClr val="BC14AC"/>
                                      </a:solidFill>
                                      <a:latin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cs typeface="Times New Roman" panose="02020603050405020304" pitchFamily="18" charset="0"/>
                                    </a:rPr>
                                    <m:t>𝑏</m:t>
                                  </m:r>
                                </m:den>
                              </m:f>
                            </m:num>
                            <m:den>
                              <m:r>
                                <a:rPr lang="en-US" sz="2400" i="1">
                                  <a:solidFill>
                                    <a:srgbClr val="BC14AC"/>
                                  </a:solidFill>
                                  <a:latin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cs typeface="Times New Roman" panose="02020603050405020304" pitchFamily="18" charset="0"/>
                                </a:rPr>
                                <m:t>𝑐</m:t>
                              </m:r>
                            </m:den>
                          </m:f>
                        </m:e>
                      </m: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i="1">
                              <a:solidFill>
                                <a:srgbClr val="BC14AC"/>
                              </a:solidFill>
                              <a:latin typeface="Cambria Math" panose="02040503050406030204" pitchFamily="18" charset="0"/>
                              <a:cs typeface="Times New Roman" panose="02020603050405020304" pitchFamily="18" charset="0"/>
                            </a:rPr>
                          </m:ctrlPr>
                        </m:fPr>
                        <m:num>
                          <m:r>
                            <a:rPr lang="en-US" sz="2400" i="1">
                              <a:solidFill>
                                <a:srgbClr val="BC14AC"/>
                              </a:solidFill>
                              <a:latin typeface="Cambria Math" panose="02040503050406030204" pitchFamily="18" charset="0"/>
                              <a:cs typeface="Times New Roman" panose="02020603050405020304" pitchFamily="18" charset="0"/>
                            </a:rPr>
                            <m:t>𝑎</m:t>
                          </m:r>
                        </m:num>
                        <m:den>
                          <m:r>
                            <a:rPr lang="en-US" sz="2400" i="1">
                              <a:solidFill>
                                <a:srgbClr val="BC14AC"/>
                              </a:solidFill>
                              <a:latin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cs typeface="Times New Roman" panose="02020603050405020304" pitchFamily="18" charset="0"/>
                            </a:rPr>
                            <m:t>𝑏</m:t>
                          </m:r>
                          <m:r>
                            <a:rPr lang="en-US" sz="2400" i="1">
                              <a:solidFill>
                                <a:srgbClr val="BC14AC"/>
                              </a:solidFill>
                              <a:latin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cs typeface="Times New Roman" panose="02020603050405020304" pitchFamily="18" charset="0"/>
                            </a:rPr>
                            <m:t>𝑐</m:t>
                          </m:r>
                          <m:r>
                            <a:rPr lang="en-US" sz="2400" i="1">
                              <a:solidFill>
                                <a:srgbClr val="BC14AC"/>
                              </a:solidFill>
                              <a:latin typeface="Cambria Math" panose="02040503050406030204" pitchFamily="18" charset="0"/>
                              <a:cs typeface="Times New Roman" panose="02020603050405020304" pitchFamily="18" charset="0"/>
                            </a:rPr>
                            <m:t>)</m:t>
                          </m:r>
                        </m:den>
                      </m:f>
                    </m:oMath>
                  </m:oMathPara>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Hence, the zero looks like a simple gain factor and does not change the relative amplitudes of the components of the response.</a:t>
                </a:r>
              </a:p>
            </p:txBody>
          </p:sp>
        </mc:Choice>
        <mc:Fallback>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75920" y="731854"/>
                <a:ext cx="11476961" cy="5967467"/>
              </a:xfrm>
              <a:prstGeom prst="rect">
                <a:avLst/>
              </a:prstGeom>
              <a:blipFill>
                <a:blip r:embed="rId2"/>
                <a:stretch>
                  <a:fillRect l="-850" r="-850" b="-1430"/>
                </a:stretch>
              </a:blipFill>
            </p:spPr>
            <p:txBody>
              <a:bodyPr/>
              <a:lstStyle/>
              <a:p>
                <a:r>
                  <a:rPr lang="en-IN">
                    <a:noFill/>
                  </a:rPr>
                  <a:t> </a:t>
                </a:r>
              </a:p>
            </p:txBody>
          </p:sp>
        </mc:Fallback>
      </mc:AlternateContent>
    </p:spTree>
    <p:extLst>
      <p:ext uri="{BB962C8B-B14F-4D97-AF65-F5344CB8AC3E}">
        <p14:creationId xmlns:p14="http://schemas.microsoft.com/office/powerpoint/2010/main" val="282782966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25780" y="128393"/>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System Response with Zero</a:t>
            </a:r>
            <a:endParaRPr lang="en-US"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0B07671-9D9B-4D72-95B4-B66C37B9BE0E}"/>
                  </a:ext>
                </a:extLst>
              </p:cNvPr>
              <p:cNvSpPr txBox="1"/>
              <p:nvPr/>
            </p:nvSpPr>
            <p:spPr>
              <a:xfrm>
                <a:off x="375920" y="731854"/>
                <a:ext cx="11476961" cy="5597045"/>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 Let </a:t>
                </a:r>
                <a14:m>
                  <m:oMath xmlns:m="http://schemas.openxmlformats.org/officeDocument/2006/math">
                    <m:r>
                      <a:rPr lang="en-US" sz="2400" b="0" i="1" smtClean="0">
                        <a:solidFill>
                          <a:srgbClr val="BC14AC"/>
                        </a:solidFill>
                        <a:latin typeface="Cambria Math" panose="02040503050406030204" pitchFamily="18" charset="0"/>
                        <a:cs typeface="Times New Roman" panose="02020603050405020304" pitchFamily="18" charset="0"/>
                      </a:rPr>
                      <m:t>𝐶</m:t>
                    </m:r>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cs typeface="Times New Roman" panose="02020603050405020304" pitchFamily="18" charset="0"/>
                      </a:rPr>
                      <m:t>) </m:t>
                    </m:r>
                  </m:oMath>
                </a14:m>
                <a:r>
                  <a:rPr lang="en-US" sz="2400" dirty="0">
                    <a:solidFill>
                      <a:srgbClr val="0000FF"/>
                    </a:solidFill>
                    <a:latin typeface="Times New Roman" panose="02020603050405020304" pitchFamily="18" charset="0"/>
                    <a:cs typeface="Times New Roman" panose="02020603050405020304" pitchFamily="18" charset="0"/>
                  </a:rPr>
                  <a:t>be the response of a system with unity in the numerator and </a:t>
                </a:r>
              </a:p>
              <a:p>
                <a:pPr algn="just">
                  <a:lnSpc>
                    <a:spcPct val="150000"/>
                  </a:lnSpc>
                </a:pPr>
                <a14:m>
                  <m:oMath xmlns:m="http://schemas.openxmlformats.org/officeDocument/2006/math">
                    <m:r>
                      <a:rPr lang="en-US" sz="2400" b="0" i="1" smtClean="0">
                        <a:solidFill>
                          <a:srgbClr val="BC14AC"/>
                        </a:solidFill>
                        <a:latin typeface="Cambria Math" panose="02040503050406030204" pitchFamily="18" charset="0"/>
                        <a:cs typeface="Times New Roman" panose="02020603050405020304" pitchFamily="18" charset="0"/>
                      </a:rPr>
                      <m:t>𝐺</m:t>
                    </m:r>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be the transfer function of the system</a:t>
                </a:r>
              </a:p>
              <a:p>
                <a:pPr algn="just">
                  <a:lnSpc>
                    <a:spcPct val="150000"/>
                  </a:lnSpc>
                </a:pPr>
                <a14:m>
                  <m:oMathPara xmlns:m="http://schemas.openxmlformats.org/officeDocument/2006/math">
                    <m:oMathParaPr>
                      <m:jc m:val="centerGroup"/>
                    </m:oMathParaPr>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𝐶</m:t>
                      </m:r>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𝐺</m:t>
                      </m:r>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𝑅</m:t>
                      </m:r>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num>
                        <m:den>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𝐷</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den>
                      </m:f>
                    </m:oMath>
                  </m:oMathPara>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If we add a zero to the transfer function i.e. now </a:t>
                </a:r>
                <a14:m>
                  <m:oMath xmlns:m="http://schemas.openxmlformats.org/officeDocument/2006/math">
                    <m:r>
                      <m:rPr>
                        <m:sty m:val="p"/>
                      </m:rPr>
                      <a:rPr lang="en-US" sz="2400" b="0" i="0" smtClean="0">
                        <a:solidFill>
                          <a:srgbClr val="BC14AC"/>
                        </a:solidFill>
                        <a:latin typeface="Cambria Math" panose="02040503050406030204" pitchFamily="18" charset="0"/>
                        <a:cs typeface="Times New Roman" panose="02020603050405020304" pitchFamily="18" charset="0"/>
                      </a:rPr>
                      <m:t>G</m:t>
                    </m:r>
                    <m:d>
                      <m:dPr>
                        <m:ctrlPr>
                          <a:rPr lang="en-US" sz="2400" b="0" i="1" smtClean="0">
                            <a:solidFill>
                              <a:srgbClr val="BC14AC"/>
                            </a:solidFill>
                            <a:latin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cs typeface="Times New Roman" panose="02020603050405020304" pitchFamily="18" charset="0"/>
                          </a:rPr>
                          <m:t>𝑠</m:t>
                        </m:r>
                      </m:e>
                    </m:d>
                    <m:r>
                      <a:rPr lang="en-US" sz="2400" b="0" i="1" smtClean="0">
                        <a:solidFill>
                          <a:srgbClr val="BC14AC"/>
                        </a:solidFill>
                        <a:latin typeface="Cambria Math" panose="02040503050406030204" pitchFamily="18" charset="0"/>
                        <a:cs typeface="Times New Roman" panose="02020603050405020304" pitchFamily="18" charset="0"/>
                      </a:rPr>
                      <m:t>=</m:t>
                    </m:r>
                    <m:d>
                      <m:dPr>
                        <m:ctrlPr>
                          <a:rPr lang="en-US" sz="2400" b="0" i="1" smtClean="0">
                            <a:solidFill>
                              <a:srgbClr val="BC14AC"/>
                            </a:solidFill>
                            <a:latin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𝑎</m:t>
                        </m:r>
                      </m:e>
                    </m:d>
                    <m:r>
                      <a:rPr lang="en-US" sz="2400" b="0" i="1" smtClean="0">
                        <a:solidFill>
                          <a:srgbClr val="BC14AC"/>
                        </a:solidFill>
                        <a:latin typeface="Cambria Math" panose="02040503050406030204" pitchFamily="18" charset="0"/>
                        <a:cs typeface="Times New Roman" panose="02020603050405020304" pitchFamily="18" charset="0"/>
                      </a:rPr>
                      <m:t>𝐺</m:t>
                    </m:r>
                    <m:d>
                      <m:dPr>
                        <m:ctrlPr>
                          <a:rPr lang="en-US" sz="2400" b="0" i="1" smtClean="0">
                            <a:solidFill>
                              <a:srgbClr val="BC14AC"/>
                            </a:solidFill>
                            <a:latin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cs typeface="Times New Roman" panose="02020603050405020304" pitchFamily="18" charset="0"/>
                          </a:rPr>
                          <m:t>𝑠</m:t>
                        </m:r>
                      </m:e>
                    </m:d>
                  </m:oMath>
                </a14:m>
                <a:endParaRPr lang="en-US" sz="2400" b="0" dirty="0">
                  <a:solidFill>
                    <a:srgbClr val="BC14AC"/>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Now the Laplace transform response is </a:t>
                </a:r>
                <a14:m>
                  <m:oMath xmlns:m="http://schemas.openxmlformats.org/officeDocument/2006/math">
                    <m:d>
                      <m:dPr>
                        <m:ctrl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s</m:t>
                        </m:r>
                        <m: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a</m:t>
                        </m:r>
                      </m:e>
                    </m: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𝐶</m:t>
                    </m:r>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d>
                  </m:oMath>
                </a14:m>
                <a:endParaRPr lang="en-US" sz="2400" b="0" dirty="0">
                  <a:solidFill>
                    <a:srgbClr val="BC14AC"/>
                  </a:solidFill>
                  <a:latin typeface="Times New Roman" panose="02020603050405020304" pitchFamily="18" charset="0"/>
                  <a:ea typeface="Cambria Math" panose="02040503050406030204" pitchFamily="18" charset="0"/>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s</m:t>
                          </m:r>
                          <m: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a</m:t>
                          </m:r>
                        </m:e>
                      </m: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𝐶</m:t>
                      </m:r>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𝑠𝐶</m:t>
                      </m:r>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𝑎𝐶</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2400" b="0" dirty="0">
                  <a:solidFill>
                    <a:srgbClr val="BC14AC"/>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Thus, the response of a system with a zero consists of two parts: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1. the derivative of the original response </a:t>
                </a:r>
                <a14:m>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𝑠𝐶</m:t>
                    </m:r>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solidFill>
                      <a:srgbClr val="0000FF"/>
                    </a:solidFill>
                    <a:latin typeface="Times New Roman" panose="02020603050405020304" pitchFamily="18" charset="0"/>
                    <a:cs typeface="Times New Roman" panose="02020603050405020304" pitchFamily="18" charset="0"/>
                  </a:rPr>
                  <a:t>and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2. a scaled version of the original response </a:t>
                </a:r>
                <a14:m>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𝑎𝐶</m:t>
                    </m:r>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d>
                  </m:oMath>
                </a14:m>
                <a:r>
                  <a:rPr lang="en-US" sz="2400" dirty="0">
                    <a:solidFill>
                      <a:srgbClr val="0000FF"/>
                    </a:solidFill>
                    <a:latin typeface="Times New Roman" panose="02020603050405020304" pitchFamily="18" charset="0"/>
                    <a:cs typeface="Times New Roman" panose="02020603050405020304" pitchFamily="18" charset="0"/>
                  </a:rPr>
                  <a:t>.</a:t>
                </a:r>
              </a:p>
            </p:txBody>
          </p:sp>
        </mc:Choice>
        <mc:Fallback>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75920" y="731854"/>
                <a:ext cx="11476961" cy="5597045"/>
              </a:xfrm>
              <a:prstGeom prst="rect">
                <a:avLst/>
              </a:prstGeom>
              <a:blipFill>
                <a:blip r:embed="rId2"/>
                <a:stretch>
                  <a:fillRect l="-850" b="-1634"/>
                </a:stretch>
              </a:blipFill>
            </p:spPr>
            <p:txBody>
              <a:bodyPr/>
              <a:lstStyle/>
              <a:p>
                <a:r>
                  <a:rPr lang="en-IN">
                    <a:noFill/>
                  </a:rPr>
                  <a:t> </a:t>
                </a:r>
              </a:p>
            </p:txBody>
          </p:sp>
        </mc:Fallback>
      </mc:AlternateContent>
    </p:spTree>
    <p:extLst>
      <p:ext uri="{BB962C8B-B14F-4D97-AF65-F5344CB8AC3E}">
        <p14:creationId xmlns:p14="http://schemas.microsoft.com/office/powerpoint/2010/main" val="337427983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25780" y="128393"/>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System Response with Zero</a:t>
            </a:r>
            <a:endParaRPr lang="en-US" sz="2400" b="1" baseline="-25000"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0B07671-9D9B-4D72-95B4-B66C37B9BE0E}"/>
                  </a:ext>
                </a:extLst>
              </p:cNvPr>
              <p:cNvSpPr txBox="1"/>
              <p:nvPr/>
            </p:nvSpPr>
            <p:spPr>
              <a:xfrm>
                <a:off x="375920" y="731854"/>
                <a:ext cx="11476961" cy="5565947"/>
              </a:xfrm>
              <a:prstGeom prst="rect">
                <a:avLst/>
              </a:prstGeom>
              <a:noFill/>
            </p:spPr>
            <p:txBody>
              <a:bodyPr wrap="square" rtlCol="0">
                <a:spAutoFit/>
              </a:bodyPr>
              <a:lstStyle/>
              <a:p>
                <a:pPr algn="just">
                  <a:lnSpc>
                    <a:spcPct val="150000"/>
                  </a:lnSpc>
                </a:pPr>
                <a14:m>
                  <m:oMathPara xmlns:m="http://schemas.openxmlformats.org/officeDocument/2006/math">
                    <m:oMathParaPr>
                      <m:jc m:val="left"/>
                    </m:oMathParaPr>
                    <m:oMath xmlns:m="http://schemas.openxmlformats.org/officeDocument/2006/math">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s</m:t>
                          </m:r>
                          <m: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a</m:t>
                          </m:r>
                        </m:e>
                      </m: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𝐶</m:t>
                      </m:r>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𝑠𝐶</m:t>
                      </m:r>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𝑎𝐶</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2400" b="0" dirty="0">
                  <a:solidFill>
                    <a:srgbClr val="BC14AC"/>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If </a:t>
                </a:r>
                <a14:m>
                  <m:oMath xmlns:m="http://schemas.openxmlformats.org/officeDocument/2006/math">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a</m:t>
                    </m:r>
                  </m:oMath>
                </a14:m>
                <a:r>
                  <a:rPr lang="en-US" sz="2400" dirty="0">
                    <a:solidFill>
                      <a:srgbClr val="0000FF"/>
                    </a:solidFill>
                    <a:latin typeface="Times New Roman" panose="02020603050405020304" pitchFamily="18" charset="0"/>
                    <a:cs typeface="Times New Roman" panose="02020603050405020304" pitchFamily="18" charset="0"/>
                  </a:rPr>
                  <a:t> is very large, the Laplace transform of the response is approximately </a:t>
                </a:r>
                <a14:m>
                  <m:oMath xmlns:m="http://schemas.openxmlformats.org/officeDocument/2006/math">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𝑎𝐶</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or a scaled version of the original response. </a:t>
                </a:r>
              </a:p>
              <a:p>
                <a:pPr algn="just">
                  <a:lnSpc>
                    <a:spcPct val="150000"/>
                  </a:lnSpc>
                </a:pPr>
                <a14:m>
                  <m:oMathPara xmlns:m="http://schemas.openxmlformats.org/officeDocument/2006/math">
                    <m:oMathParaPr>
                      <m:jc m:val="centerGroup"/>
                    </m:oMathParaPr>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s</m:t>
                          </m:r>
                          <m: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a</m:t>
                          </m:r>
                        </m:e>
                      </m: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𝐶</m:t>
                      </m:r>
                      <m:d>
                        <m:d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𝑎𝐶</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2400" b="0" dirty="0">
                  <a:solidFill>
                    <a:srgbClr val="BC14AC"/>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If </a:t>
                </a:r>
                <a14:m>
                  <m:oMath xmlns:m="http://schemas.openxmlformats.org/officeDocument/2006/math">
                    <m:r>
                      <m:rPr>
                        <m:sty m:val="p"/>
                      </m:rP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a</m:t>
                    </m:r>
                  </m:oMath>
                </a14:m>
                <a:r>
                  <a:rPr lang="en-US" sz="2400" dirty="0">
                    <a:solidFill>
                      <a:srgbClr val="0000FF"/>
                    </a:solidFill>
                    <a:latin typeface="Times New Roman" panose="02020603050405020304" pitchFamily="18" charset="0"/>
                    <a:cs typeface="Times New Roman" panose="02020603050405020304" pitchFamily="18" charset="0"/>
                  </a:rPr>
                  <a:t> is not very large, the response has an additional component consisting of the derivative of the original response.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As </a:t>
                </a:r>
                <a14:m>
                  <m:oMath xmlns:m="http://schemas.openxmlformats.org/officeDocument/2006/math">
                    <m:r>
                      <m:rPr>
                        <m:sty m:val="p"/>
                      </m:rPr>
                      <a:rPr lang="en-US" sz="240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a</m:t>
                    </m:r>
                  </m:oMath>
                </a14:m>
                <a:r>
                  <a:rPr lang="en-US" sz="2400" dirty="0">
                    <a:solidFill>
                      <a:srgbClr val="0000FF"/>
                    </a:solidFill>
                    <a:latin typeface="Times New Roman" panose="02020603050405020304" pitchFamily="18" charset="0"/>
                    <a:cs typeface="Times New Roman" panose="02020603050405020304" pitchFamily="18" charset="0"/>
                  </a:rPr>
                  <a:t> becomes smaller, the derivative term contributes more to the response and has a greater effect. For step responses, the derivative is typically positive at the start of a step response. Thus, for small values of </a:t>
                </a:r>
                <a14:m>
                  <m:oMath xmlns:m="http://schemas.openxmlformats.org/officeDocument/2006/math">
                    <m:r>
                      <m:rPr>
                        <m:sty m:val="p"/>
                      </m:rPr>
                      <a:rPr lang="en-US" sz="240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a</m:t>
                    </m:r>
                  </m:oMath>
                </a14:m>
                <a:r>
                  <a:rPr lang="en-US" sz="2400" dirty="0">
                    <a:solidFill>
                      <a:srgbClr val="0000FF"/>
                    </a:solidFill>
                    <a:latin typeface="Times New Roman" panose="02020603050405020304" pitchFamily="18" charset="0"/>
                    <a:cs typeface="Times New Roman" panose="02020603050405020304" pitchFamily="18" charset="0"/>
                  </a:rPr>
                  <a:t>, we can expect more overshoot in second order systems because the derivative term will be additive around the first overshoot. </a:t>
                </a:r>
              </a:p>
            </p:txBody>
          </p:sp>
        </mc:Choice>
        <mc:Fallback>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75920" y="731854"/>
                <a:ext cx="11476961" cy="5565947"/>
              </a:xfrm>
              <a:prstGeom prst="rect">
                <a:avLst/>
              </a:prstGeom>
              <a:blipFill>
                <a:blip r:embed="rId2"/>
                <a:stretch>
                  <a:fillRect l="-850" r="-850" b="-1643"/>
                </a:stretch>
              </a:blipFill>
            </p:spPr>
            <p:txBody>
              <a:bodyPr/>
              <a:lstStyle/>
              <a:p>
                <a:r>
                  <a:rPr lang="en-IN">
                    <a:noFill/>
                  </a:rPr>
                  <a:t> </a:t>
                </a:r>
              </a:p>
            </p:txBody>
          </p:sp>
        </mc:Fallback>
      </mc:AlternateContent>
    </p:spTree>
    <p:extLst>
      <p:ext uri="{BB962C8B-B14F-4D97-AF65-F5344CB8AC3E}">
        <p14:creationId xmlns:p14="http://schemas.microsoft.com/office/powerpoint/2010/main" val="3871610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27125</TotalTime>
  <Words>7413</Words>
  <Application>Microsoft Office PowerPoint</Application>
  <PresentationFormat>Widescreen</PresentationFormat>
  <Paragraphs>618</Paragraphs>
  <Slides>106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106</vt:i4>
      </vt:variant>
    </vt:vector>
  </HeadingPairs>
  <TitlesOfParts>
    <vt:vector size="112" baseType="lpstr">
      <vt:lpstr>Arial</vt:lpstr>
      <vt:lpstr>Calibri</vt:lpstr>
      <vt:lpstr>Calibri Light</vt:lpstr>
      <vt:lpstr>Cambria Math</vt:lpstr>
      <vt:lpstr>Times New Roman</vt:lpstr>
      <vt:lpstr>Office Theme</vt:lpstr>
      <vt:lpstr>Feedback Control System Unit 1_3 Time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 Y. Patil</dc:creator>
  <cp:lastModifiedBy>C. Y. Patil</cp:lastModifiedBy>
  <cp:revision>115</cp:revision>
  <dcterms:created xsi:type="dcterms:W3CDTF">2021-11-10T05:04:28Z</dcterms:created>
  <dcterms:modified xsi:type="dcterms:W3CDTF">2022-01-03T07:12:25Z</dcterms:modified>
</cp:coreProperties>
</file>