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03" r:id="rId4"/>
    <p:sldId id="404" r:id="rId5"/>
    <p:sldId id="405" r:id="rId6"/>
    <p:sldId id="406" r:id="rId7"/>
    <p:sldId id="408" r:id="rId8"/>
    <p:sldId id="407" r:id="rId9"/>
    <p:sldId id="409" r:id="rId10"/>
    <p:sldId id="410" r:id="rId11"/>
    <p:sldId id="411" r:id="rId12"/>
    <p:sldId id="412" r:id="rId13"/>
    <p:sldId id="413" r:id="rId14"/>
    <p:sldId id="414" r:id="rId15"/>
    <p:sldId id="415" r:id="rId16"/>
    <p:sldId id="416" r:id="rId17"/>
    <p:sldId id="418" r:id="rId18"/>
    <p:sldId id="419" r:id="rId19"/>
    <p:sldId id="420" r:id="rId20"/>
    <p:sldId id="421" r:id="rId21"/>
    <p:sldId id="422" r:id="rId22"/>
    <p:sldId id="424" r:id="rId23"/>
    <p:sldId id="423" r:id="rId24"/>
    <p:sldId id="426" r:id="rId25"/>
    <p:sldId id="425" r:id="rId26"/>
    <p:sldId id="427" r:id="rId27"/>
    <p:sldId id="428" r:id="rId28"/>
    <p:sldId id="429" r:id="rId29"/>
    <p:sldId id="430" r:id="rId30"/>
    <p:sldId id="431" r:id="rId31"/>
    <p:sldId id="432" r:id="rId32"/>
    <p:sldId id="433" r:id="rId33"/>
    <p:sldId id="434" r:id="rId34"/>
    <p:sldId id="435" r:id="rId35"/>
    <p:sldId id="436" r:id="rId36"/>
    <p:sldId id="438" r:id="rId37"/>
    <p:sldId id="439" r:id="rId38"/>
    <p:sldId id="440" r:id="rId39"/>
    <p:sldId id="441" r:id="rId40"/>
    <p:sldId id="443" r:id="rId41"/>
    <p:sldId id="444" r:id="rId42"/>
    <p:sldId id="445" r:id="rId43"/>
    <p:sldId id="446" r:id="rId44"/>
    <p:sldId id="447" r:id="rId45"/>
    <p:sldId id="442" r:id="rId46"/>
    <p:sldId id="448" r:id="rId47"/>
    <p:sldId id="44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14AC"/>
    <a:srgbClr val="0000FF"/>
    <a:srgbClr val="FF00FF"/>
    <a:srgbClr val="3399FF"/>
    <a:srgbClr val="3366FF"/>
    <a:srgbClr val="6666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4:34:56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3336 6560,'0'0'10335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4:34:5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1719 2387 6960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4:34:57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1644 1 192</inkml:trace>
  <inkml:trace contextRef="#ctx0" brushRef="#br0" timeOffset="1">0 84 6976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18T14:34:5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1342 1879 7456</inkml:trace>
  <inkml:trace contextRef="#ctx0" brushRef="#br0" timeOffset="1">2131 1264 7536</inkml:trace>
  <inkml:trace contextRef="#ctx0" brushRef="#br0" timeOffset="2">2874 628 7552</inkml:trace>
  <inkml:trace contextRef="#ctx0" brushRef="#br0" timeOffset="3">3652 33 7504,'42'-33'8800,"-12"42"-5409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3A1D5-28BA-4B6C-9480-C1F279CF0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ACC61-019A-4B4B-B4B9-6E560EC71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47DA8-45BC-4101-BEA7-A48F298C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9638-E2F4-4E30-B8DA-D28460E847FF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8FB84-EB43-4DC3-99E9-7F21C255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7E577-C69D-4243-93CB-33F505F7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2E0-2600-495C-AC1D-2D30C6600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67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61A7-9293-42A1-9DBF-830F3283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7B47-1386-459C-9E3F-3C9AA3B1D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5867-3955-4819-9B25-68EBD3C2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9638-E2F4-4E30-B8DA-D28460E847FF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FDC57-CEF2-40E8-B204-F96AF317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9B3FC-4B7F-43B2-A24E-51B9D4D7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2E0-2600-495C-AC1D-2D30C6600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54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95E246-2B34-4B21-9EAE-828C602F6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EB2E0-8D4A-4BC3-9A84-945D294CD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F20FD-2E58-478F-8258-079B3C78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9638-E2F4-4E30-B8DA-D28460E847FF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84AE3-10DB-44CF-9362-8B705860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8E8D-546E-44A9-8D10-68EECEBF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2E0-2600-495C-AC1D-2D30C6600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56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C8AE-05DE-4008-BA76-59D24D59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A4C43-2401-447F-8CEB-5354A5EBD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123B6-18C4-42BB-BB4D-090773AA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9638-E2F4-4E30-B8DA-D28460E847FF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51FCA-1DE5-461B-8095-DBAA0F7C4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A1032-34A7-4C0E-BC9C-1FA3E7C3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2E0-2600-495C-AC1D-2D30C6600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39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A8BA-8CC3-4064-A6A8-231EBE4E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61704-606A-4ED8-9E35-D30344F4D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40317-EB0C-4C8B-ACB9-F6B4914C7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9638-E2F4-4E30-B8DA-D28460E847FF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62428-E97A-44FB-A1F7-7A93014E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BECA9-CC74-476C-AAC6-67D3CEA9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2E0-2600-495C-AC1D-2D30C6600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87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1A8F8-FC1B-4EE1-A6B8-ADB7AC9B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9471-309D-451A-B57D-10D46EA11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B75AE-B461-4C59-A812-CA9DD1361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529B2-388A-4033-A4E9-44537333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9638-E2F4-4E30-B8DA-D28460E847FF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B4FFE-1CD2-4E6F-8C15-393DABA0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9435B-9169-420F-BCF7-E19B9858B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2E0-2600-495C-AC1D-2D30C6600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29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0B58-3BEF-4CE8-860B-74D1155C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2ED7F-E6FE-407C-9C2A-3C06637E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E3B8B-359C-4578-8C11-909205AB8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5F8DE-7B48-42A7-AECF-462F12E68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FE4D5-81A5-4B0A-BFC4-35A50612A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37ACB-1DFE-48F4-9659-44B8E2F3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9638-E2F4-4E30-B8DA-D28460E847FF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CD5FDA-A234-40DC-BFBA-C618883E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EA942F-C17C-4BB3-BF50-6C10CCB7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2E0-2600-495C-AC1D-2D30C6600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07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B7CC-37D3-485F-AAE0-47F5817D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C4F38-A897-4028-8159-CD2BC322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9638-E2F4-4E30-B8DA-D28460E847FF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04DD7-1291-43E7-A0A4-75A4F838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E4365-C560-4E66-B290-4BE36EF4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2E0-2600-495C-AC1D-2D30C6600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08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141B3-F9F3-43DB-B13F-1C06C7ED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9638-E2F4-4E30-B8DA-D28460E847FF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B0FF-0B39-446E-B719-479D576A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94178-BAA9-4B29-800A-CDFC5699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2E0-2600-495C-AC1D-2D30C6600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26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4AA1-695C-4928-A3B3-0AFDBD3D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1D7C-6F00-4F30-B23F-B2534DCD9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2B7DA-2A59-4D92-872E-C7A06AF0A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F37A6-4D15-47F8-95A2-937D566D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9638-E2F4-4E30-B8DA-D28460E847FF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FDC40-CD3E-41FB-856F-5BCE5EFF6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50B93-7C3B-4025-9A06-B93A970A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2E0-2600-495C-AC1D-2D30C6600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26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749C-8F82-4526-BC8A-9492D8C6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A285F-13F2-4F55-8589-CD30E8D61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1AD6-EA44-494F-A46E-A9C755230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AECE2D-4ED6-43A9-8600-86FF4F89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9638-E2F4-4E30-B8DA-D28460E847FF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2D1AD-A694-41B6-90FB-64510597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21B21-178F-4606-B978-E2D392EB9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12E0-2600-495C-AC1D-2D30C6600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4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C0D0B-8515-4E0A-B5BE-24C061C75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92B6A-983A-4251-85A2-F7FACCC7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0E82D-CC21-4C37-A0EB-812CD5920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39638-E2F4-4E30-B8DA-D28460E847FF}" type="datetimeFigureOut">
              <a:rPr lang="en-IN" smtClean="0"/>
              <a:t>01-02-2022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B4D93-D01F-4992-8C58-21E13D08A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AF434-692F-4717-BD66-D942FE940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E12E0-2600-495C-AC1D-2D30C6600C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0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2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DC2B-4DD3-45FB-99A7-4E605F908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4160" y="303244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Feedback Control System </a:t>
            </a:r>
            <a:br>
              <a:rPr lang="en-US" dirty="0"/>
            </a:br>
            <a:r>
              <a:rPr lang="en-US" dirty="0"/>
              <a:t>Unit 3</a:t>
            </a:r>
            <a:br>
              <a:rPr lang="en-US" dirty="0"/>
            </a:br>
            <a:r>
              <a:rPr lang="en-IN" dirty="0"/>
              <a:t>Steady state Error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68713F-FBFC-4782-BAD1-2E60E66BBB13}"/>
              </a:ext>
            </a:extLst>
          </p:cNvPr>
          <p:cNvGrpSpPr/>
          <p:nvPr/>
        </p:nvGrpSpPr>
        <p:grpSpPr>
          <a:xfrm>
            <a:off x="8495440" y="3969160"/>
            <a:ext cx="2457720" cy="1397160"/>
            <a:chOff x="8495440" y="3969160"/>
            <a:chExt cx="2457720" cy="139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ECA0E7A-873E-479D-AF4F-51ACDA02A6FB}"/>
                    </a:ext>
                  </a:extLst>
                </p14:cNvPr>
                <p14:cNvContentPartPr/>
                <p14:nvPr/>
              </p14:nvContentPartPr>
              <p14:xfrm>
                <a:off x="9432160" y="473308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ECA0E7A-873E-479D-AF4F-51ACDA02A6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23160" y="4724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ED66914-E295-42D6-BC69-EBA1C94E2D91}"/>
                    </a:ext>
                  </a:extLst>
                </p14:cNvPr>
                <p14:cNvContentPartPr/>
                <p14:nvPr/>
              </p14:nvContentPartPr>
              <p14:xfrm>
                <a:off x="10952800" y="5315560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ED66914-E295-42D6-BC69-EBA1C94E2D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944160" y="5306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75972C2-C797-4703-B34D-6118FF0C4AAA}"/>
                    </a:ext>
                  </a:extLst>
                </p14:cNvPr>
                <p14:cNvContentPartPr/>
                <p14:nvPr/>
              </p14:nvContentPartPr>
              <p14:xfrm>
                <a:off x="8495440" y="5336080"/>
                <a:ext cx="592200" cy="30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75972C2-C797-4703-B34D-6118FF0C4AA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86440" y="5327440"/>
                  <a:ext cx="609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E20712D-49D5-422F-9EB2-8B6DAC877D63}"/>
                    </a:ext>
                  </a:extLst>
                </p14:cNvPr>
                <p14:cNvContentPartPr/>
                <p14:nvPr/>
              </p14:nvContentPartPr>
              <p14:xfrm>
                <a:off x="8823760" y="3969160"/>
                <a:ext cx="857520" cy="676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E20712D-49D5-422F-9EB2-8B6DAC877D6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14760" y="3960160"/>
                  <a:ext cx="875160" cy="694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59221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 Steady-State Errors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07671-9D9B-4D72-95B4-B66C37B9BE0E}"/>
              </a:ext>
            </a:extLst>
          </p:cNvPr>
          <p:cNvSpPr txBox="1"/>
          <p:nvPr/>
        </p:nvSpPr>
        <p:spPr>
          <a:xfrm>
            <a:off x="351694" y="844058"/>
            <a:ext cx="11507372" cy="55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ramp input another possibility exists. If the output’s slope is different from that of the input, then output 3 results. Here the steady-state error is infinite as measured vertically between the input and output 3 after the transients have died down, and t approaches infinity.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BC6A5-08E2-406E-A2E9-FB324507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04" y="935638"/>
            <a:ext cx="7233676" cy="387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43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 Steady-State Errors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4457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endPara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the error is the difference between the input and the output of a system, we assume a closed-loop transfer function,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form the error,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by taking the difference between the input and the output. Here we are interested in the steady-state, or final, value of </a:t>
                </a:r>
                <a:r>
                  <a:rPr lang="en-US" sz="2400" dirty="0">
                    <a:solidFill>
                      <a:srgbClr val="BC14AC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4457952"/>
              </a:xfrm>
              <a:prstGeom prst="rect">
                <a:avLst/>
              </a:prstGeom>
              <a:blipFill>
                <a:blip r:embed="rId2"/>
                <a:stretch>
                  <a:fillRect l="-848" r="-848" b="-21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FB4D43A-587C-4E8F-9153-4F5F5069E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003" y="1139688"/>
            <a:ext cx="5030624" cy="153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095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 Steady-State Errors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27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endPara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unity feedback systems,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can be obtained as shown.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2795958"/>
              </a:xfrm>
              <a:prstGeom prst="rect">
                <a:avLst/>
              </a:prstGeom>
              <a:blipFill>
                <a:blip r:embed="rId2"/>
                <a:stretch>
                  <a:fillRect l="-848" b="-41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93ED745-E909-4BE1-B952-8CA2E29DF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676" y="1404732"/>
            <a:ext cx="4315470" cy="140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3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 of Steady-State Error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07671-9D9B-4D72-95B4-B66C37B9BE0E}"/>
              </a:ext>
            </a:extLst>
          </p:cNvPr>
          <p:cNvSpPr txBox="1"/>
          <p:nvPr/>
        </p:nvSpPr>
        <p:spPr>
          <a:xfrm>
            <a:off x="351694" y="844058"/>
            <a:ext cx="11507372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sources for steady state errors such as backlash in gears or a motor that will not move unless the input voltage exceeds a threshold. These are the nonlinearities which causes the steady state error.  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study here are errors that arise from the configuration of the system itself and the type of applied input. </a:t>
            </a:r>
          </a:p>
        </p:txBody>
      </p:sp>
    </p:spTree>
    <p:extLst>
      <p:ext uri="{BB962C8B-B14F-4D97-AF65-F5344CB8AC3E}">
        <p14:creationId xmlns:p14="http://schemas.microsoft.com/office/powerpoint/2010/main" val="650203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 of Steady-State Error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5011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system as shown,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input,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output,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error. Consider a step input.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steady state,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equals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zero. But with a pure gain,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error,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cannot be zero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to be finite and nonzero.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by virtue of the configuration of the system (a pure gain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forward path), an error must exist.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5011949"/>
              </a:xfrm>
              <a:prstGeom prst="rect">
                <a:avLst/>
              </a:prstGeom>
              <a:blipFill>
                <a:blip r:embed="rId2"/>
                <a:stretch>
                  <a:fillRect l="-848" r="-848" b="-18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C12F87F-FD75-4063-BF54-A17D69A1A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87" y="1059054"/>
            <a:ext cx="4225205" cy="114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4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 of Steady-State Error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4562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𝑠𝑡𝑒𝑎𝑑𝑦</m:t>
                        </m:r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𝑠𝑡𝑎𝑡𝑒</m:t>
                        </m:r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steady state value of the output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𝑠𝑡𝑒𝑎𝑑𝑦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𝑠𝑡𝑎𝑡𝑒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steady-state value of the error,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𝑠𝑡𝑒𝑎𝑑𝑦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𝑠𝑡𝑎𝑡𝑒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𝑠𝑡𝑒𝑎𝑑𝑦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𝑠𝑡𝑎𝑡𝑒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𝑠𝑡𝑒𝑎𝑑𝑦</m:t>
                          </m:r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𝑠𝑡𝑎𝑡𝑒</m:t>
                          </m:r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𝑠𝑡𝑒𝑎𝑑𝑦</m:t>
                          </m:r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𝑠𝑡𝑎𝑡𝑒</m:t>
                          </m:r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…1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the larger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smaller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𝑠𝑡𝑒𝑎𝑑𝑦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𝑠𝑡𝑎𝑡𝑒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would have to be to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yield a similar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𝑠𝑡𝑒𝑎𝑑𝑦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𝑠𝑡𝑎𝑡𝑒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we conclude that “with a pure gain in the forward path, there will always be a steady-state error for a step input”. This error reduces as the value of K increases.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4562339"/>
              </a:xfrm>
              <a:prstGeom prst="rect">
                <a:avLst/>
              </a:prstGeom>
              <a:blipFill>
                <a:blip r:embed="rId2"/>
                <a:stretch>
                  <a:fillRect l="-848" r="-848" b="-20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6897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 of Steady-State Error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4457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forward-path gain is replaced by an integrator, as shown, there will be zero error in the steady state for a step input.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reasoning is as follows: As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increases,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decrease, since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This decrease will continue until there is zero error, but there will still be a value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since an integrator can have a constant output without any input.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4457952"/>
              </a:xfrm>
              <a:prstGeom prst="rect">
                <a:avLst/>
              </a:prstGeom>
              <a:blipFill>
                <a:blip r:embed="rId2"/>
                <a:stretch>
                  <a:fillRect l="-848" r="-848" b="-21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81F00FC-99C6-4709-8E8C-519079C05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75" y="1001992"/>
            <a:ext cx="4712837" cy="130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46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Error for Unity Feedback Systems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61863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Steady-state error can be calculated from a system’s closed-loop transfer function,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or the open-loop transfer function,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unity feedback systems.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FF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Steady-State Error in Terms of T(s)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system shown by Figure. To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error between the input,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Let the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error,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input,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output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…1</m:t>
                    </m:r>
                  </m:oMath>
                </a14:m>
                <a:endParaRPr lang="en-US" sz="2400" b="0" dirty="0">
                  <a:solidFill>
                    <a:srgbClr val="BC14A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…2</m:t>
                    </m:r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 from equation 1 and 2</a:t>
                </a:r>
                <a:r>
                  <a:rPr lang="en-US" sz="2400" b="0" dirty="0">
                    <a:solidFill>
                      <a:srgbClr val="BC14AC"/>
                    </a:solidFill>
                    <a:cs typeface="Times New Roman" panose="02020603050405020304" pitchFamily="18" charset="0"/>
                  </a:rPr>
                  <a:t> </a:t>
                </a:r>
                <a:endParaRPr lang="en-US" sz="2400" b="0" i="1" dirty="0">
                  <a:solidFill>
                    <a:srgbClr val="BC14AC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[1−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        …3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6186309"/>
              </a:xfrm>
              <a:prstGeom prst="rect">
                <a:avLst/>
              </a:prstGeom>
              <a:blipFill>
                <a:blip r:embed="rId2"/>
                <a:stretch>
                  <a:fillRect l="-848" r="-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029F36B-C637-483F-B913-51536043A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1" y="2717329"/>
            <a:ext cx="3077500" cy="86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49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Error for Unity Feedback Systems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3685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final value of the error,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obtained by applying the final value theorem, which allows us to use the final value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without taking the inverse Laplace transform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4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andt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hen letting t approach infinity, we obtain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…4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[1−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)]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…5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3685304"/>
              </a:xfrm>
              <a:prstGeom prst="rect">
                <a:avLst/>
              </a:prstGeom>
              <a:blipFill>
                <a:blip r:embed="rId2"/>
                <a:stretch>
                  <a:fillRect l="-848" r="-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547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Error for Unity Feedback Systems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5597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steady-state error for the system of Figure as shown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=5/(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+7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+10)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input is a unit step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problem statement,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R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=1/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=5/(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+7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+10)</m:t>
                    </m:r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+7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+5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+7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+10)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BC14AC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Applying the final value theorem</a:t>
                </a:r>
                <a:endParaRPr lang="en-US" sz="2400" b="0" i="1" dirty="0">
                  <a:solidFill>
                    <a:srgbClr val="BC14AC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5597110"/>
              </a:xfrm>
              <a:prstGeom prst="rect">
                <a:avLst/>
              </a:prstGeom>
              <a:blipFill>
                <a:blip r:embed="rId2"/>
                <a:stretch>
                  <a:fillRect l="-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F1FBE65-9F59-4888-8D0A-6506CF45E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1559089"/>
            <a:ext cx="3077500" cy="86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0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and Test Inputs</a:t>
            </a:r>
            <a:endParaRPr lang="en-IN" sz="2400" b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1133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Steady-state error is the difference between the input and the output for a prescribed test input as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→∞.</m:t>
                    </m:r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1133965"/>
              </a:xfrm>
              <a:prstGeom prst="rect">
                <a:avLst/>
              </a:prstGeom>
              <a:blipFill>
                <a:blip r:embed="rId2"/>
                <a:stretch>
                  <a:fillRect l="-848" r="-848" b="-118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DE5692D-E8FE-4D2E-A771-A1F8F068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1" y="2031004"/>
            <a:ext cx="8957980" cy="482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14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Error in Terms of G(s)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4457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feedback control system shown in Figure 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the feedback,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system has unity feedback.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implication is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actually the error between the input,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 output,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if we solve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will have an expression for the error.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will then apply the final value theorem to evaluate the steady-state error.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4457952"/>
              </a:xfrm>
              <a:prstGeom prst="rect">
                <a:avLst/>
              </a:prstGeom>
              <a:blipFill>
                <a:blip r:embed="rId2"/>
                <a:stretch>
                  <a:fillRect l="-848" r="-848" b="-21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F85CF84-7647-4352-8F83-47A831CB5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9" y="1555990"/>
            <a:ext cx="3447377" cy="9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61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Error in Terms of G(s)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5420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…1</m:t>
                    </m:r>
                  </m:oMath>
                </a14:m>
                <a:endParaRPr lang="en-US" sz="2400" b="0" dirty="0">
                  <a:solidFill>
                    <a:srgbClr val="BC14A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…2</m:t>
                    </m:r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BC14AC"/>
                    </a:solidFill>
                    <a:cs typeface="Times New Roman" panose="020206030504050203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                 …3      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now apply the final value theorem, before that we must check to see whether the closed-loop system is stable. Assume that the closed-loop system is stable and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∴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…4    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4 gives us the steady-state error,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the given the input,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 system,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5420458"/>
              </a:xfrm>
              <a:prstGeom prst="rect">
                <a:avLst/>
              </a:prstGeom>
              <a:blipFill>
                <a:blip r:embed="rId2"/>
                <a:stretch>
                  <a:fillRect l="-848" r="-848" b="-15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6669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Error in Terms of G(s): Step input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5593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substitute several inputs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then draw conclusions about the relationships that exist between the open-loop system,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Input: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Eq. (4)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=1/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find </a:t>
                </a:r>
                <a:endParaRPr lang="en-US" sz="2400" b="0" i="1" dirty="0">
                  <a:solidFill>
                    <a:srgbClr val="BC14AC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𝑠𝑡𝑒𝑝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1/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…5</m:t>
                      </m:r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term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b="0" i="1" smtClean="0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 dc gain of the forward transfer function, since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frequency variable is approaching zero. In order to have zero steady-state error,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=∞      …6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to satisfy Eq. (6),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must take on the following form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5593839"/>
              </a:xfrm>
              <a:prstGeom prst="rect">
                <a:avLst/>
              </a:prstGeom>
              <a:blipFill>
                <a:blip r:embed="rId2"/>
                <a:stretch>
                  <a:fillRect l="-848" r="-848" b="-15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778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Error in Terms of G(s) : Step input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5072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to satisfy Eq. (6),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must take on the following form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…7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for the limit to be infinite, the denominator must be equal to zero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goes to zero. Thus, n ≥ 1; that is, at least one pole must be at the origin.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division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frequency domain is integration in the time domain that means at least one pure integration must be present in the forward path.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steady-state response for this case of zero steady-state error is similar to that shown in Figure output 1.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5072479"/>
              </a:xfrm>
              <a:prstGeom prst="rect">
                <a:avLst/>
              </a:prstGeom>
              <a:blipFill>
                <a:blip r:embed="rId2"/>
                <a:stretch>
                  <a:fillRect l="-848" r="-848" b="-16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757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Error in Terms of G(s) : Step input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07671-9D9B-4D72-95B4-B66C37B9BE0E}"/>
              </a:ext>
            </a:extLst>
          </p:cNvPr>
          <p:cNvSpPr txBox="1"/>
          <p:nvPr/>
        </p:nvSpPr>
        <p:spPr>
          <a:xfrm>
            <a:off x="351694" y="844058"/>
            <a:ext cx="11507372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steady-state response for this case of zero steady-state error is shown in Figure.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A9AB28-FCFD-4EC9-A619-A24C445A6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2321242"/>
            <a:ext cx="65055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39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Error in Terms of G(s) : Step input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2726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there are no integrations, then n = 0. Using Eq. (7), we have</a:t>
                </a:r>
                <a:endParaRPr lang="en-US" sz="2400" b="0" i="1" dirty="0">
                  <a:solidFill>
                    <a:srgbClr val="BC14AC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…8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finite and yields a finite error from Eq. (5).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Figure shows the steady-state response for this case of finite steady-state error.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2726452"/>
              </a:xfrm>
              <a:prstGeom prst="rect">
                <a:avLst/>
              </a:prstGeom>
              <a:blipFill>
                <a:blip r:embed="rId2"/>
                <a:stretch>
                  <a:fillRect l="-848" b="-40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445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Error in Terms of G(s) : Step input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07671-9D9B-4D72-95B4-B66C37B9BE0E}"/>
              </a:ext>
            </a:extLst>
          </p:cNvPr>
          <p:cNvSpPr txBox="1"/>
          <p:nvPr/>
        </p:nvSpPr>
        <p:spPr>
          <a:xfrm>
            <a:off x="351694" y="844058"/>
            <a:ext cx="11507372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shows the steady-state response for this case of finite steady-state error.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40566-66BC-4730-B18C-2D2C5A773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1955482"/>
            <a:ext cx="650557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19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Error in Terms of G(s) : Step input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07671-9D9B-4D72-95B4-B66C37B9BE0E}"/>
              </a:ext>
            </a:extLst>
          </p:cNvPr>
          <p:cNvSpPr txBox="1"/>
          <p:nvPr/>
        </p:nvSpPr>
        <p:spPr>
          <a:xfrm>
            <a:off x="351694" y="844058"/>
            <a:ext cx="11507372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Therefore, for a step input to a unity feedback system,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steady-state error will be zero if there is at least one pure integration in the forward path.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no integrations, then there will be a nonzero finite error. </a:t>
            </a:r>
          </a:p>
        </p:txBody>
      </p:sp>
    </p:spTree>
    <p:extLst>
      <p:ext uri="{BB962C8B-B14F-4D97-AF65-F5344CB8AC3E}">
        <p14:creationId xmlns:p14="http://schemas.microsoft.com/office/powerpoint/2010/main" val="2011374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Error in Terms of G(s): Ramp Input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6077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Eq. (4)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=1/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find </a:t>
                </a:r>
                <a:endParaRPr lang="en-US" sz="2400" b="0" i="1" dirty="0">
                  <a:solidFill>
                    <a:srgbClr val="BC14AC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𝑟𝑎𝑚𝑝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1/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BC14A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BC14A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BC14A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𝑠𝐺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…9</m:t>
                      </m:r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order to have zero steady-state error for ramp input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𝑠𝐺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=∞      …10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to satisfy Eq. (10),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must take on the following form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must be grater than 2. i.e. there must be at least two integrations in the forward path. (Output 1)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6077241"/>
              </a:xfrm>
              <a:prstGeom prst="rect">
                <a:avLst/>
              </a:prstGeom>
              <a:blipFill>
                <a:blip r:embed="rId2"/>
                <a:stretch>
                  <a:fillRect l="-848" r="-848" b="-14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B34E093-91E3-4012-AC81-67E5E8A03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696" y="3231063"/>
            <a:ext cx="3640460" cy="19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57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Error in Terms of G(s): Ramp Input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2172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only one integration exists in the forward path, then we have </a:t>
                </a:r>
                <a:endParaRPr lang="en-US" sz="2400" b="0" i="1" dirty="0">
                  <a:solidFill>
                    <a:srgbClr val="BC14AC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finite rather hence this configuration leads to a constant error.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2172454"/>
              </a:xfrm>
              <a:prstGeom prst="rect">
                <a:avLst/>
              </a:prstGeom>
              <a:blipFill>
                <a:blip r:embed="rId2"/>
                <a:stretch>
                  <a:fillRect l="-848" b="-53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E3BA4D9-4C6E-4499-A636-095B31F4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575" y="3856875"/>
            <a:ext cx="5507427" cy="28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9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and Test Inputs: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390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position control system, where the output position follows the input commanded position.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inputs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 </a:t>
                </a: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position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thus are useful in determining the ability of the control system to </a:t>
                </a: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itself with respect to a stationary target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such as a satellite in geostationary orbit.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antenna position control is an example of a system that can be tested for accuracy using step input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3903954"/>
              </a:xfrm>
              <a:prstGeom prst="rect">
                <a:avLst/>
              </a:prstGeom>
              <a:blipFill>
                <a:blip r:embed="rId2"/>
                <a:stretch>
                  <a:fillRect l="-848" r="-848" b="-26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9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Error in Terms of G(s): Ramp Input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1855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there are no integrations in the forward path, then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𝑠𝐺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steady-state error would be infinite and lead to diverging ramps. (Output 3)</a:t>
                </a:r>
                <a:endParaRPr lang="en-US" sz="2400" i="1" dirty="0">
                  <a:solidFill>
                    <a:srgbClr val="BC14AC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1855188"/>
              </a:xfrm>
              <a:prstGeom prst="rect">
                <a:avLst/>
              </a:prstGeom>
              <a:blipFill>
                <a:blip r:embed="rId2"/>
                <a:stretch>
                  <a:fillRect l="-848"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E3BA4D9-4C6E-4499-A636-095B31F4D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675" y="2983115"/>
            <a:ext cx="6758037" cy="354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98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Error in Terms of G(s): Parabola Input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6077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Eq. (4)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=1/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find </a:t>
                </a:r>
                <a:endParaRPr lang="en-US" sz="2400" b="0" i="1" dirty="0">
                  <a:solidFill>
                    <a:srgbClr val="BC14AC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𝑝𝑎𝑟𝑎𝑏𝑜𝑙𝑎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1/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BC14A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BC14A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solidFill>
                                            <a:srgbClr val="BC14A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…11</m:t>
                      </m:r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order to have zero steady-state error for parabolic input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=∞      …12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to satisfy Eq. (12),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must take on the following form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must be grater than 3. i.e. there must be at least three integrations in the forward path.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6077241"/>
              </a:xfrm>
              <a:prstGeom prst="rect">
                <a:avLst/>
              </a:prstGeom>
              <a:blipFill>
                <a:blip r:embed="rId2"/>
                <a:stretch>
                  <a:fillRect l="-848" r="-848" b="-15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0535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Error in Terms of G(s): Parabola Input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4556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only two integrations exist in the forward path, then we have </a:t>
                </a:r>
                <a:endParaRPr lang="en-US" sz="2400" b="0" i="1" dirty="0">
                  <a:solidFill>
                    <a:srgbClr val="BC14AC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…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finite rather hence this configuration leads to a constant error.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there is only one or no integration in the forward path, then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steady-state error would be infinite.</a:t>
                </a:r>
                <a:endParaRPr lang="en-US" sz="2400" i="1" dirty="0">
                  <a:solidFill>
                    <a:srgbClr val="BC14AC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4556119"/>
              </a:xfrm>
              <a:prstGeom prst="rect">
                <a:avLst/>
              </a:prstGeom>
              <a:blipFill>
                <a:blip r:embed="rId2"/>
                <a:stretch>
                  <a:fillRect l="-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858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Error in Terms of G(s): Numerical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5812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steady-state errors for inputs of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system as shown in following Figure</a:t>
                </a:r>
                <a:r>
                  <a:rPr lang="en-US" sz="240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Check 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whether the closed loop system is stable system or not.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=−124.9837;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=−2.01626</m:t>
                    </m:r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input </a:t>
                </a: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5u(t)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whose Laplace transform is </a:t>
                </a: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5/s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steady state error is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𝑠𝑡𝑒𝑝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1+20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Finite steady state error.</a:t>
                </a:r>
                <a:endParaRPr lang="en-US" sz="2400" i="1" dirty="0">
                  <a:solidFill>
                    <a:srgbClr val="BC14AC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5812040"/>
              </a:xfrm>
              <a:prstGeom prst="rect">
                <a:avLst/>
              </a:prstGeom>
              <a:blipFill>
                <a:blip r:embed="rId2"/>
                <a:stretch>
                  <a:fillRect l="-848" r="-848" b="-14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5745650-BBC5-448F-9BFD-77AFD110A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87" y="2828948"/>
            <a:ext cx="4713162" cy="142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616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Error in Terms of G(s): Numerical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5294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steady-state errors for inputs of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system as shown in following Figure. 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input </a:t>
                </a: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5tu(t)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whose Laplace transform is </a:t>
                </a: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5/s</a:t>
                </a:r>
                <a:r>
                  <a:rPr lang="en-US" sz="2400" b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steady state error is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𝑟𝑎𝑚𝑝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BC14A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BC14A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BC14A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𝑠𝐺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=∞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Infinite  steady state error.</a:t>
                </a:r>
                <a:endParaRPr lang="en-US" sz="2400" i="1" dirty="0">
                  <a:solidFill>
                    <a:srgbClr val="BC14AC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5294591"/>
              </a:xfrm>
              <a:prstGeom prst="rect">
                <a:avLst/>
              </a:prstGeom>
              <a:blipFill>
                <a:blip r:embed="rId2"/>
                <a:stretch>
                  <a:fillRect l="-848" r="-848" b="-16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5745650-BBC5-448F-9BFD-77AFD110A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87" y="2219348"/>
            <a:ext cx="4713162" cy="142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16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Error in Terms of G(s): Numerical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5294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steady-state errors for inputs of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5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system as shown in following Figure. 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input </a:t>
                </a: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5t</a:t>
                </a:r>
                <a:r>
                  <a:rPr lang="en-US" sz="2400" b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u(t)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whose Laplace transform is </a:t>
                </a: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5/s</a:t>
                </a:r>
                <a:r>
                  <a:rPr lang="en-US" sz="2400" b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steady state error is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𝑝𝑎𝑟𝑎𝑏𝑜𝑙𝑎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BC14A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BC14A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BC14A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=∞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Infinite  steady state error.</a:t>
                </a:r>
                <a:endParaRPr lang="en-US" sz="2400" i="1" dirty="0">
                  <a:solidFill>
                    <a:srgbClr val="BC14AC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5294591"/>
              </a:xfrm>
              <a:prstGeom prst="rect">
                <a:avLst/>
              </a:prstGeom>
              <a:blipFill>
                <a:blip r:embed="rId2"/>
                <a:stretch>
                  <a:fillRect l="-848" r="-848" b="-16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5745650-BBC5-448F-9BFD-77AFD110A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87" y="2219348"/>
            <a:ext cx="4713162" cy="142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20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Error in Terms of G(s): Numerical 2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6366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steady-state errors for inputs of 5u(t), 5tu(t), and 5t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u(t) to the system shown in Figure. The function u(t) is the unit step.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 whether the closed loop system is stable system or not.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=−98.847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=−7.3246</m:t>
                    </m:r>
                  </m:oMath>
                </a14:m>
                <a:r>
                  <a:rPr lang="en-US" sz="2400" b="0" dirty="0">
                    <a:solidFill>
                      <a:srgbClr val="BC14AC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BC14A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3=−0.82871</m:t>
                    </m:r>
                  </m:oMath>
                </a14:m>
                <a:endParaRPr lang="en-US" sz="2400" dirty="0">
                  <a:solidFill>
                    <a:srgbClr val="BC14A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input </a:t>
                </a: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5u(t)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whose Laplace transform is </a:t>
                </a: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5/s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steady state error is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𝑠𝑡𝑒𝑝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5/</m:t>
                                  </m:r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den>
                      </m:f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 steady state error.</a:t>
                </a:r>
                <a:endParaRPr lang="en-US" sz="2400" i="1" dirty="0">
                  <a:solidFill>
                    <a:srgbClr val="BC14AC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6366038"/>
              </a:xfrm>
              <a:prstGeom prst="rect">
                <a:avLst/>
              </a:prstGeom>
              <a:blipFill>
                <a:blip r:embed="rId3"/>
                <a:stretch>
                  <a:fillRect l="-848" r="-848" b="-12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BC21275-E676-482A-AFBA-20C489FCD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94" y="2591412"/>
            <a:ext cx="6150105" cy="1508332"/>
          </a:xfrm>
          <a:prstGeom prst="rect">
            <a:avLst/>
          </a:prstGeom>
        </p:spPr>
      </p:pic>
      <p:pic>
        <p:nvPicPr>
          <p:cNvPr id="1025" name="Picture 1" descr="s≈-98.847">
            <a:extLst>
              <a:ext uri="{FF2B5EF4-FFF2-40B4-BE49-F238E27FC236}">
                <a16:creationId xmlns:a16="http://schemas.microsoft.com/office/drawing/2014/main" id="{205F09AA-4246-4685-BF57-80C545288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238750" cy="20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780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Error in Terms of G(s): Numerical 2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5294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steady-state errors for inputs of 5u(t), 5tu(t), and 5t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u(t) to the system shown in Figure. The function u(t) is the unit step.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input </a:t>
                </a: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5tu(t)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whose Laplace transform is </a:t>
                </a: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5/s</a:t>
                </a:r>
                <a:r>
                  <a:rPr lang="en-US" sz="2400" b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steady state error is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𝑟𝑎𝑚𝑝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BC14A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BC14A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BC14A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𝑠𝐺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Finite  steady state error.</a:t>
                </a:r>
                <a:endParaRPr lang="en-US" sz="2400" i="1" dirty="0">
                  <a:solidFill>
                    <a:srgbClr val="BC14AC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5294591"/>
              </a:xfrm>
              <a:prstGeom prst="rect">
                <a:avLst/>
              </a:prstGeom>
              <a:blipFill>
                <a:blip r:embed="rId2"/>
                <a:stretch>
                  <a:fillRect l="-848" r="-848" b="-16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BC21275-E676-482A-AFBA-20C489FCD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4" y="2134212"/>
            <a:ext cx="6150105" cy="150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23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Error in Terms of G(s): Numerical 2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5294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steady-state errors for inputs of 5u(t), 5tu(t), and 5t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u(t) to the system shown in Figure. The function u(t) is the unit step.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input </a:t>
                </a: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5t</a:t>
                </a:r>
                <a:r>
                  <a:rPr lang="en-US" sz="2400" b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u(t)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whose Laplace transform is </a:t>
                </a: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5/s</a:t>
                </a:r>
                <a:r>
                  <a:rPr lang="en-US" sz="2400" b="1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steady state error is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𝑝𝑎𝑟𝑎𝑏𝑜𝑙𝑎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BC14A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BC14A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BC14A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func>
                        <m:func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=∞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Infinite  steady state error.</a:t>
                </a:r>
                <a:endParaRPr lang="en-US" sz="2400" i="1" dirty="0">
                  <a:solidFill>
                    <a:srgbClr val="BC14AC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5294591"/>
              </a:xfrm>
              <a:prstGeom prst="rect">
                <a:avLst/>
              </a:prstGeom>
              <a:blipFill>
                <a:blip r:embed="rId2"/>
                <a:stretch>
                  <a:fillRect l="-848" r="-848" b="-16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BC21275-E676-482A-AFBA-20C489FCD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4" y="2134212"/>
            <a:ext cx="6150105" cy="150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68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Error Constants and System Type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54362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know that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step input u(t),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ramp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input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tu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parabolic input t</a:t>
                </a:r>
                <a:r>
                  <a:rPr lang="en-US" sz="2400" baseline="30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u(t) the steady state error are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𝑠𝑡𝑒𝑝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40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𝑟𝑎𝑚𝑝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𝑠𝐺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</m:oMath>
                  </m:oMathPara>
                </a14:m>
                <a:endParaRPr lang="en-US" sz="2400" i="1" dirty="0">
                  <a:solidFill>
                    <a:srgbClr val="BC14AC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i="1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𝑟𝑎𝑚𝑝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2400" i="1">
                                      <a:solidFill>
                                        <a:srgbClr val="BC14A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b="0" i="1" baseline="30000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respectively</m:t>
                      </m:r>
                      <m:r>
                        <a:rPr lang="en-US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three terms in the denominator that are taken to the limit determine the steady-state error. We call these limits static error constants. 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5436296"/>
              </a:xfrm>
              <a:prstGeom prst="rect">
                <a:avLst/>
              </a:prstGeom>
              <a:blipFill>
                <a:blip r:embed="rId2"/>
                <a:stretch>
                  <a:fillRect l="-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04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and Test Inputs: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Velocity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07671-9D9B-4D72-95B4-B66C37B9BE0E}"/>
              </a:ext>
            </a:extLst>
          </p:cNvPr>
          <p:cNvSpPr txBox="1"/>
          <p:nvPr/>
        </p:nvSpPr>
        <p:spPr>
          <a:xfrm>
            <a:off x="351694" y="844058"/>
            <a:ext cx="11507372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Ramp inputs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constant-velocity inputs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 position control system by their linearly increasing amplitude.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waveforms can be used to test a system’s ability to follow a linearly increasing input or, equivalently, to track a constant velocity target.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position control system that tracks a satellite that moves across the sky at a constant angular velocity would be tested with a ramp input to evaluate the steady-state error between the satellite’s angular position and that of the control system.</a:t>
            </a:r>
          </a:p>
        </p:txBody>
      </p:sp>
    </p:spTree>
    <p:extLst>
      <p:ext uri="{BB962C8B-B14F-4D97-AF65-F5344CB8AC3E}">
        <p14:creationId xmlns:p14="http://schemas.microsoft.com/office/powerpoint/2010/main" val="6206053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Error Constants and System Type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5514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three terms in the denominator that are taken to the limit determine the steady-state error. We call these limits static error constants.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constant,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Kp</m:t>
                    </m:r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 constant,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Kv</m:t>
                    </m:r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i="1" dirty="0">
                  <a:solidFill>
                    <a:srgbClr val="BC14AC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Acceleration constant,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en-US" sz="2400" b="0" i="0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400" i="1" dirty="0">
                  <a:solidFill>
                    <a:srgbClr val="BC14AC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quantities depend upon the form of G(s) and may have values of zero, finite constant, or infinity.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the static error constant appears in the denominator of the steady-state error, the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of the steady-state error decreases as the static error constant increases.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5514971"/>
              </a:xfrm>
              <a:prstGeom prst="rect">
                <a:avLst/>
              </a:prstGeom>
              <a:blipFill>
                <a:blip r:embed="rId2"/>
                <a:stretch>
                  <a:fillRect l="-848" r="-477" b="-15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1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Error Constants and System Type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5742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system shown evaluate the static error constants and find the expected error for the standard step, ramp, and parabolic inputs.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verify that the closed-loop system is stable.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constant,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Kp</m:t>
                    </m:r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500×2×5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8×10×12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=5.208</m:t>
                    </m:r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 constant,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Kv</m:t>
                    </m:r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i="1" dirty="0">
                  <a:solidFill>
                    <a:srgbClr val="BC14AC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Acceleration constant,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en-US" sz="2400" b="0" i="0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5742982"/>
              </a:xfrm>
              <a:prstGeom prst="rect">
                <a:avLst/>
              </a:prstGeom>
              <a:blipFill>
                <a:blip r:embed="rId2"/>
                <a:stretch>
                  <a:fillRect l="-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014FD4F-E686-4E1A-8AF9-8E0DD8797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3" y="2092842"/>
            <a:ext cx="6783563" cy="133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36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Error Constants and System Type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2422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step input,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</m:t>
                    </m:r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ctrlPr>
                          <a:rPr lang="en-US" sz="2400" b="0" i="0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e>
                    </m:d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𝐾𝑝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5.208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=0.161</m:t>
                    </m:r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ramp input,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ctrlPr>
                          <a:rPr lang="en-US" sz="2400" b="0" i="0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e>
                    </m:d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sz="2400" b="0" i="1" baseline="-25000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endParaRPr lang="en-US" sz="2400" i="1" dirty="0">
                  <a:solidFill>
                    <a:srgbClr val="BC14AC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parabolic input,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e>
                    </m:d>
                    <m: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sz="2400" b="0" i="1" baseline="-25000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=∞</m:t>
                    </m:r>
                  </m:oMath>
                </a14:m>
                <a:endParaRPr lang="en-US" sz="2400" i="1" dirty="0">
                  <a:solidFill>
                    <a:srgbClr val="BC14AC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2422073"/>
              </a:xfrm>
              <a:prstGeom prst="rect">
                <a:avLst/>
              </a:prstGeom>
              <a:blipFill>
                <a:blip r:embed="rId2"/>
                <a:stretch>
                  <a:fillRect l="-848" b="-12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2652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Error Constants and System Type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5822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system shown evaluate the static error constants and find the expected error for the standard step, ramp, and parabolic inputs.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verify that the closed-loop system is stable.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 constant,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Kp</m:t>
                    </m:r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=∞</m:t>
                    </m:r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Velocity constant,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Kv</m:t>
                    </m:r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500×2×5</m:t>
                        </m:r>
                        <m:r>
                          <a:rPr lang="en-US" sz="240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8×10×12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31.25</m:t>
                    </m:r>
                  </m:oMath>
                </a14:m>
                <a:endParaRPr lang="en-US" sz="2400" i="1" dirty="0">
                  <a:solidFill>
                    <a:srgbClr val="BC14AC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Acceleration constant,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m:rPr>
                        <m:sty m:val="p"/>
                      </m:rPr>
                      <a:rPr lang="en-US" sz="2400" b="0" i="0" baseline="-2500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400" i="1">
                                <a:solidFill>
                                  <a:srgbClr val="BC14A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5822300"/>
              </a:xfrm>
              <a:prstGeom prst="rect">
                <a:avLst/>
              </a:prstGeom>
              <a:blipFill>
                <a:blip r:embed="rId2"/>
                <a:stretch>
                  <a:fillRect l="-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66D2625-148F-419D-9345-2D96DD91B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4" y="2185318"/>
            <a:ext cx="6567590" cy="130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663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Error Constants and System Type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2472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step input,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</m:t>
                    </m:r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ctrlPr>
                          <a:rPr lang="en-US" sz="2400" b="0" i="0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e>
                    </m:d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𝐾𝑝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ramp input,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ctrlPr>
                          <a:rPr lang="en-US" sz="2400" b="0" i="0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e>
                    </m:d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sz="2400" b="0" i="1" baseline="-25000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31.25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0.032</m:t>
                    </m:r>
                  </m:oMath>
                </a14:m>
                <a:endParaRPr lang="en-US" sz="2400" i="1" dirty="0">
                  <a:solidFill>
                    <a:srgbClr val="BC14AC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parabolic input,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e>
                    </m:d>
                    <m:r>
                      <a:rPr lang="en-US" sz="240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sz="2400" b="0" i="1" baseline="-25000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  <m:r>
                      <a:rPr lang="en-US" sz="2400" i="1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=∞</m:t>
                    </m:r>
                  </m:oMath>
                </a14:m>
                <a:endParaRPr lang="en-US" sz="2400" i="1" dirty="0">
                  <a:solidFill>
                    <a:srgbClr val="BC14AC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2472280"/>
              </a:xfrm>
              <a:prstGeom prst="rect">
                <a:avLst/>
              </a:prstGeom>
              <a:blipFill>
                <a:blip r:embed="rId2"/>
                <a:stretch>
                  <a:fillRect l="-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018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Type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4187E-FF14-4AAF-889E-83EF2CFE5A8D}"/>
              </a:ext>
            </a:extLst>
          </p:cNvPr>
          <p:cNvSpPr txBox="1"/>
          <p:nvPr/>
        </p:nvSpPr>
        <p:spPr>
          <a:xfrm>
            <a:off x="351694" y="844058"/>
            <a:ext cx="11507372" cy="611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values of the static error constants, again, depend upon the form of G(s), especially the number of pure integrations in the forward path.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steady-state errors are dependent upon the number of integrations in the forward path, we give a name to this system attribute.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system shown, we define system type to be the value of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denominator i.e. the number of pure integrations in the forward path. Therefore, a system with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0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system. If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corresponding system is a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1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2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system, respectively.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2986A4-A2E5-4981-80EC-AC90CAFB0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3287249"/>
            <a:ext cx="5707063" cy="140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978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Type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94187E-FF14-4AAF-889E-83EF2CFE5A8D}"/>
              </a:ext>
            </a:extLst>
          </p:cNvPr>
          <p:cNvSpPr txBox="1"/>
          <p:nvPr/>
        </p:nvSpPr>
        <p:spPr>
          <a:xfrm>
            <a:off x="351694" y="1534938"/>
            <a:ext cx="11507372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between input, system type, static error constants, and steady-state errors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2C7D48-4EDE-4C56-BD81-EBD6E1361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7" y="2585002"/>
            <a:ext cx="12027010" cy="330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889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Type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4187E-FF14-4AAF-889E-83EF2CFE5A8D}"/>
                  </a:ext>
                </a:extLst>
              </p:cNvPr>
              <p:cNvSpPr txBox="1"/>
              <p:nvPr/>
            </p:nvSpPr>
            <p:spPr>
              <a:xfrm>
                <a:off x="351694" y="854218"/>
                <a:ext cx="11507372" cy="5807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given the control system, find the value of K so that there is 10% error in the steady state.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the system is Type 1, the error stated in the problem must apply to a ramp input; only a ramp yields a finite error in a Type 1 system. Thus,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e>
                    </m:d>
                    <m:r>
                      <a:rPr lang="en-US" sz="2400" b="0" i="0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𝐾𝑣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0.1</m:t>
                    </m:r>
                  </m:oMath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K</m:t>
                      </m:r>
                      <m:r>
                        <m:rPr>
                          <m:sty m:val="p"/>
                        </m:rPr>
                        <a:rPr lang="en-US" sz="2400" b="0" i="0" baseline="-2500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US" sz="2400" b="0" i="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0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2400" i="1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BC14A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×5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BC14A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6×7×8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𝐾</m:t>
                      </m:r>
                      <m:r>
                        <a:rPr lang="en-US" sz="2400" b="0" i="1" smtClean="0">
                          <a:solidFill>
                            <a:srgbClr val="BC14A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=675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4187E-FF14-4AAF-889E-83EF2CFE5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54218"/>
                <a:ext cx="11507372" cy="5807487"/>
              </a:xfrm>
              <a:prstGeom prst="rect">
                <a:avLst/>
              </a:prstGeom>
              <a:blipFill>
                <a:blip r:embed="rId2"/>
                <a:stretch>
                  <a:fillRect l="-848" r="-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7BC7047-E31B-4CC1-A451-05671837B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94" y="2051324"/>
            <a:ext cx="5665930" cy="13776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2BEEF9-3E74-418A-BBB8-96E762F41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790" y="2238810"/>
            <a:ext cx="4647647" cy="8091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8D6814-C430-4DB5-99FD-2FB04820A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5266" y="1690834"/>
            <a:ext cx="4717487" cy="190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10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and Test Inputs: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Velocity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07671-9D9B-4D72-95B4-B66C37B9BE0E}"/>
              </a:ext>
            </a:extLst>
          </p:cNvPr>
          <p:cNvSpPr txBox="1"/>
          <p:nvPr/>
        </p:nvSpPr>
        <p:spPr>
          <a:xfrm>
            <a:off x="351694" y="844058"/>
            <a:ext cx="11507372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Parabola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inputs represent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acceleration inputs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position control systems.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can be used to represent accelerating targets to determine the steady-state error performance.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53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 Steady-State Errors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5565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endPara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system with a step input and two possible outputs. Output 1 has </a:t>
                </a:r>
                <a:r>
                  <a:rPr 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</a:t>
                </a: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steady-state error, and output 2 has a finite steady-state error,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5565947"/>
              </a:xfrm>
              <a:prstGeom prst="rect">
                <a:avLst/>
              </a:prstGeom>
              <a:blipFill>
                <a:blip r:embed="rId2"/>
                <a:stretch>
                  <a:fillRect l="-848" r="-848" b="-1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4CFA584-1281-4BD3-9969-E689AD8EF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25" y="971627"/>
            <a:ext cx="6648721" cy="422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8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 Steady-State Errors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611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endPara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input is compared with output 1, which has zero steady-state error, and output 2, which has a finite steady-state error,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as measured vertically between the input and output 2 after the transients.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6119945"/>
              </a:xfrm>
              <a:prstGeom prst="rect">
                <a:avLst/>
              </a:prstGeom>
              <a:blipFill>
                <a:blip r:embed="rId2"/>
                <a:stretch>
                  <a:fillRect l="-848" r="-848" b="-13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4CFA584-1281-4BD3-9969-E689AD8EF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25" y="971627"/>
            <a:ext cx="6648721" cy="422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 Steady-State Errors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/>
              <p:nvPr/>
            </p:nvSpPr>
            <p:spPr>
              <a:xfrm>
                <a:off x="351694" y="844058"/>
                <a:ext cx="11507372" cy="5565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endPara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system with a ramp input which is compared with output 1, which has zero steady-state error, and output 2, which has a finite steady-state error,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BC14A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  <m:r>
                      <a:rPr lang="en-US" sz="2400" b="0" i="1" smtClean="0">
                        <a:solidFill>
                          <a:srgbClr val="BC14A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as measured vertically between the input and output 2 after the transients.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B07671-9D9B-4D72-95B4-B66C37B9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94" y="844058"/>
                <a:ext cx="11507372" cy="5565947"/>
              </a:xfrm>
              <a:prstGeom prst="rect">
                <a:avLst/>
              </a:prstGeom>
              <a:blipFill>
                <a:blip r:embed="rId2"/>
                <a:stretch>
                  <a:fillRect l="-848" r="-848" b="-1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48BC6A5-08E2-406E-A2E9-FB324507E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204" y="925478"/>
            <a:ext cx="7233676" cy="387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75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9F317-B073-4A5D-A861-E9B3B49125F9}"/>
              </a:ext>
            </a:extLst>
          </p:cNvPr>
          <p:cNvSpPr txBox="1"/>
          <p:nvPr/>
        </p:nvSpPr>
        <p:spPr>
          <a:xfrm>
            <a:off x="548640" y="329412"/>
            <a:ext cx="1114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 Steady-State Errors</a:t>
            </a:r>
            <a:endParaRPr lang="en-I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07671-9D9B-4D72-95B4-B66C37B9BE0E}"/>
              </a:ext>
            </a:extLst>
          </p:cNvPr>
          <p:cNvSpPr txBox="1"/>
          <p:nvPr/>
        </p:nvSpPr>
        <p:spPr>
          <a:xfrm>
            <a:off x="351694" y="844058"/>
            <a:ext cx="11507372" cy="55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ramp input another possibility exists. If the output’s slope is different from that of the input, then output 3 results. Here the steady-state error is infinite as measured vertically between the input and output 3 after the transients have died down, and t approaches infinity.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BC6A5-08E2-406E-A2E9-FB324507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04" y="935638"/>
            <a:ext cx="7233676" cy="387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2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36600</TotalTime>
  <Words>3359</Words>
  <Application>Microsoft Office PowerPoint</Application>
  <PresentationFormat>Widescreen</PresentationFormat>
  <Paragraphs>296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Times New Roman</vt:lpstr>
      <vt:lpstr>Office Theme</vt:lpstr>
      <vt:lpstr>Feedback Control System  Unit 3 Steady state Error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Y. Patil</dc:creator>
  <cp:lastModifiedBy>C. Y. Patil</cp:lastModifiedBy>
  <cp:revision>165</cp:revision>
  <dcterms:created xsi:type="dcterms:W3CDTF">2021-11-10T05:04:28Z</dcterms:created>
  <dcterms:modified xsi:type="dcterms:W3CDTF">2022-02-01T09:05:49Z</dcterms:modified>
</cp:coreProperties>
</file>