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441" r:id="rId4"/>
    <p:sldId id="442" r:id="rId5"/>
    <p:sldId id="443" r:id="rId6"/>
    <p:sldId id="445" r:id="rId7"/>
    <p:sldId id="444" r:id="rId8"/>
    <p:sldId id="446" r:id="rId9"/>
    <p:sldId id="447" r:id="rId10"/>
    <p:sldId id="448" r:id="rId11"/>
    <p:sldId id="449" r:id="rId12"/>
    <p:sldId id="450" r:id="rId13"/>
    <p:sldId id="451" r:id="rId14"/>
    <p:sldId id="452" r:id="rId15"/>
    <p:sldId id="453" r:id="rId16"/>
    <p:sldId id="454" r:id="rId17"/>
    <p:sldId id="455" r:id="rId18"/>
    <p:sldId id="457" r:id="rId19"/>
    <p:sldId id="456" r:id="rId20"/>
    <p:sldId id="458" r:id="rId21"/>
    <p:sldId id="459" r:id="rId22"/>
    <p:sldId id="460" r:id="rId23"/>
    <p:sldId id="461" r:id="rId24"/>
    <p:sldId id="462" r:id="rId25"/>
    <p:sldId id="463" r:id="rId26"/>
    <p:sldId id="464" r:id="rId27"/>
    <p:sldId id="465" r:id="rId28"/>
    <p:sldId id="466" r:id="rId29"/>
    <p:sldId id="467" r:id="rId30"/>
    <p:sldId id="468" r:id="rId31"/>
    <p:sldId id="469" r:id="rId32"/>
    <p:sldId id="470" r:id="rId33"/>
    <p:sldId id="471" r:id="rId34"/>
    <p:sldId id="472" r:id="rId35"/>
    <p:sldId id="473" r:id="rId36"/>
    <p:sldId id="474" r:id="rId37"/>
    <p:sldId id="476" r:id="rId38"/>
    <p:sldId id="475" r:id="rId39"/>
    <p:sldId id="477" r:id="rId40"/>
    <p:sldId id="478" r:id="rId41"/>
    <p:sldId id="479" r:id="rId42"/>
    <p:sldId id="480" r:id="rId43"/>
    <p:sldId id="481" r:id="rId44"/>
    <p:sldId id="482" r:id="rId45"/>
    <p:sldId id="483" r:id="rId46"/>
    <p:sldId id="484" r:id="rId47"/>
    <p:sldId id="485" r:id="rId48"/>
    <p:sldId id="486" r:id="rId49"/>
    <p:sldId id="487" r:id="rId50"/>
    <p:sldId id="488" r:id="rId51"/>
    <p:sldId id="489" r:id="rId52"/>
    <p:sldId id="490" r:id="rId53"/>
    <p:sldId id="493" r:id="rId54"/>
    <p:sldId id="491" r:id="rId55"/>
    <p:sldId id="492" r:id="rId56"/>
    <p:sldId id="495" r:id="rId57"/>
    <p:sldId id="494" r:id="rId58"/>
    <p:sldId id="496" r:id="rId59"/>
    <p:sldId id="497" r:id="rId60"/>
    <p:sldId id="498"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a:srgbClr val="BC14AC"/>
    <a:srgbClr val="3399FF"/>
    <a:srgbClr val="3366FF"/>
    <a:srgbClr val="6666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23" autoAdjust="0"/>
    <p:restoredTop sz="94660"/>
  </p:normalViewPr>
  <p:slideViewPr>
    <p:cSldViewPr snapToGrid="0">
      <p:cViewPr varScale="1">
        <p:scale>
          <a:sx n="63" d="100"/>
          <a:sy n="63" d="100"/>
        </p:scale>
        <p:origin x="79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14:34:56.534"/>
    </inkml:context>
    <inkml:brush xml:id="br0">
      <inkml:brushProperty name="width" value="0.05" units="cm"/>
      <inkml:brushProperty name="height" value="0.05" units="cm"/>
    </inkml:brush>
  </inkml:definitions>
  <inkml:trace contextRef="#ctx0" brushRef="#br0">0 3336 6560,'0'0'10335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14:34:57.230"/>
    </inkml:context>
    <inkml:brush xml:id="br0">
      <inkml:brushProperty name="width" value="0.05" units="cm"/>
      <inkml:brushProperty name="height" value="0.05" units="cm"/>
    </inkml:brush>
  </inkml:definitions>
  <inkml:trace contextRef="#ctx0" brushRef="#br0">1719 2387 6960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14:34:57.550"/>
    </inkml:context>
    <inkml:brush xml:id="br0">
      <inkml:brushProperty name="width" value="0.05" units="cm"/>
      <inkml:brushProperty name="height" value="0.05" units="cm"/>
    </inkml:brush>
  </inkml:definitions>
  <inkml:trace contextRef="#ctx0" brushRef="#br0">1644 1 192</inkml:trace>
  <inkml:trace contextRef="#ctx0" brushRef="#br0" timeOffset="1">0 84 6976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8T14:34:57.908"/>
    </inkml:context>
    <inkml:brush xml:id="br0">
      <inkml:brushProperty name="width" value="0.05" units="cm"/>
      <inkml:brushProperty name="height" value="0.05" units="cm"/>
    </inkml:brush>
  </inkml:definitions>
  <inkml:trace contextRef="#ctx0" brushRef="#br0">1342 1879 7456</inkml:trace>
  <inkml:trace contextRef="#ctx0" brushRef="#br0" timeOffset="1">2131 1264 7536</inkml:trace>
  <inkml:trace contextRef="#ctx0" brushRef="#br0" timeOffset="2">2874 628 7552</inkml:trace>
  <inkml:trace contextRef="#ctx0" brushRef="#br0" timeOffset="3">3652 33 7504,'42'-33'8800,"-12"42"-5409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3A1D5-28BA-4B6C-9480-C1F279CF0D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4ACC61-019A-4B4B-B4B9-6E560EC710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147DA8-45BC-4101-BEA7-A48F298C3E0A}"/>
              </a:ext>
            </a:extLst>
          </p:cNvPr>
          <p:cNvSpPr>
            <a:spLocks noGrp="1"/>
          </p:cNvSpPr>
          <p:nvPr>
            <p:ph type="dt" sz="half" idx="10"/>
          </p:nvPr>
        </p:nvSpPr>
        <p:spPr/>
        <p:txBody>
          <a:bodyPr/>
          <a:lstStyle/>
          <a:p>
            <a:fld id="{7E039638-E2F4-4E30-B8DA-D28460E847FF}" type="datetimeFigureOut">
              <a:rPr lang="en-IN" smtClean="0"/>
              <a:t>01-02-2022</a:t>
            </a:fld>
            <a:endParaRPr lang="en-IN"/>
          </a:p>
        </p:txBody>
      </p:sp>
      <p:sp>
        <p:nvSpPr>
          <p:cNvPr id="5" name="Footer Placeholder 4">
            <a:extLst>
              <a:ext uri="{FF2B5EF4-FFF2-40B4-BE49-F238E27FC236}">
                <a16:creationId xmlns:a16="http://schemas.microsoft.com/office/drawing/2014/main" id="{0178FB84-EB43-4DC3-99E9-7F21C2556A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77E577-C69D-4243-93CB-33F505F76746}"/>
              </a:ext>
            </a:extLst>
          </p:cNvPr>
          <p:cNvSpPr>
            <a:spLocks noGrp="1"/>
          </p:cNvSpPr>
          <p:nvPr>
            <p:ph type="sldNum" sz="quarter" idx="12"/>
          </p:nvPr>
        </p:nvSpPr>
        <p:spPr/>
        <p:txBody>
          <a:bodyPr/>
          <a:lstStyle/>
          <a:p>
            <a:fld id="{37CE12E0-2600-495C-AC1D-2D30C6600C3C}" type="slidenum">
              <a:rPr lang="en-IN" smtClean="0"/>
              <a:t>‹#›</a:t>
            </a:fld>
            <a:endParaRPr lang="en-IN"/>
          </a:p>
        </p:txBody>
      </p:sp>
    </p:spTree>
    <p:extLst>
      <p:ext uri="{BB962C8B-B14F-4D97-AF65-F5344CB8AC3E}">
        <p14:creationId xmlns:p14="http://schemas.microsoft.com/office/powerpoint/2010/main" val="3812673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061A7-9293-42A1-9DBF-830F328376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007B47-1386-459C-9E3F-3C9AA3B1DA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C45867-3955-4819-9B25-68EBD3C271A4}"/>
              </a:ext>
            </a:extLst>
          </p:cNvPr>
          <p:cNvSpPr>
            <a:spLocks noGrp="1"/>
          </p:cNvSpPr>
          <p:nvPr>
            <p:ph type="dt" sz="half" idx="10"/>
          </p:nvPr>
        </p:nvSpPr>
        <p:spPr/>
        <p:txBody>
          <a:bodyPr/>
          <a:lstStyle/>
          <a:p>
            <a:fld id="{7E039638-E2F4-4E30-B8DA-D28460E847FF}" type="datetimeFigureOut">
              <a:rPr lang="en-IN" smtClean="0"/>
              <a:t>01-02-2022</a:t>
            </a:fld>
            <a:endParaRPr lang="en-IN"/>
          </a:p>
        </p:txBody>
      </p:sp>
      <p:sp>
        <p:nvSpPr>
          <p:cNvPr id="5" name="Footer Placeholder 4">
            <a:extLst>
              <a:ext uri="{FF2B5EF4-FFF2-40B4-BE49-F238E27FC236}">
                <a16:creationId xmlns:a16="http://schemas.microsoft.com/office/drawing/2014/main" id="{155FDC57-CEF2-40E8-B204-F96AF3173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59B3FC-4B7F-43B2-A24E-51B9D4D76ED7}"/>
              </a:ext>
            </a:extLst>
          </p:cNvPr>
          <p:cNvSpPr>
            <a:spLocks noGrp="1"/>
          </p:cNvSpPr>
          <p:nvPr>
            <p:ph type="sldNum" sz="quarter" idx="12"/>
          </p:nvPr>
        </p:nvSpPr>
        <p:spPr/>
        <p:txBody>
          <a:bodyPr/>
          <a:lstStyle/>
          <a:p>
            <a:fld id="{37CE12E0-2600-495C-AC1D-2D30C6600C3C}" type="slidenum">
              <a:rPr lang="en-IN" smtClean="0"/>
              <a:t>‹#›</a:t>
            </a:fld>
            <a:endParaRPr lang="en-IN"/>
          </a:p>
        </p:txBody>
      </p:sp>
    </p:spTree>
    <p:extLst>
      <p:ext uri="{BB962C8B-B14F-4D97-AF65-F5344CB8AC3E}">
        <p14:creationId xmlns:p14="http://schemas.microsoft.com/office/powerpoint/2010/main" val="2749543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95E246-2B34-4B21-9EAE-828C602F64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5EB2E0-8D4A-4BC3-9A84-945D294CD7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DF20FD-2E58-478F-8258-079B3C78A89E}"/>
              </a:ext>
            </a:extLst>
          </p:cNvPr>
          <p:cNvSpPr>
            <a:spLocks noGrp="1"/>
          </p:cNvSpPr>
          <p:nvPr>
            <p:ph type="dt" sz="half" idx="10"/>
          </p:nvPr>
        </p:nvSpPr>
        <p:spPr/>
        <p:txBody>
          <a:bodyPr/>
          <a:lstStyle/>
          <a:p>
            <a:fld id="{7E039638-E2F4-4E30-B8DA-D28460E847FF}" type="datetimeFigureOut">
              <a:rPr lang="en-IN" smtClean="0"/>
              <a:t>01-02-2022</a:t>
            </a:fld>
            <a:endParaRPr lang="en-IN"/>
          </a:p>
        </p:txBody>
      </p:sp>
      <p:sp>
        <p:nvSpPr>
          <p:cNvPr id="5" name="Footer Placeholder 4">
            <a:extLst>
              <a:ext uri="{FF2B5EF4-FFF2-40B4-BE49-F238E27FC236}">
                <a16:creationId xmlns:a16="http://schemas.microsoft.com/office/drawing/2014/main" id="{ACF84AE3-10DB-44CF-9362-8B70586093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E18E8D-546E-44A9-8D10-68EECEBFCBC9}"/>
              </a:ext>
            </a:extLst>
          </p:cNvPr>
          <p:cNvSpPr>
            <a:spLocks noGrp="1"/>
          </p:cNvSpPr>
          <p:nvPr>
            <p:ph type="sldNum" sz="quarter" idx="12"/>
          </p:nvPr>
        </p:nvSpPr>
        <p:spPr/>
        <p:txBody>
          <a:bodyPr/>
          <a:lstStyle/>
          <a:p>
            <a:fld id="{37CE12E0-2600-495C-AC1D-2D30C6600C3C}" type="slidenum">
              <a:rPr lang="en-IN" smtClean="0"/>
              <a:t>‹#›</a:t>
            </a:fld>
            <a:endParaRPr lang="en-IN"/>
          </a:p>
        </p:txBody>
      </p:sp>
    </p:spTree>
    <p:extLst>
      <p:ext uri="{BB962C8B-B14F-4D97-AF65-F5344CB8AC3E}">
        <p14:creationId xmlns:p14="http://schemas.microsoft.com/office/powerpoint/2010/main" val="125756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7C8AE-05DE-4008-BA76-59D24D593E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7A4C43-2401-447F-8CEB-5354A5EBD1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5123B6-18C4-42BB-BB4D-090773AA4F81}"/>
              </a:ext>
            </a:extLst>
          </p:cNvPr>
          <p:cNvSpPr>
            <a:spLocks noGrp="1"/>
          </p:cNvSpPr>
          <p:nvPr>
            <p:ph type="dt" sz="half" idx="10"/>
          </p:nvPr>
        </p:nvSpPr>
        <p:spPr/>
        <p:txBody>
          <a:bodyPr/>
          <a:lstStyle/>
          <a:p>
            <a:fld id="{7E039638-E2F4-4E30-B8DA-D28460E847FF}" type="datetimeFigureOut">
              <a:rPr lang="en-IN" smtClean="0"/>
              <a:t>01-02-2022</a:t>
            </a:fld>
            <a:endParaRPr lang="en-IN"/>
          </a:p>
        </p:txBody>
      </p:sp>
      <p:sp>
        <p:nvSpPr>
          <p:cNvPr id="5" name="Footer Placeholder 4">
            <a:extLst>
              <a:ext uri="{FF2B5EF4-FFF2-40B4-BE49-F238E27FC236}">
                <a16:creationId xmlns:a16="http://schemas.microsoft.com/office/drawing/2014/main" id="{29251FCA-1DE5-461B-8095-DBAA0F7C4D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4A1032-34A7-4C0E-BC9C-1FA3E7C3ADE3}"/>
              </a:ext>
            </a:extLst>
          </p:cNvPr>
          <p:cNvSpPr>
            <a:spLocks noGrp="1"/>
          </p:cNvSpPr>
          <p:nvPr>
            <p:ph type="sldNum" sz="quarter" idx="12"/>
          </p:nvPr>
        </p:nvSpPr>
        <p:spPr/>
        <p:txBody>
          <a:bodyPr/>
          <a:lstStyle/>
          <a:p>
            <a:fld id="{37CE12E0-2600-495C-AC1D-2D30C6600C3C}" type="slidenum">
              <a:rPr lang="en-IN" smtClean="0"/>
              <a:t>‹#›</a:t>
            </a:fld>
            <a:endParaRPr lang="en-IN"/>
          </a:p>
        </p:txBody>
      </p:sp>
    </p:spTree>
    <p:extLst>
      <p:ext uri="{BB962C8B-B14F-4D97-AF65-F5344CB8AC3E}">
        <p14:creationId xmlns:p14="http://schemas.microsoft.com/office/powerpoint/2010/main" val="140239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5A8BA-8CC3-4064-A6A8-231EBE4E72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C61704-606A-4ED8-9E35-D30344F4D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340317-EB0C-4C8B-ACB9-F6B4914C709B}"/>
              </a:ext>
            </a:extLst>
          </p:cNvPr>
          <p:cNvSpPr>
            <a:spLocks noGrp="1"/>
          </p:cNvSpPr>
          <p:nvPr>
            <p:ph type="dt" sz="half" idx="10"/>
          </p:nvPr>
        </p:nvSpPr>
        <p:spPr/>
        <p:txBody>
          <a:bodyPr/>
          <a:lstStyle/>
          <a:p>
            <a:fld id="{7E039638-E2F4-4E30-B8DA-D28460E847FF}" type="datetimeFigureOut">
              <a:rPr lang="en-IN" smtClean="0"/>
              <a:t>01-02-2022</a:t>
            </a:fld>
            <a:endParaRPr lang="en-IN"/>
          </a:p>
        </p:txBody>
      </p:sp>
      <p:sp>
        <p:nvSpPr>
          <p:cNvPr id="5" name="Footer Placeholder 4">
            <a:extLst>
              <a:ext uri="{FF2B5EF4-FFF2-40B4-BE49-F238E27FC236}">
                <a16:creationId xmlns:a16="http://schemas.microsoft.com/office/drawing/2014/main" id="{40562428-E97A-44FB-A1F7-7A93014E6D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BBECA9-CC74-476C-AAC6-67D3CEA9EAD0}"/>
              </a:ext>
            </a:extLst>
          </p:cNvPr>
          <p:cNvSpPr>
            <a:spLocks noGrp="1"/>
          </p:cNvSpPr>
          <p:nvPr>
            <p:ph type="sldNum" sz="quarter" idx="12"/>
          </p:nvPr>
        </p:nvSpPr>
        <p:spPr/>
        <p:txBody>
          <a:bodyPr/>
          <a:lstStyle/>
          <a:p>
            <a:fld id="{37CE12E0-2600-495C-AC1D-2D30C6600C3C}" type="slidenum">
              <a:rPr lang="en-IN" smtClean="0"/>
              <a:t>‹#›</a:t>
            </a:fld>
            <a:endParaRPr lang="en-IN"/>
          </a:p>
        </p:txBody>
      </p:sp>
    </p:spTree>
    <p:extLst>
      <p:ext uri="{BB962C8B-B14F-4D97-AF65-F5344CB8AC3E}">
        <p14:creationId xmlns:p14="http://schemas.microsoft.com/office/powerpoint/2010/main" val="2890876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1A8F8-FC1B-4EE1-A6B8-ADB7AC9B25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EA9471-309D-451A-B57D-10D46EA11B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8B75AE-B461-4C59-A812-CA9DD13613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A529B2-388A-4033-A4E9-4453733329CB}"/>
              </a:ext>
            </a:extLst>
          </p:cNvPr>
          <p:cNvSpPr>
            <a:spLocks noGrp="1"/>
          </p:cNvSpPr>
          <p:nvPr>
            <p:ph type="dt" sz="half" idx="10"/>
          </p:nvPr>
        </p:nvSpPr>
        <p:spPr/>
        <p:txBody>
          <a:bodyPr/>
          <a:lstStyle/>
          <a:p>
            <a:fld id="{7E039638-E2F4-4E30-B8DA-D28460E847FF}" type="datetimeFigureOut">
              <a:rPr lang="en-IN" smtClean="0"/>
              <a:t>01-02-2022</a:t>
            </a:fld>
            <a:endParaRPr lang="en-IN"/>
          </a:p>
        </p:txBody>
      </p:sp>
      <p:sp>
        <p:nvSpPr>
          <p:cNvPr id="6" name="Footer Placeholder 5">
            <a:extLst>
              <a:ext uri="{FF2B5EF4-FFF2-40B4-BE49-F238E27FC236}">
                <a16:creationId xmlns:a16="http://schemas.microsoft.com/office/drawing/2014/main" id="{00DB4FFE-1CD2-4E6F-8C15-393DABA058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29435B-9169-420F-BCF7-E19B9858B893}"/>
              </a:ext>
            </a:extLst>
          </p:cNvPr>
          <p:cNvSpPr>
            <a:spLocks noGrp="1"/>
          </p:cNvSpPr>
          <p:nvPr>
            <p:ph type="sldNum" sz="quarter" idx="12"/>
          </p:nvPr>
        </p:nvSpPr>
        <p:spPr/>
        <p:txBody>
          <a:bodyPr/>
          <a:lstStyle/>
          <a:p>
            <a:fld id="{37CE12E0-2600-495C-AC1D-2D30C6600C3C}" type="slidenum">
              <a:rPr lang="en-IN" smtClean="0"/>
              <a:t>‹#›</a:t>
            </a:fld>
            <a:endParaRPr lang="en-IN"/>
          </a:p>
        </p:txBody>
      </p:sp>
    </p:spTree>
    <p:extLst>
      <p:ext uri="{BB962C8B-B14F-4D97-AF65-F5344CB8AC3E}">
        <p14:creationId xmlns:p14="http://schemas.microsoft.com/office/powerpoint/2010/main" val="4191292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F0B58-3BEF-4CE8-860B-74D1155CC8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22ED7F-E6FE-407C-9C2A-3C06637E47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1E3B8B-359C-4578-8C11-909205AB8B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15F8DE-7B48-42A7-AECF-462F12E681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BFE4D5-81A5-4B0A-BFC4-35A50612A5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F37ACB-1DFE-48F4-9659-44B8E2F3B9F5}"/>
              </a:ext>
            </a:extLst>
          </p:cNvPr>
          <p:cNvSpPr>
            <a:spLocks noGrp="1"/>
          </p:cNvSpPr>
          <p:nvPr>
            <p:ph type="dt" sz="half" idx="10"/>
          </p:nvPr>
        </p:nvSpPr>
        <p:spPr/>
        <p:txBody>
          <a:bodyPr/>
          <a:lstStyle/>
          <a:p>
            <a:fld id="{7E039638-E2F4-4E30-B8DA-D28460E847FF}" type="datetimeFigureOut">
              <a:rPr lang="en-IN" smtClean="0"/>
              <a:t>01-02-2022</a:t>
            </a:fld>
            <a:endParaRPr lang="en-IN"/>
          </a:p>
        </p:txBody>
      </p:sp>
      <p:sp>
        <p:nvSpPr>
          <p:cNvPr id="8" name="Footer Placeholder 7">
            <a:extLst>
              <a:ext uri="{FF2B5EF4-FFF2-40B4-BE49-F238E27FC236}">
                <a16:creationId xmlns:a16="http://schemas.microsoft.com/office/drawing/2014/main" id="{9DCD5FDA-A234-40DC-BFBA-C618883E82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EA942F-C17C-4BB3-BF50-6C10CCB7A3B1}"/>
              </a:ext>
            </a:extLst>
          </p:cNvPr>
          <p:cNvSpPr>
            <a:spLocks noGrp="1"/>
          </p:cNvSpPr>
          <p:nvPr>
            <p:ph type="sldNum" sz="quarter" idx="12"/>
          </p:nvPr>
        </p:nvSpPr>
        <p:spPr/>
        <p:txBody>
          <a:bodyPr/>
          <a:lstStyle/>
          <a:p>
            <a:fld id="{37CE12E0-2600-495C-AC1D-2D30C6600C3C}" type="slidenum">
              <a:rPr lang="en-IN" smtClean="0"/>
              <a:t>‹#›</a:t>
            </a:fld>
            <a:endParaRPr lang="en-IN"/>
          </a:p>
        </p:txBody>
      </p:sp>
    </p:spTree>
    <p:extLst>
      <p:ext uri="{BB962C8B-B14F-4D97-AF65-F5344CB8AC3E}">
        <p14:creationId xmlns:p14="http://schemas.microsoft.com/office/powerpoint/2010/main" val="3443070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DB7CC-37D3-485F-AAE0-47F5817DF8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0C4F38-A897-4028-8159-CD2BC32220CD}"/>
              </a:ext>
            </a:extLst>
          </p:cNvPr>
          <p:cNvSpPr>
            <a:spLocks noGrp="1"/>
          </p:cNvSpPr>
          <p:nvPr>
            <p:ph type="dt" sz="half" idx="10"/>
          </p:nvPr>
        </p:nvSpPr>
        <p:spPr/>
        <p:txBody>
          <a:bodyPr/>
          <a:lstStyle/>
          <a:p>
            <a:fld id="{7E039638-E2F4-4E30-B8DA-D28460E847FF}" type="datetimeFigureOut">
              <a:rPr lang="en-IN" smtClean="0"/>
              <a:t>01-02-2022</a:t>
            </a:fld>
            <a:endParaRPr lang="en-IN"/>
          </a:p>
        </p:txBody>
      </p:sp>
      <p:sp>
        <p:nvSpPr>
          <p:cNvPr id="4" name="Footer Placeholder 3">
            <a:extLst>
              <a:ext uri="{FF2B5EF4-FFF2-40B4-BE49-F238E27FC236}">
                <a16:creationId xmlns:a16="http://schemas.microsoft.com/office/drawing/2014/main" id="{64F04DD7-1291-43E7-A0A4-75A4F8380A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4E4365-C560-4E66-B290-4BE36EF4E529}"/>
              </a:ext>
            </a:extLst>
          </p:cNvPr>
          <p:cNvSpPr>
            <a:spLocks noGrp="1"/>
          </p:cNvSpPr>
          <p:nvPr>
            <p:ph type="sldNum" sz="quarter" idx="12"/>
          </p:nvPr>
        </p:nvSpPr>
        <p:spPr/>
        <p:txBody>
          <a:bodyPr/>
          <a:lstStyle/>
          <a:p>
            <a:fld id="{37CE12E0-2600-495C-AC1D-2D30C6600C3C}" type="slidenum">
              <a:rPr lang="en-IN" smtClean="0"/>
              <a:t>‹#›</a:t>
            </a:fld>
            <a:endParaRPr lang="en-IN"/>
          </a:p>
        </p:txBody>
      </p:sp>
    </p:spTree>
    <p:extLst>
      <p:ext uri="{BB962C8B-B14F-4D97-AF65-F5344CB8AC3E}">
        <p14:creationId xmlns:p14="http://schemas.microsoft.com/office/powerpoint/2010/main" val="89608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6141B3-F9F3-43DB-B13F-1C06C7EDC34D}"/>
              </a:ext>
            </a:extLst>
          </p:cNvPr>
          <p:cNvSpPr>
            <a:spLocks noGrp="1"/>
          </p:cNvSpPr>
          <p:nvPr>
            <p:ph type="dt" sz="half" idx="10"/>
          </p:nvPr>
        </p:nvSpPr>
        <p:spPr/>
        <p:txBody>
          <a:bodyPr/>
          <a:lstStyle/>
          <a:p>
            <a:fld id="{7E039638-E2F4-4E30-B8DA-D28460E847FF}" type="datetimeFigureOut">
              <a:rPr lang="en-IN" smtClean="0"/>
              <a:t>01-02-2022</a:t>
            </a:fld>
            <a:endParaRPr lang="en-IN"/>
          </a:p>
        </p:txBody>
      </p:sp>
      <p:sp>
        <p:nvSpPr>
          <p:cNvPr id="3" name="Footer Placeholder 2">
            <a:extLst>
              <a:ext uri="{FF2B5EF4-FFF2-40B4-BE49-F238E27FC236}">
                <a16:creationId xmlns:a16="http://schemas.microsoft.com/office/drawing/2014/main" id="{C231B0FF-0B39-446E-B719-479D576A55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A94178-BAA9-4B29-800A-CDFC56994910}"/>
              </a:ext>
            </a:extLst>
          </p:cNvPr>
          <p:cNvSpPr>
            <a:spLocks noGrp="1"/>
          </p:cNvSpPr>
          <p:nvPr>
            <p:ph type="sldNum" sz="quarter" idx="12"/>
          </p:nvPr>
        </p:nvSpPr>
        <p:spPr/>
        <p:txBody>
          <a:bodyPr/>
          <a:lstStyle/>
          <a:p>
            <a:fld id="{37CE12E0-2600-495C-AC1D-2D30C6600C3C}" type="slidenum">
              <a:rPr lang="en-IN" smtClean="0"/>
              <a:t>‹#›</a:t>
            </a:fld>
            <a:endParaRPr lang="en-IN"/>
          </a:p>
        </p:txBody>
      </p:sp>
    </p:spTree>
    <p:extLst>
      <p:ext uri="{BB962C8B-B14F-4D97-AF65-F5344CB8AC3E}">
        <p14:creationId xmlns:p14="http://schemas.microsoft.com/office/powerpoint/2010/main" val="3393264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84AA1-695C-4928-A3B3-0AFDBD3DA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2B1D7C-6F00-4F30-B23F-B2534DCD91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82B7DA-2A59-4D92-872E-C7A06AF0AA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FF37A6-4D15-47F8-95A2-937D566D1982}"/>
              </a:ext>
            </a:extLst>
          </p:cNvPr>
          <p:cNvSpPr>
            <a:spLocks noGrp="1"/>
          </p:cNvSpPr>
          <p:nvPr>
            <p:ph type="dt" sz="half" idx="10"/>
          </p:nvPr>
        </p:nvSpPr>
        <p:spPr/>
        <p:txBody>
          <a:bodyPr/>
          <a:lstStyle/>
          <a:p>
            <a:fld id="{7E039638-E2F4-4E30-B8DA-D28460E847FF}" type="datetimeFigureOut">
              <a:rPr lang="en-IN" smtClean="0"/>
              <a:t>01-02-2022</a:t>
            </a:fld>
            <a:endParaRPr lang="en-IN"/>
          </a:p>
        </p:txBody>
      </p:sp>
      <p:sp>
        <p:nvSpPr>
          <p:cNvPr id="6" name="Footer Placeholder 5">
            <a:extLst>
              <a:ext uri="{FF2B5EF4-FFF2-40B4-BE49-F238E27FC236}">
                <a16:creationId xmlns:a16="http://schemas.microsoft.com/office/drawing/2014/main" id="{FD1FDC40-CD3E-41FB-856F-5BCE5EFF62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150B93-7C3B-4025-9A06-B93A970ABBEB}"/>
              </a:ext>
            </a:extLst>
          </p:cNvPr>
          <p:cNvSpPr>
            <a:spLocks noGrp="1"/>
          </p:cNvSpPr>
          <p:nvPr>
            <p:ph type="sldNum" sz="quarter" idx="12"/>
          </p:nvPr>
        </p:nvSpPr>
        <p:spPr/>
        <p:txBody>
          <a:bodyPr/>
          <a:lstStyle/>
          <a:p>
            <a:fld id="{37CE12E0-2600-495C-AC1D-2D30C6600C3C}" type="slidenum">
              <a:rPr lang="en-IN" smtClean="0"/>
              <a:t>‹#›</a:t>
            </a:fld>
            <a:endParaRPr lang="en-IN"/>
          </a:p>
        </p:txBody>
      </p:sp>
    </p:spTree>
    <p:extLst>
      <p:ext uri="{BB962C8B-B14F-4D97-AF65-F5344CB8AC3E}">
        <p14:creationId xmlns:p14="http://schemas.microsoft.com/office/powerpoint/2010/main" val="3632261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4749C-8F82-4526-BC8A-9492D8C67C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EA285F-13F2-4F55-8589-CD30E8D611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B91AD6-EA44-494F-A46E-A9C755230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AECE2D-4ED6-43A9-8600-86FF4F89E3E4}"/>
              </a:ext>
            </a:extLst>
          </p:cNvPr>
          <p:cNvSpPr>
            <a:spLocks noGrp="1"/>
          </p:cNvSpPr>
          <p:nvPr>
            <p:ph type="dt" sz="half" idx="10"/>
          </p:nvPr>
        </p:nvSpPr>
        <p:spPr/>
        <p:txBody>
          <a:bodyPr/>
          <a:lstStyle/>
          <a:p>
            <a:fld id="{7E039638-E2F4-4E30-B8DA-D28460E847FF}" type="datetimeFigureOut">
              <a:rPr lang="en-IN" smtClean="0"/>
              <a:t>01-02-2022</a:t>
            </a:fld>
            <a:endParaRPr lang="en-IN"/>
          </a:p>
        </p:txBody>
      </p:sp>
      <p:sp>
        <p:nvSpPr>
          <p:cNvPr id="6" name="Footer Placeholder 5">
            <a:extLst>
              <a:ext uri="{FF2B5EF4-FFF2-40B4-BE49-F238E27FC236}">
                <a16:creationId xmlns:a16="http://schemas.microsoft.com/office/drawing/2014/main" id="{BF82D1AD-A694-41B6-90FB-64510597F3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A21B21-178F-4606-B978-E2D392EB946A}"/>
              </a:ext>
            </a:extLst>
          </p:cNvPr>
          <p:cNvSpPr>
            <a:spLocks noGrp="1"/>
          </p:cNvSpPr>
          <p:nvPr>
            <p:ph type="sldNum" sz="quarter" idx="12"/>
          </p:nvPr>
        </p:nvSpPr>
        <p:spPr/>
        <p:txBody>
          <a:bodyPr/>
          <a:lstStyle/>
          <a:p>
            <a:fld id="{37CE12E0-2600-495C-AC1D-2D30C6600C3C}" type="slidenum">
              <a:rPr lang="en-IN" smtClean="0"/>
              <a:t>‹#›</a:t>
            </a:fld>
            <a:endParaRPr lang="en-IN"/>
          </a:p>
        </p:txBody>
      </p:sp>
    </p:spTree>
    <p:extLst>
      <p:ext uri="{BB962C8B-B14F-4D97-AF65-F5344CB8AC3E}">
        <p14:creationId xmlns:p14="http://schemas.microsoft.com/office/powerpoint/2010/main" val="378943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EC0D0B-8515-4E0A-B5BE-24C061C755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392B6A-983A-4251-85A2-F7FACCC780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D0E82D-CC21-4C37-A0EB-812CD5920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039638-E2F4-4E30-B8DA-D28460E847FF}" type="datetimeFigureOut">
              <a:rPr lang="en-IN" smtClean="0"/>
              <a:t>01-02-2022</a:t>
            </a:fld>
            <a:endParaRPr lang="en-IN"/>
          </a:p>
        </p:txBody>
      </p:sp>
      <p:sp>
        <p:nvSpPr>
          <p:cNvPr id="5" name="Footer Placeholder 4">
            <a:extLst>
              <a:ext uri="{FF2B5EF4-FFF2-40B4-BE49-F238E27FC236}">
                <a16:creationId xmlns:a16="http://schemas.microsoft.com/office/drawing/2014/main" id="{837B4D93-D01F-4992-8C58-21E13D08AF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6AF434-692F-4717-BD66-D942FE940C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CE12E0-2600-495C-AC1D-2D30C6600C3C}" type="slidenum">
              <a:rPr lang="en-IN" smtClean="0"/>
              <a:t>‹#›</a:t>
            </a:fld>
            <a:endParaRPr lang="en-IN"/>
          </a:p>
        </p:txBody>
      </p:sp>
    </p:spTree>
    <p:extLst>
      <p:ext uri="{BB962C8B-B14F-4D97-AF65-F5344CB8AC3E}">
        <p14:creationId xmlns:p14="http://schemas.microsoft.com/office/powerpoint/2010/main" val="102303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customXml" Target="../ink/ink3.xml"/><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1.xml"/><Relationship Id="rId4" Type="http://schemas.openxmlformats.org/officeDocument/2006/relationships/image" Target="../media/image27.emf"/></Relationships>
</file>

<file path=ppt/slides/_rels/slide3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1.xml"/><Relationship Id="rId5" Type="http://schemas.openxmlformats.org/officeDocument/2006/relationships/image" Target="../media/image32.emf"/><Relationship Id="rId4" Type="http://schemas.openxmlformats.org/officeDocument/2006/relationships/image" Target="../media/image3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1.xml"/><Relationship Id="rId4" Type="http://schemas.openxmlformats.org/officeDocument/2006/relationships/image" Target="../media/image35.emf"/></Relationships>
</file>

<file path=ppt/slides/_rels/slide42.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1.xml"/><Relationship Id="rId4" Type="http://schemas.openxmlformats.org/officeDocument/2006/relationships/image" Target="../media/image40.emf"/></Relationships>
</file>

<file path=ppt/slides/_rels/slide48.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2.emf"/><Relationship Id="rId1" Type="http://schemas.openxmlformats.org/officeDocument/2006/relationships/slideLayout" Target="../slideLayouts/slideLayout1.xml"/><Relationship Id="rId4" Type="http://schemas.openxmlformats.org/officeDocument/2006/relationships/image" Target="../media/image45.emf"/></Relationships>
</file>

<file path=ppt/slides/_rels/slide52.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1.xml"/><Relationship Id="rId4" Type="http://schemas.openxmlformats.org/officeDocument/2006/relationships/image" Target="../media/image53.emf"/></Relationships>
</file>

<file path=ppt/slides/_rels/slide57.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DC2B-4DD3-45FB-99A7-4E605F908133}"/>
              </a:ext>
            </a:extLst>
          </p:cNvPr>
          <p:cNvSpPr>
            <a:spLocks noGrp="1"/>
          </p:cNvSpPr>
          <p:nvPr>
            <p:ph type="ctrTitle"/>
          </p:nvPr>
        </p:nvSpPr>
        <p:spPr>
          <a:xfrm>
            <a:off x="1534160" y="644843"/>
            <a:ext cx="9144000" cy="2387600"/>
          </a:xfrm>
        </p:spPr>
        <p:txBody>
          <a:bodyPr>
            <a:normAutofit fontScale="90000"/>
          </a:bodyPr>
          <a:lstStyle/>
          <a:p>
            <a:r>
              <a:rPr lang="en-US" dirty="0"/>
              <a:t>Feedback Control System </a:t>
            </a:r>
            <a:br>
              <a:rPr lang="en-US" dirty="0"/>
            </a:br>
            <a:r>
              <a:rPr lang="en-US" dirty="0"/>
              <a:t>Unit 4</a:t>
            </a:r>
            <a:br>
              <a:rPr lang="en-US" dirty="0"/>
            </a:br>
            <a:r>
              <a:rPr lang="en-IN" dirty="0"/>
              <a:t>Stability</a:t>
            </a:r>
          </a:p>
        </p:txBody>
      </p:sp>
      <p:grpSp>
        <p:nvGrpSpPr>
          <p:cNvPr id="13" name="Group 12">
            <a:extLst>
              <a:ext uri="{FF2B5EF4-FFF2-40B4-BE49-F238E27FC236}">
                <a16:creationId xmlns:a16="http://schemas.microsoft.com/office/drawing/2014/main" id="{9D68713F-FBFC-4782-BAD1-2E60E66BBB13}"/>
              </a:ext>
            </a:extLst>
          </p:cNvPr>
          <p:cNvGrpSpPr/>
          <p:nvPr/>
        </p:nvGrpSpPr>
        <p:grpSpPr>
          <a:xfrm>
            <a:off x="8495440" y="3969160"/>
            <a:ext cx="2457720" cy="1397160"/>
            <a:chOff x="8495440" y="3969160"/>
            <a:chExt cx="2457720" cy="13971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ECA0E7A-873E-479D-AF4F-51ACDA02A6FB}"/>
                    </a:ext>
                  </a:extLst>
                </p14:cNvPr>
                <p14:cNvContentPartPr/>
                <p14:nvPr/>
              </p14:nvContentPartPr>
              <p14:xfrm>
                <a:off x="9432160" y="4733080"/>
                <a:ext cx="360" cy="360"/>
              </p14:xfrm>
            </p:contentPart>
          </mc:Choice>
          <mc:Fallback xmlns="">
            <p:pic>
              <p:nvPicPr>
                <p:cNvPr id="4" name="Ink 3">
                  <a:extLst>
                    <a:ext uri="{FF2B5EF4-FFF2-40B4-BE49-F238E27FC236}">
                      <a16:creationId xmlns:a16="http://schemas.microsoft.com/office/drawing/2014/main" id="{CECA0E7A-873E-479D-AF4F-51ACDA02A6FB}"/>
                    </a:ext>
                  </a:extLst>
                </p:cNvPr>
                <p:cNvPicPr/>
                <p:nvPr/>
              </p:nvPicPr>
              <p:blipFill>
                <a:blip r:embed="rId3"/>
                <a:stretch>
                  <a:fillRect/>
                </a:stretch>
              </p:blipFill>
              <p:spPr>
                <a:xfrm>
                  <a:off x="9423160" y="47240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2ED66914-E295-42D6-BC69-EBA1C94E2D91}"/>
                    </a:ext>
                  </a:extLst>
                </p14:cNvPr>
                <p14:cNvContentPartPr/>
                <p14:nvPr/>
              </p14:nvContentPartPr>
              <p14:xfrm>
                <a:off x="10952800" y="5315560"/>
                <a:ext cx="360" cy="360"/>
              </p14:xfrm>
            </p:contentPart>
          </mc:Choice>
          <mc:Fallback xmlns="">
            <p:pic>
              <p:nvPicPr>
                <p:cNvPr id="6" name="Ink 5">
                  <a:extLst>
                    <a:ext uri="{FF2B5EF4-FFF2-40B4-BE49-F238E27FC236}">
                      <a16:creationId xmlns:a16="http://schemas.microsoft.com/office/drawing/2014/main" id="{2ED66914-E295-42D6-BC69-EBA1C94E2D91}"/>
                    </a:ext>
                  </a:extLst>
                </p:cNvPr>
                <p:cNvPicPr/>
                <p:nvPr/>
              </p:nvPicPr>
              <p:blipFill>
                <a:blip r:embed="rId3"/>
                <a:stretch>
                  <a:fillRect/>
                </a:stretch>
              </p:blipFill>
              <p:spPr>
                <a:xfrm>
                  <a:off x="10944160" y="53069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875972C2-C797-4703-B34D-6118FF0C4AAA}"/>
                    </a:ext>
                  </a:extLst>
                </p14:cNvPr>
                <p14:cNvContentPartPr/>
                <p14:nvPr/>
              </p14:nvContentPartPr>
              <p14:xfrm>
                <a:off x="8495440" y="5336080"/>
                <a:ext cx="592200" cy="30240"/>
              </p14:xfrm>
            </p:contentPart>
          </mc:Choice>
          <mc:Fallback xmlns="">
            <p:pic>
              <p:nvPicPr>
                <p:cNvPr id="7" name="Ink 6">
                  <a:extLst>
                    <a:ext uri="{FF2B5EF4-FFF2-40B4-BE49-F238E27FC236}">
                      <a16:creationId xmlns:a16="http://schemas.microsoft.com/office/drawing/2014/main" id="{875972C2-C797-4703-B34D-6118FF0C4AAA}"/>
                    </a:ext>
                  </a:extLst>
                </p:cNvPr>
                <p:cNvPicPr/>
                <p:nvPr/>
              </p:nvPicPr>
              <p:blipFill>
                <a:blip r:embed="rId6"/>
                <a:stretch>
                  <a:fillRect/>
                </a:stretch>
              </p:blipFill>
              <p:spPr>
                <a:xfrm>
                  <a:off x="8486440" y="5327440"/>
                  <a:ext cx="60984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E20712D-49D5-422F-9EB2-8B6DAC877D63}"/>
                    </a:ext>
                  </a:extLst>
                </p14:cNvPr>
                <p14:cNvContentPartPr/>
                <p14:nvPr/>
              </p14:nvContentPartPr>
              <p14:xfrm>
                <a:off x="8823760" y="3969160"/>
                <a:ext cx="857520" cy="676800"/>
              </p14:xfrm>
            </p:contentPart>
          </mc:Choice>
          <mc:Fallback xmlns="">
            <p:pic>
              <p:nvPicPr>
                <p:cNvPr id="8" name="Ink 7">
                  <a:extLst>
                    <a:ext uri="{FF2B5EF4-FFF2-40B4-BE49-F238E27FC236}">
                      <a16:creationId xmlns:a16="http://schemas.microsoft.com/office/drawing/2014/main" id="{3E20712D-49D5-422F-9EB2-8B6DAC877D63}"/>
                    </a:ext>
                  </a:extLst>
                </p:cNvPr>
                <p:cNvPicPr/>
                <p:nvPr/>
              </p:nvPicPr>
              <p:blipFill>
                <a:blip r:embed="rId8"/>
                <a:stretch>
                  <a:fillRect/>
                </a:stretch>
              </p:blipFill>
              <p:spPr>
                <a:xfrm>
                  <a:off x="8814760" y="3960160"/>
                  <a:ext cx="875160" cy="694440"/>
                </a:xfrm>
                <a:prstGeom prst="rect">
                  <a:avLst/>
                </a:prstGeom>
              </p:spPr>
            </p:pic>
          </mc:Fallback>
        </mc:AlternateContent>
      </p:grpSp>
    </p:spTree>
    <p:extLst>
      <p:ext uri="{BB962C8B-B14F-4D97-AF65-F5344CB8AC3E}">
        <p14:creationId xmlns:p14="http://schemas.microsoft.com/office/powerpoint/2010/main" val="3559221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Stability: Poles locations</a:t>
            </a:r>
            <a:endParaRPr lang="en-IN" sz="2400" b="1"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752618"/>
                <a:ext cx="11507372" cy="6226256"/>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Comment on the stability of the system by finding the poles of closed loop system </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It is not always a simple matter to determine if a feedback control system is stable.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Here we know the poles of the forward transfer function in Figure, now we have to find the closed loop poles</a:t>
                </a:r>
              </a:p>
              <a:p>
                <a:pPr algn="just">
                  <a:lnSpc>
                    <a:spcPct val="150000"/>
                  </a:lnSpc>
                </a:pPr>
                <a14:m>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𝐺</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den>
                    </m:f>
                  </m:oMath>
                </a14:m>
                <a:r>
                  <a:rPr lang="en-US" sz="2400" b="0" dirty="0">
                    <a:solidFill>
                      <a:srgbClr val="BC14AC"/>
                    </a:solidFill>
                    <a:latin typeface="Times New Roman" panose="02020603050405020304" pitchFamily="18" charset="0"/>
                    <a:ea typeface="Cambria Math" panose="02040503050406030204" pitchFamily="18" charset="0"/>
                    <a:cs typeface="Times New Roman" panose="02020603050405020304" pitchFamily="18" charset="0"/>
                  </a:rPr>
                  <a:t> the closed loop transfer function is</a:t>
                </a:r>
                <a:r>
                  <a:rPr lang="en-US" sz="2400" dirty="0">
                    <a:solidFill>
                      <a:srgbClr val="BC14AC"/>
                    </a:solidFill>
                    <a:cs typeface="Times New Roman" panose="02020603050405020304" pitchFamily="18" charset="0"/>
                  </a:rPr>
                  <a:t> </a:t>
                </a:r>
                <a14:m>
                  <m:oMath xmlns:m="http://schemas.openxmlformats.org/officeDocument/2006/math">
                    <m:r>
                      <a:rPr lang="en-US" sz="2400" i="1">
                        <a:solidFill>
                          <a:srgbClr val="BC14AC"/>
                        </a:solidFill>
                        <a:latin typeface="Cambria Math" panose="02040503050406030204" pitchFamily="18" charset="0"/>
                        <a:cs typeface="Times New Roman" panose="02020603050405020304" pitchFamily="18" charset="0"/>
                      </a:rPr>
                      <m:t>𝑇</m:t>
                    </m:r>
                    <m:d>
                      <m:dPr>
                        <m:ctrlPr>
                          <a:rPr lang="en-US" sz="2400" i="1">
                            <a:solidFill>
                              <a:srgbClr val="BC14AC"/>
                            </a:solidFill>
                            <a:latin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𝐺</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num>
                      <m:den>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𝐺</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den>
                    </m:f>
                  </m:oMath>
                </a14:m>
                <a:r>
                  <a:rPr lang="en-US" sz="2400" b="0" dirty="0">
                    <a:solidFill>
                      <a:srgbClr val="BC14AC"/>
                    </a:solidFill>
                    <a:latin typeface="Times New Roman" panose="02020603050405020304" pitchFamily="18" charset="0"/>
                    <a:ea typeface="Cambria Math" panose="02040503050406030204" pitchFamily="18" charset="0"/>
                    <a:cs typeface="Times New Roman" panose="02020603050405020304" pitchFamily="18" charset="0"/>
                  </a:rPr>
                  <a:t> </a:t>
                </a:r>
              </a:p>
              <a:p>
                <a:pPr algn="just"/>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𝑇</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m:t>
                              </m:r>
                            </m:num>
                            <m:den>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den>
                          </m:f>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f>
                            <m:f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m:t>
                              </m:r>
                            </m:num>
                            <m:den>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den>
                          </m:f>
                        </m:den>
                      </m:f>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m:t>
                          </m:r>
                        </m:num>
                        <m:den>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d>
                            <m:d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e>
                          </m:d>
                          <m:d>
                            <m:d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m:t>
                          </m:r>
                        </m:num>
                        <m:den>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m:t>
                          </m:r>
                        </m:den>
                      </m:f>
                    </m:oMath>
                  </m:oMathPara>
                </a14:m>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752618"/>
                <a:ext cx="11507372" cy="6226256"/>
              </a:xfrm>
              <a:prstGeom prst="rect">
                <a:avLst/>
              </a:prstGeom>
              <a:blipFill>
                <a:blip r:embed="rId2"/>
                <a:stretch>
                  <a:fillRect l="-848" r="-848"/>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3E48B9B4-9975-470F-93A2-92FFB6A14F32}"/>
              </a:ext>
            </a:extLst>
          </p:cNvPr>
          <p:cNvPicPr>
            <a:picLocks noChangeAspect="1"/>
          </p:cNvPicPr>
          <p:nvPr/>
        </p:nvPicPr>
        <p:blipFill>
          <a:blip r:embed="rId3"/>
          <a:stretch>
            <a:fillRect/>
          </a:stretch>
        </p:blipFill>
        <p:spPr>
          <a:xfrm>
            <a:off x="392334" y="1555990"/>
            <a:ext cx="5340956" cy="1441210"/>
          </a:xfrm>
          <a:prstGeom prst="rect">
            <a:avLst/>
          </a:prstGeom>
        </p:spPr>
      </p:pic>
    </p:spTree>
    <p:extLst>
      <p:ext uri="{BB962C8B-B14F-4D97-AF65-F5344CB8AC3E}">
        <p14:creationId xmlns:p14="http://schemas.microsoft.com/office/powerpoint/2010/main" val="2147355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Stability: Poles locations</a:t>
            </a:r>
            <a:endParaRPr lang="en-IN" sz="2400" b="1"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752618"/>
                <a:ext cx="11507372" cy="2266326"/>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roots of </a:t>
                </a:r>
                <a14:m>
                  <m:oMath xmlns:m="http://schemas.openxmlformats.org/officeDocument/2006/math">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m:t>
                    </m:r>
                  </m:oMath>
                </a14:m>
                <a:r>
                  <a:rPr lang="en-US" sz="2400" dirty="0">
                    <a:solidFill>
                      <a:srgbClr val="0000FF"/>
                    </a:solidFill>
                    <a:latin typeface="Times New Roman" panose="02020603050405020304" pitchFamily="18" charset="0"/>
                    <a:cs typeface="Times New Roman" panose="02020603050405020304" pitchFamily="18" charset="0"/>
                  </a:rPr>
                  <a:t> gives us the closed loop poles</a:t>
                </a:r>
              </a:p>
              <a:p>
                <a:pPr algn="just">
                  <a:lnSpc>
                    <a:spcPct val="150000"/>
                  </a:lnSpc>
                </a:pPr>
                <a14:m>
                  <m:oMath xmlns:m="http://schemas.openxmlformats.org/officeDocument/2006/math">
                    <m:sSub>
                      <m:sSubPr>
                        <m:ctrlPr>
                          <a:rPr lang="en-US" sz="2400" b="0" i="1" smtClean="0">
                            <a:solidFill>
                              <a:srgbClr val="BC14AC"/>
                            </a:solidFill>
                            <a:latin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cs typeface="Times New Roman" panose="02020603050405020304" pitchFamily="18" charset="0"/>
                          </a:rPr>
                          <m:t>𝑠</m:t>
                        </m:r>
                      </m:e>
                      <m:sub>
                        <m:r>
                          <a:rPr lang="en-US" sz="2400" b="0" i="1" smtClean="0">
                            <a:solidFill>
                              <a:srgbClr val="BC14AC"/>
                            </a:solidFill>
                            <a:latin typeface="Cambria Math" panose="02040503050406030204" pitchFamily="18" charset="0"/>
                            <a:cs typeface="Times New Roman" panose="02020603050405020304" pitchFamily="18" charset="0"/>
                          </a:rPr>
                          <m:t>1</m:t>
                        </m:r>
                      </m:sub>
                    </m:sSub>
                    <m:r>
                      <a:rPr lang="en-US" sz="2400" b="0" i="1" smtClean="0">
                        <a:solidFill>
                          <a:srgbClr val="BC14AC"/>
                        </a:solidFill>
                        <a:latin typeface="Cambria Math" panose="02040503050406030204" pitchFamily="18" charset="0"/>
                        <a:cs typeface="Times New Roman" panose="02020603050405020304" pitchFamily="18" charset="0"/>
                      </a:rPr>
                      <m:t>=−2.6717</m:t>
                    </m:r>
                  </m:oMath>
                </a14:m>
                <a:r>
                  <a:rPr lang="en-US" sz="2400" dirty="0">
                    <a:solidFill>
                      <a:srgbClr val="0000FF"/>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solidFill>
                              <a:srgbClr val="BC14AC"/>
                            </a:solidFill>
                            <a:latin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cs typeface="Times New Roman" panose="02020603050405020304" pitchFamily="18" charset="0"/>
                          </a:rPr>
                          <m:t>𝑠</m:t>
                        </m:r>
                      </m:e>
                      <m:sub>
                        <m:r>
                          <a:rPr lang="en-US" sz="2400" b="0" i="1" smtClean="0">
                            <a:solidFill>
                              <a:srgbClr val="BC14AC"/>
                            </a:solidFill>
                            <a:latin typeface="Cambria Math" panose="02040503050406030204" pitchFamily="18" charset="0"/>
                            <a:cs typeface="Times New Roman" panose="02020603050405020304" pitchFamily="18" charset="0"/>
                          </a:rPr>
                          <m:t>2,3</m:t>
                        </m:r>
                      </m:sub>
                    </m:sSub>
                    <m:r>
                      <a:rPr lang="en-US" sz="2400" i="1">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.1</m:t>
                    </m:r>
                    <m:r>
                      <a:rPr lang="en-US" sz="2400" i="1">
                        <a:solidFill>
                          <a:srgbClr val="BC14AC"/>
                        </a:solidFill>
                        <a:latin typeface="Cambria Math" panose="02040503050406030204" pitchFamily="18" charset="0"/>
                        <a:cs typeface="Times New Roman" panose="02020603050405020304" pitchFamily="18" charset="0"/>
                      </a:rPr>
                      <m:t>6</m:t>
                    </m:r>
                    <m:r>
                      <a:rPr lang="en-US" sz="2400" b="0" i="1" smtClean="0">
                        <a:solidFill>
                          <a:srgbClr val="BC14AC"/>
                        </a:solidFill>
                        <a:latin typeface="Cambria Math" panose="02040503050406030204" pitchFamily="18" charset="0"/>
                        <a:cs typeface="Times New Roman" panose="02020603050405020304" pitchFamily="18" charset="0"/>
                      </a:rPr>
                      <m:t>415</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𝑗</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1.04687</m:t>
                    </m:r>
                  </m:oMath>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As all three poles are in left half of s plane the system is stable system.</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 </a:t>
                </a: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752618"/>
                <a:ext cx="11507372" cy="2266326"/>
              </a:xfrm>
              <a:prstGeom prst="rect">
                <a:avLst/>
              </a:prstGeom>
              <a:blipFill>
                <a:blip r:embed="rId2"/>
                <a:stretch>
                  <a:fillRect l="-848"/>
                </a:stretch>
              </a:blipFill>
            </p:spPr>
            <p:txBody>
              <a:bodyPr/>
              <a:lstStyle/>
              <a:p>
                <a:r>
                  <a:rPr lang="en-IN">
                    <a:noFill/>
                  </a:rPr>
                  <a:t> </a:t>
                </a:r>
              </a:p>
            </p:txBody>
          </p:sp>
        </mc:Fallback>
      </mc:AlternateContent>
      <p:pic>
        <p:nvPicPr>
          <p:cNvPr id="8" name="Picture 7">
            <a:extLst>
              <a:ext uri="{FF2B5EF4-FFF2-40B4-BE49-F238E27FC236}">
                <a16:creationId xmlns:a16="http://schemas.microsoft.com/office/drawing/2014/main" id="{4F4D67D1-A1EB-41C6-A375-E47C31B321AF}"/>
              </a:ext>
            </a:extLst>
          </p:cNvPr>
          <p:cNvPicPr>
            <a:picLocks noChangeAspect="1"/>
          </p:cNvPicPr>
          <p:nvPr/>
        </p:nvPicPr>
        <p:blipFill>
          <a:blip r:embed="rId3"/>
          <a:stretch>
            <a:fillRect/>
          </a:stretch>
        </p:blipFill>
        <p:spPr>
          <a:xfrm>
            <a:off x="751840" y="3018944"/>
            <a:ext cx="4004019" cy="2554646"/>
          </a:xfrm>
          <a:prstGeom prst="rect">
            <a:avLst/>
          </a:prstGeom>
        </p:spPr>
      </p:pic>
      <p:pic>
        <p:nvPicPr>
          <p:cNvPr id="10" name="Picture 9">
            <a:extLst>
              <a:ext uri="{FF2B5EF4-FFF2-40B4-BE49-F238E27FC236}">
                <a16:creationId xmlns:a16="http://schemas.microsoft.com/office/drawing/2014/main" id="{4FE32D29-09CB-49EF-9AF1-379649C37CDB}"/>
              </a:ext>
            </a:extLst>
          </p:cNvPr>
          <p:cNvPicPr>
            <a:picLocks noChangeAspect="1"/>
          </p:cNvPicPr>
          <p:nvPr/>
        </p:nvPicPr>
        <p:blipFill>
          <a:blip r:embed="rId4"/>
          <a:stretch>
            <a:fillRect/>
          </a:stretch>
        </p:blipFill>
        <p:spPr>
          <a:xfrm>
            <a:off x="5773818" y="3246505"/>
            <a:ext cx="4081382" cy="2345992"/>
          </a:xfrm>
          <a:prstGeom prst="rect">
            <a:avLst/>
          </a:prstGeom>
        </p:spPr>
      </p:pic>
    </p:spTree>
    <p:extLst>
      <p:ext uri="{BB962C8B-B14F-4D97-AF65-F5344CB8AC3E}">
        <p14:creationId xmlns:p14="http://schemas.microsoft.com/office/powerpoint/2010/main" val="3992521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Stability: Poles locations</a:t>
            </a:r>
            <a:endParaRPr lang="en-IN" sz="2400" b="1"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752618"/>
                <a:ext cx="11507372" cy="5672258"/>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Comment on the stability of the system by finding the poles of closed loop system </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Here we know the poles of the forward transfer function in Figure, now we have to find the closed loop poles</a:t>
                </a:r>
              </a:p>
              <a:p>
                <a:pPr algn="just">
                  <a:lnSpc>
                    <a:spcPct val="150000"/>
                  </a:lnSpc>
                </a:pPr>
                <a14:m>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𝐺</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7</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den>
                    </m:f>
                  </m:oMath>
                </a14:m>
                <a:r>
                  <a:rPr lang="en-US" sz="2400" b="0" dirty="0">
                    <a:solidFill>
                      <a:srgbClr val="BC14AC"/>
                    </a:solidFill>
                    <a:latin typeface="Times New Roman" panose="02020603050405020304" pitchFamily="18" charset="0"/>
                    <a:ea typeface="Cambria Math" panose="02040503050406030204" pitchFamily="18" charset="0"/>
                    <a:cs typeface="Times New Roman" panose="02020603050405020304" pitchFamily="18" charset="0"/>
                  </a:rPr>
                  <a:t> the closed loop transfer function is</a:t>
                </a:r>
                <a:r>
                  <a:rPr lang="en-US" sz="2400" dirty="0">
                    <a:solidFill>
                      <a:srgbClr val="BC14AC"/>
                    </a:solidFill>
                    <a:cs typeface="Times New Roman" panose="02020603050405020304" pitchFamily="18" charset="0"/>
                  </a:rPr>
                  <a:t> </a:t>
                </a:r>
                <a14:m>
                  <m:oMath xmlns:m="http://schemas.openxmlformats.org/officeDocument/2006/math">
                    <m:r>
                      <a:rPr lang="en-US" sz="2400" i="1">
                        <a:solidFill>
                          <a:srgbClr val="BC14AC"/>
                        </a:solidFill>
                        <a:latin typeface="Cambria Math" panose="02040503050406030204" pitchFamily="18" charset="0"/>
                        <a:cs typeface="Times New Roman" panose="02020603050405020304" pitchFamily="18" charset="0"/>
                      </a:rPr>
                      <m:t>𝑇</m:t>
                    </m:r>
                    <m:d>
                      <m:dPr>
                        <m:ctrlPr>
                          <a:rPr lang="en-US" sz="2400" i="1">
                            <a:solidFill>
                              <a:srgbClr val="BC14AC"/>
                            </a:solidFill>
                            <a:latin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𝐺</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num>
                      <m:den>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𝐺</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den>
                    </m:f>
                  </m:oMath>
                </a14:m>
                <a:r>
                  <a:rPr lang="en-US" sz="2400" b="0" dirty="0">
                    <a:solidFill>
                      <a:srgbClr val="BC14AC"/>
                    </a:solidFill>
                    <a:latin typeface="Times New Roman" panose="02020603050405020304" pitchFamily="18" charset="0"/>
                    <a:ea typeface="Cambria Math" panose="02040503050406030204" pitchFamily="18" charset="0"/>
                    <a:cs typeface="Times New Roman" panose="02020603050405020304" pitchFamily="18" charset="0"/>
                  </a:rPr>
                  <a:t> </a:t>
                </a:r>
              </a:p>
              <a:p>
                <a:pPr algn="just"/>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𝑇</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7</m:t>
                              </m:r>
                            </m:num>
                            <m:den>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den>
                          </m:f>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f>
                            <m:f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7</m:t>
                              </m:r>
                            </m:num>
                            <m:den>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den>
                          </m:f>
                        </m:den>
                      </m:f>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7</m:t>
                          </m:r>
                        </m:num>
                        <m:den>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d>
                            <m:d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e>
                          </m:d>
                          <m:d>
                            <m:d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+7</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7</m:t>
                          </m:r>
                        </m:num>
                        <m:den>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+7</m:t>
                          </m:r>
                        </m:den>
                      </m:f>
                    </m:oMath>
                  </m:oMathPara>
                </a14:m>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752618"/>
                <a:ext cx="11507372" cy="5672258"/>
              </a:xfrm>
              <a:prstGeom prst="rect">
                <a:avLst/>
              </a:prstGeom>
              <a:blipFill>
                <a:blip r:embed="rId2"/>
                <a:stretch>
                  <a:fillRect l="-848" r="-848"/>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D3481E81-4C56-4C5B-A249-59D13CC02233}"/>
              </a:ext>
            </a:extLst>
          </p:cNvPr>
          <p:cNvPicPr>
            <a:picLocks noChangeAspect="1"/>
          </p:cNvPicPr>
          <p:nvPr/>
        </p:nvPicPr>
        <p:blipFill>
          <a:blip r:embed="rId3"/>
          <a:stretch>
            <a:fillRect/>
          </a:stretch>
        </p:blipFill>
        <p:spPr>
          <a:xfrm>
            <a:off x="527354" y="1471180"/>
            <a:ext cx="5568646" cy="1414260"/>
          </a:xfrm>
          <a:prstGeom prst="rect">
            <a:avLst/>
          </a:prstGeom>
        </p:spPr>
      </p:pic>
    </p:spTree>
    <p:extLst>
      <p:ext uri="{BB962C8B-B14F-4D97-AF65-F5344CB8AC3E}">
        <p14:creationId xmlns:p14="http://schemas.microsoft.com/office/powerpoint/2010/main" val="2604765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Stability: Poles locations</a:t>
            </a:r>
            <a:endParaRPr lang="en-IN" sz="2400" b="1"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752618"/>
                <a:ext cx="11507372" cy="2266326"/>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roots of </a:t>
                </a:r>
                <a14:m>
                  <m:oMath xmlns:m="http://schemas.openxmlformats.org/officeDocument/2006/math">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sup>
                    </m:sSup>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+2</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+7</m:t>
                    </m:r>
                  </m:oMath>
                </a14:m>
                <a:r>
                  <a:rPr lang="en-US" sz="2400" dirty="0">
                    <a:solidFill>
                      <a:srgbClr val="0000FF"/>
                    </a:solidFill>
                    <a:latin typeface="Times New Roman" panose="02020603050405020304" pitchFamily="18" charset="0"/>
                    <a:cs typeface="Times New Roman" panose="02020603050405020304" pitchFamily="18" charset="0"/>
                  </a:rPr>
                  <a:t> gives us the closed loop poles</a:t>
                </a:r>
              </a:p>
              <a:p>
                <a:pPr algn="just">
                  <a:lnSpc>
                    <a:spcPct val="150000"/>
                  </a:lnSpc>
                </a:pPr>
                <a14:m>
                  <m:oMath xmlns:m="http://schemas.openxmlformats.org/officeDocument/2006/math">
                    <m:sSub>
                      <m:sSubPr>
                        <m:ctrlPr>
                          <a:rPr lang="en-US" sz="2400" b="0" i="1" smtClean="0">
                            <a:solidFill>
                              <a:srgbClr val="BC14AC"/>
                            </a:solidFill>
                            <a:latin typeface="Cambria Math" panose="02040503050406030204" pitchFamily="18" charset="0"/>
                            <a:cs typeface="Times New Roman" panose="02020603050405020304" pitchFamily="18" charset="0"/>
                          </a:rPr>
                        </m:ctrlPr>
                      </m:sSubPr>
                      <m:e>
                        <m:r>
                          <a:rPr lang="en-US" sz="2400" b="0" i="1" smtClean="0">
                            <a:solidFill>
                              <a:srgbClr val="BC14AC"/>
                            </a:solidFill>
                            <a:latin typeface="Cambria Math" panose="02040503050406030204" pitchFamily="18" charset="0"/>
                            <a:cs typeface="Times New Roman" panose="02020603050405020304" pitchFamily="18" charset="0"/>
                          </a:rPr>
                          <m:t>𝑠</m:t>
                        </m:r>
                      </m:e>
                      <m:sub>
                        <m:r>
                          <a:rPr lang="en-US" sz="2400" b="0" i="1" smtClean="0">
                            <a:solidFill>
                              <a:srgbClr val="BC14AC"/>
                            </a:solidFill>
                            <a:latin typeface="Cambria Math" panose="02040503050406030204" pitchFamily="18" charset="0"/>
                            <a:cs typeface="Times New Roman" panose="02020603050405020304" pitchFamily="18" charset="0"/>
                          </a:rPr>
                          <m:t>1</m:t>
                        </m:r>
                      </m:sub>
                    </m:sSub>
                    <m:r>
                      <a:rPr lang="en-US" sz="2400" b="0" i="1" smtClean="0">
                        <a:solidFill>
                          <a:srgbClr val="BC14AC"/>
                        </a:solidFill>
                        <a:latin typeface="Cambria Math" panose="02040503050406030204" pitchFamily="18" charset="0"/>
                        <a:cs typeface="Times New Roman" panose="02020603050405020304" pitchFamily="18" charset="0"/>
                      </a:rPr>
                      <m:t>=−3.0867</m:t>
                    </m:r>
                  </m:oMath>
                </a14:m>
                <a:r>
                  <a:rPr lang="en-US" sz="2400" dirty="0">
                    <a:solidFill>
                      <a:srgbClr val="0000FF"/>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solidFill>
                              <a:srgbClr val="BC14AC"/>
                            </a:solidFill>
                            <a:latin typeface="Cambria Math" panose="02040503050406030204" pitchFamily="18" charset="0"/>
                            <a:cs typeface="Times New Roman" panose="02020603050405020304" pitchFamily="18" charset="0"/>
                          </a:rPr>
                        </m:ctrlPr>
                      </m:sSubPr>
                      <m:e>
                        <m:r>
                          <a:rPr lang="en-US" sz="2400" i="1">
                            <a:solidFill>
                              <a:srgbClr val="BC14AC"/>
                            </a:solidFill>
                            <a:latin typeface="Cambria Math" panose="02040503050406030204" pitchFamily="18" charset="0"/>
                            <a:cs typeface="Times New Roman" panose="02020603050405020304" pitchFamily="18" charset="0"/>
                          </a:rPr>
                          <m:t>𝑠</m:t>
                        </m:r>
                      </m:e>
                      <m:sub>
                        <m:r>
                          <a:rPr lang="en-US" sz="2400" b="0" i="1" smtClean="0">
                            <a:solidFill>
                              <a:srgbClr val="BC14AC"/>
                            </a:solidFill>
                            <a:latin typeface="Cambria Math" panose="02040503050406030204" pitchFamily="18" charset="0"/>
                            <a:cs typeface="Times New Roman" panose="02020603050405020304" pitchFamily="18" charset="0"/>
                          </a:rPr>
                          <m:t>2,3</m:t>
                        </m:r>
                      </m:sub>
                    </m:sSub>
                    <m:r>
                      <a:rPr lang="en-US" sz="2400" i="1">
                        <a:solidFill>
                          <a:srgbClr val="BC14AC"/>
                        </a:solidFill>
                        <a:latin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cs typeface="Times New Roman" panose="02020603050405020304" pitchFamily="18" charset="0"/>
                      </a:rPr>
                      <m:t>0.0434</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𝑗</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1.5053</m:t>
                    </m:r>
                  </m:oMath>
                </a14:m>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As two poles are in right half of s plane the system is unstable system.</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 </a:t>
                </a: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752618"/>
                <a:ext cx="11507372" cy="2266326"/>
              </a:xfrm>
              <a:prstGeom prst="rect">
                <a:avLst/>
              </a:prstGeom>
              <a:blipFill>
                <a:blip r:embed="rId2"/>
                <a:stretch>
                  <a:fillRect l="-848"/>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D02919F8-6A8D-4283-89FD-C2F678C298D5}"/>
              </a:ext>
            </a:extLst>
          </p:cNvPr>
          <p:cNvPicPr>
            <a:picLocks noChangeAspect="1"/>
          </p:cNvPicPr>
          <p:nvPr/>
        </p:nvPicPr>
        <p:blipFill>
          <a:blip r:embed="rId3"/>
          <a:stretch>
            <a:fillRect/>
          </a:stretch>
        </p:blipFill>
        <p:spPr>
          <a:xfrm>
            <a:off x="548640" y="3246504"/>
            <a:ext cx="3609218" cy="2345991"/>
          </a:xfrm>
          <a:prstGeom prst="rect">
            <a:avLst/>
          </a:prstGeom>
        </p:spPr>
      </p:pic>
      <p:pic>
        <p:nvPicPr>
          <p:cNvPr id="7" name="Picture 6">
            <a:extLst>
              <a:ext uri="{FF2B5EF4-FFF2-40B4-BE49-F238E27FC236}">
                <a16:creationId xmlns:a16="http://schemas.microsoft.com/office/drawing/2014/main" id="{9D1CBDA2-26C0-4109-9547-B4C66E56BE0C}"/>
              </a:ext>
            </a:extLst>
          </p:cNvPr>
          <p:cNvPicPr>
            <a:picLocks noChangeAspect="1"/>
          </p:cNvPicPr>
          <p:nvPr/>
        </p:nvPicPr>
        <p:blipFill>
          <a:blip r:embed="rId4"/>
          <a:stretch>
            <a:fillRect/>
          </a:stretch>
        </p:blipFill>
        <p:spPr>
          <a:xfrm>
            <a:off x="5141326" y="3246504"/>
            <a:ext cx="4287153" cy="2630003"/>
          </a:xfrm>
          <a:prstGeom prst="rect">
            <a:avLst/>
          </a:prstGeom>
        </p:spPr>
      </p:pic>
    </p:spTree>
    <p:extLst>
      <p:ext uri="{BB962C8B-B14F-4D97-AF65-F5344CB8AC3E}">
        <p14:creationId xmlns:p14="http://schemas.microsoft.com/office/powerpoint/2010/main" val="741240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Routh-Hurwitz Criterion</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752618"/>
            <a:ext cx="11507372" cy="3903954"/>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This method gives stability information without finding the closed-loop system poles.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Using this method gives us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how many closed-loop system poles are in the left half-plane, in the right half-plane, and on the j</a:t>
            </a:r>
            <a:r>
              <a:rPr lang="el-GR" sz="2400" dirty="0">
                <a:solidFill>
                  <a:srgbClr val="0000FF"/>
                </a:solidFill>
                <a:latin typeface="Times New Roman" panose="02020603050405020304" pitchFamily="18" charset="0"/>
                <a:cs typeface="Times New Roman" panose="02020603050405020304" pitchFamily="18" charset="0"/>
              </a:rPr>
              <a:t>ω</a:t>
            </a:r>
            <a:r>
              <a:rPr lang="en-US" sz="2400" dirty="0">
                <a:solidFill>
                  <a:srgbClr val="0000FF"/>
                </a:solidFill>
                <a:latin typeface="Times New Roman" panose="02020603050405020304" pitchFamily="18" charset="0"/>
                <a:cs typeface="Times New Roman" panose="02020603050405020304" pitchFamily="18" charset="0"/>
              </a:rPr>
              <a:t>-axis.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Thus, we can find the number of poles in each section of the s-plane, but we cannot find their coordinates.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method is called the Routh-Hurwitz criterion for stability (Routh, 1905). </a:t>
            </a:r>
          </a:p>
        </p:txBody>
      </p:sp>
    </p:spTree>
    <p:extLst>
      <p:ext uri="{BB962C8B-B14F-4D97-AF65-F5344CB8AC3E}">
        <p14:creationId xmlns:p14="http://schemas.microsoft.com/office/powerpoint/2010/main" val="2568414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Routh-Hurwitz Criterion</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752618"/>
            <a:ext cx="11507372" cy="2241960"/>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method requires two steps: </a:t>
            </a:r>
          </a:p>
          <a:p>
            <a:pPr marL="457200" indent="-457200" algn="just">
              <a:lnSpc>
                <a:spcPct val="150000"/>
              </a:lnSpc>
              <a:buAutoNum type="arabicParenBoth"/>
            </a:pPr>
            <a:r>
              <a:rPr lang="en-US" sz="2400" dirty="0">
                <a:solidFill>
                  <a:srgbClr val="0000FF"/>
                </a:solidFill>
                <a:latin typeface="Times New Roman" panose="02020603050405020304" pitchFamily="18" charset="0"/>
                <a:cs typeface="Times New Roman" panose="02020603050405020304" pitchFamily="18" charset="0"/>
              </a:rPr>
              <a:t>Generate a data table called a Routh table and </a:t>
            </a:r>
          </a:p>
          <a:p>
            <a:pPr marL="457200" indent="-457200" algn="just">
              <a:lnSpc>
                <a:spcPct val="150000"/>
              </a:lnSpc>
              <a:buAutoNum type="arabicParenBoth"/>
            </a:pPr>
            <a:r>
              <a:rPr lang="en-US" sz="2400" dirty="0">
                <a:solidFill>
                  <a:srgbClr val="0000FF"/>
                </a:solidFill>
                <a:latin typeface="Times New Roman" panose="02020603050405020304" pitchFamily="18" charset="0"/>
                <a:cs typeface="Times New Roman" panose="02020603050405020304" pitchFamily="18" charset="0"/>
              </a:rPr>
              <a:t>interpret the Routh table to tell how many closed-loop system poles are </a:t>
            </a:r>
            <a:r>
              <a:rPr lang="en-US" sz="2400" dirty="0" err="1">
                <a:solidFill>
                  <a:srgbClr val="0000FF"/>
                </a:solidFill>
                <a:latin typeface="Times New Roman" panose="02020603050405020304" pitchFamily="18" charset="0"/>
                <a:cs typeface="Times New Roman" panose="02020603050405020304" pitchFamily="18" charset="0"/>
              </a:rPr>
              <a:t>inthe</a:t>
            </a:r>
            <a:r>
              <a:rPr lang="en-US" sz="2400" dirty="0">
                <a:solidFill>
                  <a:srgbClr val="0000FF"/>
                </a:solidFill>
                <a:latin typeface="Times New Roman" panose="02020603050405020304" pitchFamily="18" charset="0"/>
                <a:cs typeface="Times New Roman" panose="02020603050405020304" pitchFamily="18" charset="0"/>
              </a:rPr>
              <a:t> left half-plane, the right half-plane, and on the j</a:t>
            </a:r>
            <a:r>
              <a:rPr lang="el-GR" sz="2400" dirty="0">
                <a:solidFill>
                  <a:srgbClr val="0000FF"/>
                </a:solidFill>
                <a:latin typeface="Times New Roman" panose="02020603050405020304" pitchFamily="18" charset="0"/>
                <a:cs typeface="Times New Roman" panose="02020603050405020304" pitchFamily="18" charset="0"/>
              </a:rPr>
              <a:t>ω</a:t>
            </a:r>
            <a:r>
              <a:rPr lang="en-US" sz="2400" dirty="0">
                <a:solidFill>
                  <a:srgbClr val="0000FF"/>
                </a:solidFill>
                <a:latin typeface="Times New Roman" panose="02020603050405020304" pitchFamily="18" charset="0"/>
                <a:cs typeface="Times New Roman" panose="02020603050405020304" pitchFamily="18" charset="0"/>
              </a:rPr>
              <a:t>-axis.</a:t>
            </a:r>
          </a:p>
        </p:txBody>
      </p:sp>
    </p:spTree>
    <p:extLst>
      <p:ext uri="{BB962C8B-B14F-4D97-AF65-F5344CB8AC3E}">
        <p14:creationId xmlns:p14="http://schemas.microsoft.com/office/powerpoint/2010/main" val="673232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Routh-Hurwitz Criterion</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752618"/>
            <a:ext cx="11507372" cy="5565947"/>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Consider a system having the closed loop transfer function as shown </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We first create the Routh table shown in Table (next slide). </a:t>
            </a:r>
          </a:p>
          <a:p>
            <a:pPr marL="457200" indent="-457200" algn="just">
              <a:lnSpc>
                <a:spcPct val="150000"/>
              </a:lnSpc>
              <a:buAutoNum type="arabicPeriod"/>
            </a:pPr>
            <a:r>
              <a:rPr lang="en-US" sz="2400" dirty="0">
                <a:solidFill>
                  <a:srgbClr val="0000FF"/>
                </a:solidFill>
                <a:latin typeface="Times New Roman" panose="02020603050405020304" pitchFamily="18" charset="0"/>
                <a:cs typeface="Times New Roman" panose="02020603050405020304" pitchFamily="18" charset="0"/>
              </a:rPr>
              <a:t>Begin by labeling the rows with powers of s from the highest power of the denominator of the closed-loop transfer function to s</a:t>
            </a:r>
            <a:r>
              <a:rPr lang="en-US" sz="2400" baseline="30000" dirty="0">
                <a:solidFill>
                  <a:srgbClr val="0000FF"/>
                </a:solidFill>
                <a:latin typeface="Times New Roman" panose="02020603050405020304" pitchFamily="18" charset="0"/>
                <a:cs typeface="Times New Roman" panose="02020603050405020304" pitchFamily="18" charset="0"/>
              </a:rPr>
              <a:t>0</a:t>
            </a:r>
          </a:p>
          <a:p>
            <a:pPr marL="457200" indent="-457200" algn="just">
              <a:lnSpc>
                <a:spcPct val="150000"/>
              </a:lnSpc>
              <a:buAutoNum type="arabicPeriod"/>
            </a:pPr>
            <a:r>
              <a:rPr lang="en-US" sz="2400" dirty="0">
                <a:solidFill>
                  <a:srgbClr val="0000FF"/>
                </a:solidFill>
                <a:latin typeface="Times New Roman" panose="02020603050405020304" pitchFamily="18" charset="0"/>
                <a:cs typeface="Times New Roman" panose="02020603050405020304" pitchFamily="18" charset="0"/>
              </a:rPr>
              <a:t>Start with the coefficient of the highest power of s in the denominator and list, horizontally in the first row, every other coefficient. </a:t>
            </a:r>
          </a:p>
          <a:p>
            <a:pPr marL="457200" indent="-457200" algn="just">
              <a:lnSpc>
                <a:spcPct val="150000"/>
              </a:lnSpc>
              <a:buAutoNum type="arabicPeriod"/>
            </a:pPr>
            <a:r>
              <a:rPr lang="en-US" sz="2400" dirty="0">
                <a:solidFill>
                  <a:srgbClr val="0000FF"/>
                </a:solidFill>
                <a:latin typeface="Times New Roman" panose="02020603050405020304" pitchFamily="18" charset="0"/>
                <a:cs typeface="Times New Roman" panose="02020603050405020304" pitchFamily="18" charset="0"/>
              </a:rPr>
              <a:t>In the second row, list horizontally, starting with the next highest power of s, every coefficient that was skipped in the first row</a:t>
            </a:r>
          </a:p>
        </p:txBody>
      </p:sp>
      <p:pic>
        <p:nvPicPr>
          <p:cNvPr id="3" name="Picture 2">
            <a:extLst>
              <a:ext uri="{FF2B5EF4-FFF2-40B4-BE49-F238E27FC236}">
                <a16:creationId xmlns:a16="http://schemas.microsoft.com/office/drawing/2014/main" id="{0D711461-AE5D-451B-B97A-5112516069CF}"/>
              </a:ext>
            </a:extLst>
          </p:cNvPr>
          <p:cNvPicPr>
            <a:picLocks noChangeAspect="1"/>
          </p:cNvPicPr>
          <p:nvPr/>
        </p:nvPicPr>
        <p:blipFill>
          <a:blip r:embed="rId2"/>
          <a:stretch>
            <a:fillRect/>
          </a:stretch>
        </p:blipFill>
        <p:spPr>
          <a:xfrm>
            <a:off x="332933" y="1403487"/>
            <a:ext cx="5421505" cy="1116193"/>
          </a:xfrm>
          <a:prstGeom prst="rect">
            <a:avLst/>
          </a:prstGeom>
        </p:spPr>
      </p:pic>
    </p:spTree>
    <p:extLst>
      <p:ext uri="{BB962C8B-B14F-4D97-AF65-F5344CB8AC3E}">
        <p14:creationId xmlns:p14="http://schemas.microsoft.com/office/powerpoint/2010/main" val="1591026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Routh-Hurwitz Criterion</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752618"/>
            <a:ext cx="11507372" cy="3349956"/>
          </a:xfrm>
          <a:prstGeom prst="rect">
            <a:avLst/>
          </a:prstGeom>
          <a:noFill/>
        </p:spPr>
        <p:txBody>
          <a:bodyPr wrap="square" rtlCol="0">
            <a:spAutoFit/>
          </a:bodyPr>
          <a:lstStyle/>
          <a:p>
            <a:pPr algn="ctr">
              <a:lnSpc>
                <a:spcPct val="150000"/>
              </a:lnSpc>
            </a:pPr>
            <a:r>
              <a:rPr lang="en-US" sz="2400" dirty="0">
                <a:solidFill>
                  <a:srgbClr val="0000FF"/>
                </a:solidFill>
                <a:latin typeface="Times New Roman" panose="02020603050405020304" pitchFamily="18" charset="0"/>
                <a:cs typeface="Times New Roman" panose="02020603050405020304" pitchFamily="18" charset="0"/>
              </a:rPr>
              <a:t>Initial layout for Routh table </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 </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2082769-4017-45C5-B35A-2B2A5EFE4AEA}"/>
              </a:ext>
            </a:extLst>
          </p:cNvPr>
          <p:cNvPicPr>
            <a:picLocks noChangeAspect="1"/>
          </p:cNvPicPr>
          <p:nvPr/>
        </p:nvPicPr>
        <p:blipFill>
          <a:blip r:embed="rId2"/>
          <a:stretch>
            <a:fillRect/>
          </a:stretch>
        </p:blipFill>
        <p:spPr>
          <a:xfrm>
            <a:off x="2501441" y="1393450"/>
            <a:ext cx="7457292" cy="3349956"/>
          </a:xfrm>
          <a:prstGeom prst="rect">
            <a:avLst/>
          </a:prstGeom>
        </p:spPr>
      </p:pic>
    </p:spTree>
    <p:extLst>
      <p:ext uri="{BB962C8B-B14F-4D97-AF65-F5344CB8AC3E}">
        <p14:creationId xmlns:p14="http://schemas.microsoft.com/office/powerpoint/2010/main" val="1471070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Routh-Hurwitz Criterion</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752618"/>
            <a:ext cx="11507372" cy="3903954"/>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remaining entries are filled in as follows. </a:t>
            </a:r>
          </a:p>
          <a:p>
            <a:pPr marL="342900" indent="-342900" algn="just">
              <a:lnSpc>
                <a:spcPct val="150000"/>
              </a:lnSpc>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Each entry is a negative determinant of entries in the previous two rows divided by the entry in the first column directly above the calculated row. </a:t>
            </a:r>
          </a:p>
          <a:p>
            <a:pPr marL="342900" indent="-342900" algn="just">
              <a:lnSpc>
                <a:spcPct val="150000"/>
              </a:lnSpc>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left-hand column of the determinant is always the first column of the previous two rows, and </a:t>
            </a:r>
          </a:p>
          <a:p>
            <a:pPr marL="342900" indent="-342900" algn="just">
              <a:lnSpc>
                <a:spcPct val="150000"/>
              </a:lnSpc>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right-hand column is the elements of the column above and to the right.</a:t>
            </a:r>
          </a:p>
          <a:p>
            <a:pPr marL="342900" indent="-342900" algn="just">
              <a:lnSpc>
                <a:spcPct val="150000"/>
              </a:lnSpc>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table is complete when all of the rows are completed down to s</a:t>
            </a:r>
            <a:r>
              <a:rPr lang="en-US" sz="2400" baseline="30000" dirty="0">
                <a:solidFill>
                  <a:srgbClr val="0000FF"/>
                </a:solidFill>
                <a:latin typeface="Times New Roman" panose="02020603050405020304" pitchFamily="18" charset="0"/>
                <a:cs typeface="Times New Roman" panose="02020603050405020304" pitchFamily="18" charset="0"/>
              </a:rPr>
              <a:t>0</a:t>
            </a:r>
            <a:r>
              <a:rPr lang="en-US" sz="2400" dirty="0">
                <a:solidFill>
                  <a:srgbClr val="0000FF"/>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03983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Routh-Hurwitz Criterion</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752618"/>
            <a:ext cx="11507372" cy="3349956"/>
          </a:xfrm>
          <a:prstGeom prst="rect">
            <a:avLst/>
          </a:prstGeom>
          <a:noFill/>
        </p:spPr>
        <p:txBody>
          <a:bodyPr wrap="square" rtlCol="0">
            <a:spAutoFit/>
          </a:bodyPr>
          <a:lstStyle/>
          <a:p>
            <a:pPr algn="ctr">
              <a:lnSpc>
                <a:spcPct val="150000"/>
              </a:lnSpc>
            </a:pPr>
            <a:r>
              <a:rPr lang="en-US" sz="2400" dirty="0">
                <a:solidFill>
                  <a:srgbClr val="0000FF"/>
                </a:solidFill>
                <a:latin typeface="Times New Roman" panose="02020603050405020304" pitchFamily="18" charset="0"/>
                <a:cs typeface="Times New Roman" panose="02020603050405020304" pitchFamily="18" charset="0"/>
              </a:rPr>
              <a:t>Find all the elements of Routh table </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 </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605764D-F258-4883-9057-9DC5CFC1C4BD}"/>
              </a:ext>
            </a:extLst>
          </p:cNvPr>
          <p:cNvPicPr>
            <a:picLocks noChangeAspect="1"/>
          </p:cNvPicPr>
          <p:nvPr/>
        </p:nvPicPr>
        <p:blipFill>
          <a:blip r:embed="rId2"/>
          <a:stretch>
            <a:fillRect/>
          </a:stretch>
        </p:blipFill>
        <p:spPr>
          <a:xfrm>
            <a:off x="1743847" y="1433416"/>
            <a:ext cx="9052701" cy="4794664"/>
          </a:xfrm>
          <a:prstGeom prst="rect">
            <a:avLst/>
          </a:prstGeom>
        </p:spPr>
      </p:pic>
    </p:spTree>
    <p:extLst>
      <p:ext uri="{BB962C8B-B14F-4D97-AF65-F5344CB8AC3E}">
        <p14:creationId xmlns:p14="http://schemas.microsoft.com/office/powerpoint/2010/main" val="2427627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Stability: Definitions  </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844058"/>
            <a:ext cx="11507372" cy="3903954"/>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total response of a system is the sum of the forced and natural responses</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 LTI system is </a:t>
            </a:r>
            <a:r>
              <a:rPr lang="en-US" sz="2400" b="1" dirty="0">
                <a:solidFill>
                  <a:srgbClr val="0000FF"/>
                </a:solidFill>
                <a:latin typeface="Times New Roman" panose="02020603050405020304" pitchFamily="18" charset="0"/>
                <a:cs typeface="Times New Roman" panose="02020603050405020304" pitchFamily="18" charset="0"/>
              </a:rPr>
              <a:t>stable</a:t>
            </a:r>
            <a:r>
              <a:rPr lang="en-US" sz="2400" dirty="0">
                <a:solidFill>
                  <a:srgbClr val="0000FF"/>
                </a:solidFill>
                <a:latin typeface="Times New Roman" panose="02020603050405020304" pitchFamily="18" charset="0"/>
                <a:cs typeface="Times New Roman" panose="02020603050405020304" pitchFamily="18" charset="0"/>
              </a:rPr>
              <a:t> if the </a:t>
            </a:r>
            <a:r>
              <a:rPr lang="en-US" sz="2400" b="1" dirty="0">
                <a:solidFill>
                  <a:srgbClr val="0000FF"/>
                </a:solidFill>
                <a:latin typeface="Times New Roman" panose="02020603050405020304" pitchFamily="18" charset="0"/>
                <a:cs typeface="Times New Roman" panose="02020603050405020304" pitchFamily="18" charset="0"/>
              </a:rPr>
              <a:t>natural response</a:t>
            </a:r>
            <a:r>
              <a:rPr lang="en-US" sz="2400" dirty="0">
                <a:solidFill>
                  <a:srgbClr val="0000FF"/>
                </a:solidFill>
                <a:latin typeface="Times New Roman" panose="02020603050405020304" pitchFamily="18" charset="0"/>
                <a:cs typeface="Times New Roman" panose="02020603050405020304" pitchFamily="18" charset="0"/>
              </a:rPr>
              <a:t> approaches </a:t>
            </a:r>
            <a:r>
              <a:rPr lang="en-US" sz="2400" b="1" dirty="0">
                <a:solidFill>
                  <a:srgbClr val="0000FF"/>
                </a:solidFill>
                <a:latin typeface="Times New Roman" panose="02020603050405020304" pitchFamily="18" charset="0"/>
                <a:cs typeface="Times New Roman" panose="02020603050405020304" pitchFamily="18" charset="0"/>
              </a:rPr>
              <a:t>zero</a:t>
            </a:r>
            <a:r>
              <a:rPr lang="en-US" sz="2400" dirty="0">
                <a:solidFill>
                  <a:srgbClr val="0000FF"/>
                </a:solidFill>
                <a:latin typeface="Times New Roman" panose="02020603050405020304" pitchFamily="18" charset="0"/>
                <a:cs typeface="Times New Roman" panose="02020603050405020304" pitchFamily="18" charset="0"/>
              </a:rPr>
              <a:t> as </a:t>
            </a:r>
            <a:r>
              <a:rPr lang="en-US" sz="2400" b="1" dirty="0">
                <a:solidFill>
                  <a:srgbClr val="0000FF"/>
                </a:solidFill>
                <a:latin typeface="Times New Roman" panose="02020603050405020304" pitchFamily="18" charset="0"/>
                <a:cs typeface="Times New Roman" panose="02020603050405020304" pitchFamily="18" charset="0"/>
              </a:rPr>
              <a:t>time</a:t>
            </a:r>
            <a:r>
              <a:rPr lang="en-US" sz="2400" dirty="0">
                <a:solidFill>
                  <a:srgbClr val="0000FF"/>
                </a:solidFill>
                <a:latin typeface="Times New Roman" panose="02020603050405020304" pitchFamily="18" charset="0"/>
                <a:cs typeface="Times New Roman" panose="02020603050405020304" pitchFamily="18" charset="0"/>
              </a:rPr>
              <a:t> approaches </a:t>
            </a:r>
            <a:r>
              <a:rPr lang="en-US" sz="2400" b="1" dirty="0">
                <a:solidFill>
                  <a:srgbClr val="0000FF"/>
                </a:solidFill>
                <a:latin typeface="Times New Roman" panose="02020603050405020304" pitchFamily="18" charset="0"/>
                <a:cs typeface="Times New Roman" panose="02020603050405020304" pitchFamily="18" charset="0"/>
              </a:rPr>
              <a:t>infinity</a:t>
            </a:r>
            <a:r>
              <a:rPr lang="en-US" sz="2400" dirty="0">
                <a:solidFill>
                  <a:srgbClr val="0000FF"/>
                </a:solidFill>
                <a:latin typeface="Times New Roman" panose="02020603050405020304" pitchFamily="18" charset="0"/>
                <a:cs typeface="Times New Roman" panose="02020603050405020304" pitchFamily="18" charset="0"/>
              </a:rPr>
              <a:t>.</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 LTI system is </a:t>
            </a:r>
            <a:r>
              <a:rPr lang="en-US" sz="2400" b="1" dirty="0">
                <a:solidFill>
                  <a:srgbClr val="0000FF"/>
                </a:solidFill>
                <a:latin typeface="Times New Roman" panose="02020603050405020304" pitchFamily="18" charset="0"/>
                <a:cs typeface="Times New Roman" panose="02020603050405020304" pitchFamily="18" charset="0"/>
              </a:rPr>
              <a:t>unstable</a:t>
            </a:r>
            <a:r>
              <a:rPr lang="en-US" sz="2400" dirty="0">
                <a:solidFill>
                  <a:srgbClr val="0000FF"/>
                </a:solidFill>
                <a:latin typeface="Times New Roman" panose="02020603050405020304" pitchFamily="18" charset="0"/>
                <a:cs typeface="Times New Roman" panose="02020603050405020304" pitchFamily="18" charset="0"/>
              </a:rPr>
              <a:t> if the </a:t>
            </a:r>
            <a:r>
              <a:rPr lang="en-US" sz="2400" b="1" dirty="0">
                <a:solidFill>
                  <a:srgbClr val="0000FF"/>
                </a:solidFill>
                <a:latin typeface="Times New Roman" panose="02020603050405020304" pitchFamily="18" charset="0"/>
                <a:cs typeface="Times New Roman" panose="02020603050405020304" pitchFamily="18" charset="0"/>
              </a:rPr>
              <a:t>natural response</a:t>
            </a:r>
            <a:r>
              <a:rPr lang="en-US" sz="2400" dirty="0">
                <a:solidFill>
                  <a:srgbClr val="0000FF"/>
                </a:solidFill>
                <a:latin typeface="Times New Roman" panose="02020603050405020304" pitchFamily="18" charset="0"/>
                <a:cs typeface="Times New Roman" panose="02020603050405020304" pitchFamily="18" charset="0"/>
              </a:rPr>
              <a:t> </a:t>
            </a:r>
            <a:r>
              <a:rPr lang="en-US" sz="2400" b="1" dirty="0">
                <a:solidFill>
                  <a:srgbClr val="0000FF"/>
                </a:solidFill>
                <a:latin typeface="Times New Roman" panose="02020603050405020304" pitchFamily="18" charset="0"/>
                <a:cs typeface="Times New Roman" panose="02020603050405020304" pitchFamily="18" charset="0"/>
              </a:rPr>
              <a:t>grows</a:t>
            </a:r>
            <a:r>
              <a:rPr lang="en-US" sz="2400" dirty="0">
                <a:solidFill>
                  <a:srgbClr val="0000FF"/>
                </a:solidFill>
                <a:latin typeface="Times New Roman" panose="02020603050405020304" pitchFamily="18" charset="0"/>
                <a:cs typeface="Times New Roman" panose="02020603050405020304" pitchFamily="18" charset="0"/>
              </a:rPr>
              <a:t> without </a:t>
            </a:r>
            <a:r>
              <a:rPr lang="en-US" sz="2400" b="1" dirty="0">
                <a:solidFill>
                  <a:srgbClr val="0000FF"/>
                </a:solidFill>
                <a:latin typeface="Times New Roman" panose="02020603050405020304" pitchFamily="18" charset="0"/>
                <a:cs typeface="Times New Roman" panose="02020603050405020304" pitchFamily="18" charset="0"/>
              </a:rPr>
              <a:t>bound</a:t>
            </a:r>
            <a:r>
              <a:rPr lang="en-US" sz="2400" dirty="0">
                <a:solidFill>
                  <a:srgbClr val="0000FF"/>
                </a:solidFill>
                <a:latin typeface="Times New Roman" panose="02020603050405020304" pitchFamily="18" charset="0"/>
                <a:cs typeface="Times New Roman" panose="02020603050405020304" pitchFamily="18" charset="0"/>
              </a:rPr>
              <a:t> as </a:t>
            </a:r>
            <a:r>
              <a:rPr lang="en-US" sz="2400" b="1" dirty="0">
                <a:solidFill>
                  <a:srgbClr val="0000FF"/>
                </a:solidFill>
                <a:latin typeface="Times New Roman" panose="02020603050405020304" pitchFamily="18" charset="0"/>
                <a:cs typeface="Times New Roman" panose="02020603050405020304" pitchFamily="18" charset="0"/>
              </a:rPr>
              <a:t>time</a:t>
            </a:r>
            <a:r>
              <a:rPr lang="en-US" sz="2400" dirty="0">
                <a:solidFill>
                  <a:srgbClr val="0000FF"/>
                </a:solidFill>
                <a:latin typeface="Times New Roman" panose="02020603050405020304" pitchFamily="18" charset="0"/>
                <a:cs typeface="Times New Roman" panose="02020603050405020304" pitchFamily="18" charset="0"/>
              </a:rPr>
              <a:t> approaches </a:t>
            </a:r>
            <a:r>
              <a:rPr lang="en-US" sz="2400" b="1" dirty="0">
                <a:solidFill>
                  <a:srgbClr val="0000FF"/>
                </a:solidFill>
                <a:latin typeface="Times New Roman" panose="02020603050405020304" pitchFamily="18" charset="0"/>
                <a:cs typeface="Times New Roman" panose="02020603050405020304" pitchFamily="18" charset="0"/>
              </a:rPr>
              <a:t>infinity</a:t>
            </a:r>
            <a:r>
              <a:rPr lang="en-US" sz="2400" dirty="0">
                <a:solidFill>
                  <a:srgbClr val="0000FF"/>
                </a:solidFill>
                <a:latin typeface="Times New Roman" panose="02020603050405020304" pitchFamily="18" charset="0"/>
                <a:cs typeface="Times New Roman" panose="02020603050405020304" pitchFamily="18" charset="0"/>
              </a:rPr>
              <a:t>.</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 LTI system is </a:t>
            </a:r>
            <a:r>
              <a:rPr lang="en-US" sz="2400" b="1" dirty="0">
                <a:solidFill>
                  <a:srgbClr val="0000FF"/>
                </a:solidFill>
                <a:latin typeface="Times New Roman" panose="02020603050405020304" pitchFamily="18" charset="0"/>
                <a:cs typeface="Times New Roman" panose="02020603050405020304" pitchFamily="18" charset="0"/>
              </a:rPr>
              <a:t>marginally stable</a:t>
            </a:r>
            <a:r>
              <a:rPr lang="en-US" sz="2400" dirty="0">
                <a:solidFill>
                  <a:srgbClr val="0000FF"/>
                </a:solidFill>
                <a:latin typeface="Times New Roman" panose="02020603050405020304" pitchFamily="18" charset="0"/>
                <a:cs typeface="Times New Roman" panose="02020603050405020304" pitchFamily="18" charset="0"/>
              </a:rPr>
              <a:t> if the </a:t>
            </a:r>
            <a:r>
              <a:rPr lang="en-US" sz="2400" b="1" dirty="0">
                <a:solidFill>
                  <a:srgbClr val="0000FF"/>
                </a:solidFill>
                <a:latin typeface="Times New Roman" panose="02020603050405020304" pitchFamily="18" charset="0"/>
                <a:cs typeface="Times New Roman" panose="02020603050405020304" pitchFamily="18" charset="0"/>
              </a:rPr>
              <a:t>natural response</a:t>
            </a:r>
            <a:r>
              <a:rPr lang="en-US" sz="2400" dirty="0">
                <a:solidFill>
                  <a:srgbClr val="0000FF"/>
                </a:solidFill>
                <a:latin typeface="Times New Roman" panose="02020603050405020304" pitchFamily="18" charset="0"/>
                <a:cs typeface="Times New Roman" panose="02020603050405020304" pitchFamily="18" charset="0"/>
              </a:rPr>
              <a:t> neither </a:t>
            </a:r>
            <a:r>
              <a:rPr lang="en-US" sz="2400" b="1" dirty="0">
                <a:solidFill>
                  <a:srgbClr val="0000FF"/>
                </a:solidFill>
                <a:latin typeface="Times New Roman" panose="02020603050405020304" pitchFamily="18" charset="0"/>
                <a:cs typeface="Times New Roman" panose="02020603050405020304" pitchFamily="18" charset="0"/>
              </a:rPr>
              <a:t>decays</a:t>
            </a:r>
            <a:r>
              <a:rPr lang="en-US" sz="2400" dirty="0">
                <a:solidFill>
                  <a:srgbClr val="0000FF"/>
                </a:solidFill>
                <a:latin typeface="Times New Roman" panose="02020603050405020304" pitchFamily="18" charset="0"/>
                <a:cs typeface="Times New Roman" panose="02020603050405020304" pitchFamily="18" charset="0"/>
              </a:rPr>
              <a:t> nor </a:t>
            </a:r>
            <a:r>
              <a:rPr lang="en-US" sz="2400" b="1" dirty="0">
                <a:solidFill>
                  <a:srgbClr val="0000FF"/>
                </a:solidFill>
                <a:latin typeface="Times New Roman" panose="02020603050405020304" pitchFamily="18" charset="0"/>
                <a:cs typeface="Times New Roman" panose="02020603050405020304" pitchFamily="18" charset="0"/>
              </a:rPr>
              <a:t>grows</a:t>
            </a:r>
            <a:r>
              <a:rPr lang="en-US" sz="2400" dirty="0">
                <a:solidFill>
                  <a:srgbClr val="0000FF"/>
                </a:solidFill>
                <a:latin typeface="Times New Roman" panose="02020603050405020304" pitchFamily="18" charset="0"/>
                <a:cs typeface="Times New Roman" panose="02020603050405020304" pitchFamily="18" charset="0"/>
              </a:rPr>
              <a:t> but remains </a:t>
            </a:r>
            <a:r>
              <a:rPr lang="en-US" sz="2400" b="1" dirty="0">
                <a:solidFill>
                  <a:srgbClr val="0000FF"/>
                </a:solidFill>
                <a:latin typeface="Times New Roman" panose="02020603050405020304" pitchFamily="18" charset="0"/>
                <a:cs typeface="Times New Roman" panose="02020603050405020304" pitchFamily="18" charset="0"/>
              </a:rPr>
              <a:t>constant</a:t>
            </a:r>
            <a:r>
              <a:rPr lang="en-US" sz="2400" dirty="0">
                <a:solidFill>
                  <a:srgbClr val="0000FF"/>
                </a:solidFill>
                <a:latin typeface="Times New Roman" panose="02020603050405020304" pitchFamily="18" charset="0"/>
                <a:cs typeface="Times New Roman" panose="02020603050405020304" pitchFamily="18" charset="0"/>
              </a:rPr>
              <a:t> or </a:t>
            </a:r>
            <a:r>
              <a:rPr lang="en-US" sz="2400" b="1" dirty="0">
                <a:solidFill>
                  <a:srgbClr val="0000FF"/>
                </a:solidFill>
                <a:latin typeface="Times New Roman" panose="02020603050405020304" pitchFamily="18" charset="0"/>
                <a:cs typeface="Times New Roman" panose="02020603050405020304" pitchFamily="18" charset="0"/>
              </a:rPr>
              <a:t>oscillates</a:t>
            </a:r>
            <a:r>
              <a:rPr lang="en-US" sz="2400" dirty="0">
                <a:solidFill>
                  <a:srgbClr val="0000FF"/>
                </a:solidFill>
                <a:latin typeface="Times New Roman" panose="02020603050405020304" pitchFamily="18" charset="0"/>
                <a:cs typeface="Times New Roman" panose="02020603050405020304" pitchFamily="18" charset="0"/>
              </a:rPr>
              <a:t> as </a:t>
            </a:r>
            <a:r>
              <a:rPr lang="en-US" sz="2400" b="1" dirty="0">
                <a:solidFill>
                  <a:srgbClr val="0000FF"/>
                </a:solidFill>
                <a:latin typeface="Times New Roman" panose="02020603050405020304" pitchFamily="18" charset="0"/>
                <a:cs typeface="Times New Roman" panose="02020603050405020304" pitchFamily="18" charset="0"/>
              </a:rPr>
              <a:t>time</a:t>
            </a:r>
            <a:r>
              <a:rPr lang="en-US" sz="2400" dirty="0">
                <a:solidFill>
                  <a:srgbClr val="0000FF"/>
                </a:solidFill>
                <a:latin typeface="Times New Roman" panose="02020603050405020304" pitchFamily="18" charset="0"/>
                <a:cs typeface="Times New Roman" panose="02020603050405020304" pitchFamily="18" charset="0"/>
              </a:rPr>
              <a:t> approaches </a:t>
            </a:r>
            <a:r>
              <a:rPr lang="en-US" sz="2400" b="1" dirty="0">
                <a:solidFill>
                  <a:srgbClr val="0000FF"/>
                </a:solidFill>
                <a:latin typeface="Times New Roman" panose="02020603050405020304" pitchFamily="18" charset="0"/>
                <a:cs typeface="Times New Roman" panose="02020603050405020304" pitchFamily="18" charset="0"/>
              </a:rPr>
              <a:t>infinity</a:t>
            </a:r>
            <a:r>
              <a:rPr lang="en-US" sz="2400" dirty="0">
                <a:solidFill>
                  <a:srgbClr val="0000FF"/>
                </a:solidFill>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05A17152-236D-4E87-8C1B-E6B290AC5BB9}"/>
              </a:ext>
            </a:extLst>
          </p:cNvPr>
          <p:cNvPicPr>
            <a:picLocks noChangeAspect="1"/>
          </p:cNvPicPr>
          <p:nvPr/>
        </p:nvPicPr>
        <p:blipFill>
          <a:blip r:embed="rId2"/>
          <a:stretch>
            <a:fillRect/>
          </a:stretch>
        </p:blipFill>
        <p:spPr>
          <a:xfrm>
            <a:off x="2696416" y="1619174"/>
            <a:ext cx="3755184" cy="331340"/>
          </a:xfrm>
          <a:prstGeom prst="rect">
            <a:avLst/>
          </a:prstGeom>
        </p:spPr>
      </p:pic>
    </p:spTree>
    <p:extLst>
      <p:ext uri="{BB962C8B-B14F-4D97-AF65-F5344CB8AC3E}">
        <p14:creationId xmlns:p14="http://schemas.microsoft.com/office/powerpoint/2010/main" val="3429414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Routh-Hurwitz Criterion</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752618"/>
            <a:ext cx="11507372" cy="5565947"/>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Make the Routh table for the system shown in Figure</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 </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first step is to find the equivalent closed-loop system because we want to test locations of the closed loop poles. So, the closed loop system as shown below</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Now form the Routh table</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BFB02E7-F141-45D0-883B-055518833F37}"/>
              </a:ext>
            </a:extLst>
          </p:cNvPr>
          <p:cNvPicPr>
            <a:picLocks noChangeAspect="1"/>
          </p:cNvPicPr>
          <p:nvPr/>
        </p:nvPicPr>
        <p:blipFill>
          <a:blip r:embed="rId2"/>
          <a:stretch>
            <a:fillRect/>
          </a:stretch>
        </p:blipFill>
        <p:spPr>
          <a:xfrm>
            <a:off x="351694" y="1418445"/>
            <a:ext cx="6577305" cy="1502762"/>
          </a:xfrm>
          <a:prstGeom prst="rect">
            <a:avLst/>
          </a:prstGeom>
        </p:spPr>
      </p:pic>
      <p:pic>
        <p:nvPicPr>
          <p:cNvPr id="8" name="Picture 7">
            <a:extLst>
              <a:ext uri="{FF2B5EF4-FFF2-40B4-BE49-F238E27FC236}">
                <a16:creationId xmlns:a16="http://schemas.microsoft.com/office/drawing/2014/main" id="{CAF9CFE2-10E8-450F-BF82-1732E5917BEB}"/>
              </a:ext>
            </a:extLst>
          </p:cNvPr>
          <p:cNvPicPr>
            <a:picLocks noChangeAspect="1"/>
          </p:cNvPicPr>
          <p:nvPr/>
        </p:nvPicPr>
        <p:blipFill>
          <a:blip r:embed="rId3"/>
          <a:stretch>
            <a:fillRect/>
          </a:stretch>
        </p:blipFill>
        <p:spPr>
          <a:xfrm>
            <a:off x="947616" y="4140411"/>
            <a:ext cx="5157764" cy="1181988"/>
          </a:xfrm>
          <a:prstGeom prst="rect">
            <a:avLst/>
          </a:prstGeom>
        </p:spPr>
      </p:pic>
    </p:spTree>
    <p:extLst>
      <p:ext uri="{BB962C8B-B14F-4D97-AF65-F5344CB8AC3E}">
        <p14:creationId xmlns:p14="http://schemas.microsoft.com/office/powerpoint/2010/main" val="2787281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Routh-Hurwitz Criterion</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752618"/>
            <a:ext cx="11507372" cy="5565947"/>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First label the rows with powers of s from s</a:t>
            </a:r>
            <a:r>
              <a:rPr lang="en-US" sz="2400" baseline="30000" dirty="0">
                <a:solidFill>
                  <a:srgbClr val="0000FF"/>
                </a:solidFill>
                <a:latin typeface="Times New Roman" panose="02020603050405020304" pitchFamily="18" charset="0"/>
                <a:cs typeface="Times New Roman" panose="02020603050405020304" pitchFamily="18" charset="0"/>
              </a:rPr>
              <a:t>3</a:t>
            </a:r>
            <a:r>
              <a:rPr lang="en-US" sz="2400" dirty="0">
                <a:solidFill>
                  <a:srgbClr val="0000FF"/>
                </a:solidFill>
                <a:latin typeface="Times New Roman" panose="02020603050405020304" pitchFamily="18" charset="0"/>
                <a:cs typeface="Times New Roman" panose="02020603050405020304" pitchFamily="18" charset="0"/>
              </a:rPr>
              <a:t> down to s</a:t>
            </a:r>
            <a:r>
              <a:rPr lang="en-US" sz="2400" baseline="30000" dirty="0">
                <a:solidFill>
                  <a:srgbClr val="0000FF"/>
                </a:solidFill>
                <a:latin typeface="Times New Roman" panose="02020603050405020304" pitchFamily="18" charset="0"/>
                <a:cs typeface="Times New Roman" panose="02020603050405020304" pitchFamily="18" charset="0"/>
              </a:rPr>
              <a:t>0</a:t>
            </a:r>
            <a:r>
              <a:rPr lang="en-US" sz="2400" dirty="0">
                <a:solidFill>
                  <a:srgbClr val="0000FF"/>
                </a:solidFill>
                <a:latin typeface="Times New Roman" panose="02020603050405020304" pitchFamily="18" charset="0"/>
                <a:cs typeface="Times New Roman" panose="02020603050405020304" pitchFamily="18" charset="0"/>
              </a:rPr>
              <a:t> in a vertical column,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Next form the first row of the table, using the coefficients of the denominator of the closed-loop transfer function.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Start with the coefficient of the highest power and skip every other power of s.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Now form the second row with the coefficients of the denominator skipped in the previous step.</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Subsequent rows are formed with determinants, as discussed.</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For convenience, any row of the Routh table can be multiplied by a positive constant without changing the values of the rows below. In this example, 2</a:t>
            </a:r>
            <a:r>
              <a:rPr lang="en-US" sz="2400" baseline="30000" dirty="0">
                <a:solidFill>
                  <a:srgbClr val="0000FF"/>
                </a:solidFill>
                <a:latin typeface="Times New Roman" panose="02020603050405020304" pitchFamily="18" charset="0"/>
                <a:cs typeface="Times New Roman" panose="02020603050405020304" pitchFamily="18" charset="0"/>
              </a:rPr>
              <a:t>nd</a:t>
            </a:r>
            <a:r>
              <a:rPr lang="en-US" sz="2400" dirty="0">
                <a:solidFill>
                  <a:srgbClr val="0000FF"/>
                </a:solidFill>
                <a:latin typeface="Times New Roman" panose="02020603050405020304" pitchFamily="18" charset="0"/>
                <a:cs typeface="Times New Roman" panose="02020603050405020304" pitchFamily="18" charset="0"/>
              </a:rPr>
              <a:t> the row was multiplied by 1/10. </a:t>
            </a:r>
          </a:p>
        </p:txBody>
      </p:sp>
    </p:spTree>
    <p:extLst>
      <p:ext uri="{BB962C8B-B14F-4D97-AF65-F5344CB8AC3E}">
        <p14:creationId xmlns:p14="http://schemas.microsoft.com/office/powerpoint/2010/main" val="3743619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Routh-Hurwitz Criterion</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752618"/>
            <a:ext cx="11507372" cy="579967"/>
          </a:xfrm>
          <a:prstGeom prst="rect">
            <a:avLst/>
          </a:prstGeom>
          <a:noFill/>
        </p:spPr>
        <p:txBody>
          <a:bodyPr wrap="square" rtlCol="0">
            <a:spAutoFit/>
          </a:bodyPr>
          <a:lstStyle/>
          <a:p>
            <a:pPr algn="ctr">
              <a:lnSpc>
                <a:spcPct val="150000"/>
              </a:lnSpc>
            </a:pPr>
            <a:r>
              <a:rPr lang="en-US" sz="2400" dirty="0">
                <a:solidFill>
                  <a:srgbClr val="0000FF"/>
                </a:solidFill>
                <a:latin typeface="Times New Roman" panose="02020603050405020304" pitchFamily="18" charset="0"/>
                <a:cs typeface="Times New Roman" panose="02020603050405020304" pitchFamily="18" charset="0"/>
              </a:rPr>
              <a:t>Completed Routh table</a:t>
            </a:r>
          </a:p>
        </p:txBody>
      </p:sp>
      <p:pic>
        <p:nvPicPr>
          <p:cNvPr id="3" name="Picture 2">
            <a:extLst>
              <a:ext uri="{FF2B5EF4-FFF2-40B4-BE49-F238E27FC236}">
                <a16:creationId xmlns:a16="http://schemas.microsoft.com/office/drawing/2014/main" id="{C22CFF91-45F6-415C-987B-F1DFC47F7366}"/>
              </a:ext>
            </a:extLst>
          </p:cNvPr>
          <p:cNvPicPr>
            <a:picLocks noChangeAspect="1"/>
          </p:cNvPicPr>
          <p:nvPr/>
        </p:nvPicPr>
        <p:blipFill>
          <a:blip r:embed="rId2"/>
          <a:stretch>
            <a:fillRect/>
          </a:stretch>
        </p:blipFill>
        <p:spPr>
          <a:xfrm>
            <a:off x="378367" y="1418176"/>
            <a:ext cx="11617251" cy="3692304"/>
          </a:xfrm>
          <a:prstGeom prst="rect">
            <a:avLst/>
          </a:prstGeom>
        </p:spPr>
      </p:pic>
    </p:spTree>
    <p:extLst>
      <p:ext uri="{BB962C8B-B14F-4D97-AF65-F5344CB8AC3E}">
        <p14:creationId xmlns:p14="http://schemas.microsoft.com/office/powerpoint/2010/main" val="1911756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Interpreting the Basic Routh Table</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752618"/>
            <a:ext cx="11507372" cy="5565947"/>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Routh-Hurwitz criterion declares that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number of roots of the polynomial that are in the right half-plane is equal to the number of sign changes in the first column.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If the closed-loop transfer function has all poles in the left half of the s-plane, the system is stable. Thus, a system is stable if there are no sign changes in the first column of the Routh table.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In example which we are discussing has two sign changes in the first column.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first sign change occurs from 1 in the s</a:t>
            </a:r>
            <a:r>
              <a:rPr lang="en-US" sz="2400" baseline="30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row to 72 in the s</a:t>
            </a:r>
            <a:r>
              <a:rPr lang="en-US" sz="2400" baseline="30000" dirty="0">
                <a:solidFill>
                  <a:srgbClr val="0000FF"/>
                </a:solidFill>
                <a:latin typeface="Times New Roman" panose="02020603050405020304" pitchFamily="18" charset="0"/>
                <a:cs typeface="Times New Roman" panose="02020603050405020304" pitchFamily="18" charset="0"/>
              </a:rPr>
              <a:t>1</a:t>
            </a:r>
            <a:r>
              <a:rPr lang="en-US" sz="2400" dirty="0">
                <a:solidFill>
                  <a:srgbClr val="0000FF"/>
                </a:solidFill>
                <a:latin typeface="Times New Roman" panose="02020603050405020304" pitchFamily="18" charset="0"/>
                <a:cs typeface="Times New Roman" panose="02020603050405020304" pitchFamily="18" charset="0"/>
              </a:rPr>
              <a:t> row.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second occurs from 72 in the s</a:t>
            </a:r>
            <a:r>
              <a:rPr lang="en-US" sz="2400" baseline="30000" dirty="0">
                <a:solidFill>
                  <a:srgbClr val="0000FF"/>
                </a:solidFill>
                <a:latin typeface="Times New Roman" panose="02020603050405020304" pitchFamily="18" charset="0"/>
                <a:cs typeface="Times New Roman" panose="02020603050405020304" pitchFamily="18" charset="0"/>
              </a:rPr>
              <a:t>1</a:t>
            </a:r>
            <a:r>
              <a:rPr lang="en-US" sz="2400" dirty="0">
                <a:solidFill>
                  <a:srgbClr val="0000FF"/>
                </a:solidFill>
                <a:latin typeface="Times New Roman" panose="02020603050405020304" pitchFamily="18" charset="0"/>
                <a:cs typeface="Times New Roman" panose="02020603050405020304" pitchFamily="18" charset="0"/>
              </a:rPr>
              <a:t> row to 103 in the s</a:t>
            </a:r>
            <a:r>
              <a:rPr lang="en-US" sz="2400" baseline="30000" dirty="0">
                <a:solidFill>
                  <a:srgbClr val="0000FF"/>
                </a:solidFill>
                <a:latin typeface="Times New Roman" panose="02020603050405020304" pitchFamily="18" charset="0"/>
                <a:cs typeface="Times New Roman" panose="02020603050405020304" pitchFamily="18" charset="0"/>
              </a:rPr>
              <a:t>0</a:t>
            </a:r>
            <a:r>
              <a:rPr lang="en-US" sz="2400" dirty="0">
                <a:solidFill>
                  <a:srgbClr val="0000FF"/>
                </a:solidFill>
                <a:latin typeface="Times New Roman" panose="02020603050405020304" pitchFamily="18" charset="0"/>
                <a:cs typeface="Times New Roman" panose="02020603050405020304" pitchFamily="18" charset="0"/>
              </a:rPr>
              <a:t> row.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Thus, the system is unstable since two poles exist in the right half-</a:t>
            </a:r>
            <a:r>
              <a:rPr lang="en-US" sz="2400" dirty="0" err="1">
                <a:solidFill>
                  <a:srgbClr val="0000FF"/>
                </a:solidFill>
                <a:latin typeface="Times New Roman" panose="02020603050405020304" pitchFamily="18" charset="0"/>
                <a:cs typeface="Times New Roman" panose="02020603050405020304" pitchFamily="18" charset="0"/>
              </a:rPr>
              <a:t>planey</a:t>
            </a:r>
            <a:r>
              <a:rPr lang="en-US" sz="2400" dirty="0">
                <a:solidFill>
                  <a:srgbClr val="0000FF"/>
                </a:solidFill>
                <a:latin typeface="Times New Roman" panose="02020603050405020304" pitchFamily="18" charset="0"/>
                <a:cs typeface="Times New Roman" panose="02020603050405020304" pitchFamily="18" charset="0"/>
              </a:rPr>
              <a:t>.</a:t>
            </a:r>
          </a:p>
        </p:txBody>
      </p:sp>
      <p:pic>
        <p:nvPicPr>
          <p:cNvPr id="8" name="Picture 7">
            <a:extLst>
              <a:ext uri="{FF2B5EF4-FFF2-40B4-BE49-F238E27FC236}">
                <a16:creationId xmlns:a16="http://schemas.microsoft.com/office/drawing/2014/main" id="{9603508C-7BF0-4583-8A96-2A3FB8F9CB6A}"/>
              </a:ext>
            </a:extLst>
          </p:cNvPr>
          <p:cNvPicPr>
            <a:picLocks noChangeAspect="1"/>
          </p:cNvPicPr>
          <p:nvPr/>
        </p:nvPicPr>
        <p:blipFill>
          <a:blip r:embed="rId2"/>
          <a:stretch>
            <a:fillRect/>
          </a:stretch>
        </p:blipFill>
        <p:spPr>
          <a:xfrm>
            <a:off x="9951720" y="3647417"/>
            <a:ext cx="2062206" cy="3007384"/>
          </a:xfrm>
          <a:prstGeom prst="rect">
            <a:avLst/>
          </a:prstGeom>
        </p:spPr>
      </p:pic>
    </p:spTree>
    <p:extLst>
      <p:ext uri="{BB962C8B-B14F-4D97-AF65-F5344CB8AC3E}">
        <p14:creationId xmlns:p14="http://schemas.microsoft.com/office/powerpoint/2010/main" val="1626429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Zero Only in the First Column (Epsilon method) </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752618"/>
            <a:ext cx="11507372" cy="4457952"/>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Determine the stability of the closed-loop transfer function</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Form the Routh table by using the denominator. Begin by assembling the Routh table down to the row where a zero appears only in the first column (the s</a:t>
            </a:r>
            <a:r>
              <a:rPr lang="en-US" sz="2400" baseline="30000" dirty="0">
                <a:solidFill>
                  <a:srgbClr val="0000FF"/>
                </a:solidFill>
                <a:latin typeface="Times New Roman" panose="02020603050405020304" pitchFamily="18" charset="0"/>
                <a:cs typeface="Times New Roman" panose="02020603050405020304" pitchFamily="18" charset="0"/>
              </a:rPr>
              <a:t>3</a:t>
            </a:r>
            <a:r>
              <a:rPr lang="en-US" sz="2400" dirty="0">
                <a:solidFill>
                  <a:srgbClr val="0000FF"/>
                </a:solidFill>
                <a:latin typeface="Times New Roman" panose="02020603050405020304" pitchFamily="18" charset="0"/>
                <a:cs typeface="Times New Roman" panose="02020603050405020304" pitchFamily="18" charset="0"/>
              </a:rPr>
              <a:t> row).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Next replace the zero by a small number, </a:t>
            </a:r>
            <a:r>
              <a:rPr lang="el-GR" sz="2400" b="1" dirty="0">
                <a:solidFill>
                  <a:srgbClr val="0000FF"/>
                </a:solidFill>
                <a:latin typeface="Times New Roman" panose="02020603050405020304" pitchFamily="18" charset="0"/>
                <a:cs typeface="Times New Roman" panose="02020603050405020304" pitchFamily="18" charset="0"/>
              </a:rPr>
              <a:t>ε</a:t>
            </a:r>
            <a:r>
              <a:rPr lang="en-US" sz="2400" dirty="0">
                <a:solidFill>
                  <a:srgbClr val="0000FF"/>
                </a:solidFill>
                <a:latin typeface="Times New Roman" panose="02020603050405020304" pitchFamily="18" charset="0"/>
                <a:cs typeface="Times New Roman" panose="02020603050405020304" pitchFamily="18" charset="0"/>
              </a:rPr>
              <a:t>, and complete the table.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To begin the interpretation, we must first assume a sign, positive or negative, for the quantity </a:t>
            </a:r>
            <a:r>
              <a:rPr lang="el-GR" sz="2400" b="1" dirty="0">
                <a:solidFill>
                  <a:srgbClr val="0000FF"/>
                </a:solidFill>
                <a:latin typeface="Times New Roman" panose="02020603050405020304" pitchFamily="18" charset="0"/>
                <a:cs typeface="Times New Roman" panose="02020603050405020304" pitchFamily="18" charset="0"/>
              </a:rPr>
              <a:t>ε</a:t>
            </a:r>
            <a:r>
              <a:rPr lang="en-US" sz="2400" dirty="0">
                <a:solidFill>
                  <a:srgbClr val="0000FF"/>
                </a:solidFill>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D1E0416F-D998-4772-9391-697100EC8D4D}"/>
              </a:ext>
            </a:extLst>
          </p:cNvPr>
          <p:cNvPicPr>
            <a:picLocks noChangeAspect="1"/>
          </p:cNvPicPr>
          <p:nvPr/>
        </p:nvPicPr>
        <p:blipFill>
          <a:blip r:embed="rId2"/>
          <a:stretch>
            <a:fillRect/>
          </a:stretch>
        </p:blipFill>
        <p:spPr>
          <a:xfrm>
            <a:off x="429779" y="1319600"/>
            <a:ext cx="4392796" cy="735315"/>
          </a:xfrm>
          <a:prstGeom prst="rect">
            <a:avLst/>
          </a:prstGeom>
        </p:spPr>
      </p:pic>
    </p:spTree>
    <p:extLst>
      <p:ext uri="{BB962C8B-B14F-4D97-AF65-F5344CB8AC3E}">
        <p14:creationId xmlns:p14="http://schemas.microsoft.com/office/powerpoint/2010/main" val="3870138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Zero Only in the First Column (Epsilon method)</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752618"/>
            <a:ext cx="11507372" cy="579967"/>
          </a:xfrm>
          <a:prstGeom prst="rect">
            <a:avLst/>
          </a:prstGeom>
          <a:noFill/>
        </p:spPr>
        <p:txBody>
          <a:bodyPr wrap="square" rtlCol="0">
            <a:spAutoFit/>
          </a:bodyPr>
          <a:lstStyle/>
          <a:p>
            <a:pPr algn="ctr">
              <a:lnSpc>
                <a:spcPct val="150000"/>
              </a:lnSpc>
            </a:pPr>
            <a:r>
              <a:rPr lang="en-US" sz="2400" dirty="0">
                <a:solidFill>
                  <a:srgbClr val="0000FF"/>
                </a:solidFill>
                <a:latin typeface="Times New Roman" panose="02020603050405020304" pitchFamily="18" charset="0"/>
                <a:cs typeface="Times New Roman" panose="02020603050405020304" pitchFamily="18" charset="0"/>
              </a:rPr>
              <a:t>Completed Routh table</a:t>
            </a:r>
          </a:p>
        </p:txBody>
      </p:sp>
      <p:pic>
        <p:nvPicPr>
          <p:cNvPr id="4" name="Picture 3">
            <a:extLst>
              <a:ext uri="{FF2B5EF4-FFF2-40B4-BE49-F238E27FC236}">
                <a16:creationId xmlns:a16="http://schemas.microsoft.com/office/drawing/2014/main" id="{D3859A2E-A766-41DD-A175-C3D4F4793F4A}"/>
              </a:ext>
            </a:extLst>
          </p:cNvPr>
          <p:cNvPicPr>
            <a:picLocks noChangeAspect="1"/>
          </p:cNvPicPr>
          <p:nvPr/>
        </p:nvPicPr>
        <p:blipFill>
          <a:blip r:embed="rId2"/>
          <a:stretch>
            <a:fillRect/>
          </a:stretch>
        </p:blipFill>
        <p:spPr>
          <a:xfrm>
            <a:off x="3244990" y="1515002"/>
            <a:ext cx="6039336" cy="4022197"/>
          </a:xfrm>
          <a:prstGeom prst="rect">
            <a:avLst/>
          </a:prstGeom>
        </p:spPr>
      </p:pic>
    </p:spTree>
    <p:extLst>
      <p:ext uri="{BB962C8B-B14F-4D97-AF65-F5344CB8AC3E}">
        <p14:creationId xmlns:p14="http://schemas.microsoft.com/office/powerpoint/2010/main" val="1661083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Zero Only in the First Column (Epsilon method)</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752618"/>
            <a:ext cx="11507372" cy="579967"/>
          </a:xfrm>
          <a:prstGeom prst="rect">
            <a:avLst/>
          </a:prstGeom>
          <a:noFill/>
        </p:spPr>
        <p:txBody>
          <a:bodyPr wrap="square" rtlCol="0">
            <a:spAutoFit/>
          </a:bodyPr>
          <a:lstStyle/>
          <a:p>
            <a:pPr algn="ctr">
              <a:lnSpc>
                <a:spcPct val="150000"/>
              </a:lnSpc>
            </a:pPr>
            <a:r>
              <a:rPr lang="en-US" sz="2400" dirty="0">
                <a:solidFill>
                  <a:srgbClr val="0000FF"/>
                </a:solidFill>
                <a:latin typeface="Times New Roman" panose="02020603050405020304" pitchFamily="18" charset="0"/>
                <a:cs typeface="Times New Roman" panose="02020603050405020304" pitchFamily="18" charset="0"/>
              </a:rPr>
              <a:t>Determining signs in first column of a Routh table with zero as first element in a row</a:t>
            </a:r>
          </a:p>
        </p:txBody>
      </p:sp>
      <p:pic>
        <p:nvPicPr>
          <p:cNvPr id="3" name="Picture 2">
            <a:extLst>
              <a:ext uri="{FF2B5EF4-FFF2-40B4-BE49-F238E27FC236}">
                <a16:creationId xmlns:a16="http://schemas.microsoft.com/office/drawing/2014/main" id="{5A65A2D4-00D9-488C-9D3A-33CD7718159D}"/>
              </a:ext>
            </a:extLst>
          </p:cNvPr>
          <p:cNvPicPr>
            <a:picLocks noChangeAspect="1"/>
          </p:cNvPicPr>
          <p:nvPr/>
        </p:nvPicPr>
        <p:blipFill>
          <a:blip r:embed="rId2"/>
          <a:stretch>
            <a:fillRect/>
          </a:stretch>
        </p:blipFill>
        <p:spPr>
          <a:xfrm>
            <a:off x="1662445" y="1397060"/>
            <a:ext cx="9249395" cy="4388974"/>
          </a:xfrm>
          <a:prstGeom prst="rect">
            <a:avLst/>
          </a:prstGeom>
        </p:spPr>
      </p:pic>
    </p:spTree>
    <p:extLst>
      <p:ext uri="{BB962C8B-B14F-4D97-AF65-F5344CB8AC3E}">
        <p14:creationId xmlns:p14="http://schemas.microsoft.com/office/powerpoint/2010/main" val="829031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Zero Only in the First Column (Epsilon method)</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11507372" cy="3903954"/>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If </a:t>
            </a:r>
            <a:r>
              <a:rPr lang="el-GR" sz="2400" b="1" dirty="0">
                <a:solidFill>
                  <a:srgbClr val="0000FF"/>
                </a:solidFill>
                <a:latin typeface="Times New Roman" panose="02020603050405020304" pitchFamily="18" charset="0"/>
                <a:cs typeface="Times New Roman" panose="02020603050405020304" pitchFamily="18" charset="0"/>
              </a:rPr>
              <a:t>ε</a:t>
            </a:r>
            <a:r>
              <a:rPr lang="en-US" sz="2400" dirty="0">
                <a:solidFill>
                  <a:srgbClr val="0000FF"/>
                </a:solidFill>
                <a:latin typeface="Times New Roman" panose="02020603050405020304" pitchFamily="18" charset="0"/>
                <a:cs typeface="Times New Roman" panose="02020603050405020304" pitchFamily="18" charset="0"/>
              </a:rPr>
              <a:t> is chosen </a:t>
            </a:r>
            <a:r>
              <a:rPr lang="en-US" sz="2400" b="1" dirty="0">
                <a:solidFill>
                  <a:srgbClr val="0000FF"/>
                </a:solidFill>
                <a:latin typeface="Times New Roman" panose="02020603050405020304" pitchFamily="18" charset="0"/>
                <a:cs typeface="Times New Roman" panose="02020603050405020304" pitchFamily="18" charset="0"/>
              </a:rPr>
              <a:t>positive</a:t>
            </a:r>
            <a:r>
              <a:rPr lang="en-US" sz="2400" dirty="0">
                <a:solidFill>
                  <a:srgbClr val="0000FF"/>
                </a:solidFill>
                <a:latin typeface="Times New Roman" panose="02020603050405020304" pitchFamily="18" charset="0"/>
                <a:cs typeface="Times New Roman" panose="02020603050405020304" pitchFamily="18" charset="0"/>
              </a:rPr>
              <a:t>, table will show a sign change from the s</a:t>
            </a:r>
            <a:r>
              <a:rPr lang="en-US" sz="2400" baseline="30000" dirty="0">
                <a:solidFill>
                  <a:srgbClr val="0000FF"/>
                </a:solidFill>
                <a:latin typeface="Times New Roman" panose="02020603050405020304" pitchFamily="18" charset="0"/>
                <a:cs typeface="Times New Roman" panose="02020603050405020304" pitchFamily="18" charset="0"/>
              </a:rPr>
              <a:t>3</a:t>
            </a:r>
            <a:r>
              <a:rPr lang="en-US" sz="2400" dirty="0">
                <a:solidFill>
                  <a:srgbClr val="0000FF"/>
                </a:solidFill>
                <a:latin typeface="Times New Roman" panose="02020603050405020304" pitchFamily="18" charset="0"/>
                <a:cs typeface="Times New Roman" panose="02020603050405020304" pitchFamily="18" charset="0"/>
              </a:rPr>
              <a:t> row to the s</a:t>
            </a:r>
            <a:r>
              <a:rPr lang="en-US" sz="2400" baseline="30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row, and there will be another sign change from the s</a:t>
            </a:r>
            <a:r>
              <a:rPr lang="en-US" sz="2400" baseline="30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row to the s</a:t>
            </a:r>
            <a:r>
              <a:rPr lang="en-US" sz="2400" baseline="30000" dirty="0">
                <a:solidFill>
                  <a:srgbClr val="0000FF"/>
                </a:solidFill>
                <a:latin typeface="Times New Roman" panose="02020603050405020304" pitchFamily="18" charset="0"/>
                <a:cs typeface="Times New Roman" panose="02020603050405020304" pitchFamily="18" charset="0"/>
              </a:rPr>
              <a:t>1</a:t>
            </a:r>
            <a:r>
              <a:rPr lang="en-US" sz="2400" dirty="0">
                <a:solidFill>
                  <a:srgbClr val="0000FF"/>
                </a:solidFill>
                <a:latin typeface="Times New Roman" panose="02020603050405020304" pitchFamily="18" charset="0"/>
                <a:cs typeface="Times New Roman" panose="02020603050405020304" pitchFamily="18" charset="0"/>
              </a:rPr>
              <a:t> row.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Hence, the system is unstable and has two poles in the right half-plane.</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If </a:t>
            </a:r>
            <a:r>
              <a:rPr lang="el-GR" sz="2400" b="1" dirty="0">
                <a:solidFill>
                  <a:srgbClr val="0000FF"/>
                </a:solidFill>
                <a:latin typeface="Times New Roman" panose="02020603050405020304" pitchFamily="18" charset="0"/>
                <a:cs typeface="Times New Roman" panose="02020603050405020304" pitchFamily="18" charset="0"/>
              </a:rPr>
              <a:t>ε</a:t>
            </a:r>
            <a:r>
              <a:rPr lang="en-US" sz="2400" dirty="0">
                <a:solidFill>
                  <a:srgbClr val="0000FF"/>
                </a:solidFill>
                <a:latin typeface="Times New Roman" panose="02020603050405020304" pitchFamily="18" charset="0"/>
                <a:cs typeface="Times New Roman" panose="02020603050405020304" pitchFamily="18" charset="0"/>
              </a:rPr>
              <a:t> is chosen </a:t>
            </a:r>
            <a:r>
              <a:rPr lang="en-US" sz="2400" b="1" dirty="0">
                <a:solidFill>
                  <a:srgbClr val="0000FF"/>
                </a:solidFill>
                <a:latin typeface="Times New Roman" panose="02020603050405020304" pitchFamily="18" charset="0"/>
                <a:cs typeface="Times New Roman" panose="02020603050405020304" pitchFamily="18" charset="0"/>
              </a:rPr>
              <a:t>negative</a:t>
            </a:r>
            <a:r>
              <a:rPr lang="en-US" sz="2400" dirty="0">
                <a:solidFill>
                  <a:srgbClr val="0000FF"/>
                </a:solidFill>
                <a:latin typeface="Times New Roman" panose="02020603050405020304" pitchFamily="18" charset="0"/>
                <a:cs typeface="Times New Roman" panose="02020603050405020304" pitchFamily="18" charset="0"/>
              </a:rPr>
              <a:t>. Table would then show a sign change from the s</a:t>
            </a:r>
            <a:r>
              <a:rPr lang="en-US" sz="2400" baseline="30000" dirty="0">
                <a:solidFill>
                  <a:srgbClr val="0000FF"/>
                </a:solidFill>
                <a:latin typeface="Times New Roman" panose="02020603050405020304" pitchFamily="18" charset="0"/>
                <a:cs typeface="Times New Roman" panose="02020603050405020304" pitchFamily="18" charset="0"/>
              </a:rPr>
              <a:t>4</a:t>
            </a:r>
            <a:r>
              <a:rPr lang="en-US" sz="2400" dirty="0">
                <a:solidFill>
                  <a:srgbClr val="0000FF"/>
                </a:solidFill>
                <a:latin typeface="Times New Roman" panose="02020603050405020304" pitchFamily="18" charset="0"/>
                <a:cs typeface="Times New Roman" panose="02020603050405020304" pitchFamily="18" charset="0"/>
              </a:rPr>
              <a:t> row to the s</a:t>
            </a:r>
            <a:r>
              <a:rPr lang="en-US" sz="2400" baseline="30000" dirty="0">
                <a:solidFill>
                  <a:srgbClr val="0000FF"/>
                </a:solidFill>
                <a:latin typeface="Times New Roman" panose="02020603050405020304" pitchFamily="18" charset="0"/>
                <a:cs typeface="Times New Roman" panose="02020603050405020304" pitchFamily="18" charset="0"/>
              </a:rPr>
              <a:t>3</a:t>
            </a:r>
            <a:r>
              <a:rPr lang="en-US" sz="2400" dirty="0">
                <a:solidFill>
                  <a:srgbClr val="0000FF"/>
                </a:solidFill>
                <a:latin typeface="Times New Roman" panose="02020603050405020304" pitchFamily="18" charset="0"/>
                <a:cs typeface="Times New Roman" panose="02020603050405020304" pitchFamily="18" charset="0"/>
              </a:rPr>
              <a:t> row. Another sign change would occur from the s</a:t>
            </a:r>
            <a:r>
              <a:rPr lang="en-US" sz="2400" baseline="30000" dirty="0">
                <a:solidFill>
                  <a:srgbClr val="0000FF"/>
                </a:solidFill>
                <a:latin typeface="Times New Roman" panose="02020603050405020304" pitchFamily="18" charset="0"/>
                <a:cs typeface="Times New Roman" panose="02020603050405020304" pitchFamily="18" charset="0"/>
              </a:rPr>
              <a:t>3</a:t>
            </a:r>
            <a:r>
              <a:rPr lang="en-US" sz="2400" dirty="0">
                <a:solidFill>
                  <a:srgbClr val="0000FF"/>
                </a:solidFill>
                <a:latin typeface="Times New Roman" panose="02020603050405020304" pitchFamily="18" charset="0"/>
                <a:cs typeface="Times New Roman" panose="02020603050405020304" pitchFamily="18" charset="0"/>
              </a:rPr>
              <a:t> row to the s</a:t>
            </a:r>
            <a:r>
              <a:rPr lang="en-US" sz="2400" baseline="30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row.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So the result would be exactly the same as that for a positive choice for </a:t>
            </a:r>
            <a:r>
              <a:rPr lang="el-GR" sz="2400" b="1" dirty="0">
                <a:solidFill>
                  <a:srgbClr val="0000FF"/>
                </a:solidFill>
                <a:latin typeface="Times New Roman" panose="02020603050405020304" pitchFamily="18" charset="0"/>
                <a:cs typeface="Times New Roman" panose="02020603050405020304" pitchFamily="18" charset="0"/>
              </a:rPr>
              <a:t>ε</a:t>
            </a:r>
            <a:r>
              <a:rPr lang="en-US" sz="2400" dirty="0">
                <a:solidFill>
                  <a:srgbClr val="0000FF"/>
                </a:solidFill>
                <a:latin typeface="Times New Roman" panose="02020603050405020304" pitchFamily="18" charset="0"/>
                <a:cs typeface="Times New Roman" panose="02020603050405020304" pitchFamily="18" charset="0"/>
              </a:rPr>
              <a:t>.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Thus, the system is unstable, with two poles in the right half-plane</a:t>
            </a:r>
          </a:p>
        </p:txBody>
      </p:sp>
    </p:spTree>
    <p:extLst>
      <p:ext uri="{BB962C8B-B14F-4D97-AF65-F5344CB8AC3E}">
        <p14:creationId xmlns:p14="http://schemas.microsoft.com/office/powerpoint/2010/main" val="3604861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Zero Only in the First Column (Alternative method)</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11507372" cy="4457952"/>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Another method that can be used when a zero appears only in the first column of a row is derived from the fact that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 polynomial that has the reciprocal roots of the original polynomial has its roots distributed the same—right half-plane, left half plane, or imaginary axis—because taking the reciprocal of the root value does not move it to another region.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Thus, if we can find the polynomial that has the reciprocal roots of the original, it is possible that the Routh table for the new polynomial will not have a zero in the first column.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This method is usually computationally easier than the epsilon method just discussed.</a:t>
            </a:r>
          </a:p>
        </p:txBody>
      </p:sp>
    </p:spTree>
    <p:extLst>
      <p:ext uri="{BB962C8B-B14F-4D97-AF65-F5344CB8AC3E}">
        <p14:creationId xmlns:p14="http://schemas.microsoft.com/office/powerpoint/2010/main" val="1666936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Zero Only in the First Column (Alternative method)</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11507372" cy="5011949"/>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We now show that the new polynomial (the one with the reciprocal roots) is simply the original polynomial with its coefficients written in reverse order.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Assume the equation.</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                                                                                                  …1</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If s is replaced by 1/d, then d will have roots which are the reciprocal of s. Making this substitution in Eq. (1)</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                                                                                                          …2</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Factoring out (1/d)</a:t>
            </a:r>
            <a:r>
              <a:rPr lang="en-US" sz="2400" baseline="30000" dirty="0">
                <a:solidFill>
                  <a:srgbClr val="0000FF"/>
                </a:solidFill>
                <a:latin typeface="Times New Roman" panose="02020603050405020304" pitchFamily="18" charset="0"/>
                <a:cs typeface="Times New Roman" panose="02020603050405020304" pitchFamily="18" charset="0"/>
              </a:rPr>
              <a:t>n</a:t>
            </a:r>
          </a:p>
        </p:txBody>
      </p:sp>
      <p:pic>
        <p:nvPicPr>
          <p:cNvPr id="3" name="Picture 2">
            <a:extLst>
              <a:ext uri="{FF2B5EF4-FFF2-40B4-BE49-F238E27FC236}">
                <a16:creationId xmlns:a16="http://schemas.microsoft.com/office/drawing/2014/main" id="{B56C93EA-956B-4734-BC72-839D12C75414}"/>
              </a:ext>
            </a:extLst>
          </p:cNvPr>
          <p:cNvPicPr>
            <a:picLocks noChangeAspect="1"/>
          </p:cNvPicPr>
          <p:nvPr/>
        </p:nvPicPr>
        <p:blipFill>
          <a:blip r:embed="rId2"/>
          <a:stretch>
            <a:fillRect/>
          </a:stretch>
        </p:blipFill>
        <p:spPr>
          <a:xfrm>
            <a:off x="2433871" y="2411164"/>
            <a:ext cx="5043889" cy="630486"/>
          </a:xfrm>
          <a:prstGeom prst="rect">
            <a:avLst/>
          </a:prstGeom>
        </p:spPr>
      </p:pic>
      <p:pic>
        <p:nvPicPr>
          <p:cNvPr id="7" name="Picture 6">
            <a:extLst>
              <a:ext uri="{FF2B5EF4-FFF2-40B4-BE49-F238E27FC236}">
                <a16:creationId xmlns:a16="http://schemas.microsoft.com/office/drawing/2014/main" id="{A5C9BE68-5BEB-4FEA-9673-20F640255193}"/>
              </a:ext>
            </a:extLst>
          </p:cNvPr>
          <p:cNvPicPr>
            <a:picLocks noChangeAspect="1"/>
          </p:cNvPicPr>
          <p:nvPr/>
        </p:nvPicPr>
        <p:blipFill>
          <a:blip r:embed="rId3"/>
          <a:stretch>
            <a:fillRect/>
          </a:stretch>
        </p:blipFill>
        <p:spPr>
          <a:xfrm>
            <a:off x="2296404" y="4133058"/>
            <a:ext cx="5643807" cy="864457"/>
          </a:xfrm>
          <a:prstGeom prst="rect">
            <a:avLst/>
          </a:prstGeom>
        </p:spPr>
      </p:pic>
    </p:spTree>
    <p:extLst>
      <p:ext uri="{BB962C8B-B14F-4D97-AF65-F5344CB8AC3E}">
        <p14:creationId xmlns:p14="http://schemas.microsoft.com/office/powerpoint/2010/main" val="1544526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Stability: Definitions  </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844058"/>
            <a:ext cx="11507372" cy="4457952"/>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Therefore, for the stable system only the forced response remains as the natural response approaches zero.</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Now if the input is bounded and the total response is not approaching infinity as time approaches infinity, then the natural response is obviously not approaching infinity.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If the input is unbounded, we see an unbounded total response, and we cannot arrive at any conclusion about the stability of the system; we cannot tell whether the total response is unbounded because the forced response is unbounded or because the natural response is unbounded. </a:t>
            </a:r>
          </a:p>
        </p:txBody>
      </p:sp>
    </p:spTree>
    <p:extLst>
      <p:ext uri="{BB962C8B-B14F-4D97-AF65-F5344CB8AC3E}">
        <p14:creationId xmlns:p14="http://schemas.microsoft.com/office/powerpoint/2010/main" val="2786553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Zero Only in the First Column (Alternative method)</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11507372" cy="3349956"/>
          </a:xfrm>
          <a:prstGeom prst="rect">
            <a:avLst/>
          </a:prstGeom>
          <a:noFill/>
        </p:spPr>
        <p:txBody>
          <a:bodyPr wrap="square" rtlCol="0">
            <a:spAutoFit/>
          </a:bodyPr>
          <a:lstStyle/>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                                                                                                  …3</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Thus, the polynomial with reciprocal roots is a polynomial with the coefficients written in reverse order.</a:t>
            </a:r>
          </a:p>
        </p:txBody>
      </p:sp>
      <p:pic>
        <p:nvPicPr>
          <p:cNvPr id="4" name="Picture 3">
            <a:extLst>
              <a:ext uri="{FF2B5EF4-FFF2-40B4-BE49-F238E27FC236}">
                <a16:creationId xmlns:a16="http://schemas.microsoft.com/office/drawing/2014/main" id="{B4167C4C-A5E8-4E8C-85F2-597EF000C1AC}"/>
              </a:ext>
            </a:extLst>
          </p:cNvPr>
          <p:cNvPicPr>
            <a:picLocks noChangeAspect="1"/>
          </p:cNvPicPr>
          <p:nvPr/>
        </p:nvPicPr>
        <p:blipFill>
          <a:blip r:embed="rId2"/>
          <a:stretch>
            <a:fillRect/>
          </a:stretch>
        </p:blipFill>
        <p:spPr>
          <a:xfrm>
            <a:off x="548640" y="1007676"/>
            <a:ext cx="6366812" cy="1796484"/>
          </a:xfrm>
          <a:prstGeom prst="rect">
            <a:avLst/>
          </a:prstGeom>
        </p:spPr>
      </p:pic>
    </p:spTree>
    <p:extLst>
      <p:ext uri="{BB962C8B-B14F-4D97-AF65-F5344CB8AC3E}">
        <p14:creationId xmlns:p14="http://schemas.microsoft.com/office/powerpoint/2010/main" val="1758295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Zero Only in the First Column (Alternative method)</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11507372" cy="3903954"/>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Determine the stability of the closed-loop transfer function</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First write a polynomial that has the reciprocal roots of the denominator of T(s). This polynomial is formed by writing the denominator of T(s) in reverse order.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Hence</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05E8430-042A-464A-AD75-37B70908B263}"/>
              </a:ext>
            </a:extLst>
          </p:cNvPr>
          <p:cNvPicPr>
            <a:picLocks noChangeAspect="1"/>
          </p:cNvPicPr>
          <p:nvPr/>
        </p:nvPicPr>
        <p:blipFill>
          <a:blip r:embed="rId2"/>
          <a:stretch>
            <a:fillRect/>
          </a:stretch>
        </p:blipFill>
        <p:spPr>
          <a:xfrm>
            <a:off x="429779" y="1461840"/>
            <a:ext cx="4392796" cy="735315"/>
          </a:xfrm>
          <a:prstGeom prst="rect">
            <a:avLst/>
          </a:prstGeom>
        </p:spPr>
      </p:pic>
      <p:pic>
        <p:nvPicPr>
          <p:cNvPr id="3" name="Picture 2">
            <a:extLst>
              <a:ext uri="{FF2B5EF4-FFF2-40B4-BE49-F238E27FC236}">
                <a16:creationId xmlns:a16="http://schemas.microsoft.com/office/drawing/2014/main" id="{A64C119C-1D6A-4E66-8D99-D58EEE2C9AD0}"/>
              </a:ext>
            </a:extLst>
          </p:cNvPr>
          <p:cNvPicPr>
            <a:picLocks noChangeAspect="1"/>
          </p:cNvPicPr>
          <p:nvPr/>
        </p:nvPicPr>
        <p:blipFill>
          <a:blip r:embed="rId3"/>
          <a:stretch>
            <a:fillRect/>
          </a:stretch>
        </p:blipFill>
        <p:spPr>
          <a:xfrm>
            <a:off x="1330592" y="3650499"/>
            <a:ext cx="4883379" cy="461665"/>
          </a:xfrm>
          <a:prstGeom prst="rect">
            <a:avLst/>
          </a:prstGeom>
        </p:spPr>
      </p:pic>
    </p:spTree>
    <p:extLst>
      <p:ext uri="{BB962C8B-B14F-4D97-AF65-F5344CB8AC3E}">
        <p14:creationId xmlns:p14="http://schemas.microsoft.com/office/powerpoint/2010/main" val="1121080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Zero Only in the First Column (Alternative method)</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11507372" cy="5011949"/>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Routh table</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           </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Since there are two sign changes, the system is unstable and has two right-half-plane poles. This is the same as the result obtained before by the epsilon method.</a:t>
            </a:r>
          </a:p>
        </p:txBody>
      </p:sp>
      <p:pic>
        <p:nvPicPr>
          <p:cNvPr id="9" name="Picture 8">
            <a:extLst>
              <a:ext uri="{FF2B5EF4-FFF2-40B4-BE49-F238E27FC236}">
                <a16:creationId xmlns:a16="http://schemas.microsoft.com/office/drawing/2014/main" id="{BD0ABBC0-D2BC-4D4A-82F5-05F700B8B0B7}"/>
              </a:ext>
            </a:extLst>
          </p:cNvPr>
          <p:cNvPicPr>
            <a:picLocks noChangeAspect="1"/>
          </p:cNvPicPr>
          <p:nvPr/>
        </p:nvPicPr>
        <p:blipFill>
          <a:blip r:embed="rId2"/>
          <a:stretch>
            <a:fillRect/>
          </a:stretch>
        </p:blipFill>
        <p:spPr>
          <a:xfrm>
            <a:off x="2818971" y="1310851"/>
            <a:ext cx="5947184" cy="3140114"/>
          </a:xfrm>
          <a:prstGeom prst="rect">
            <a:avLst/>
          </a:prstGeom>
        </p:spPr>
      </p:pic>
    </p:spTree>
    <p:extLst>
      <p:ext uri="{BB962C8B-B14F-4D97-AF65-F5344CB8AC3E}">
        <p14:creationId xmlns:p14="http://schemas.microsoft.com/office/powerpoint/2010/main" val="559033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Entire Row is Zero</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11507372" cy="3903954"/>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Determine the number of right-half-plane poles in the closed-loop transfer function</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Routh table is </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4C7C95E5-0DA6-4DC0-B3CA-391C6A894F2A}"/>
              </a:ext>
            </a:extLst>
          </p:cNvPr>
          <p:cNvPicPr>
            <a:picLocks noChangeAspect="1"/>
          </p:cNvPicPr>
          <p:nvPr/>
        </p:nvPicPr>
        <p:blipFill>
          <a:blip r:embed="rId2"/>
          <a:stretch>
            <a:fillRect/>
          </a:stretch>
        </p:blipFill>
        <p:spPr>
          <a:xfrm>
            <a:off x="341534" y="1432376"/>
            <a:ext cx="4791699" cy="701224"/>
          </a:xfrm>
          <a:prstGeom prst="rect">
            <a:avLst/>
          </a:prstGeom>
        </p:spPr>
      </p:pic>
      <p:pic>
        <p:nvPicPr>
          <p:cNvPr id="7" name="Picture 6">
            <a:extLst>
              <a:ext uri="{FF2B5EF4-FFF2-40B4-BE49-F238E27FC236}">
                <a16:creationId xmlns:a16="http://schemas.microsoft.com/office/drawing/2014/main" id="{B675248F-87E2-4DCF-A37F-1AF9E05BC28D}"/>
              </a:ext>
            </a:extLst>
          </p:cNvPr>
          <p:cNvPicPr>
            <a:picLocks noChangeAspect="1"/>
          </p:cNvPicPr>
          <p:nvPr/>
        </p:nvPicPr>
        <p:blipFill>
          <a:blip r:embed="rId3"/>
          <a:stretch>
            <a:fillRect/>
          </a:stretch>
        </p:blipFill>
        <p:spPr>
          <a:xfrm>
            <a:off x="2769395" y="3429000"/>
            <a:ext cx="7504920" cy="3225800"/>
          </a:xfrm>
          <a:prstGeom prst="rect">
            <a:avLst/>
          </a:prstGeom>
        </p:spPr>
      </p:pic>
    </p:spTree>
    <p:extLst>
      <p:ext uri="{BB962C8B-B14F-4D97-AF65-F5344CB8AC3E}">
        <p14:creationId xmlns:p14="http://schemas.microsoft.com/office/powerpoint/2010/main" val="2580103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Entire Row is Zero</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11507372" cy="6119945"/>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At the second row we multiply through by 1/7 for convenience. </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We stop at the third row, since the entire row consists of zeros, and use the following procedure. First we return to the row immediately above the row of zeros and form an auxiliary polynomial, using the entries in that row as coefficients.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polynomial will start with the power of s in the label column and continue by skipping every other power of s. Thus, the polynomial formed for this example is</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Next we differentiate the polynomial with respect to s and obtain</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                                                     …1</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CDC64A00-7100-4322-AF9E-C1B2BA88A50C}"/>
              </a:ext>
            </a:extLst>
          </p:cNvPr>
          <p:cNvPicPr>
            <a:picLocks noChangeAspect="1"/>
          </p:cNvPicPr>
          <p:nvPr/>
        </p:nvPicPr>
        <p:blipFill>
          <a:blip r:embed="rId2"/>
          <a:stretch>
            <a:fillRect/>
          </a:stretch>
        </p:blipFill>
        <p:spPr>
          <a:xfrm>
            <a:off x="422435" y="1497879"/>
            <a:ext cx="8132285" cy="368568"/>
          </a:xfrm>
          <a:prstGeom prst="rect">
            <a:avLst/>
          </a:prstGeom>
        </p:spPr>
      </p:pic>
      <p:pic>
        <p:nvPicPr>
          <p:cNvPr id="9" name="Picture 8">
            <a:extLst>
              <a:ext uri="{FF2B5EF4-FFF2-40B4-BE49-F238E27FC236}">
                <a16:creationId xmlns:a16="http://schemas.microsoft.com/office/drawing/2014/main" id="{F26684C4-73F4-4DC1-93B6-6AE428E6938B}"/>
              </a:ext>
            </a:extLst>
          </p:cNvPr>
          <p:cNvPicPr>
            <a:picLocks noChangeAspect="1"/>
          </p:cNvPicPr>
          <p:nvPr/>
        </p:nvPicPr>
        <p:blipFill>
          <a:blip r:embed="rId3"/>
          <a:stretch>
            <a:fillRect/>
          </a:stretch>
        </p:blipFill>
        <p:spPr>
          <a:xfrm>
            <a:off x="432974" y="4793985"/>
            <a:ext cx="2725167" cy="368567"/>
          </a:xfrm>
          <a:prstGeom prst="rect">
            <a:avLst/>
          </a:prstGeom>
        </p:spPr>
      </p:pic>
      <p:pic>
        <p:nvPicPr>
          <p:cNvPr id="11" name="Picture 10">
            <a:extLst>
              <a:ext uri="{FF2B5EF4-FFF2-40B4-BE49-F238E27FC236}">
                <a16:creationId xmlns:a16="http://schemas.microsoft.com/office/drawing/2014/main" id="{981E5AB2-A541-4886-979B-8AA0ACDF4BEC}"/>
              </a:ext>
            </a:extLst>
          </p:cNvPr>
          <p:cNvPicPr>
            <a:picLocks noChangeAspect="1"/>
          </p:cNvPicPr>
          <p:nvPr/>
        </p:nvPicPr>
        <p:blipFill>
          <a:blip r:embed="rId4"/>
          <a:stretch>
            <a:fillRect/>
          </a:stretch>
        </p:blipFill>
        <p:spPr>
          <a:xfrm>
            <a:off x="422436" y="5673490"/>
            <a:ext cx="3325382" cy="855098"/>
          </a:xfrm>
          <a:prstGeom prst="rect">
            <a:avLst/>
          </a:prstGeom>
        </p:spPr>
      </p:pic>
    </p:spTree>
    <p:extLst>
      <p:ext uri="{BB962C8B-B14F-4D97-AF65-F5344CB8AC3E}">
        <p14:creationId xmlns:p14="http://schemas.microsoft.com/office/powerpoint/2010/main" val="2372714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Entire Row is Zero</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11507372" cy="3349956"/>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Use the coefficients of Eq. (1) to replace the row of zeros.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Again, for convenience, the third row is multiplied by 1/4 after replacing the zeros.</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remainder of the table is formed in a straightforward manner by following the standard procedure. Table shows that all entries in the first column are positive. Hence, there are no right–half-plane poles.</a:t>
            </a:r>
          </a:p>
        </p:txBody>
      </p:sp>
      <p:pic>
        <p:nvPicPr>
          <p:cNvPr id="3" name="Picture 2">
            <a:extLst>
              <a:ext uri="{FF2B5EF4-FFF2-40B4-BE49-F238E27FC236}">
                <a16:creationId xmlns:a16="http://schemas.microsoft.com/office/drawing/2014/main" id="{3E34BFDC-8D5D-4F00-BCEF-4DE1A47B9172}"/>
              </a:ext>
            </a:extLst>
          </p:cNvPr>
          <p:cNvPicPr>
            <a:picLocks noChangeAspect="1"/>
          </p:cNvPicPr>
          <p:nvPr/>
        </p:nvPicPr>
        <p:blipFill>
          <a:blip r:embed="rId2"/>
          <a:stretch>
            <a:fillRect/>
          </a:stretch>
        </p:blipFill>
        <p:spPr>
          <a:xfrm>
            <a:off x="341534" y="2000609"/>
            <a:ext cx="9537869" cy="446216"/>
          </a:xfrm>
          <a:prstGeom prst="rect">
            <a:avLst/>
          </a:prstGeom>
        </p:spPr>
      </p:pic>
    </p:spTree>
    <p:extLst>
      <p:ext uri="{BB962C8B-B14F-4D97-AF65-F5344CB8AC3E}">
        <p14:creationId xmlns:p14="http://schemas.microsoft.com/office/powerpoint/2010/main" val="13211121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Entire Row is Zero</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11507372" cy="4457952"/>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An entire row of zeros:</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An entire row of zeros will appear in the Routh table when a purely even or purely odd polynomial is a factor of the original polynomial.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For example, s</a:t>
            </a:r>
            <a:r>
              <a:rPr lang="en-US" sz="2400" baseline="30000" dirty="0">
                <a:solidFill>
                  <a:srgbClr val="0000FF"/>
                </a:solidFill>
                <a:latin typeface="Times New Roman" panose="02020603050405020304" pitchFamily="18" charset="0"/>
                <a:cs typeface="Times New Roman" panose="02020603050405020304" pitchFamily="18" charset="0"/>
              </a:rPr>
              <a:t>4</a:t>
            </a:r>
            <a:r>
              <a:rPr lang="en-US" sz="2400" dirty="0">
                <a:solidFill>
                  <a:srgbClr val="0000FF"/>
                </a:solidFill>
                <a:latin typeface="Times New Roman" panose="02020603050405020304" pitchFamily="18" charset="0"/>
                <a:cs typeface="Times New Roman" panose="02020603050405020304" pitchFamily="18" charset="0"/>
              </a:rPr>
              <a:t> + 5s</a:t>
            </a:r>
            <a:r>
              <a:rPr lang="en-US" sz="2400" baseline="30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+ 7 is an even polynomial; it has only even powers of s. Even polynomials only have roots that are symmetrical about the origin.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polynomial s</a:t>
            </a:r>
            <a:r>
              <a:rPr lang="en-US" sz="2400" baseline="30000" dirty="0">
                <a:solidFill>
                  <a:srgbClr val="0000FF"/>
                </a:solidFill>
                <a:latin typeface="Times New Roman" panose="02020603050405020304" pitchFamily="18" charset="0"/>
                <a:cs typeface="Times New Roman" panose="02020603050405020304" pitchFamily="18" charset="0"/>
              </a:rPr>
              <a:t>5</a:t>
            </a:r>
            <a:r>
              <a:rPr lang="en-US" sz="2400" dirty="0">
                <a:solidFill>
                  <a:srgbClr val="0000FF"/>
                </a:solidFill>
                <a:latin typeface="Times New Roman" panose="02020603050405020304" pitchFamily="18" charset="0"/>
                <a:cs typeface="Times New Roman" panose="02020603050405020304" pitchFamily="18" charset="0"/>
              </a:rPr>
              <a:t> + 5s</a:t>
            </a:r>
            <a:r>
              <a:rPr lang="en-US" sz="2400" baseline="30000" dirty="0">
                <a:solidFill>
                  <a:srgbClr val="0000FF"/>
                </a:solidFill>
                <a:latin typeface="Times New Roman" panose="02020603050405020304" pitchFamily="18" charset="0"/>
                <a:cs typeface="Times New Roman" panose="02020603050405020304" pitchFamily="18" charset="0"/>
              </a:rPr>
              <a:t>3</a:t>
            </a:r>
            <a:r>
              <a:rPr lang="en-US" sz="2400" dirty="0">
                <a:solidFill>
                  <a:srgbClr val="0000FF"/>
                </a:solidFill>
                <a:latin typeface="Times New Roman" panose="02020603050405020304" pitchFamily="18" charset="0"/>
                <a:cs typeface="Times New Roman" panose="02020603050405020304" pitchFamily="18" charset="0"/>
              </a:rPr>
              <a:t> + 7s is an example of an odd polynomial; it has only odd powers of </a:t>
            </a:r>
            <a:r>
              <a:rPr lang="en-US" sz="2400" b="1" dirty="0">
                <a:solidFill>
                  <a:srgbClr val="0000FF"/>
                </a:solidFill>
                <a:latin typeface="Times New Roman" panose="02020603050405020304" pitchFamily="18" charset="0"/>
                <a:cs typeface="Times New Roman" panose="02020603050405020304" pitchFamily="18" charset="0"/>
              </a:rPr>
              <a:t>s</a:t>
            </a:r>
            <a:r>
              <a:rPr lang="en-US" sz="2400" dirty="0">
                <a:solidFill>
                  <a:srgbClr val="0000FF"/>
                </a:solidFill>
                <a:latin typeface="Times New Roman" panose="02020603050405020304" pitchFamily="18" charset="0"/>
                <a:cs typeface="Times New Roman" panose="02020603050405020304" pitchFamily="18" charset="0"/>
              </a:rPr>
              <a:t>. Odd polynomials are the product of an even polynomial and an odd power of </a:t>
            </a:r>
            <a:r>
              <a:rPr lang="en-US" sz="2400" b="1" dirty="0">
                <a:solidFill>
                  <a:srgbClr val="0000FF"/>
                </a:solidFill>
                <a:latin typeface="Times New Roman" panose="02020603050405020304" pitchFamily="18" charset="0"/>
                <a:cs typeface="Times New Roman" panose="02020603050405020304" pitchFamily="18" charset="0"/>
              </a:rPr>
              <a:t>s</a:t>
            </a:r>
            <a:r>
              <a:rPr lang="en-US" sz="2400" dirty="0">
                <a:solidFill>
                  <a:srgbClr val="0000FF"/>
                </a:solidFill>
                <a:latin typeface="Times New Roman" panose="02020603050405020304" pitchFamily="18" charset="0"/>
                <a:cs typeface="Times New Roman" panose="02020603050405020304" pitchFamily="18" charset="0"/>
              </a:rPr>
              <a:t>. Thus, the constant term of an odd polynomial is always missing.</a:t>
            </a:r>
          </a:p>
        </p:txBody>
      </p:sp>
    </p:spTree>
    <p:extLst>
      <p:ext uri="{BB962C8B-B14F-4D97-AF65-F5344CB8AC3E}">
        <p14:creationId xmlns:p14="http://schemas.microsoft.com/office/powerpoint/2010/main" val="1633796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Entire Row is Zero</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11507372" cy="2795958"/>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An entire row of zeros:</a:t>
            </a:r>
          </a:p>
          <a:p>
            <a:pPr marL="457200" indent="-457200" algn="just">
              <a:lnSpc>
                <a:spcPct val="150000"/>
              </a:lnSpc>
              <a:buAutoNum type="arabicParenBoth"/>
            </a:pPr>
            <a:r>
              <a:rPr lang="en-US" sz="2400" dirty="0">
                <a:solidFill>
                  <a:srgbClr val="0000FF"/>
                </a:solidFill>
                <a:latin typeface="Times New Roman" panose="02020603050405020304" pitchFamily="18" charset="0"/>
                <a:cs typeface="Times New Roman" panose="02020603050405020304" pitchFamily="18" charset="0"/>
              </a:rPr>
              <a:t>The roots are symmetrical and real,</a:t>
            </a:r>
          </a:p>
          <a:p>
            <a:pPr marL="457200" indent="-457200" algn="just">
              <a:lnSpc>
                <a:spcPct val="150000"/>
              </a:lnSpc>
              <a:buAutoNum type="arabicParenBoth"/>
            </a:pPr>
            <a:r>
              <a:rPr lang="en-US" sz="2400" dirty="0">
                <a:solidFill>
                  <a:srgbClr val="0000FF"/>
                </a:solidFill>
                <a:latin typeface="Times New Roman" panose="02020603050405020304" pitchFamily="18" charset="0"/>
                <a:cs typeface="Times New Roman" panose="02020603050405020304" pitchFamily="18" charset="0"/>
              </a:rPr>
              <a:t>the roots are symmetrical and imaginary, or </a:t>
            </a:r>
          </a:p>
          <a:p>
            <a:pPr marL="457200" indent="-457200" algn="just">
              <a:lnSpc>
                <a:spcPct val="150000"/>
              </a:lnSpc>
              <a:buAutoNum type="arabicParenBoth"/>
            </a:pPr>
            <a:r>
              <a:rPr lang="en-US" sz="2400" dirty="0">
                <a:solidFill>
                  <a:srgbClr val="0000FF"/>
                </a:solidFill>
                <a:latin typeface="Times New Roman" panose="02020603050405020304" pitchFamily="18" charset="0"/>
                <a:cs typeface="Times New Roman" panose="02020603050405020304" pitchFamily="18" charset="0"/>
              </a:rPr>
              <a:t>the roots are quadrantal.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Each case or combination of these cases will generate an even polynomial.</a:t>
            </a:r>
          </a:p>
        </p:txBody>
      </p:sp>
    </p:spTree>
    <p:extLst>
      <p:ext uri="{BB962C8B-B14F-4D97-AF65-F5344CB8AC3E}">
        <p14:creationId xmlns:p14="http://schemas.microsoft.com/office/powerpoint/2010/main" val="682256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Entire Row is Zero</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65174" y="791077"/>
            <a:ext cx="11507372" cy="5565947"/>
          </a:xfrm>
          <a:prstGeom prst="rect">
            <a:avLst/>
          </a:prstGeom>
          <a:noFill/>
        </p:spPr>
        <p:txBody>
          <a:bodyPr wrap="square" rtlCol="0">
            <a:spAutoFit/>
          </a:bodyPr>
          <a:lstStyle/>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 Real and symmetrical about the origin</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B: Imaginary and symmetrical about the origin</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C: Quadrantal and symmetrical about the origin</a:t>
            </a:r>
          </a:p>
        </p:txBody>
      </p:sp>
      <p:pic>
        <p:nvPicPr>
          <p:cNvPr id="3" name="Picture 2">
            <a:extLst>
              <a:ext uri="{FF2B5EF4-FFF2-40B4-BE49-F238E27FC236}">
                <a16:creationId xmlns:a16="http://schemas.microsoft.com/office/drawing/2014/main" id="{4C1515F3-A512-4B5F-82B5-AF5AA5A5F8FD}"/>
              </a:ext>
            </a:extLst>
          </p:cNvPr>
          <p:cNvPicPr>
            <a:picLocks noChangeAspect="1"/>
          </p:cNvPicPr>
          <p:nvPr/>
        </p:nvPicPr>
        <p:blipFill>
          <a:blip r:embed="rId2"/>
          <a:stretch>
            <a:fillRect/>
          </a:stretch>
        </p:blipFill>
        <p:spPr>
          <a:xfrm>
            <a:off x="3946119" y="895523"/>
            <a:ext cx="4202201" cy="3852018"/>
          </a:xfrm>
          <a:prstGeom prst="rect">
            <a:avLst/>
          </a:prstGeom>
        </p:spPr>
      </p:pic>
      <p:pic>
        <p:nvPicPr>
          <p:cNvPr id="9" name="Picture 8">
            <a:extLst>
              <a:ext uri="{FF2B5EF4-FFF2-40B4-BE49-F238E27FC236}">
                <a16:creationId xmlns:a16="http://schemas.microsoft.com/office/drawing/2014/main" id="{5B8DD07D-078D-4DC4-92F7-B6B41FD6D2C7}"/>
              </a:ext>
            </a:extLst>
          </p:cNvPr>
          <p:cNvPicPr>
            <a:picLocks noChangeAspect="1"/>
          </p:cNvPicPr>
          <p:nvPr/>
        </p:nvPicPr>
        <p:blipFill>
          <a:blip r:embed="rId3"/>
          <a:stretch>
            <a:fillRect/>
          </a:stretch>
        </p:blipFill>
        <p:spPr>
          <a:xfrm>
            <a:off x="8120166" y="4905137"/>
            <a:ext cx="912572" cy="108639"/>
          </a:xfrm>
          <a:prstGeom prst="rect">
            <a:avLst/>
          </a:prstGeom>
        </p:spPr>
      </p:pic>
      <p:pic>
        <p:nvPicPr>
          <p:cNvPr id="11" name="Picture 10">
            <a:extLst>
              <a:ext uri="{FF2B5EF4-FFF2-40B4-BE49-F238E27FC236}">
                <a16:creationId xmlns:a16="http://schemas.microsoft.com/office/drawing/2014/main" id="{2588CB28-2702-4B56-AE5E-A2CC9BAFE055}"/>
              </a:ext>
            </a:extLst>
          </p:cNvPr>
          <p:cNvPicPr>
            <a:picLocks noChangeAspect="1"/>
          </p:cNvPicPr>
          <p:nvPr/>
        </p:nvPicPr>
        <p:blipFill>
          <a:blip r:embed="rId4"/>
          <a:stretch>
            <a:fillRect/>
          </a:stretch>
        </p:blipFill>
        <p:spPr>
          <a:xfrm>
            <a:off x="8121022" y="5527651"/>
            <a:ext cx="758818" cy="85367"/>
          </a:xfrm>
          <a:prstGeom prst="rect">
            <a:avLst/>
          </a:prstGeom>
        </p:spPr>
      </p:pic>
      <p:pic>
        <p:nvPicPr>
          <p:cNvPr id="15" name="Picture 14">
            <a:extLst>
              <a:ext uri="{FF2B5EF4-FFF2-40B4-BE49-F238E27FC236}">
                <a16:creationId xmlns:a16="http://schemas.microsoft.com/office/drawing/2014/main" id="{84C1FDDA-06CA-4C1C-B021-686952201141}"/>
              </a:ext>
            </a:extLst>
          </p:cNvPr>
          <p:cNvPicPr>
            <a:picLocks noChangeAspect="1"/>
          </p:cNvPicPr>
          <p:nvPr/>
        </p:nvPicPr>
        <p:blipFill>
          <a:blip r:embed="rId5"/>
          <a:stretch>
            <a:fillRect/>
          </a:stretch>
        </p:blipFill>
        <p:spPr>
          <a:xfrm>
            <a:off x="8152359" y="6091103"/>
            <a:ext cx="758818" cy="109829"/>
          </a:xfrm>
          <a:prstGeom prst="rect">
            <a:avLst/>
          </a:prstGeom>
        </p:spPr>
      </p:pic>
    </p:spTree>
    <p:extLst>
      <p:ext uri="{BB962C8B-B14F-4D97-AF65-F5344CB8AC3E}">
        <p14:creationId xmlns:p14="http://schemas.microsoft.com/office/powerpoint/2010/main" val="2910914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Entire Row is Zero</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11507372" cy="2795958"/>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An entire row of zeros:</a:t>
            </a:r>
          </a:p>
          <a:p>
            <a:pPr marL="457200" indent="-457200" algn="just">
              <a:lnSpc>
                <a:spcPct val="150000"/>
              </a:lnSpc>
              <a:buAutoNum type="arabicParenBoth"/>
            </a:pPr>
            <a:r>
              <a:rPr lang="en-US" sz="2400" dirty="0">
                <a:solidFill>
                  <a:srgbClr val="0000FF"/>
                </a:solidFill>
                <a:latin typeface="Times New Roman" panose="02020603050405020304" pitchFamily="18" charset="0"/>
                <a:cs typeface="Times New Roman" panose="02020603050405020304" pitchFamily="18" charset="0"/>
              </a:rPr>
              <a:t>The roots are symmetrical and real,</a:t>
            </a:r>
          </a:p>
          <a:p>
            <a:pPr marL="457200" indent="-457200" algn="just">
              <a:lnSpc>
                <a:spcPct val="150000"/>
              </a:lnSpc>
              <a:buAutoNum type="arabicParenBoth"/>
            </a:pPr>
            <a:r>
              <a:rPr lang="en-US" sz="2400" dirty="0">
                <a:solidFill>
                  <a:srgbClr val="0000FF"/>
                </a:solidFill>
                <a:latin typeface="Times New Roman" panose="02020603050405020304" pitchFamily="18" charset="0"/>
                <a:cs typeface="Times New Roman" panose="02020603050405020304" pitchFamily="18" charset="0"/>
              </a:rPr>
              <a:t>the roots are symmetrical and imaginary, or </a:t>
            </a:r>
          </a:p>
          <a:p>
            <a:pPr marL="457200" indent="-457200" algn="just">
              <a:lnSpc>
                <a:spcPct val="150000"/>
              </a:lnSpc>
              <a:buAutoNum type="arabicParenBoth"/>
            </a:pPr>
            <a:r>
              <a:rPr lang="en-US" sz="2400" dirty="0">
                <a:solidFill>
                  <a:srgbClr val="0000FF"/>
                </a:solidFill>
                <a:latin typeface="Times New Roman" panose="02020603050405020304" pitchFamily="18" charset="0"/>
                <a:cs typeface="Times New Roman" panose="02020603050405020304" pitchFamily="18" charset="0"/>
              </a:rPr>
              <a:t>the roots are quadrantal.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Each case or combination of these cases will generate an even polynomial.</a:t>
            </a:r>
          </a:p>
        </p:txBody>
      </p:sp>
    </p:spTree>
    <p:extLst>
      <p:ext uri="{BB962C8B-B14F-4D97-AF65-F5344CB8AC3E}">
        <p14:creationId xmlns:p14="http://schemas.microsoft.com/office/powerpoint/2010/main" val="169030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Stability: Definitions  </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844058"/>
            <a:ext cx="11507372" cy="1687963"/>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Thus, the alternate definition of stability is</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 system is </a:t>
            </a:r>
            <a:r>
              <a:rPr lang="en-US" sz="2400" b="1" dirty="0">
                <a:solidFill>
                  <a:srgbClr val="0000FF"/>
                </a:solidFill>
                <a:latin typeface="Times New Roman" panose="02020603050405020304" pitchFamily="18" charset="0"/>
                <a:cs typeface="Times New Roman" panose="02020603050405020304" pitchFamily="18" charset="0"/>
              </a:rPr>
              <a:t>stable</a:t>
            </a:r>
            <a:r>
              <a:rPr lang="en-US" sz="2400" dirty="0">
                <a:solidFill>
                  <a:srgbClr val="0000FF"/>
                </a:solidFill>
                <a:latin typeface="Times New Roman" panose="02020603050405020304" pitchFamily="18" charset="0"/>
                <a:cs typeface="Times New Roman" panose="02020603050405020304" pitchFamily="18" charset="0"/>
              </a:rPr>
              <a:t> if </a:t>
            </a:r>
            <a:r>
              <a:rPr lang="en-US" sz="2400" b="1" dirty="0">
                <a:solidFill>
                  <a:srgbClr val="0000FF"/>
                </a:solidFill>
                <a:latin typeface="Times New Roman" panose="02020603050405020304" pitchFamily="18" charset="0"/>
                <a:cs typeface="Times New Roman" panose="02020603050405020304" pitchFamily="18" charset="0"/>
              </a:rPr>
              <a:t>every bounded input yields a bounded output</a:t>
            </a:r>
            <a:r>
              <a:rPr lang="en-US" sz="2400" dirty="0">
                <a:solidFill>
                  <a:srgbClr val="0000FF"/>
                </a:solidFill>
                <a:latin typeface="Times New Roman" panose="02020603050405020304" pitchFamily="18" charset="0"/>
                <a:cs typeface="Times New Roman" panose="02020603050405020304" pitchFamily="18" charset="0"/>
              </a:rPr>
              <a:t>.</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This is the bounded-input, bounded-output (BIBO) definition of stability.</a:t>
            </a:r>
          </a:p>
        </p:txBody>
      </p:sp>
    </p:spTree>
    <p:extLst>
      <p:ext uri="{BB962C8B-B14F-4D97-AF65-F5344CB8AC3E}">
        <p14:creationId xmlns:p14="http://schemas.microsoft.com/office/powerpoint/2010/main" val="23091251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Entire Row is Zero</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11507372" cy="5011949"/>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It is this even polynomial that causes the row of zeros to appear.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Thus, the row of zeros tells us of the existence of an even polynomial whose roots are symmetric about the origin.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Some of these roots could be on the j</a:t>
            </a:r>
            <a:r>
              <a:rPr lang="el-GR" sz="2400" dirty="0">
                <a:solidFill>
                  <a:srgbClr val="0000FF"/>
                </a:solidFill>
                <a:latin typeface="Times New Roman" panose="02020603050405020304" pitchFamily="18" charset="0"/>
                <a:cs typeface="Times New Roman" panose="02020603050405020304" pitchFamily="18" charset="0"/>
              </a:rPr>
              <a:t>ω</a:t>
            </a:r>
            <a:r>
              <a:rPr lang="en-US" sz="2400" dirty="0">
                <a:solidFill>
                  <a:srgbClr val="0000FF"/>
                </a:solidFill>
                <a:latin typeface="Times New Roman" panose="02020603050405020304" pitchFamily="18" charset="0"/>
                <a:cs typeface="Times New Roman" panose="02020603050405020304" pitchFamily="18" charset="0"/>
              </a:rPr>
              <a:t>-axis. On the other hand, since j</a:t>
            </a:r>
            <a:r>
              <a:rPr lang="el-GR" sz="2400" dirty="0">
                <a:solidFill>
                  <a:srgbClr val="0000FF"/>
                </a:solidFill>
                <a:latin typeface="Times New Roman" panose="02020603050405020304" pitchFamily="18" charset="0"/>
                <a:cs typeface="Times New Roman" panose="02020603050405020304" pitchFamily="18" charset="0"/>
              </a:rPr>
              <a:t>ω</a:t>
            </a:r>
            <a:r>
              <a:rPr lang="en-US" sz="2400" dirty="0">
                <a:solidFill>
                  <a:srgbClr val="0000FF"/>
                </a:solidFill>
                <a:latin typeface="Times New Roman" panose="02020603050405020304" pitchFamily="18" charset="0"/>
                <a:cs typeface="Times New Roman" panose="02020603050405020304" pitchFamily="18" charset="0"/>
              </a:rPr>
              <a:t> roots are symmetric about the origin, if we do not have a row of zeros, we cannot possibly have j</a:t>
            </a:r>
            <a:r>
              <a:rPr lang="el-GR" sz="2400" dirty="0">
                <a:solidFill>
                  <a:srgbClr val="0000FF"/>
                </a:solidFill>
                <a:latin typeface="Times New Roman" panose="02020603050405020304" pitchFamily="18" charset="0"/>
                <a:cs typeface="Times New Roman" panose="02020603050405020304" pitchFamily="18" charset="0"/>
              </a:rPr>
              <a:t>ω</a:t>
            </a:r>
            <a:r>
              <a:rPr lang="en-US" sz="2400" dirty="0">
                <a:solidFill>
                  <a:srgbClr val="0000FF"/>
                </a:solidFill>
                <a:latin typeface="Times New Roman" panose="02020603050405020304" pitchFamily="18" charset="0"/>
                <a:cs typeface="Times New Roman" panose="02020603050405020304" pitchFamily="18" charset="0"/>
              </a:rPr>
              <a:t> roots.</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Another characteristic of the Routh table is that the row previous to the row of zeros contains the even polynomial that is a factor of the original polynomial.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Finally, everything from the row containing the even polynomial down to the end of the Routh table is a test of only the even polynomial. </a:t>
            </a:r>
          </a:p>
        </p:txBody>
      </p:sp>
    </p:spTree>
    <p:extLst>
      <p:ext uri="{BB962C8B-B14F-4D97-AF65-F5344CB8AC3E}">
        <p14:creationId xmlns:p14="http://schemas.microsoft.com/office/powerpoint/2010/main" val="5233038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Entire Row is Zero</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11507372" cy="5565947"/>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For the transfer function find how many poles are in the right half-plane, in the left half-plane, and on the j</a:t>
            </a:r>
            <a:r>
              <a:rPr lang="el-GR" sz="2400" dirty="0">
                <a:solidFill>
                  <a:srgbClr val="0000FF"/>
                </a:solidFill>
                <a:latin typeface="Times New Roman" panose="02020603050405020304" pitchFamily="18" charset="0"/>
                <a:cs typeface="Times New Roman" panose="02020603050405020304" pitchFamily="18" charset="0"/>
              </a:rPr>
              <a:t>ω</a:t>
            </a:r>
            <a:r>
              <a:rPr lang="en-US" sz="2400" dirty="0">
                <a:solidFill>
                  <a:srgbClr val="0000FF"/>
                </a:solidFill>
                <a:latin typeface="Times New Roman" panose="02020603050405020304" pitchFamily="18" charset="0"/>
                <a:cs typeface="Times New Roman" panose="02020603050405020304" pitchFamily="18" charset="0"/>
              </a:rPr>
              <a:t>-axis.</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Use the denominator and form the Routh table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For convenience the s</a:t>
            </a:r>
            <a:r>
              <a:rPr lang="en-US" sz="2400" baseline="30000" dirty="0">
                <a:solidFill>
                  <a:srgbClr val="0000FF"/>
                </a:solidFill>
                <a:latin typeface="Times New Roman" panose="02020603050405020304" pitchFamily="18" charset="0"/>
                <a:cs typeface="Times New Roman" panose="02020603050405020304" pitchFamily="18" charset="0"/>
              </a:rPr>
              <a:t>6</a:t>
            </a:r>
            <a:r>
              <a:rPr lang="en-US" sz="2400" dirty="0">
                <a:solidFill>
                  <a:srgbClr val="0000FF"/>
                </a:solidFill>
                <a:latin typeface="Times New Roman" panose="02020603050405020304" pitchFamily="18" charset="0"/>
                <a:cs typeface="Times New Roman" panose="02020603050405020304" pitchFamily="18" charset="0"/>
              </a:rPr>
              <a:t> row is multiplied by 1/10, and </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s</a:t>
            </a:r>
            <a:r>
              <a:rPr lang="en-US" sz="2400" baseline="30000" dirty="0">
                <a:solidFill>
                  <a:srgbClr val="0000FF"/>
                </a:solidFill>
                <a:latin typeface="Times New Roman" panose="02020603050405020304" pitchFamily="18" charset="0"/>
                <a:cs typeface="Times New Roman" panose="02020603050405020304" pitchFamily="18" charset="0"/>
              </a:rPr>
              <a:t>5</a:t>
            </a:r>
            <a:r>
              <a:rPr lang="en-US" sz="2400" dirty="0">
                <a:solidFill>
                  <a:srgbClr val="0000FF"/>
                </a:solidFill>
                <a:latin typeface="Times New Roman" panose="02020603050405020304" pitchFamily="18" charset="0"/>
                <a:cs typeface="Times New Roman" panose="02020603050405020304" pitchFamily="18" charset="0"/>
              </a:rPr>
              <a:t> row is multiplied by 1/20. </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C595C8E-BFE4-4227-A5FD-A1F401CD8700}"/>
              </a:ext>
            </a:extLst>
          </p:cNvPr>
          <p:cNvPicPr>
            <a:picLocks noChangeAspect="1"/>
          </p:cNvPicPr>
          <p:nvPr/>
        </p:nvPicPr>
        <p:blipFill>
          <a:blip r:embed="rId2"/>
          <a:stretch>
            <a:fillRect/>
          </a:stretch>
        </p:blipFill>
        <p:spPr>
          <a:xfrm>
            <a:off x="2302357" y="1935724"/>
            <a:ext cx="7633005" cy="695716"/>
          </a:xfrm>
          <a:prstGeom prst="rect">
            <a:avLst/>
          </a:prstGeom>
        </p:spPr>
      </p:pic>
      <p:pic>
        <p:nvPicPr>
          <p:cNvPr id="9" name="Picture 8">
            <a:extLst>
              <a:ext uri="{FF2B5EF4-FFF2-40B4-BE49-F238E27FC236}">
                <a16:creationId xmlns:a16="http://schemas.microsoft.com/office/drawing/2014/main" id="{4175D8F4-84F5-4DDB-A53A-4C2ECCEACA55}"/>
              </a:ext>
            </a:extLst>
          </p:cNvPr>
          <p:cNvPicPr>
            <a:picLocks noChangeAspect="1"/>
          </p:cNvPicPr>
          <p:nvPr/>
        </p:nvPicPr>
        <p:blipFill>
          <a:blip r:embed="rId3"/>
          <a:stretch>
            <a:fillRect/>
          </a:stretch>
        </p:blipFill>
        <p:spPr>
          <a:xfrm>
            <a:off x="344415" y="4309226"/>
            <a:ext cx="10561782" cy="323733"/>
          </a:xfrm>
          <a:prstGeom prst="rect">
            <a:avLst/>
          </a:prstGeom>
        </p:spPr>
      </p:pic>
      <p:pic>
        <p:nvPicPr>
          <p:cNvPr id="11" name="Picture 10">
            <a:extLst>
              <a:ext uri="{FF2B5EF4-FFF2-40B4-BE49-F238E27FC236}">
                <a16:creationId xmlns:a16="http://schemas.microsoft.com/office/drawing/2014/main" id="{7C74F0F7-258D-4653-9B3F-1F64791741F2}"/>
              </a:ext>
            </a:extLst>
          </p:cNvPr>
          <p:cNvPicPr>
            <a:picLocks noChangeAspect="1"/>
          </p:cNvPicPr>
          <p:nvPr/>
        </p:nvPicPr>
        <p:blipFill>
          <a:blip r:embed="rId4"/>
          <a:stretch>
            <a:fillRect/>
          </a:stretch>
        </p:blipFill>
        <p:spPr>
          <a:xfrm>
            <a:off x="368054" y="5293234"/>
            <a:ext cx="10561750" cy="323732"/>
          </a:xfrm>
          <a:prstGeom prst="rect">
            <a:avLst/>
          </a:prstGeom>
        </p:spPr>
      </p:pic>
    </p:spTree>
    <p:extLst>
      <p:ext uri="{BB962C8B-B14F-4D97-AF65-F5344CB8AC3E}">
        <p14:creationId xmlns:p14="http://schemas.microsoft.com/office/powerpoint/2010/main" val="42095577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Entire Row is Zero</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11507372" cy="2241960"/>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Routh Table</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91865DB-4041-420C-AE2E-08B6CB58A50A}"/>
              </a:ext>
            </a:extLst>
          </p:cNvPr>
          <p:cNvPicPr>
            <a:picLocks noChangeAspect="1"/>
          </p:cNvPicPr>
          <p:nvPr/>
        </p:nvPicPr>
        <p:blipFill>
          <a:blip r:embed="rId2"/>
          <a:stretch>
            <a:fillRect/>
          </a:stretch>
        </p:blipFill>
        <p:spPr>
          <a:xfrm>
            <a:off x="485842" y="1318678"/>
            <a:ext cx="11392787" cy="4786704"/>
          </a:xfrm>
          <a:prstGeom prst="rect">
            <a:avLst/>
          </a:prstGeom>
        </p:spPr>
      </p:pic>
    </p:spTree>
    <p:extLst>
      <p:ext uri="{BB962C8B-B14F-4D97-AF65-F5344CB8AC3E}">
        <p14:creationId xmlns:p14="http://schemas.microsoft.com/office/powerpoint/2010/main" val="2876006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Entire Row is Zero</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11507372" cy="4457952"/>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At the s</a:t>
            </a:r>
            <a:r>
              <a:rPr lang="en-US" sz="2400" baseline="30000" dirty="0">
                <a:solidFill>
                  <a:srgbClr val="0000FF"/>
                </a:solidFill>
                <a:latin typeface="Times New Roman" panose="02020603050405020304" pitchFamily="18" charset="0"/>
                <a:cs typeface="Times New Roman" panose="02020603050405020304" pitchFamily="18" charset="0"/>
              </a:rPr>
              <a:t>3</a:t>
            </a:r>
            <a:r>
              <a:rPr lang="en-US" sz="2400" dirty="0">
                <a:solidFill>
                  <a:srgbClr val="0000FF"/>
                </a:solidFill>
                <a:latin typeface="Times New Roman" panose="02020603050405020304" pitchFamily="18" charset="0"/>
                <a:cs typeface="Times New Roman" panose="02020603050405020304" pitchFamily="18" charset="0"/>
              </a:rPr>
              <a:t> row we obtain a row of zeros. Moving back one row to</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s</a:t>
            </a:r>
            <a:r>
              <a:rPr lang="en-US" sz="2400" baseline="30000" dirty="0">
                <a:solidFill>
                  <a:srgbClr val="0000FF"/>
                </a:solidFill>
                <a:latin typeface="Times New Roman" panose="02020603050405020304" pitchFamily="18" charset="0"/>
                <a:cs typeface="Times New Roman" panose="02020603050405020304" pitchFamily="18" charset="0"/>
              </a:rPr>
              <a:t>4</a:t>
            </a:r>
            <a:r>
              <a:rPr lang="en-US" sz="2400" dirty="0">
                <a:solidFill>
                  <a:srgbClr val="0000FF"/>
                </a:solidFill>
                <a:latin typeface="Times New Roman" panose="02020603050405020304" pitchFamily="18" charset="0"/>
                <a:cs typeface="Times New Roman" panose="02020603050405020304" pitchFamily="18" charset="0"/>
              </a:rPr>
              <a:t>, we extract the even polynomial, P(s), as P(s) = s</a:t>
            </a:r>
            <a:r>
              <a:rPr lang="en-US" sz="2400" baseline="30000" dirty="0">
                <a:solidFill>
                  <a:srgbClr val="0000FF"/>
                </a:solidFill>
                <a:latin typeface="Times New Roman" panose="02020603050405020304" pitchFamily="18" charset="0"/>
                <a:cs typeface="Times New Roman" panose="02020603050405020304" pitchFamily="18" charset="0"/>
              </a:rPr>
              <a:t>4</a:t>
            </a:r>
            <a:r>
              <a:rPr lang="en-US" sz="2400" dirty="0">
                <a:solidFill>
                  <a:srgbClr val="0000FF"/>
                </a:solidFill>
                <a:latin typeface="Times New Roman" panose="02020603050405020304" pitchFamily="18" charset="0"/>
                <a:cs typeface="Times New Roman" panose="02020603050405020304" pitchFamily="18" charset="0"/>
              </a:rPr>
              <a:t> + 3s</a:t>
            </a:r>
            <a:r>
              <a:rPr lang="en-US" sz="2400" baseline="30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+ 2</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This polynomial will divide evenly into the denominator and thus is a factor. Taking the derivative with respect to s to obtain the coefficients that replace the row of zeros in the s</a:t>
            </a:r>
            <a:r>
              <a:rPr lang="en-US" sz="2400" baseline="30000" dirty="0">
                <a:solidFill>
                  <a:srgbClr val="0000FF"/>
                </a:solidFill>
                <a:latin typeface="Times New Roman" panose="02020603050405020304" pitchFamily="18" charset="0"/>
                <a:cs typeface="Times New Roman" panose="02020603050405020304" pitchFamily="18" charset="0"/>
              </a:rPr>
              <a:t>3</a:t>
            </a:r>
            <a:r>
              <a:rPr lang="en-US" sz="2400" dirty="0">
                <a:solidFill>
                  <a:srgbClr val="0000FF"/>
                </a:solidFill>
                <a:latin typeface="Times New Roman" panose="02020603050405020304" pitchFamily="18" charset="0"/>
                <a:cs typeface="Times New Roman" panose="02020603050405020304" pitchFamily="18" charset="0"/>
              </a:rPr>
              <a:t> row, we find </a:t>
            </a:r>
            <a:r>
              <a:rPr lang="en-US" sz="2400" dirty="0" err="1">
                <a:solidFill>
                  <a:srgbClr val="0000FF"/>
                </a:solidFill>
                <a:latin typeface="Times New Roman" panose="02020603050405020304" pitchFamily="18" charset="0"/>
                <a:cs typeface="Times New Roman" panose="02020603050405020304" pitchFamily="18" charset="0"/>
              </a:rPr>
              <a:t>dP</a:t>
            </a:r>
            <a:r>
              <a:rPr lang="en-US" sz="2400" dirty="0">
                <a:solidFill>
                  <a:srgbClr val="0000FF"/>
                </a:solidFill>
                <a:latin typeface="Times New Roman" panose="02020603050405020304" pitchFamily="18" charset="0"/>
                <a:cs typeface="Times New Roman" panose="02020603050405020304" pitchFamily="18" charset="0"/>
              </a:rPr>
              <a:t>(s)/ds = 4s</a:t>
            </a:r>
            <a:r>
              <a:rPr lang="en-US" sz="2400" baseline="30000" dirty="0">
                <a:solidFill>
                  <a:srgbClr val="0000FF"/>
                </a:solidFill>
                <a:latin typeface="Times New Roman" panose="02020603050405020304" pitchFamily="18" charset="0"/>
                <a:cs typeface="Times New Roman" panose="02020603050405020304" pitchFamily="18" charset="0"/>
              </a:rPr>
              <a:t>3</a:t>
            </a:r>
            <a:r>
              <a:rPr lang="en-US" sz="2400" dirty="0">
                <a:solidFill>
                  <a:srgbClr val="0000FF"/>
                </a:solidFill>
                <a:latin typeface="Times New Roman" panose="02020603050405020304" pitchFamily="18" charset="0"/>
                <a:cs typeface="Times New Roman" panose="02020603050405020304" pitchFamily="18" charset="0"/>
              </a:rPr>
              <a:t> + 6</a:t>
            </a:r>
            <a:r>
              <a:rPr lang="en-US" sz="2400" baseline="30000" dirty="0">
                <a:solidFill>
                  <a:srgbClr val="0000FF"/>
                </a:solidFill>
                <a:latin typeface="Times New Roman" panose="02020603050405020304" pitchFamily="18" charset="0"/>
                <a:cs typeface="Times New Roman" panose="02020603050405020304" pitchFamily="18" charset="0"/>
              </a:rPr>
              <a:t>s</a:t>
            </a:r>
            <a:r>
              <a:rPr lang="en-US" sz="2400" dirty="0">
                <a:solidFill>
                  <a:srgbClr val="0000FF"/>
                </a:solidFill>
                <a:latin typeface="Times New Roman" panose="02020603050405020304" pitchFamily="18" charset="0"/>
                <a:cs typeface="Times New Roman" panose="02020603050405020304" pitchFamily="18" charset="0"/>
              </a:rPr>
              <a:t> +0</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Replace the row of zeros with 4, 6, and 0 and multiply the row by 1/2 for convenience. Finally, continue the table to the s</a:t>
            </a:r>
            <a:r>
              <a:rPr lang="en-US" sz="2400" baseline="30000" dirty="0">
                <a:solidFill>
                  <a:srgbClr val="0000FF"/>
                </a:solidFill>
                <a:latin typeface="Times New Roman" panose="02020603050405020304" pitchFamily="18" charset="0"/>
                <a:cs typeface="Times New Roman" panose="02020603050405020304" pitchFamily="18" charset="0"/>
              </a:rPr>
              <a:t>0</a:t>
            </a:r>
            <a:r>
              <a:rPr lang="en-US" sz="2400" dirty="0">
                <a:solidFill>
                  <a:srgbClr val="0000FF"/>
                </a:solidFill>
                <a:latin typeface="Times New Roman" panose="02020603050405020304" pitchFamily="18" charset="0"/>
                <a:cs typeface="Times New Roman" panose="02020603050405020304" pitchFamily="18" charset="0"/>
              </a:rPr>
              <a:t> row, using the standard procedure.</a:t>
            </a:r>
          </a:p>
        </p:txBody>
      </p:sp>
      <p:pic>
        <p:nvPicPr>
          <p:cNvPr id="4" name="Picture 3">
            <a:extLst>
              <a:ext uri="{FF2B5EF4-FFF2-40B4-BE49-F238E27FC236}">
                <a16:creationId xmlns:a16="http://schemas.microsoft.com/office/drawing/2014/main" id="{0E388ED2-482D-46E2-9F47-9FEA75785519}"/>
              </a:ext>
            </a:extLst>
          </p:cNvPr>
          <p:cNvPicPr>
            <a:picLocks noChangeAspect="1"/>
          </p:cNvPicPr>
          <p:nvPr/>
        </p:nvPicPr>
        <p:blipFill>
          <a:blip r:embed="rId2"/>
          <a:stretch>
            <a:fillRect/>
          </a:stretch>
        </p:blipFill>
        <p:spPr>
          <a:xfrm>
            <a:off x="368054" y="1965653"/>
            <a:ext cx="11480852" cy="461665"/>
          </a:xfrm>
          <a:prstGeom prst="rect">
            <a:avLst/>
          </a:prstGeom>
        </p:spPr>
      </p:pic>
    </p:spTree>
    <p:extLst>
      <p:ext uri="{BB962C8B-B14F-4D97-AF65-F5344CB8AC3E}">
        <p14:creationId xmlns:p14="http://schemas.microsoft.com/office/powerpoint/2010/main" val="42515686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Entire Row is Zero</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11507372" cy="4457952"/>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At the s</a:t>
            </a:r>
            <a:r>
              <a:rPr lang="en-US" sz="2400" baseline="30000" dirty="0">
                <a:solidFill>
                  <a:srgbClr val="0000FF"/>
                </a:solidFill>
                <a:latin typeface="Times New Roman" panose="02020603050405020304" pitchFamily="18" charset="0"/>
                <a:cs typeface="Times New Roman" panose="02020603050405020304" pitchFamily="18" charset="0"/>
              </a:rPr>
              <a:t>3</a:t>
            </a:r>
            <a:r>
              <a:rPr lang="en-US" sz="2400" dirty="0">
                <a:solidFill>
                  <a:srgbClr val="0000FF"/>
                </a:solidFill>
                <a:latin typeface="Times New Roman" panose="02020603050405020304" pitchFamily="18" charset="0"/>
                <a:cs typeface="Times New Roman" panose="02020603050405020304" pitchFamily="18" charset="0"/>
              </a:rPr>
              <a:t> row we obtain a row of zeros. Moving back one row to</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s</a:t>
            </a:r>
            <a:r>
              <a:rPr lang="en-US" sz="2400" baseline="30000" dirty="0">
                <a:solidFill>
                  <a:srgbClr val="0000FF"/>
                </a:solidFill>
                <a:latin typeface="Times New Roman" panose="02020603050405020304" pitchFamily="18" charset="0"/>
                <a:cs typeface="Times New Roman" panose="02020603050405020304" pitchFamily="18" charset="0"/>
              </a:rPr>
              <a:t>4</a:t>
            </a:r>
            <a:r>
              <a:rPr lang="en-US" sz="2400" dirty="0">
                <a:solidFill>
                  <a:srgbClr val="0000FF"/>
                </a:solidFill>
                <a:latin typeface="Times New Roman" panose="02020603050405020304" pitchFamily="18" charset="0"/>
                <a:cs typeface="Times New Roman" panose="02020603050405020304" pitchFamily="18" charset="0"/>
              </a:rPr>
              <a:t>, we extract the even polynomial, P(s), as P(s) = s</a:t>
            </a:r>
            <a:r>
              <a:rPr lang="en-US" sz="2400" baseline="30000" dirty="0">
                <a:solidFill>
                  <a:srgbClr val="0000FF"/>
                </a:solidFill>
                <a:latin typeface="Times New Roman" panose="02020603050405020304" pitchFamily="18" charset="0"/>
                <a:cs typeface="Times New Roman" panose="02020603050405020304" pitchFamily="18" charset="0"/>
              </a:rPr>
              <a:t>4</a:t>
            </a:r>
            <a:r>
              <a:rPr lang="en-US" sz="2400" dirty="0">
                <a:solidFill>
                  <a:srgbClr val="0000FF"/>
                </a:solidFill>
                <a:latin typeface="Times New Roman" panose="02020603050405020304" pitchFamily="18" charset="0"/>
                <a:cs typeface="Times New Roman" panose="02020603050405020304" pitchFamily="18" charset="0"/>
              </a:rPr>
              <a:t> + 3s</a:t>
            </a:r>
            <a:r>
              <a:rPr lang="en-US" sz="2400" baseline="30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+ 2</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This polynomial will divide evenly into the denominator and thus is a factor. Taking the derivative with respect to s to obtain the coefficients that replace the row of zeros in the s</a:t>
            </a:r>
            <a:r>
              <a:rPr lang="en-US" sz="2400" baseline="30000" dirty="0">
                <a:solidFill>
                  <a:srgbClr val="0000FF"/>
                </a:solidFill>
                <a:latin typeface="Times New Roman" panose="02020603050405020304" pitchFamily="18" charset="0"/>
                <a:cs typeface="Times New Roman" panose="02020603050405020304" pitchFamily="18" charset="0"/>
              </a:rPr>
              <a:t>3</a:t>
            </a:r>
            <a:r>
              <a:rPr lang="en-US" sz="2400" dirty="0">
                <a:solidFill>
                  <a:srgbClr val="0000FF"/>
                </a:solidFill>
                <a:latin typeface="Times New Roman" panose="02020603050405020304" pitchFamily="18" charset="0"/>
                <a:cs typeface="Times New Roman" panose="02020603050405020304" pitchFamily="18" charset="0"/>
              </a:rPr>
              <a:t> row, we find </a:t>
            </a:r>
            <a:r>
              <a:rPr lang="en-US" sz="2400" dirty="0" err="1">
                <a:solidFill>
                  <a:srgbClr val="0000FF"/>
                </a:solidFill>
                <a:latin typeface="Times New Roman" panose="02020603050405020304" pitchFamily="18" charset="0"/>
                <a:cs typeface="Times New Roman" panose="02020603050405020304" pitchFamily="18" charset="0"/>
              </a:rPr>
              <a:t>dP</a:t>
            </a:r>
            <a:r>
              <a:rPr lang="en-US" sz="2400" dirty="0">
                <a:solidFill>
                  <a:srgbClr val="0000FF"/>
                </a:solidFill>
                <a:latin typeface="Times New Roman" panose="02020603050405020304" pitchFamily="18" charset="0"/>
                <a:cs typeface="Times New Roman" panose="02020603050405020304" pitchFamily="18" charset="0"/>
              </a:rPr>
              <a:t>(s)/ds = 4s</a:t>
            </a:r>
            <a:r>
              <a:rPr lang="en-US" sz="2400" baseline="30000" dirty="0">
                <a:solidFill>
                  <a:srgbClr val="0000FF"/>
                </a:solidFill>
                <a:latin typeface="Times New Roman" panose="02020603050405020304" pitchFamily="18" charset="0"/>
                <a:cs typeface="Times New Roman" panose="02020603050405020304" pitchFamily="18" charset="0"/>
              </a:rPr>
              <a:t>3</a:t>
            </a:r>
            <a:r>
              <a:rPr lang="en-US" sz="2400" dirty="0">
                <a:solidFill>
                  <a:srgbClr val="0000FF"/>
                </a:solidFill>
                <a:latin typeface="Times New Roman" panose="02020603050405020304" pitchFamily="18" charset="0"/>
                <a:cs typeface="Times New Roman" panose="02020603050405020304" pitchFamily="18" charset="0"/>
              </a:rPr>
              <a:t> + 6</a:t>
            </a:r>
            <a:r>
              <a:rPr lang="en-US" sz="2400" baseline="30000" dirty="0">
                <a:solidFill>
                  <a:srgbClr val="0000FF"/>
                </a:solidFill>
                <a:latin typeface="Times New Roman" panose="02020603050405020304" pitchFamily="18" charset="0"/>
                <a:cs typeface="Times New Roman" panose="02020603050405020304" pitchFamily="18" charset="0"/>
              </a:rPr>
              <a:t>s</a:t>
            </a:r>
            <a:r>
              <a:rPr lang="en-US" sz="2400" dirty="0">
                <a:solidFill>
                  <a:srgbClr val="0000FF"/>
                </a:solidFill>
                <a:latin typeface="Times New Roman" panose="02020603050405020304" pitchFamily="18" charset="0"/>
                <a:cs typeface="Times New Roman" panose="02020603050405020304" pitchFamily="18" charset="0"/>
              </a:rPr>
              <a:t> +0</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Replace the row of zeros with 4, 6, and 0 and multiply the row by 1/2 for convenience. Finally, continue the table to the s</a:t>
            </a:r>
            <a:r>
              <a:rPr lang="en-US" sz="2400" baseline="30000" dirty="0">
                <a:solidFill>
                  <a:srgbClr val="0000FF"/>
                </a:solidFill>
                <a:latin typeface="Times New Roman" panose="02020603050405020304" pitchFamily="18" charset="0"/>
                <a:cs typeface="Times New Roman" panose="02020603050405020304" pitchFamily="18" charset="0"/>
              </a:rPr>
              <a:t>0</a:t>
            </a:r>
            <a:r>
              <a:rPr lang="en-US" sz="2400" dirty="0">
                <a:solidFill>
                  <a:srgbClr val="0000FF"/>
                </a:solidFill>
                <a:latin typeface="Times New Roman" panose="02020603050405020304" pitchFamily="18" charset="0"/>
                <a:cs typeface="Times New Roman" panose="02020603050405020304" pitchFamily="18" charset="0"/>
              </a:rPr>
              <a:t> row, using the </a:t>
            </a:r>
            <a:r>
              <a:rPr lang="en-US" sz="2400">
                <a:solidFill>
                  <a:srgbClr val="0000FF"/>
                </a:solidFill>
                <a:latin typeface="Times New Roman" panose="02020603050405020304" pitchFamily="18" charset="0"/>
                <a:cs typeface="Times New Roman" panose="02020603050405020304" pitchFamily="18" charset="0"/>
              </a:rPr>
              <a:t>standard procedure.</a:t>
            </a:r>
            <a:endParaRPr lang="en-US" sz="2400" dirty="0">
              <a:solidFill>
                <a:srgbClr val="0000FF"/>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E388ED2-482D-46E2-9F47-9FEA75785519}"/>
              </a:ext>
            </a:extLst>
          </p:cNvPr>
          <p:cNvPicPr>
            <a:picLocks noChangeAspect="1"/>
          </p:cNvPicPr>
          <p:nvPr/>
        </p:nvPicPr>
        <p:blipFill>
          <a:blip r:embed="rId2"/>
          <a:stretch>
            <a:fillRect/>
          </a:stretch>
        </p:blipFill>
        <p:spPr>
          <a:xfrm>
            <a:off x="368054" y="1965653"/>
            <a:ext cx="11480852" cy="461665"/>
          </a:xfrm>
          <a:prstGeom prst="rect">
            <a:avLst/>
          </a:prstGeom>
        </p:spPr>
      </p:pic>
    </p:spTree>
    <p:extLst>
      <p:ext uri="{BB962C8B-B14F-4D97-AF65-F5344CB8AC3E}">
        <p14:creationId xmlns:p14="http://schemas.microsoft.com/office/powerpoint/2010/main" val="7192506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Entire Row is Zero</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11507372" cy="4457952"/>
          </a:xfrm>
          <a:prstGeom prst="rect">
            <a:avLst/>
          </a:prstGeom>
          <a:noFill/>
        </p:spPr>
        <p:txBody>
          <a:bodyPr wrap="square" rtlCol="0">
            <a:spAutoFit/>
          </a:bodyPr>
          <a:lstStyle/>
          <a:p>
            <a:pPr algn="just">
              <a:lnSpc>
                <a:spcPct val="150000"/>
              </a:lnSpc>
            </a:pPr>
            <a:r>
              <a:rPr lang="en-US" sz="2400" b="1" dirty="0">
                <a:solidFill>
                  <a:srgbClr val="0000FF"/>
                </a:solidFill>
                <a:latin typeface="Times New Roman" panose="02020603050405020304" pitchFamily="18" charset="0"/>
                <a:cs typeface="Times New Roman" panose="02020603050405020304" pitchFamily="18" charset="0"/>
              </a:rPr>
              <a:t>Interpretation</a:t>
            </a:r>
            <a:r>
              <a:rPr lang="en-US" sz="2400" dirty="0">
                <a:solidFill>
                  <a:srgbClr val="0000FF"/>
                </a:solidFill>
                <a:latin typeface="Times New Roman" panose="02020603050405020304" pitchFamily="18" charset="0"/>
                <a:cs typeface="Times New Roman" panose="02020603050405020304" pitchFamily="18" charset="0"/>
              </a:rPr>
              <a:t>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Since all entries from the even polynomial at the s</a:t>
            </a:r>
            <a:r>
              <a:rPr lang="en-US" sz="2400" baseline="30000" dirty="0">
                <a:solidFill>
                  <a:srgbClr val="0000FF"/>
                </a:solidFill>
                <a:latin typeface="Times New Roman" panose="02020603050405020304" pitchFamily="18" charset="0"/>
                <a:cs typeface="Times New Roman" panose="02020603050405020304" pitchFamily="18" charset="0"/>
              </a:rPr>
              <a:t>4</a:t>
            </a:r>
            <a:r>
              <a:rPr lang="en-US" sz="2400" dirty="0">
                <a:solidFill>
                  <a:srgbClr val="0000FF"/>
                </a:solidFill>
                <a:latin typeface="Times New Roman" panose="02020603050405020304" pitchFamily="18" charset="0"/>
                <a:cs typeface="Times New Roman" panose="02020603050405020304" pitchFamily="18" charset="0"/>
              </a:rPr>
              <a:t> row down to the s</a:t>
            </a:r>
            <a:r>
              <a:rPr lang="en-US" sz="2400" baseline="30000" dirty="0">
                <a:solidFill>
                  <a:srgbClr val="0000FF"/>
                </a:solidFill>
                <a:latin typeface="Times New Roman" panose="02020603050405020304" pitchFamily="18" charset="0"/>
                <a:cs typeface="Times New Roman" panose="02020603050405020304" pitchFamily="18" charset="0"/>
              </a:rPr>
              <a:t>0</a:t>
            </a:r>
            <a:r>
              <a:rPr lang="en-US" sz="2400" dirty="0">
                <a:solidFill>
                  <a:srgbClr val="0000FF"/>
                </a:solidFill>
                <a:latin typeface="Times New Roman" panose="02020603050405020304" pitchFamily="18" charset="0"/>
                <a:cs typeface="Times New Roman" panose="02020603050405020304" pitchFamily="18" charset="0"/>
              </a:rPr>
              <a:t> row are a test of the even polynomial,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we begin to draw some conclusions about the roots of the even polynomial.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No sign changes exist from the s</a:t>
            </a:r>
            <a:r>
              <a:rPr lang="en-US" sz="2400" baseline="30000" dirty="0">
                <a:solidFill>
                  <a:srgbClr val="0000FF"/>
                </a:solidFill>
                <a:latin typeface="Times New Roman" panose="02020603050405020304" pitchFamily="18" charset="0"/>
                <a:cs typeface="Times New Roman" panose="02020603050405020304" pitchFamily="18" charset="0"/>
              </a:rPr>
              <a:t>4</a:t>
            </a:r>
            <a:r>
              <a:rPr lang="en-US" sz="2400" dirty="0">
                <a:solidFill>
                  <a:srgbClr val="0000FF"/>
                </a:solidFill>
                <a:latin typeface="Times New Roman" panose="02020603050405020304" pitchFamily="18" charset="0"/>
                <a:cs typeface="Times New Roman" panose="02020603050405020304" pitchFamily="18" charset="0"/>
              </a:rPr>
              <a:t> row down to the s</a:t>
            </a:r>
            <a:r>
              <a:rPr lang="en-US" sz="2400" baseline="30000" dirty="0">
                <a:solidFill>
                  <a:srgbClr val="0000FF"/>
                </a:solidFill>
                <a:latin typeface="Times New Roman" panose="02020603050405020304" pitchFamily="18" charset="0"/>
                <a:cs typeface="Times New Roman" panose="02020603050405020304" pitchFamily="18" charset="0"/>
              </a:rPr>
              <a:t>0</a:t>
            </a:r>
            <a:r>
              <a:rPr lang="en-US" sz="2400" dirty="0">
                <a:solidFill>
                  <a:srgbClr val="0000FF"/>
                </a:solidFill>
                <a:latin typeface="Times New Roman" panose="02020603050405020304" pitchFamily="18" charset="0"/>
                <a:cs typeface="Times New Roman" panose="02020603050405020304" pitchFamily="18" charset="0"/>
              </a:rPr>
              <a:t> row.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Thus, the even polynomial does not have right–half-plane poles. Since there are no right–half-plane poles, no left–half-plane poles are present because of the requirement for symmetry. Hence, the even polynomial must have all four of its poles on the j</a:t>
            </a:r>
            <a:r>
              <a:rPr lang="el-GR" sz="2400" dirty="0">
                <a:solidFill>
                  <a:srgbClr val="0000FF"/>
                </a:solidFill>
                <a:latin typeface="Times New Roman" panose="02020603050405020304" pitchFamily="18" charset="0"/>
                <a:cs typeface="Times New Roman" panose="02020603050405020304" pitchFamily="18" charset="0"/>
              </a:rPr>
              <a:t>ω</a:t>
            </a:r>
            <a:r>
              <a:rPr lang="en-US" sz="2400" dirty="0">
                <a:solidFill>
                  <a:srgbClr val="0000FF"/>
                </a:solidFill>
                <a:latin typeface="Times New Roman" panose="02020603050405020304" pitchFamily="18" charset="0"/>
                <a:cs typeface="Times New Roman" panose="02020603050405020304" pitchFamily="18" charset="0"/>
              </a:rPr>
              <a:t>-axis.</a:t>
            </a:r>
          </a:p>
        </p:txBody>
      </p:sp>
    </p:spTree>
    <p:extLst>
      <p:ext uri="{BB962C8B-B14F-4D97-AF65-F5344CB8AC3E}">
        <p14:creationId xmlns:p14="http://schemas.microsoft.com/office/powerpoint/2010/main" val="1397977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Entire Row is Zero</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3577098"/>
            <a:ext cx="11507372" cy="1133965"/>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t>
            </a:r>
          </a:p>
        </p:txBody>
      </p:sp>
      <p:graphicFrame>
        <p:nvGraphicFramePr>
          <p:cNvPr id="2" name="Table 2">
            <a:extLst>
              <a:ext uri="{FF2B5EF4-FFF2-40B4-BE49-F238E27FC236}">
                <a16:creationId xmlns:a16="http://schemas.microsoft.com/office/drawing/2014/main" id="{9456073D-AE26-461B-977E-E9E44AA2CF82}"/>
              </a:ext>
            </a:extLst>
          </p:cNvPr>
          <p:cNvGraphicFramePr>
            <a:graphicFrameLocks noGrp="1"/>
          </p:cNvGraphicFramePr>
          <p:nvPr>
            <p:extLst>
              <p:ext uri="{D42A27DB-BD31-4B8C-83A1-F6EECF244321}">
                <p14:modId xmlns:p14="http://schemas.microsoft.com/office/powerpoint/2010/main" val="2063887320"/>
              </p:ext>
            </p:extLst>
          </p:nvPr>
        </p:nvGraphicFramePr>
        <p:xfrm>
          <a:off x="1970260" y="1349586"/>
          <a:ext cx="8103553" cy="2651760"/>
        </p:xfrm>
        <a:graphic>
          <a:graphicData uri="http://schemas.openxmlformats.org/drawingml/2006/table">
            <a:tbl>
              <a:tblPr firstRow="1" bandRow="1">
                <a:tableStyleId>{5C22544A-7EE6-4342-B048-85BDC9FD1C3A}</a:tableStyleId>
              </a:tblPr>
              <a:tblGrid>
                <a:gridCol w="2219643">
                  <a:extLst>
                    <a:ext uri="{9D8B030D-6E8A-4147-A177-3AD203B41FA5}">
                      <a16:colId xmlns:a16="http://schemas.microsoft.com/office/drawing/2014/main" val="3384707201"/>
                    </a:ext>
                  </a:extLst>
                </a:gridCol>
                <a:gridCol w="1925955">
                  <a:extLst>
                    <a:ext uri="{9D8B030D-6E8A-4147-A177-3AD203B41FA5}">
                      <a16:colId xmlns:a16="http://schemas.microsoft.com/office/drawing/2014/main" val="2326090751"/>
                    </a:ext>
                  </a:extLst>
                </a:gridCol>
                <a:gridCol w="1925955">
                  <a:extLst>
                    <a:ext uri="{9D8B030D-6E8A-4147-A177-3AD203B41FA5}">
                      <a16:colId xmlns:a16="http://schemas.microsoft.com/office/drawing/2014/main" val="633115489"/>
                    </a:ext>
                  </a:extLst>
                </a:gridCol>
                <a:gridCol w="2032000">
                  <a:extLst>
                    <a:ext uri="{9D8B030D-6E8A-4147-A177-3AD203B41FA5}">
                      <a16:colId xmlns:a16="http://schemas.microsoft.com/office/drawing/2014/main" val="25406160"/>
                    </a:ext>
                  </a:extLst>
                </a:gridCol>
              </a:tblGrid>
              <a:tr h="0">
                <a:tc gridSpan="4">
                  <a:txBody>
                    <a:bodyPr/>
                    <a:lstStyle/>
                    <a:p>
                      <a:pPr algn="ctr"/>
                      <a:r>
                        <a:rPr lang="en-US" sz="2400" dirty="0">
                          <a:solidFill>
                            <a:srgbClr val="0000FF"/>
                          </a:solidFill>
                          <a:latin typeface="Times New Roman" panose="02020603050405020304" pitchFamily="18" charset="0"/>
                          <a:cs typeface="Times New Roman" panose="02020603050405020304" pitchFamily="18" charset="0"/>
                        </a:rPr>
                        <a:t>Polynomial </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3557373"/>
                  </a:ext>
                </a:extLst>
              </a:tr>
              <a:tr h="370840">
                <a:tc>
                  <a:txBody>
                    <a:bodyPr/>
                    <a:lstStyle/>
                    <a:p>
                      <a:r>
                        <a:rPr lang="en-US" sz="2400" dirty="0">
                          <a:solidFill>
                            <a:srgbClr val="0000FF"/>
                          </a:solidFill>
                          <a:latin typeface="Times New Roman" panose="02020603050405020304" pitchFamily="18" charset="0"/>
                          <a:cs typeface="Times New Roman" panose="02020603050405020304" pitchFamily="18" charset="0"/>
                        </a:rPr>
                        <a:t>Location</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0000FF"/>
                          </a:solidFill>
                          <a:latin typeface="Times New Roman" panose="02020603050405020304" pitchFamily="18" charset="0"/>
                          <a:cs typeface="Times New Roman" panose="02020603050405020304" pitchFamily="18" charset="0"/>
                        </a:rPr>
                        <a:t>Even </a:t>
                      </a:r>
                    </a:p>
                    <a:p>
                      <a:pPr algn="ctr"/>
                      <a:r>
                        <a:rPr lang="en-US" sz="2400" dirty="0">
                          <a:solidFill>
                            <a:srgbClr val="0000FF"/>
                          </a:solidFill>
                          <a:latin typeface="Times New Roman" panose="02020603050405020304" pitchFamily="18" charset="0"/>
                          <a:cs typeface="Times New Roman" panose="02020603050405020304" pitchFamily="18" charset="0"/>
                        </a:rPr>
                        <a:t>(fourth order)</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0000FF"/>
                          </a:solidFill>
                          <a:latin typeface="Times New Roman" panose="02020603050405020304" pitchFamily="18" charset="0"/>
                          <a:cs typeface="Times New Roman" panose="02020603050405020304" pitchFamily="18" charset="0"/>
                        </a:rPr>
                        <a:t>Other </a:t>
                      </a:r>
                    </a:p>
                    <a:p>
                      <a:pPr algn="ctr"/>
                      <a:r>
                        <a:rPr lang="en-US" sz="2400" dirty="0">
                          <a:solidFill>
                            <a:srgbClr val="0000FF"/>
                          </a:solidFill>
                          <a:latin typeface="Times New Roman" panose="02020603050405020304" pitchFamily="18" charset="0"/>
                          <a:cs typeface="Times New Roman" panose="02020603050405020304" pitchFamily="18" charset="0"/>
                        </a:rPr>
                        <a:t>(fourth order)</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0000FF"/>
                          </a:solidFill>
                          <a:latin typeface="Times New Roman" panose="02020603050405020304" pitchFamily="18" charset="0"/>
                          <a:cs typeface="Times New Roman" panose="02020603050405020304" pitchFamily="18" charset="0"/>
                        </a:rPr>
                        <a:t>Total </a:t>
                      </a:r>
                    </a:p>
                    <a:p>
                      <a:pPr algn="ctr"/>
                      <a:r>
                        <a:rPr lang="en-US" sz="2400" dirty="0">
                          <a:solidFill>
                            <a:srgbClr val="0000FF"/>
                          </a:solidFill>
                          <a:latin typeface="Times New Roman" panose="02020603050405020304" pitchFamily="18" charset="0"/>
                          <a:cs typeface="Times New Roman" panose="02020603050405020304" pitchFamily="18" charset="0"/>
                        </a:rPr>
                        <a:t>(Eight Order)</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5112915"/>
                  </a:ext>
                </a:extLst>
              </a:tr>
              <a:tr h="370840">
                <a:tc>
                  <a:txBody>
                    <a:bodyPr/>
                    <a:lstStyle/>
                    <a:p>
                      <a:r>
                        <a:rPr lang="en-US" sz="2400" dirty="0">
                          <a:solidFill>
                            <a:srgbClr val="0000FF"/>
                          </a:solidFill>
                          <a:latin typeface="Times New Roman" panose="02020603050405020304" pitchFamily="18" charset="0"/>
                          <a:cs typeface="Times New Roman" panose="02020603050405020304" pitchFamily="18" charset="0"/>
                        </a:rPr>
                        <a:t>Right half plane</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0000FF"/>
                          </a:solidFill>
                          <a:latin typeface="Times New Roman" panose="02020603050405020304" pitchFamily="18" charset="0"/>
                          <a:cs typeface="Times New Roman" panose="02020603050405020304" pitchFamily="18" charset="0"/>
                        </a:rPr>
                        <a:t>0</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0000FF"/>
                          </a:solidFill>
                          <a:latin typeface="Times New Roman" panose="02020603050405020304" pitchFamily="18" charset="0"/>
                          <a:cs typeface="Times New Roman" panose="02020603050405020304" pitchFamily="18" charset="0"/>
                        </a:rPr>
                        <a:t>2</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0000FF"/>
                          </a:solidFill>
                          <a:latin typeface="Times New Roman" panose="02020603050405020304" pitchFamily="18" charset="0"/>
                          <a:cs typeface="Times New Roman" panose="02020603050405020304" pitchFamily="18" charset="0"/>
                        </a:rPr>
                        <a:t>2</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7526406"/>
                  </a:ext>
                </a:extLst>
              </a:tr>
              <a:tr h="370840">
                <a:tc>
                  <a:txBody>
                    <a:bodyPr/>
                    <a:lstStyle/>
                    <a:p>
                      <a:r>
                        <a:rPr lang="en-US" sz="2400" dirty="0">
                          <a:solidFill>
                            <a:srgbClr val="0000FF"/>
                          </a:solidFill>
                          <a:latin typeface="Times New Roman" panose="02020603050405020304" pitchFamily="18" charset="0"/>
                          <a:cs typeface="Times New Roman" panose="02020603050405020304" pitchFamily="18" charset="0"/>
                        </a:rPr>
                        <a:t>Left half plane</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0000FF"/>
                          </a:solidFill>
                          <a:latin typeface="Times New Roman" panose="02020603050405020304" pitchFamily="18" charset="0"/>
                          <a:cs typeface="Times New Roman" panose="02020603050405020304" pitchFamily="18" charset="0"/>
                        </a:rPr>
                        <a:t>0</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0000FF"/>
                          </a:solidFill>
                          <a:latin typeface="Times New Roman" panose="02020603050405020304" pitchFamily="18" charset="0"/>
                          <a:cs typeface="Times New Roman" panose="02020603050405020304" pitchFamily="18" charset="0"/>
                        </a:rPr>
                        <a:t>2</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0000FF"/>
                          </a:solidFill>
                          <a:latin typeface="Times New Roman" panose="02020603050405020304" pitchFamily="18" charset="0"/>
                          <a:cs typeface="Times New Roman" panose="02020603050405020304" pitchFamily="18" charset="0"/>
                        </a:rPr>
                        <a:t>2</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5056694"/>
                  </a:ext>
                </a:extLst>
              </a:tr>
              <a:tr h="370840">
                <a:tc>
                  <a:txBody>
                    <a:bodyPr/>
                    <a:lstStyle/>
                    <a:p>
                      <a:r>
                        <a:rPr lang="en-US" sz="2400" dirty="0">
                          <a:solidFill>
                            <a:srgbClr val="0000FF"/>
                          </a:solidFill>
                          <a:latin typeface="Times New Roman" panose="02020603050405020304" pitchFamily="18" charset="0"/>
                          <a:cs typeface="Times New Roman" panose="02020603050405020304" pitchFamily="18" charset="0"/>
                        </a:rPr>
                        <a:t>j</a:t>
                      </a:r>
                      <a:r>
                        <a:rPr lang="el-GR" sz="2400" dirty="0">
                          <a:solidFill>
                            <a:srgbClr val="0000FF"/>
                          </a:solidFill>
                          <a:latin typeface="Times New Roman" panose="02020603050405020304" pitchFamily="18" charset="0"/>
                          <a:cs typeface="Times New Roman" panose="02020603050405020304" pitchFamily="18" charset="0"/>
                        </a:rPr>
                        <a:t>ω</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0000FF"/>
                          </a:solidFill>
                          <a:latin typeface="Times New Roman" panose="02020603050405020304" pitchFamily="18" charset="0"/>
                          <a:cs typeface="Times New Roman" panose="02020603050405020304" pitchFamily="18" charset="0"/>
                        </a:rPr>
                        <a:t>4</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0000FF"/>
                          </a:solidFill>
                          <a:latin typeface="Times New Roman" panose="02020603050405020304" pitchFamily="18" charset="0"/>
                          <a:cs typeface="Times New Roman" panose="02020603050405020304" pitchFamily="18" charset="0"/>
                        </a:rPr>
                        <a:t>0</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0000FF"/>
                          </a:solidFill>
                          <a:latin typeface="Times New Roman" panose="02020603050405020304" pitchFamily="18" charset="0"/>
                          <a:cs typeface="Times New Roman" panose="02020603050405020304" pitchFamily="18" charset="0"/>
                        </a:rPr>
                        <a:t>4</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366055"/>
                  </a:ext>
                </a:extLst>
              </a:tr>
            </a:tbl>
          </a:graphicData>
        </a:graphic>
      </p:graphicFrame>
    </p:spTree>
    <p:extLst>
      <p:ext uri="{BB962C8B-B14F-4D97-AF65-F5344CB8AC3E}">
        <p14:creationId xmlns:p14="http://schemas.microsoft.com/office/powerpoint/2010/main" val="31765237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Numerical</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11507372" cy="4457952"/>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Find the number of poles in the left half-plane, the right half-plane, and on the j</a:t>
            </a:r>
            <a:r>
              <a:rPr lang="el-GR" sz="2400" dirty="0">
                <a:solidFill>
                  <a:srgbClr val="0000FF"/>
                </a:solidFill>
                <a:latin typeface="Times New Roman" panose="02020603050405020304" pitchFamily="18" charset="0"/>
                <a:cs typeface="Times New Roman" panose="02020603050405020304" pitchFamily="18" charset="0"/>
              </a:rPr>
              <a:t>ω</a:t>
            </a:r>
            <a:r>
              <a:rPr lang="en-US" sz="2400" dirty="0">
                <a:solidFill>
                  <a:srgbClr val="0000FF"/>
                </a:solidFill>
                <a:latin typeface="Times New Roman" panose="02020603050405020304" pitchFamily="18" charset="0"/>
                <a:cs typeface="Times New Roman" panose="02020603050405020304" pitchFamily="18" charset="0"/>
              </a:rPr>
              <a:t>-axis for the system</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First, find the closed-loop transfer function as</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Routh Table</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B9F73D4-A105-446F-B537-A44C757ADCB4}"/>
              </a:ext>
            </a:extLst>
          </p:cNvPr>
          <p:cNvPicPr>
            <a:picLocks noChangeAspect="1"/>
          </p:cNvPicPr>
          <p:nvPr/>
        </p:nvPicPr>
        <p:blipFill>
          <a:blip r:embed="rId2"/>
          <a:stretch>
            <a:fillRect/>
          </a:stretch>
        </p:blipFill>
        <p:spPr>
          <a:xfrm>
            <a:off x="417713" y="1886582"/>
            <a:ext cx="5951753" cy="1263017"/>
          </a:xfrm>
          <a:prstGeom prst="rect">
            <a:avLst/>
          </a:prstGeom>
        </p:spPr>
      </p:pic>
      <p:pic>
        <p:nvPicPr>
          <p:cNvPr id="7" name="Picture 6">
            <a:extLst>
              <a:ext uri="{FF2B5EF4-FFF2-40B4-BE49-F238E27FC236}">
                <a16:creationId xmlns:a16="http://schemas.microsoft.com/office/drawing/2014/main" id="{A72312A1-E658-4984-9A17-37130AD07925}"/>
              </a:ext>
            </a:extLst>
          </p:cNvPr>
          <p:cNvPicPr>
            <a:picLocks noChangeAspect="1"/>
          </p:cNvPicPr>
          <p:nvPr/>
        </p:nvPicPr>
        <p:blipFill>
          <a:blip r:embed="rId3"/>
          <a:stretch>
            <a:fillRect/>
          </a:stretch>
        </p:blipFill>
        <p:spPr>
          <a:xfrm>
            <a:off x="6236281" y="3572805"/>
            <a:ext cx="4350119" cy="638550"/>
          </a:xfrm>
          <a:prstGeom prst="rect">
            <a:avLst/>
          </a:prstGeom>
        </p:spPr>
      </p:pic>
      <p:pic>
        <p:nvPicPr>
          <p:cNvPr id="9" name="Picture 8">
            <a:extLst>
              <a:ext uri="{FF2B5EF4-FFF2-40B4-BE49-F238E27FC236}">
                <a16:creationId xmlns:a16="http://schemas.microsoft.com/office/drawing/2014/main" id="{CA782B14-B8B3-49BD-81C8-F9FE9640AA35}"/>
              </a:ext>
            </a:extLst>
          </p:cNvPr>
          <p:cNvPicPr>
            <a:picLocks noChangeAspect="1"/>
          </p:cNvPicPr>
          <p:nvPr/>
        </p:nvPicPr>
        <p:blipFill>
          <a:blip r:embed="rId4"/>
          <a:stretch>
            <a:fillRect/>
          </a:stretch>
        </p:blipFill>
        <p:spPr>
          <a:xfrm>
            <a:off x="2954062" y="4362067"/>
            <a:ext cx="5227534" cy="2495933"/>
          </a:xfrm>
          <a:prstGeom prst="rect">
            <a:avLst/>
          </a:prstGeom>
        </p:spPr>
      </p:pic>
    </p:spTree>
    <p:extLst>
      <p:ext uri="{BB962C8B-B14F-4D97-AF65-F5344CB8AC3E}">
        <p14:creationId xmlns:p14="http://schemas.microsoft.com/office/powerpoint/2010/main" val="40440017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Numerical</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11507372" cy="5565947"/>
          </a:xfrm>
          <a:prstGeom prst="rect">
            <a:avLst/>
          </a:prstGeom>
          <a:noFill/>
        </p:spPr>
        <p:txBody>
          <a:bodyPr wrap="square" rtlCol="0">
            <a:spAutoFit/>
          </a:bodyPr>
          <a:lstStyle/>
          <a:p>
            <a:pPr algn="ctr">
              <a:lnSpc>
                <a:spcPct val="150000"/>
              </a:lnSpc>
            </a:pPr>
            <a:r>
              <a:rPr lang="en-US" sz="2400" dirty="0">
                <a:solidFill>
                  <a:srgbClr val="0000FF"/>
                </a:solidFill>
                <a:latin typeface="Times New Roman" panose="02020603050405020304" pitchFamily="18" charset="0"/>
                <a:cs typeface="Times New Roman" panose="02020603050405020304" pitchFamily="18" charset="0"/>
              </a:rPr>
              <a:t>Routh Table</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At the s</a:t>
            </a:r>
            <a:r>
              <a:rPr lang="en-US" sz="2400" baseline="-25000" dirty="0">
                <a:solidFill>
                  <a:srgbClr val="0000FF"/>
                </a:solidFill>
                <a:latin typeface="Times New Roman" panose="02020603050405020304" pitchFamily="18" charset="0"/>
                <a:cs typeface="Times New Roman" panose="02020603050405020304" pitchFamily="18" charset="0"/>
              </a:rPr>
              <a:t>1</a:t>
            </a:r>
            <a:r>
              <a:rPr lang="en-US" sz="2400" dirty="0">
                <a:solidFill>
                  <a:srgbClr val="0000FF"/>
                </a:solidFill>
                <a:latin typeface="Times New Roman" panose="02020603050405020304" pitchFamily="18" charset="0"/>
                <a:cs typeface="Times New Roman" panose="02020603050405020304" pitchFamily="18" charset="0"/>
              </a:rPr>
              <a:t> row there is a negative coefficient; thus, there are two sign changes. The system is unstable, since it has two right–half plane poles and two left–half-plane poles.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system cannot have j</a:t>
            </a:r>
            <a:r>
              <a:rPr lang="el-GR" sz="2400" dirty="0">
                <a:solidFill>
                  <a:srgbClr val="0000FF"/>
                </a:solidFill>
                <a:latin typeface="Times New Roman" panose="02020603050405020304" pitchFamily="18" charset="0"/>
                <a:cs typeface="Times New Roman" panose="02020603050405020304" pitchFamily="18" charset="0"/>
              </a:rPr>
              <a:t>ω</a:t>
            </a:r>
            <a:r>
              <a:rPr lang="en-US" sz="2400" dirty="0">
                <a:solidFill>
                  <a:srgbClr val="0000FF"/>
                </a:solidFill>
                <a:latin typeface="Times New Roman" panose="02020603050405020304" pitchFamily="18" charset="0"/>
                <a:cs typeface="Times New Roman" panose="02020603050405020304" pitchFamily="18" charset="0"/>
              </a:rPr>
              <a:t> poles since a row of zeros did not appear in the Routh table.</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A782B14-B8B3-49BD-81C8-F9FE9640AA35}"/>
              </a:ext>
            </a:extLst>
          </p:cNvPr>
          <p:cNvPicPr>
            <a:picLocks noChangeAspect="1"/>
          </p:cNvPicPr>
          <p:nvPr/>
        </p:nvPicPr>
        <p:blipFill>
          <a:blip r:embed="rId2"/>
          <a:stretch>
            <a:fillRect/>
          </a:stretch>
        </p:blipFill>
        <p:spPr>
          <a:xfrm>
            <a:off x="3441742" y="1541157"/>
            <a:ext cx="5227534" cy="2495933"/>
          </a:xfrm>
          <a:prstGeom prst="rect">
            <a:avLst/>
          </a:prstGeom>
        </p:spPr>
      </p:pic>
    </p:spTree>
    <p:extLst>
      <p:ext uri="{BB962C8B-B14F-4D97-AF65-F5344CB8AC3E}">
        <p14:creationId xmlns:p14="http://schemas.microsoft.com/office/powerpoint/2010/main" val="30908911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Numerical</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11507372" cy="6119945"/>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Find the number of poles in the left half-plane, the right half-plane, and on the j</a:t>
            </a:r>
            <a:r>
              <a:rPr lang="el-GR" sz="2400" dirty="0">
                <a:solidFill>
                  <a:srgbClr val="0000FF"/>
                </a:solidFill>
                <a:latin typeface="Times New Roman" panose="02020603050405020304" pitchFamily="18" charset="0"/>
                <a:cs typeface="Times New Roman" panose="02020603050405020304" pitchFamily="18" charset="0"/>
              </a:rPr>
              <a:t>ω</a:t>
            </a:r>
            <a:r>
              <a:rPr lang="en-US" sz="2400" dirty="0">
                <a:solidFill>
                  <a:srgbClr val="0000FF"/>
                </a:solidFill>
                <a:latin typeface="Times New Roman" panose="02020603050405020304" pitchFamily="18" charset="0"/>
                <a:cs typeface="Times New Roman" panose="02020603050405020304" pitchFamily="18" charset="0"/>
              </a:rPr>
              <a:t>-axis for the system</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closed-loop transfer function is</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 A zero appears in the first column of the s</a:t>
            </a:r>
            <a:r>
              <a:rPr lang="en-US" sz="2400" baseline="30000" dirty="0">
                <a:solidFill>
                  <a:srgbClr val="0000FF"/>
                </a:solidFill>
                <a:latin typeface="Times New Roman" panose="02020603050405020304" pitchFamily="18" charset="0"/>
                <a:cs typeface="Times New Roman" panose="02020603050405020304" pitchFamily="18" charset="0"/>
              </a:rPr>
              <a:t>3</a:t>
            </a:r>
            <a:r>
              <a:rPr lang="en-US" sz="2400" dirty="0">
                <a:solidFill>
                  <a:srgbClr val="0000FF"/>
                </a:solidFill>
                <a:latin typeface="Times New Roman" panose="02020603050405020304" pitchFamily="18" charset="0"/>
                <a:cs typeface="Times New Roman" panose="02020603050405020304" pitchFamily="18" charset="0"/>
              </a:rPr>
              <a:t> row.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Since the entire row is not zero, simply replace the zero with a small quantity, </a:t>
            </a:r>
            <a:r>
              <a:rPr lang="el-GR" sz="2400" dirty="0">
                <a:solidFill>
                  <a:srgbClr val="0000FF"/>
                </a:solidFill>
                <a:latin typeface="Times New Roman" panose="02020603050405020304" pitchFamily="18" charset="0"/>
                <a:cs typeface="Times New Roman" panose="02020603050405020304" pitchFamily="18" charset="0"/>
              </a:rPr>
              <a:t>ε</a:t>
            </a:r>
            <a:r>
              <a:rPr lang="en-US" sz="2400" dirty="0">
                <a:solidFill>
                  <a:srgbClr val="0000FF"/>
                </a:solidFill>
                <a:latin typeface="Times New Roman" panose="02020603050405020304" pitchFamily="18" charset="0"/>
                <a:cs typeface="Times New Roman" panose="02020603050405020304" pitchFamily="18" charset="0"/>
              </a:rPr>
              <a:t>, and continue the table. Permitting </a:t>
            </a:r>
            <a:r>
              <a:rPr lang="el-GR" sz="2400" dirty="0">
                <a:solidFill>
                  <a:srgbClr val="0000FF"/>
                </a:solidFill>
                <a:latin typeface="Times New Roman" panose="02020603050405020304" pitchFamily="18" charset="0"/>
                <a:cs typeface="Times New Roman" panose="02020603050405020304" pitchFamily="18" charset="0"/>
              </a:rPr>
              <a:t>ε</a:t>
            </a:r>
            <a:r>
              <a:rPr lang="en-US" sz="2400" dirty="0">
                <a:solidFill>
                  <a:srgbClr val="0000FF"/>
                </a:solidFill>
                <a:latin typeface="Times New Roman" panose="02020603050405020304" pitchFamily="18" charset="0"/>
                <a:cs typeface="Times New Roman" panose="02020603050405020304" pitchFamily="18" charset="0"/>
              </a:rPr>
              <a:t> to be a small, positive quantity, we find that the first term of the s</a:t>
            </a:r>
            <a:r>
              <a:rPr lang="en-US" sz="2400" baseline="30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row is negative. Thus, there are two sign changes, and the system is unstable, with two poles in the right half-plane. The remaining poles are in the left half-plane</a:t>
            </a:r>
          </a:p>
        </p:txBody>
      </p:sp>
      <p:pic>
        <p:nvPicPr>
          <p:cNvPr id="3" name="Picture 2">
            <a:extLst>
              <a:ext uri="{FF2B5EF4-FFF2-40B4-BE49-F238E27FC236}">
                <a16:creationId xmlns:a16="http://schemas.microsoft.com/office/drawing/2014/main" id="{4C91973A-F307-4581-A025-5A6645F245A7}"/>
              </a:ext>
            </a:extLst>
          </p:cNvPr>
          <p:cNvPicPr>
            <a:picLocks noChangeAspect="1"/>
          </p:cNvPicPr>
          <p:nvPr/>
        </p:nvPicPr>
        <p:blipFill>
          <a:blip r:embed="rId2"/>
          <a:stretch>
            <a:fillRect/>
          </a:stretch>
        </p:blipFill>
        <p:spPr>
          <a:xfrm>
            <a:off x="414111" y="1898084"/>
            <a:ext cx="6195316" cy="1371256"/>
          </a:xfrm>
          <a:prstGeom prst="rect">
            <a:avLst/>
          </a:prstGeom>
        </p:spPr>
      </p:pic>
      <p:pic>
        <p:nvPicPr>
          <p:cNvPr id="7" name="Picture 6">
            <a:extLst>
              <a:ext uri="{FF2B5EF4-FFF2-40B4-BE49-F238E27FC236}">
                <a16:creationId xmlns:a16="http://schemas.microsoft.com/office/drawing/2014/main" id="{B92A5E86-C436-457F-8A37-CDB9845E71E9}"/>
              </a:ext>
            </a:extLst>
          </p:cNvPr>
          <p:cNvPicPr>
            <a:picLocks noChangeAspect="1"/>
          </p:cNvPicPr>
          <p:nvPr/>
        </p:nvPicPr>
        <p:blipFill>
          <a:blip r:embed="rId3"/>
          <a:stretch>
            <a:fillRect/>
          </a:stretch>
        </p:blipFill>
        <p:spPr>
          <a:xfrm>
            <a:off x="4917929" y="3523438"/>
            <a:ext cx="4809755" cy="703121"/>
          </a:xfrm>
          <a:prstGeom prst="rect">
            <a:avLst/>
          </a:prstGeom>
        </p:spPr>
      </p:pic>
    </p:spTree>
    <p:extLst>
      <p:ext uri="{BB962C8B-B14F-4D97-AF65-F5344CB8AC3E}">
        <p14:creationId xmlns:p14="http://schemas.microsoft.com/office/powerpoint/2010/main" val="2433386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Stability: Poles locations</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844058"/>
            <a:ext cx="11507372" cy="5011949"/>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How do we determine if a system is stable?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Let us focus on the natural response definitions of stability.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We know the system poles that poles in the left half-plane (</a:t>
            </a:r>
            <a:r>
              <a:rPr lang="en-US" sz="2400" dirty="0" err="1">
                <a:solidFill>
                  <a:srgbClr val="0000FF"/>
                </a:solidFill>
                <a:latin typeface="Times New Roman" panose="02020603050405020304" pitchFamily="18" charset="0"/>
                <a:cs typeface="Times New Roman" panose="02020603050405020304" pitchFamily="18" charset="0"/>
              </a:rPr>
              <a:t>lhp</a:t>
            </a:r>
            <a:r>
              <a:rPr lang="en-US" sz="2400" dirty="0">
                <a:solidFill>
                  <a:srgbClr val="0000FF"/>
                </a:solidFill>
                <a:latin typeface="Times New Roman" panose="02020603050405020304" pitchFamily="18" charset="0"/>
                <a:cs typeface="Times New Roman" panose="02020603050405020304" pitchFamily="18" charset="0"/>
              </a:rPr>
              <a:t>) yield either pure exponential decay or damped sinusoidal natural responses.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These natural responses decay to zero as time approaches infinity. Thus, if the closed-loop system poles are in the left half of the plane and hence have a negative real part, the system is stable.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That is, stable systems have closed-loop transfer functions with poles only in the left half-plane.</a:t>
            </a:r>
          </a:p>
        </p:txBody>
      </p:sp>
    </p:spTree>
    <p:extLst>
      <p:ext uri="{BB962C8B-B14F-4D97-AF65-F5344CB8AC3E}">
        <p14:creationId xmlns:p14="http://schemas.microsoft.com/office/powerpoint/2010/main" val="42503719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Numerical</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5754466" cy="6119945"/>
          </a:xfrm>
          <a:prstGeom prst="rect">
            <a:avLst/>
          </a:prstGeom>
          <a:noFill/>
        </p:spPr>
        <p:txBody>
          <a:bodyPr wrap="square" rtlCol="0">
            <a:spAutoFit/>
          </a:bodyPr>
          <a:lstStyle/>
          <a:p>
            <a:pPr algn="ctr">
              <a:lnSpc>
                <a:spcPct val="150000"/>
              </a:lnSpc>
            </a:pPr>
            <a:r>
              <a:rPr lang="en-US" sz="2400" dirty="0">
                <a:solidFill>
                  <a:srgbClr val="0000FF"/>
                </a:solidFill>
                <a:latin typeface="Times New Roman" panose="02020603050405020304" pitchFamily="18" charset="0"/>
                <a:cs typeface="Times New Roman" panose="02020603050405020304" pitchFamily="18" charset="0"/>
              </a:rPr>
              <a:t>Routh Table</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 zero appears in the first column of the s</a:t>
            </a:r>
            <a:r>
              <a:rPr lang="en-US" sz="2400" baseline="30000" dirty="0">
                <a:solidFill>
                  <a:srgbClr val="0000FF"/>
                </a:solidFill>
                <a:latin typeface="Times New Roman" panose="02020603050405020304" pitchFamily="18" charset="0"/>
                <a:cs typeface="Times New Roman" panose="02020603050405020304" pitchFamily="18" charset="0"/>
              </a:rPr>
              <a:t>3</a:t>
            </a:r>
            <a:r>
              <a:rPr lang="en-US" sz="2400" dirty="0">
                <a:solidFill>
                  <a:srgbClr val="0000FF"/>
                </a:solidFill>
                <a:latin typeface="Times New Roman" panose="02020603050405020304" pitchFamily="18" charset="0"/>
                <a:cs typeface="Times New Roman" panose="02020603050405020304" pitchFamily="18" charset="0"/>
              </a:rPr>
              <a:t> row.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Since the entire row is not zero, simply replace the zero with a small quantity, </a:t>
            </a:r>
            <a:r>
              <a:rPr lang="el-GR" sz="2400" dirty="0">
                <a:solidFill>
                  <a:srgbClr val="0000FF"/>
                </a:solidFill>
                <a:latin typeface="Times New Roman" panose="02020603050405020304" pitchFamily="18" charset="0"/>
                <a:cs typeface="Times New Roman" panose="02020603050405020304" pitchFamily="18" charset="0"/>
              </a:rPr>
              <a:t>ε</a:t>
            </a:r>
            <a:r>
              <a:rPr lang="en-US" sz="2400" dirty="0">
                <a:solidFill>
                  <a:srgbClr val="0000FF"/>
                </a:solidFill>
                <a:latin typeface="Times New Roman" panose="02020603050405020304" pitchFamily="18" charset="0"/>
                <a:cs typeface="Times New Roman" panose="02020603050405020304" pitchFamily="18" charset="0"/>
              </a:rPr>
              <a:t>, and continue the table. Permitting </a:t>
            </a:r>
            <a:r>
              <a:rPr lang="el-GR" sz="2400" dirty="0">
                <a:solidFill>
                  <a:srgbClr val="0000FF"/>
                </a:solidFill>
                <a:latin typeface="Times New Roman" panose="02020603050405020304" pitchFamily="18" charset="0"/>
                <a:cs typeface="Times New Roman" panose="02020603050405020304" pitchFamily="18" charset="0"/>
              </a:rPr>
              <a:t>ε</a:t>
            </a:r>
            <a:r>
              <a:rPr lang="en-US" sz="2400" dirty="0">
                <a:solidFill>
                  <a:srgbClr val="0000FF"/>
                </a:solidFill>
                <a:latin typeface="Times New Roman" panose="02020603050405020304" pitchFamily="18" charset="0"/>
                <a:cs typeface="Times New Roman" panose="02020603050405020304" pitchFamily="18" charset="0"/>
              </a:rPr>
              <a:t> to be a small, positive quantity, we find that the first term of the s</a:t>
            </a:r>
            <a:r>
              <a:rPr lang="en-US" sz="2400" baseline="30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row is negative. Thus, there are two sign changes, and the system is unstable, with two poles in the right half-plane. The remaining poles are in the left half-plane.</a:t>
            </a:r>
          </a:p>
        </p:txBody>
      </p:sp>
      <p:pic>
        <p:nvPicPr>
          <p:cNvPr id="3" name="Picture 2">
            <a:extLst>
              <a:ext uri="{FF2B5EF4-FFF2-40B4-BE49-F238E27FC236}">
                <a16:creationId xmlns:a16="http://schemas.microsoft.com/office/drawing/2014/main" id="{0D1B59A9-CC5D-4BBD-AEEE-139B9454AEB4}"/>
              </a:ext>
            </a:extLst>
          </p:cNvPr>
          <p:cNvPicPr>
            <a:picLocks noChangeAspect="1"/>
          </p:cNvPicPr>
          <p:nvPr/>
        </p:nvPicPr>
        <p:blipFill>
          <a:blip r:embed="rId2"/>
          <a:stretch>
            <a:fillRect/>
          </a:stretch>
        </p:blipFill>
        <p:spPr>
          <a:xfrm>
            <a:off x="6343745" y="1971818"/>
            <a:ext cx="5777623" cy="3595862"/>
          </a:xfrm>
          <a:prstGeom prst="rect">
            <a:avLst/>
          </a:prstGeom>
        </p:spPr>
      </p:pic>
    </p:spTree>
    <p:extLst>
      <p:ext uri="{BB962C8B-B14F-4D97-AF65-F5344CB8AC3E}">
        <p14:creationId xmlns:p14="http://schemas.microsoft.com/office/powerpoint/2010/main" val="1219662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Numerical</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11507372" cy="2795958"/>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We also can use the alternative approach, where we produce a polynomial whose roots are the reciprocal of the original.</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polynomial by writing the coefficients in reverse order</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92A5E86-C436-457F-8A37-CDB9845E71E9}"/>
              </a:ext>
            </a:extLst>
          </p:cNvPr>
          <p:cNvPicPr>
            <a:picLocks noChangeAspect="1"/>
          </p:cNvPicPr>
          <p:nvPr/>
        </p:nvPicPr>
        <p:blipFill>
          <a:blip r:embed="rId2"/>
          <a:stretch>
            <a:fillRect/>
          </a:stretch>
        </p:blipFill>
        <p:spPr>
          <a:xfrm>
            <a:off x="4288009" y="1359358"/>
            <a:ext cx="4809755" cy="703121"/>
          </a:xfrm>
          <a:prstGeom prst="rect">
            <a:avLst/>
          </a:prstGeom>
        </p:spPr>
      </p:pic>
      <p:pic>
        <p:nvPicPr>
          <p:cNvPr id="4" name="Picture 3">
            <a:extLst>
              <a:ext uri="{FF2B5EF4-FFF2-40B4-BE49-F238E27FC236}">
                <a16:creationId xmlns:a16="http://schemas.microsoft.com/office/drawing/2014/main" id="{396E6823-435F-4770-8FA4-76050ACDF09C}"/>
              </a:ext>
            </a:extLst>
          </p:cNvPr>
          <p:cNvPicPr>
            <a:picLocks noChangeAspect="1"/>
          </p:cNvPicPr>
          <p:nvPr/>
        </p:nvPicPr>
        <p:blipFill>
          <a:blip r:embed="rId3"/>
          <a:stretch>
            <a:fillRect/>
          </a:stretch>
        </p:blipFill>
        <p:spPr>
          <a:xfrm>
            <a:off x="341534" y="2485685"/>
            <a:ext cx="4247326" cy="461665"/>
          </a:xfrm>
          <a:prstGeom prst="rect">
            <a:avLst/>
          </a:prstGeom>
        </p:spPr>
      </p:pic>
      <p:pic>
        <p:nvPicPr>
          <p:cNvPr id="9" name="Picture 8">
            <a:extLst>
              <a:ext uri="{FF2B5EF4-FFF2-40B4-BE49-F238E27FC236}">
                <a16:creationId xmlns:a16="http://schemas.microsoft.com/office/drawing/2014/main" id="{980A0E3B-2984-4CCE-80D3-78FBE1A14BF2}"/>
              </a:ext>
            </a:extLst>
          </p:cNvPr>
          <p:cNvPicPr>
            <a:picLocks noChangeAspect="1"/>
          </p:cNvPicPr>
          <p:nvPr/>
        </p:nvPicPr>
        <p:blipFill>
          <a:blip r:embed="rId4"/>
          <a:stretch>
            <a:fillRect/>
          </a:stretch>
        </p:blipFill>
        <p:spPr>
          <a:xfrm>
            <a:off x="2670134" y="3100475"/>
            <a:ext cx="6851732" cy="3159883"/>
          </a:xfrm>
          <a:prstGeom prst="rect">
            <a:avLst/>
          </a:prstGeom>
        </p:spPr>
      </p:pic>
    </p:spTree>
    <p:extLst>
      <p:ext uri="{BB962C8B-B14F-4D97-AF65-F5344CB8AC3E}">
        <p14:creationId xmlns:p14="http://schemas.microsoft.com/office/powerpoint/2010/main" val="24742464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Numerical</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11507372" cy="6119945"/>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Find the number of poles in the left half-plane, the right half-plane, and on the j</a:t>
            </a:r>
            <a:r>
              <a:rPr lang="el-GR" sz="2400" dirty="0">
                <a:solidFill>
                  <a:srgbClr val="0000FF"/>
                </a:solidFill>
                <a:latin typeface="Times New Roman" panose="02020603050405020304" pitchFamily="18" charset="0"/>
                <a:cs typeface="Times New Roman" panose="02020603050405020304" pitchFamily="18" charset="0"/>
              </a:rPr>
              <a:t>ω</a:t>
            </a:r>
            <a:r>
              <a:rPr lang="en-US" sz="2400" dirty="0">
                <a:solidFill>
                  <a:srgbClr val="0000FF"/>
                </a:solidFill>
                <a:latin typeface="Times New Roman" panose="02020603050405020304" pitchFamily="18" charset="0"/>
                <a:cs typeface="Times New Roman" panose="02020603050405020304" pitchFamily="18" charset="0"/>
              </a:rPr>
              <a:t>-axis for the system of Figure 6.8. Draw conclusions about the stability of the closed-loop system</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closed-loop transfer function for the system is </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Using the denominator, form the Routh table. A row of zeros appears in the s</a:t>
            </a:r>
            <a:r>
              <a:rPr lang="en-US" sz="2400" baseline="30000" dirty="0">
                <a:solidFill>
                  <a:srgbClr val="0000FF"/>
                </a:solidFill>
                <a:latin typeface="Times New Roman" panose="02020603050405020304" pitchFamily="18" charset="0"/>
                <a:cs typeface="Times New Roman" panose="02020603050405020304" pitchFamily="18" charset="0"/>
              </a:rPr>
              <a:t>5</a:t>
            </a:r>
            <a:r>
              <a:rPr lang="en-US" sz="2400" dirty="0">
                <a:solidFill>
                  <a:srgbClr val="0000FF"/>
                </a:solidFill>
                <a:latin typeface="Times New Roman" panose="02020603050405020304" pitchFamily="18" charset="0"/>
                <a:cs typeface="Times New Roman" panose="02020603050405020304" pitchFamily="18" charset="0"/>
              </a:rPr>
              <a:t> row. Thus, the closed-loop transfer function denominator must have an even polynomial as a factor. Return to the s</a:t>
            </a:r>
            <a:r>
              <a:rPr lang="en-US" sz="2400" baseline="30000" dirty="0">
                <a:solidFill>
                  <a:srgbClr val="0000FF"/>
                </a:solidFill>
                <a:latin typeface="Times New Roman" panose="02020603050405020304" pitchFamily="18" charset="0"/>
                <a:cs typeface="Times New Roman" panose="02020603050405020304" pitchFamily="18" charset="0"/>
              </a:rPr>
              <a:t>6</a:t>
            </a:r>
            <a:r>
              <a:rPr lang="en-US" sz="2400" dirty="0">
                <a:solidFill>
                  <a:srgbClr val="0000FF"/>
                </a:solidFill>
                <a:latin typeface="Times New Roman" panose="02020603050405020304" pitchFamily="18" charset="0"/>
                <a:cs typeface="Times New Roman" panose="02020603050405020304" pitchFamily="18" charset="0"/>
              </a:rPr>
              <a:t> row and form the even polynomial.</a:t>
            </a:r>
          </a:p>
        </p:txBody>
      </p:sp>
      <p:pic>
        <p:nvPicPr>
          <p:cNvPr id="3" name="Picture 2">
            <a:extLst>
              <a:ext uri="{FF2B5EF4-FFF2-40B4-BE49-F238E27FC236}">
                <a16:creationId xmlns:a16="http://schemas.microsoft.com/office/drawing/2014/main" id="{5AA0EBE3-CF0D-45E1-A068-B769D1B5483A}"/>
              </a:ext>
            </a:extLst>
          </p:cNvPr>
          <p:cNvPicPr>
            <a:picLocks noChangeAspect="1"/>
          </p:cNvPicPr>
          <p:nvPr/>
        </p:nvPicPr>
        <p:blipFill>
          <a:blip r:embed="rId2"/>
          <a:stretch>
            <a:fillRect/>
          </a:stretch>
        </p:blipFill>
        <p:spPr>
          <a:xfrm>
            <a:off x="454140" y="2116707"/>
            <a:ext cx="8211124" cy="1418973"/>
          </a:xfrm>
          <a:prstGeom prst="rect">
            <a:avLst/>
          </a:prstGeom>
        </p:spPr>
      </p:pic>
      <p:pic>
        <p:nvPicPr>
          <p:cNvPr id="10" name="Picture 9">
            <a:extLst>
              <a:ext uri="{FF2B5EF4-FFF2-40B4-BE49-F238E27FC236}">
                <a16:creationId xmlns:a16="http://schemas.microsoft.com/office/drawing/2014/main" id="{7AE00FA9-DFD1-46A4-872A-342854927491}"/>
              </a:ext>
            </a:extLst>
          </p:cNvPr>
          <p:cNvPicPr>
            <a:picLocks noChangeAspect="1"/>
          </p:cNvPicPr>
          <p:nvPr/>
        </p:nvPicPr>
        <p:blipFill>
          <a:blip r:embed="rId3"/>
          <a:stretch>
            <a:fillRect/>
          </a:stretch>
        </p:blipFill>
        <p:spPr>
          <a:xfrm>
            <a:off x="548640" y="4112338"/>
            <a:ext cx="8091154" cy="736453"/>
          </a:xfrm>
          <a:prstGeom prst="rect">
            <a:avLst/>
          </a:prstGeom>
        </p:spPr>
      </p:pic>
    </p:spTree>
    <p:extLst>
      <p:ext uri="{BB962C8B-B14F-4D97-AF65-F5344CB8AC3E}">
        <p14:creationId xmlns:p14="http://schemas.microsoft.com/office/powerpoint/2010/main" val="19517102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Numerical</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11507372" cy="579967"/>
          </a:xfrm>
          <a:prstGeom prst="rect">
            <a:avLst/>
          </a:prstGeom>
          <a:noFill/>
        </p:spPr>
        <p:txBody>
          <a:bodyPr wrap="square" rtlCol="0">
            <a:spAutoFit/>
          </a:bodyPr>
          <a:lstStyle/>
          <a:p>
            <a:pPr algn="ctr">
              <a:lnSpc>
                <a:spcPct val="150000"/>
              </a:lnSpc>
            </a:pPr>
            <a:r>
              <a:rPr lang="en-US" sz="2400" dirty="0">
                <a:solidFill>
                  <a:srgbClr val="0000FF"/>
                </a:solidFill>
                <a:latin typeface="Times New Roman" panose="02020603050405020304" pitchFamily="18" charset="0"/>
                <a:cs typeface="Times New Roman" panose="02020603050405020304" pitchFamily="18" charset="0"/>
              </a:rPr>
              <a:t>Routh table</a:t>
            </a:r>
          </a:p>
        </p:txBody>
      </p:sp>
      <p:pic>
        <p:nvPicPr>
          <p:cNvPr id="4" name="Picture 3">
            <a:extLst>
              <a:ext uri="{FF2B5EF4-FFF2-40B4-BE49-F238E27FC236}">
                <a16:creationId xmlns:a16="http://schemas.microsoft.com/office/drawing/2014/main" id="{1130B634-22EF-4BCD-8E0F-D62BFEE01BA6}"/>
              </a:ext>
            </a:extLst>
          </p:cNvPr>
          <p:cNvPicPr>
            <a:picLocks noChangeAspect="1"/>
          </p:cNvPicPr>
          <p:nvPr/>
        </p:nvPicPr>
        <p:blipFill>
          <a:blip r:embed="rId2"/>
          <a:stretch>
            <a:fillRect/>
          </a:stretch>
        </p:blipFill>
        <p:spPr>
          <a:xfrm>
            <a:off x="341534" y="1556468"/>
            <a:ext cx="11666154" cy="4864651"/>
          </a:xfrm>
          <a:prstGeom prst="rect">
            <a:avLst/>
          </a:prstGeom>
        </p:spPr>
      </p:pic>
    </p:spTree>
    <p:extLst>
      <p:ext uri="{BB962C8B-B14F-4D97-AF65-F5344CB8AC3E}">
        <p14:creationId xmlns:p14="http://schemas.microsoft.com/office/powerpoint/2010/main" val="26086097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Numerical</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11507372" cy="6119945"/>
          </a:xfrm>
          <a:prstGeom prst="rect">
            <a:avLst/>
          </a:prstGeom>
          <a:noFill/>
        </p:spPr>
        <p:txBody>
          <a:bodyPr wrap="square" rtlCol="0">
            <a:spAutoFit/>
          </a:bodyPr>
          <a:lstStyle/>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Differentiate this polynomial with respect to s to form the coefficients that will replace the row of zeros.</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Replace the row of zeros at the s</a:t>
            </a:r>
            <a:r>
              <a:rPr lang="en-US" sz="2400" baseline="30000" dirty="0">
                <a:solidFill>
                  <a:srgbClr val="0000FF"/>
                </a:solidFill>
                <a:latin typeface="Times New Roman" panose="02020603050405020304" pitchFamily="18" charset="0"/>
                <a:cs typeface="Times New Roman" panose="02020603050405020304" pitchFamily="18" charset="0"/>
              </a:rPr>
              <a:t>5</a:t>
            </a:r>
            <a:r>
              <a:rPr lang="en-US" sz="2400" dirty="0">
                <a:solidFill>
                  <a:srgbClr val="0000FF"/>
                </a:solidFill>
                <a:latin typeface="Times New Roman" panose="02020603050405020304" pitchFamily="18" charset="0"/>
                <a:cs typeface="Times New Roman" panose="02020603050405020304" pitchFamily="18" charset="0"/>
              </a:rPr>
              <a:t> row by the coefficients of above equation and multiply through by 1/2 for convenience. Then complete the table.</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We note that there are two sign changes from the even polynomial at the s</a:t>
            </a:r>
            <a:r>
              <a:rPr lang="en-US" sz="2400" baseline="30000" dirty="0">
                <a:solidFill>
                  <a:srgbClr val="0000FF"/>
                </a:solidFill>
                <a:latin typeface="Times New Roman" panose="02020603050405020304" pitchFamily="18" charset="0"/>
                <a:cs typeface="Times New Roman" panose="02020603050405020304" pitchFamily="18" charset="0"/>
              </a:rPr>
              <a:t>6</a:t>
            </a:r>
            <a:r>
              <a:rPr lang="en-US" sz="2400" dirty="0">
                <a:solidFill>
                  <a:srgbClr val="0000FF"/>
                </a:solidFill>
                <a:latin typeface="Times New Roman" panose="02020603050405020304" pitchFamily="18" charset="0"/>
                <a:cs typeface="Times New Roman" panose="02020603050405020304" pitchFamily="18" charset="0"/>
              </a:rPr>
              <a:t> row down to the end of the table. Hence, the even polynomial has two right–half plane poles. Because of the symmetry about the origin, the even polynomial must have an equal number of left–half-plane poles. Therefore, the even polynomial has two left–half-plane poles. Since the even polynomial is of sixth order, the two remaining poles must be on the j</a:t>
            </a:r>
            <a:r>
              <a:rPr lang="el-GR" sz="2400" dirty="0">
                <a:solidFill>
                  <a:srgbClr val="0000FF"/>
                </a:solidFill>
                <a:latin typeface="Times New Roman" panose="02020603050405020304" pitchFamily="18" charset="0"/>
                <a:cs typeface="Times New Roman" panose="02020603050405020304" pitchFamily="18" charset="0"/>
              </a:rPr>
              <a:t>ω</a:t>
            </a:r>
            <a:r>
              <a:rPr lang="en-US" sz="2400" dirty="0">
                <a:solidFill>
                  <a:srgbClr val="0000FF"/>
                </a:solidFill>
                <a:latin typeface="Times New Roman" panose="02020603050405020304" pitchFamily="18" charset="0"/>
                <a:cs typeface="Times New Roman" panose="02020603050405020304" pitchFamily="18" charset="0"/>
              </a:rPr>
              <a:t>-axis.</a:t>
            </a:r>
          </a:p>
        </p:txBody>
      </p:sp>
      <p:pic>
        <p:nvPicPr>
          <p:cNvPr id="4" name="Picture 3">
            <a:extLst>
              <a:ext uri="{FF2B5EF4-FFF2-40B4-BE49-F238E27FC236}">
                <a16:creationId xmlns:a16="http://schemas.microsoft.com/office/drawing/2014/main" id="{E840F4FA-5CF2-4C53-951D-1EFCCC3FDE4B}"/>
              </a:ext>
            </a:extLst>
          </p:cNvPr>
          <p:cNvPicPr>
            <a:picLocks noChangeAspect="1"/>
          </p:cNvPicPr>
          <p:nvPr/>
        </p:nvPicPr>
        <p:blipFill>
          <a:blip r:embed="rId2"/>
          <a:stretch>
            <a:fillRect/>
          </a:stretch>
        </p:blipFill>
        <p:spPr>
          <a:xfrm>
            <a:off x="502920" y="791077"/>
            <a:ext cx="3918510" cy="461664"/>
          </a:xfrm>
          <a:prstGeom prst="rect">
            <a:avLst/>
          </a:prstGeom>
        </p:spPr>
      </p:pic>
      <p:pic>
        <p:nvPicPr>
          <p:cNvPr id="8" name="Picture 7">
            <a:extLst>
              <a:ext uri="{FF2B5EF4-FFF2-40B4-BE49-F238E27FC236}">
                <a16:creationId xmlns:a16="http://schemas.microsoft.com/office/drawing/2014/main" id="{6181565F-C4D7-4B6A-94BC-A301967BE75B}"/>
              </a:ext>
            </a:extLst>
          </p:cNvPr>
          <p:cNvPicPr>
            <a:picLocks noChangeAspect="1"/>
          </p:cNvPicPr>
          <p:nvPr/>
        </p:nvPicPr>
        <p:blipFill>
          <a:blip r:embed="rId3"/>
          <a:stretch>
            <a:fillRect/>
          </a:stretch>
        </p:blipFill>
        <p:spPr>
          <a:xfrm>
            <a:off x="3958494" y="2375358"/>
            <a:ext cx="3280436" cy="621841"/>
          </a:xfrm>
          <a:prstGeom prst="rect">
            <a:avLst/>
          </a:prstGeom>
        </p:spPr>
      </p:pic>
    </p:spTree>
    <p:extLst>
      <p:ext uri="{BB962C8B-B14F-4D97-AF65-F5344CB8AC3E}">
        <p14:creationId xmlns:p14="http://schemas.microsoft.com/office/powerpoint/2010/main" val="42054148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Numerical</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11507372" cy="2795958"/>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There are no sign changes from the beginning of the table down to the even polynomial at the s</a:t>
            </a:r>
            <a:r>
              <a:rPr lang="en-US" sz="2400" baseline="30000" dirty="0">
                <a:solidFill>
                  <a:srgbClr val="0000FF"/>
                </a:solidFill>
                <a:latin typeface="Times New Roman" panose="02020603050405020304" pitchFamily="18" charset="0"/>
                <a:cs typeface="Times New Roman" panose="02020603050405020304" pitchFamily="18" charset="0"/>
              </a:rPr>
              <a:t>6</a:t>
            </a:r>
            <a:r>
              <a:rPr lang="en-US" sz="2400" dirty="0">
                <a:solidFill>
                  <a:srgbClr val="0000FF"/>
                </a:solidFill>
                <a:latin typeface="Times New Roman" panose="02020603050405020304" pitchFamily="18" charset="0"/>
                <a:cs typeface="Times New Roman" panose="02020603050405020304" pitchFamily="18" charset="0"/>
              </a:rPr>
              <a:t> row. Therefore, the rest of the polynomial has no right–half plane poles.</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system has two poles in the right half-plane, four poles in the left half-plane, and two poles on the j</a:t>
            </a:r>
            <a:r>
              <a:rPr lang="el-GR" sz="2400" dirty="0">
                <a:solidFill>
                  <a:srgbClr val="0000FF"/>
                </a:solidFill>
                <a:latin typeface="Times New Roman" panose="02020603050405020304" pitchFamily="18" charset="0"/>
                <a:cs typeface="Times New Roman" panose="02020603050405020304" pitchFamily="18" charset="0"/>
              </a:rPr>
              <a:t>ω</a:t>
            </a:r>
            <a:r>
              <a:rPr lang="en-US" sz="2400" dirty="0">
                <a:solidFill>
                  <a:srgbClr val="0000FF"/>
                </a:solidFill>
                <a:latin typeface="Times New Roman" panose="02020603050405020304" pitchFamily="18" charset="0"/>
                <a:cs typeface="Times New Roman" panose="02020603050405020304" pitchFamily="18" charset="0"/>
              </a:rPr>
              <a:t>-axis, which are of unit multiplicity. The closed-loop system is unstable because of the right–half-plane poles</a:t>
            </a:r>
          </a:p>
        </p:txBody>
      </p:sp>
      <p:graphicFrame>
        <p:nvGraphicFramePr>
          <p:cNvPr id="7" name="Table 2">
            <a:extLst>
              <a:ext uri="{FF2B5EF4-FFF2-40B4-BE49-F238E27FC236}">
                <a16:creationId xmlns:a16="http://schemas.microsoft.com/office/drawing/2014/main" id="{2E1C045F-1B4A-4E9F-9A0B-830BBD24C483}"/>
              </a:ext>
            </a:extLst>
          </p:cNvPr>
          <p:cNvGraphicFramePr>
            <a:graphicFrameLocks noGrp="1"/>
          </p:cNvGraphicFramePr>
          <p:nvPr>
            <p:extLst>
              <p:ext uri="{D42A27DB-BD31-4B8C-83A1-F6EECF244321}">
                <p14:modId xmlns:p14="http://schemas.microsoft.com/office/powerpoint/2010/main" val="2205281360"/>
              </p:ext>
            </p:extLst>
          </p:nvPr>
        </p:nvGraphicFramePr>
        <p:xfrm>
          <a:off x="1970260" y="3757506"/>
          <a:ext cx="8103553" cy="2651760"/>
        </p:xfrm>
        <a:graphic>
          <a:graphicData uri="http://schemas.openxmlformats.org/drawingml/2006/table">
            <a:tbl>
              <a:tblPr firstRow="1" bandRow="1">
                <a:tableStyleId>{5C22544A-7EE6-4342-B048-85BDC9FD1C3A}</a:tableStyleId>
              </a:tblPr>
              <a:tblGrid>
                <a:gridCol w="2219643">
                  <a:extLst>
                    <a:ext uri="{9D8B030D-6E8A-4147-A177-3AD203B41FA5}">
                      <a16:colId xmlns:a16="http://schemas.microsoft.com/office/drawing/2014/main" val="3384707201"/>
                    </a:ext>
                  </a:extLst>
                </a:gridCol>
                <a:gridCol w="1925955">
                  <a:extLst>
                    <a:ext uri="{9D8B030D-6E8A-4147-A177-3AD203B41FA5}">
                      <a16:colId xmlns:a16="http://schemas.microsoft.com/office/drawing/2014/main" val="2326090751"/>
                    </a:ext>
                  </a:extLst>
                </a:gridCol>
                <a:gridCol w="1925955">
                  <a:extLst>
                    <a:ext uri="{9D8B030D-6E8A-4147-A177-3AD203B41FA5}">
                      <a16:colId xmlns:a16="http://schemas.microsoft.com/office/drawing/2014/main" val="633115489"/>
                    </a:ext>
                  </a:extLst>
                </a:gridCol>
                <a:gridCol w="2032000">
                  <a:extLst>
                    <a:ext uri="{9D8B030D-6E8A-4147-A177-3AD203B41FA5}">
                      <a16:colId xmlns:a16="http://schemas.microsoft.com/office/drawing/2014/main" val="25406160"/>
                    </a:ext>
                  </a:extLst>
                </a:gridCol>
              </a:tblGrid>
              <a:tr h="0">
                <a:tc gridSpan="4">
                  <a:txBody>
                    <a:bodyPr/>
                    <a:lstStyle/>
                    <a:p>
                      <a:pPr algn="ctr"/>
                      <a:r>
                        <a:rPr lang="en-US" sz="2400" dirty="0">
                          <a:solidFill>
                            <a:srgbClr val="0000FF"/>
                          </a:solidFill>
                          <a:latin typeface="Times New Roman" panose="02020603050405020304" pitchFamily="18" charset="0"/>
                          <a:cs typeface="Times New Roman" panose="02020603050405020304" pitchFamily="18" charset="0"/>
                        </a:rPr>
                        <a:t>Polynomial </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3557373"/>
                  </a:ext>
                </a:extLst>
              </a:tr>
              <a:tr h="370840">
                <a:tc>
                  <a:txBody>
                    <a:bodyPr/>
                    <a:lstStyle/>
                    <a:p>
                      <a:r>
                        <a:rPr lang="en-US" sz="2400" dirty="0">
                          <a:solidFill>
                            <a:srgbClr val="0000FF"/>
                          </a:solidFill>
                          <a:latin typeface="Times New Roman" panose="02020603050405020304" pitchFamily="18" charset="0"/>
                          <a:cs typeface="Times New Roman" panose="02020603050405020304" pitchFamily="18" charset="0"/>
                        </a:rPr>
                        <a:t>Location</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0000FF"/>
                          </a:solidFill>
                          <a:latin typeface="Times New Roman" panose="02020603050405020304" pitchFamily="18" charset="0"/>
                          <a:cs typeface="Times New Roman" panose="02020603050405020304" pitchFamily="18" charset="0"/>
                        </a:rPr>
                        <a:t>Even </a:t>
                      </a:r>
                    </a:p>
                    <a:p>
                      <a:pPr algn="ctr"/>
                      <a:r>
                        <a:rPr lang="en-US" sz="2400" dirty="0">
                          <a:solidFill>
                            <a:srgbClr val="0000FF"/>
                          </a:solidFill>
                          <a:latin typeface="Times New Roman" panose="02020603050405020304" pitchFamily="18" charset="0"/>
                          <a:cs typeface="Times New Roman" panose="02020603050405020304" pitchFamily="18" charset="0"/>
                        </a:rPr>
                        <a:t>(sixth order)</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0000FF"/>
                          </a:solidFill>
                          <a:latin typeface="Times New Roman" panose="02020603050405020304" pitchFamily="18" charset="0"/>
                          <a:cs typeface="Times New Roman" panose="02020603050405020304" pitchFamily="18" charset="0"/>
                        </a:rPr>
                        <a:t>Other </a:t>
                      </a:r>
                    </a:p>
                    <a:p>
                      <a:pPr algn="ctr"/>
                      <a:r>
                        <a:rPr lang="en-US" sz="2400" dirty="0">
                          <a:solidFill>
                            <a:srgbClr val="0000FF"/>
                          </a:solidFill>
                          <a:latin typeface="Times New Roman" panose="02020603050405020304" pitchFamily="18" charset="0"/>
                          <a:cs typeface="Times New Roman" panose="02020603050405020304" pitchFamily="18" charset="0"/>
                        </a:rPr>
                        <a:t>(fourth order)</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0000FF"/>
                          </a:solidFill>
                          <a:latin typeface="Times New Roman" panose="02020603050405020304" pitchFamily="18" charset="0"/>
                          <a:cs typeface="Times New Roman" panose="02020603050405020304" pitchFamily="18" charset="0"/>
                        </a:rPr>
                        <a:t>Total </a:t>
                      </a:r>
                    </a:p>
                    <a:p>
                      <a:pPr algn="ctr"/>
                      <a:r>
                        <a:rPr lang="en-US" sz="2400" dirty="0">
                          <a:solidFill>
                            <a:srgbClr val="0000FF"/>
                          </a:solidFill>
                          <a:latin typeface="Times New Roman" panose="02020603050405020304" pitchFamily="18" charset="0"/>
                          <a:cs typeface="Times New Roman" panose="02020603050405020304" pitchFamily="18" charset="0"/>
                        </a:rPr>
                        <a:t>(Eight Order)</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5112915"/>
                  </a:ext>
                </a:extLst>
              </a:tr>
              <a:tr h="370840">
                <a:tc>
                  <a:txBody>
                    <a:bodyPr/>
                    <a:lstStyle/>
                    <a:p>
                      <a:r>
                        <a:rPr lang="en-US" sz="2400" dirty="0">
                          <a:solidFill>
                            <a:srgbClr val="0000FF"/>
                          </a:solidFill>
                          <a:latin typeface="Times New Roman" panose="02020603050405020304" pitchFamily="18" charset="0"/>
                          <a:cs typeface="Times New Roman" panose="02020603050405020304" pitchFamily="18" charset="0"/>
                        </a:rPr>
                        <a:t>Right half plane</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0000FF"/>
                          </a:solidFill>
                          <a:latin typeface="Times New Roman" panose="02020603050405020304" pitchFamily="18" charset="0"/>
                          <a:cs typeface="Times New Roman" panose="02020603050405020304" pitchFamily="18" charset="0"/>
                        </a:rPr>
                        <a:t>2</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0000FF"/>
                          </a:solidFill>
                          <a:latin typeface="Times New Roman" panose="02020603050405020304" pitchFamily="18" charset="0"/>
                          <a:cs typeface="Times New Roman" panose="02020603050405020304" pitchFamily="18" charset="0"/>
                        </a:rPr>
                        <a:t>0</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0000FF"/>
                          </a:solidFill>
                          <a:latin typeface="Times New Roman" panose="02020603050405020304" pitchFamily="18" charset="0"/>
                          <a:cs typeface="Times New Roman" panose="02020603050405020304" pitchFamily="18" charset="0"/>
                        </a:rPr>
                        <a:t>2</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7526406"/>
                  </a:ext>
                </a:extLst>
              </a:tr>
              <a:tr h="370840">
                <a:tc>
                  <a:txBody>
                    <a:bodyPr/>
                    <a:lstStyle/>
                    <a:p>
                      <a:r>
                        <a:rPr lang="en-US" sz="2400" dirty="0">
                          <a:solidFill>
                            <a:srgbClr val="0000FF"/>
                          </a:solidFill>
                          <a:latin typeface="Times New Roman" panose="02020603050405020304" pitchFamily="18" charset="0"/>
                          <a:cs typeface="Times New Roman" panose="02020603050405020304" pitchFamily="18" charset="0"/>
                        </a:rPr>
                        <a:t>Left half plane</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0000FF"/>
                          </a:solidFill>
                          <a:latin typeface="Times New Roman" panose="02020603050405020304" pitchFamily="18" charset="0"/>
                          <a:cs typeface="Times New Roman" panose="02020603050405020304" pitchFamily="18" charset="0"/>
                        </a:rPr>
                        <a:t>2</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0000FF"/>
                          </a:solidFill>
                          <a:latin typeface="Times New Roman" panose="02020603050405020304" pitchFamily="18" charset="0"/>
                          <a:cs typeface="Times New Roman" panose="02020603050405020304" pitchFamily="18" charset="0"/>
                        </a:rPr>
                        <a:t>2</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0000FF"/>
                          </a:solidFill>
                          <a:latin typeface="Times New Roman" panose="02020603050405020304" pitchFamily="18" charset="0"/>
                          <a:cs typeface="Times New Roman" panose="02020603050405020304" pitchFamily="18" charset="0"/>
                        </a:rPr>
                        <a:t>4</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5056694"/>
                  </a:ext>
                </a:extLst>
              </a:tr>
              <a:tr h="370840">
                <a:tc>
                  <a:txBody>
                    <a:bodyPr/>
                    <a:lstStyle/>
                    <a:p>
                      <a:r>
                        <a:rPr lang="en-US" sz="2400" dirty="0">
                          <a:solidFill>
                            <a:srgbClr val="0000FF"/>
                          </a:solidFill>
                          <a:latin typeface="Times New Roman" panose="02020603050405020304" pitchFamily="18" charset="0"/>
                          <a:cs typeface="Times New Roman" panose="02020603050405020304" pitchFamily="18" charset="0"/>
                        </a:rPr>
                        <a:t>j</a:t>
                      </a:r>
                      <a:r>
                        <a:rPr lang="el-GR" sz="2400" dirty="0">
                          <a:solidFill>
                            <a:srgbClr val="0000FF"/>
                          </a:solidFill>
                          <a:latin typeface="Times New Roman" panose="02020603050405020304" pitchFamily="18" charset="0"/>
                          <a:cs typeface="Times New Roman" panose="02020603050405020304" pitchFamily="18" charset="0"/>
                        </a:rPr>
                        <a:t>ω</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0000FF"/>
                          </a:solidFill>
                          <a:latin typeface="Times New Roman" panose="02020603050405020304" pitchFamily="18" charset="0"/>
                          <a:cs typeface="Times New Roman" panose="02020603050405020304" pitchFamily="18" charset="0"/>
                        </a:rPr>
                        <a:t>2</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0000FF"/>
                          </a:solidFill>
                          <a:latin typeface="Times New Roman" panose="02020603050405020304" pitchFamily="18" charset="0"/>
                          <a:cs typeface="Times New Roman" panose="02020603050405020304" pitchFamily="18" charset="0"/>
                        </a:rPr>
                        <a:t>0</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0000FF"/>
                          </a:solidFill>
                          <a:latin typeface="Times New Roman" panose="02020603050405020304" pitchFamily="18" charset="0"/>
                          <a:cs typeface="Times New Roman" panose="02020603050405020304" pitchFamily="18" charset="0"/>
                        </a:rPr>
                        <a:t>2</a:t>
                      </a:r>
                      <a:endParaRPr lang="en-IN" sz="2400"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366055"/>
                  </a:ext>
                </a:extLst>
              </a:tr>
            </a:tbl>
          </a:graphicData>
        </a:graphic>
      </p:graphicFrame>
    </p:spTree>
    <p:extLst>
      <p:ext uri="{BB962C8B-B14F-4D97-AF65-F5344CB8AC3E}">
        <p14:creationId xmlns:p14="http://schemas.microsoft.com/office/powerpoint/2010/main" val="22489351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Numerical</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11507372" cy="3903954"/>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Find the range of gain, K, for the system that will cause the system to be stable, unstable, and marginally stable. Assume K &gt; 0.</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First find the closed-loop transfer function as</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Routh Table</a:t>
            </a:r>
          </a:p>
        </p:txBody>
      </p:sp>
      <p:pic>
        <p:nvPicPr>
          <p:cNvPr id="3" name="Picture 2">
            <a:extLst>
              <a:ext uri="{FF2B5EF4-FFF2-40B4-BE49-F238E27FC236}">
                <a16:creationId xmlns:a16="http://schemas.microsoft.com/office/drawing/2014/main" id="{BD7589DD-61C2-4D2F-925A-FEBAF2F3B6A9}"/>
              </a:ext>
            </a:extLst>
          </p:cNvPr>
          <p:cNvPicPr>
            <a:picLocks noChangeAspect="1"/>
          </p:cNvPicPr>
          <p:nvPr/>
        </p:nvPicPr>
        <p:blipFill>
          <a:blip r:embed="rId2"/>
          <a:stretch>
            <a:fillRect/>
          </a:stretch>
        </p:blipFill>
        <p:spPr>
          <a:xfrm>
            <a:off x="459280" y="1886583"/>
            <a:ext cx="4535059" cy="1231197"/>
          </a:xfrm>
          <a:prstGeom prst="rect">
            <a:avLst/>
          </a:prstGeom>
        </p:spPr>
      </p:pic>
      <p:pic>
        <p:nvPicPr>
          <p:cNvPr id="8" name="Picture 7">
            <a:extLst>
              <a:ext uri="{FF2B5EF4-FFF2-40B4-BE49-F238E27FC236}">
                <a16:creationId xmlns:a16="http://schemas.microsoft.com/office/drawing/2014/main" id="{B9F894C5-B0B6-4838-962B-62B6AABB5186}"/>
              </a:ext>
            </a:extLst>
          </p:cNvPr>
          <p:cNvPicPr>
            <a:picLocks noChangeAspect="1"/>
          </p:cNvPicPr>
          <p:nvPr/>
        </p:nvPicPr>
        <p:blipFill>
          <a:blip r:embed="rId3"/>
          <a:stretch>
            <a:fillRect/>
          </a:stretch>
        </p:blipFill>
        <p:spPr>
          <a:xfrm>
            <a:off x="6118860" y="3047146"/>
            <a:ext cx="3406172" cy="653511"/>
          </a:xfrm>
          <a:prstGeom prst="rect">
            <a:avLst/>
          </a:prstGeom>
        </p:spPr>
      </p:pic>
      <p:pic>
        <p:nvPicPr>
          <p:cNvPr id="10" name="Picture 9">
            <a:extLst>
              <a:ext uri="{FF2B5EF4-FFF2-40B4-BE49-F238E27FC236}">
                <a16:creationId xmlns:a16="http://schemas.microsoft.com/office/drawing/2014/main" id="{BA982B01-E858-41D7-BA44-EC26D755452C}"/>
              </a:ext>
            </a:extLst>
          </p:cNvPr>
          <p:cNvPicPr>
            <a:picLocks noChangeAspect="1"/>
          </p:cNvPicPr>
          <p:nvPr/>
        </p:nvPicPr>
        <p:blipFill>
          <a:blip r:embed="rId4"/>
          <a:stretch>
            <a:fillRect/>
          </a:stretch>
        </p:blipFill>
        <p:spPr>
          <a:xfrm>
            <a:off x="3124148" y="4483249"/>
            <a:ext cx="5989424" cy="2251198"/>
          </a:xfrm>
          <a:prstGeom prst="rect">
            <a:avLst/>
          </a:prstGeom>
        </p:spPr>
      </p:pic>
    </p:spTree>
    <p:extLst>
      <p:ext uri="{BB962C8B-B14F-4D97-AF65-F5344CB8AC3E}">
        <p14:creationId xmlns:p14="http://schemas.microsoft.com/office/powerpoint/2010/main" val="22574868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Numerical</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11507372" cy="3349956"/>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Since K is assumed positive, we see that all elements in the first column are always positive except the s</a:t>
            </a:r>
            <a:r>
              <a:rPr lang="en-US" sz="2400" baseline="30000" dirty="0">
                <a:solidFill>
                  <a:srgbClr val="0000FF"/>
                </a:solidFill>
                <a:latin typeface="Times New Roman" panose="02020603050405020304" pitchFamily="18" charset="0"/>
                <a:cs typeface="Times New Roman" panose="02020603050405020304" pitchFamily="18" charset="0"/>
              </a:rPr>
              <a:t>1</a:t>
            </a:r>
            <a:r>
              <a:rPr lang="en-US" sz="2400" dirty="0">
                <a:solidFill>
                  <a:srgbClr val="0000FF"/>
                </a:solidFill>
                <a:latin typeface="Times New Roman" panose="02020603050405020304" pitchFamily="18" charset="0"/>
                <a:cs typeface="Times New Roman" panose="02020603050405020304" pitchFamily="18" charset="0"/>
              </a:rPr>
              <a:t> row. This entry can be positive, zero, or negative, depending upon the value of K. If K &lt; 1386, all terms in the first column will be positive, and since there are no sign changes, the system will have three poles in the left half-plane and be stable.</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ctr">
              <a:lnSpc>
                <a:spcPct val="150000"/>
              </a:lnSpc>
            </a:pPr>
            <a:r>
              <a:rPr lang="en-US" sz="2400" dirty="0">
                <a:solidFill>
                  <a:srgbClr val="0000FF"/>
                </a:solidFill>
                <a:latin typeface="Times New Roman" panose="02020603050405020304" pitchFamily="18" charset="0"/>
                <a:cs typeface="Times New Roman" panose="02020603050405020304" pitchFamily="18" charset="0"/>
              </a:rPr>
              <a:t>Routh Table</a:t>
            </a:r>
          </a:p>
        </p:txBody>
      </p:sp>
      <p:pic>
        <p:nvPicPr>
          <p:cNvPr id="10" name="Picture 9">
            <a:extLst>
              <a:ext uri="{FF2B5EF4-FFF2-40B4-BE49-F238E27FC236}">
                <a16:creationId xmlns:a16="http://schemas.microsoft.com/office/drawing/2014/main" id="{BA982B01-E858-41D7-BA44-EC26D755452C}"/>
              </a:ext>
            </a:extLst>
          </p:cNvPr>
          <p:cNvPicPr>
            <a:picLocks noChangeAspect="1"/>
          </p:cNvPicPr>
          <p:nvPr/>
        </p:nvPicPr>
        <p:blipFill>
          <a:blip r:embed="rId2"/>
          <a:stretch>
            <a:fillRect/>
          </a:stretch>
        </p:blipFill>
        <p:spPr>
          <a:xfrm>
            <a:off x="3124148" y="4168289"/>
            <a:ext cx="5989424" cy="2251198"/>
          </a:xfrm>
          <a:prstGeom prst="rect">
            <a:avLst/>
          </a:prstGeom>
        </p:spPr>
      </p:pic>
    </p:spTree>
    <p:extLst>
      <p:ext uri="{BB962C8B-B14F-4D97-AF65-F5344CB8AC3E}">
        <p14:creationId xmlns:p14="http://schemas.microsoft.com/office/powerpoint/2010/main" val="1722917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Numerical</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11507372" cy="2795958"/>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If K &gt; 1386, the s</a:t>
            </a:r>
            <a:r>
              <a:rPr lang="en-US" sz="2400" baseline="30000" dirty="0">
                <a:solidFill>
                  <a:srgbClr val="0000FF"/>
                </a:solidFill>
                <a:latin typeface="Times New Roman" panose="02020603050405020304" pitchFamily="18" charset="0"/>
                <a:cs typeface="Times New Roman" panose="02020603050405020304" pitchFamily="18" charset="0"/>
              </a:rPr>
              <a:t>1</a:t>
            </a:r>
            <a:r>
              <a:rPr lang="en-US" sz="2400" dirty="0">
                <a:solidFill>
                  <a:srgbClr val="0000FF"/>
                </a:solidFill>
                <a:latin typeface="Times New Roman" panose="02020603050405020304" pitchFamily="18" charset="0"/>
                <a:cs typeface="Times New Roman" panose="02020603050405020304" pitchFamily="18" charset="0"/>
              </a:rPr>
              <a:t> term in the first column is negative. There are two sign changes, indicating that the system has two right–half-plane poles and one left–half-plane pole, which makes the system unstable.</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ctr">
              <a:lnSpc>
                <a:spcPct val="150000"/>
              </a:lnSpc>
            </a:pPr>
            <a:r>
              <a:rPr lang="en-US" sz="2400" dirty="0">
                <a:solidFill>
                  <a:srgbClr val="0000FF"/>
                </a:solidFill>
                <a:latin typeface="Times New Roman" panose="02020603050405020304" pitchFamily="18" charset="0"/>
                <a:cs typeface="Times New Roman" panose="02020603050405020304" pitchFamily="18" charset="0"/>
              </a:rPr>
              <a:t>Routh Table</a:t>
            </a:r>
          </a:p>
        </p:txBody>
      </p:sp>
      <p:pic>
        <p:nvPicPr>
          <p:cNvPr id="10" name="Picture 9">
            <a:extLst>
              <a:ext uri="{FF2B5EF4-FFF2-40B4-BE49-F238E27FC236}">
                <a16:creationId xmlns:a16="http://schemas.microsoft.com/office/drawing/2014/main" id="{BA982B01-E858-41D7-BA44-EC26D755452C}"/>
              </a:ext>
            </a:extLst>
          </p:cNvPr>
          <p:cNvPicPr>
            <a:picLocks noChangeAspect="1"/>
          </p:cNvPicPr>
          <p:nvPr/>
        </p:nvPicPr>
        <p:blipFill>
          <a:blip r:embed="rId2"/>
          <a:stretch>
            <a:fillRect/>
          </a:stretch>
        </p:blipFill>
        <p:spPr>
          <a:xfrm>
            <a:off x="3124148" y="3698389"/>
            <a:ext cx="5989424" cy="2251198"/>
          </a:xfrm>
          <a:prstGeom prst="rect">
            <a:avLst/>
          </a:prstGeom>
        </p:spPr>
      </p:pic>
    </p:spTree>
    <p:extLst>
      <p:ext uri="{BB962C8B-B14F-4D97-AF65-F5344CB8AC3E}">
        <p14:creationId xmlns:p14="http://schemas.microsoft.com/office/powerpoint/2010/main" val="9681136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Numerical</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11507372" cy="3903954"/>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If K = 1386, we have an entire row of zeros, which could signify j</a:t>
            </a:r>
            <a:r>
              <a:rPr lang="el-GR" sz="2400" dirty="0">
                <a:solidFill>
                  <a:srgbClr val="0000FF"/>
                </a:solidFill>
                <a:latin typeface="Times New Roman" panose="02020603050405020304" pitchFamily="18" charset="0"/>
                <a:cs typeface="Times New Roman" panose="02020603050405020304" pitchFamily="18" charset="0"/>
              </a:rPr>
              <a:t>ω</a:t>
            </a:r>
            <a:r>
              <a:rPr lang="en-US" sz="2400" dirty="0">
                <a:solidFill>
                  <a:srgbClr val="0000FF"/>
                </a:solidFill>
                <a:latin typeface="Times New Roman" panose="02020603050405020304" pitchFamily="18" charset="0"/>
                <a:cs typeface="Times New Roman" panose="02020603050405020304" pitchFamily="18" charset="0"/>
              </a:rPr>
              <a:t> poles. Returning to the s</a:t>
            </a:r>
            <a:r>
              <a:rPr lang="en-US" sz="2400" baseline="30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row and replacing K with 1386, we form the even polynomial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Differentiating with respect to s, we have</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Replacing the row of zeros with the coefficients, we obtain the modified Routh Hurwitz table for the case of K = 1386</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ctr">
              <a:lnSpc>
                <a:spcPct val="150000"/>
              </a:lnSpc>
            </a:pPr>
            <a:r>
              <a:rPr lang="en-US" sz="2400" dirty="0">
                <a:solidFill>
                  <a:srgbClr val="0000FF"/>
                </a:solidFill>
                <a:latin typeface="Times New Roman" panose="02020603050405020304" pitchFamily="18" charset="0"/>
                <a:cs typeface="Times New Roman" panose="02020603050405020304" pitchFamily="18" charset="0"/>
              </a:rPr>
              <a:t>Routh Table</a:t>
            </a:r>
          </a:p>
        </p:txBody>
      </p:sp>
      <p:pic>
        <p:nvPicPr>
          <p:cNvPr id="3" name="Picture 2">
            <a:extLst>
              <a:ext uri="{FF2B5EF4-FFF2-40B4-BE49-F238E27FC236}">
                <a16:creationId xmlns:a16="http://schemas.microsoft.com/office/drawing/2014/main" id="{DC2AC8EC-BEE8-43D6-8A1E-FB9CD1B35932}"/>
              </a:ext>
            </a:extLst>
          </p:cNvPr>
          <p:cNvPicPr>
            <a:picLocks noChangeAspect="1"/>
          </p:cNvPicPr>
          <p:nvPr/>
        </p:nvPicPr>
        <p:blipFill>
          <a:blip r:embed="rId2"/>
          <a:stretch>
            <a:fillRect/>
          </a:stretch>
        </p:blipFill>
        <p:spPr>
          <a:xfrm>
            <a:off x="8373737" y="1493856"/>
            <a:ext cx="2690711" cy="363033"/>
          </a:xfrm>
          <a:prstGeom prst="rect">
            <a:avLst/>
          </a:prstGeom>
        </p:spPr>
      </p:pic>
      <p:pic>
        <p:nvPicPr>
          <p:cNvPr id="7" name="Picture 6">
            <a:extLst>
              <a:ext uri="{FF2B5EF4-FFF2-40B4-BE49-F238E27FC236}">
                <a16:creationId xmlns:a16="http://schemas.microsoft.com/office/drawing/2014/main" id="{89D9A3D1-889A-4192-B5FA-FB4A2D729234}"/>
              </a:ext>
            </a:extLst>
          </p:cNvPr>
          <p:cNvPicPr>
            <a:picLocks noChangeAspect="1"/>
          </p:cNvPicPr>
          <p:nvPr/>
        </p:nvPicPr>
        <p:blipFill>
          <a:blip r:embed="rId3"/>
          <a:stretch>
            <a:fillRect/>
          </a:stretch>
        </p:blipFill>
        <p:spPr>
          <a:xfrm>
            <a:off x="5700922" y="1943757"/>
            <a:ext cx="2017947" cy="688819"/>
          </a:xfrm>
          <a:prstGeom prst="rect">
            <a:avLst/>
          </a:prstGeom>
        </p:spPr>
      </p:pic>
    </p:spTree>
    <p:extLst>
      <p:ext uri="{BB962C8B-B14F-4D97-AF65-F5344CB8AC3E}">
        <p14:creationId xmlns:p14="http://schemas.microsoft.com/office/powerpoint/2010/main" val="1004653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Stability: Poles locations</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844058"/>
            <a:ext cx="11507372" cy="2795958"/>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Poles in the right half-plane (</a:t>
            </a:r>
            <a:r>
              <a:rPr lang="en-US" sz="2400" dirty="0" err="1">
                <a:solidFill>
                  <a:srgbClr val="0000FF"/>
                </a:solidFill>
                <a:latin typeface="Times New Roman" panose="02020603050405020304" pitchFamily="18" charset="0"/>
                <a:cs typeface="Times New Roman" panose="02020603050405020304" pitchFamily="18" charset="0"/>
              </a:rPr>
              <a:t>rhp</a:t>
            </a:r>
            <a:r>
              <a:rPr lang="en-US" sz="2400" dirty="0">
                <a:solidFill>
                  <a:srgbClr val="0000FF"/>
                </a:solidFill>
                <a:latin typeface="Times New Roman" panose="02020603050405020304" pitchFamily="18" charset="0"/>
                <a:cs typeface="Times New Roman" panose="02020603050405020304" pitchFamily="18" charset="0"/>
              </a:rPr>
              <a:t>) yield either pure exponentially increasing or exponentially increasing sinusoidal natural responses.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These natural responses approach infinity as time approaches infinity.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Thus, if the closed-loop system poles are in the right half of the s-plane and hence have a positive real part, the system is unstable. </a:t>
            </a:r>
          </a:p>
        </p:txBody>
      </p:sp>
    </p:spTree>
    <p:extLst>
      <p:ext uri="{BB962C8B-B14F-4D97-AF65-F5344CB8AC3E}">
        <p14:creationId xmlns:p14="http://schemas.microsoft.com/office/powerpoint/2010/main" val="27841688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Routh Table: Numerical</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41534" y="752618"/>
            <a:ext cx="11507372" cy="5565947"/>
          </a:xfrm>
          <a:prstGeom prst="rect">
            <a:avLst/>
          </a:prstGeom>
          <a:noFill/>
        </p:spPr>
        <p:txBody>
          <a:bodyPr wrap="square" rtlCol="0">
            <a:spAutoFit/>
          </a:bodyPr>
          <a:lstStyle/>
          <a:p>
            <a:pPr algn="ctr">
              <a:lnSpc>
                <a:spcPct val="150000"/>
              </a:lnSpc>
            </a:pPr>
            <a:r>
              <a:rPr lang="en-US" sz="2400" dirty="0">
                <a:solidFill>
                  <a:srgbClr val="0000FF"/>
                </a:solidFill>
                <a:latin typeface="Times New Roman" panose="02020603050405020304" pitchFamily="18" charset="0"/>
                <a:cs typeface="Times New Roman" panose="02020603050405020304" pitchFamily="18" charset="0"/>
              </a:rPr>
              <a:t>Routh Table</a:t>
            </a:r>
          </a:p>
          <a:p>
            <a:pPr algn="ctr">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ctr">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ctr">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ctr">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ctr">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Since there are no sign changes from the even polynomial (s</a:t>
            </a:r>
            <a:r>
              <a:rPr lang="en-US" sz="2400" baseline="30000" dirty="0">
                <a:solidFill>
                  <a:srgbClr val="0000FF"/>
                </a:solidFill>
                <a:latin typeface="Times New Roman" panose="02020603050405020304" pitchFamily="18" charset="0"/>
                <a:cs typeface="Times New Roman" panose="02020603050405020304" pitchFamily="18" charset="0"/>
              </a:rPr>
              <a:t>2</a:t>
            </a:r>
            <a:r>
              <a:rPr lang="en-US" sz="2400" dirty="0">
                <a:solidFill>
                  <a:srgbClr val="0000FF"/>
                </a:solidFill>
                <a:latin typeface="Times New Roman" panose="02020603050405020304" pitchFamily="18" charset="0"/>
                <a:cs typeface="Times New Roman" panose="02020603050405020304" pitchFamily="18" charset="0"/>
              </a:rPr>
              <a:t> row) down to the bottom of the table, the even polynomial has its two roots on the j</a:t>
            </a:r>
            <a:r>
              <a:rPr lang="el-GR" sz="2400" dirty="0">
                <a:solidFill>
                  <a:srgbClr val="0000FF"/>
                </a:solidFill>
                <a:latin typeface="Times New Roman" panose="02020603050405020304" pitchFamily="18" charset="0"/>
                <a:cs typeface="Times New Roman" panose="02020603050405020304" pitchFamily="18" charset="0"/>
              </a:rPr>
              <a:t>ω</a:t>
            </a:r>
            <a:r>
              <a:rPr lang="en-US" sz="2400" dirty="0">
                <a:solidFill>
                  <a:srgbClr val="0000FF"/>
                </a:solidFill>
                <a:latin typeface="Times New Roman" panose="02020603050405020304" pitchFamily="18" charset="0"/>
                <a:cs typeface="Times New Roman" panose="02020603050405020304" pitchFamily="18" charset="0"/>
              </a:rPr>
              <a:t>-axis of unit multiplicity.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Since there are no sign changes above the even polynomial, the remaining root is in the left half-plane. </a:t>
            </a:r>
            <a:r>
              <a:rPr lang="en-US" sz="2400">
                <a:solidFill>
                  <a:srgbClr val="0000FF"/>
                </a:solidFill>
                <a:latin typeface="Times New Roman" panose="02020603050405020304" pitchFamily="18" charset="0"/>
                <a:cs typeface="Times New Roman" panose="02020603050405020304" pitchFamily="18" charset="0"/>
              </a:rPr>
              <a:t>Therefore, </a:t>
            </a:r>
            <a:r>
              <a:rPr lang="en-US" sz="2400" dirty="0">
                <a:solidFill>
                  <a:srgbClr val="0000FF"/>
                </a:solidFill>
                <a:latin typeface="Times New Roman" panose="02020603050405020304" pitchFamily="18" charset="0"/>
                <a:cs typeface="Times New Roman" panose="02020603050405020304" pitchFamily="18" charset="0"/>
              </a:rPr>
              <a:t>the system is marginally stable.</a:t>
            </a:r>
          </a:p>
        </p:txBody>
      </p:sp>
      <p:pic>
        <p:nvPicPr>
          <p:cNvPr id="4" name="Picture 3">
            <a:extLst>
              <a:ext uri="{FF2B5EF4-FFF2-40B4-BE49-F238E27FC236}">
                <a16:creationId xmlns:a16="http://schemas.microsoft.com/office/drawing/2014/main" id="{8393EE66-4CFD-43CB-976E-1E35B1BA8DA3}"/>
              </a:ext>
            </a:extLst>
          </p:cNvPr>
          <p:cNvPicPr>
            <a:picLocks noChangeAspect="1"/>
          </p:cNvPicPr>
          <p:nvPr/>
        </p:nvPicPr>
        <p:blipFill>
          <a:blip r:embed="rId2"/>
          <a:stretch>
            <a:fillRect/>
          </a:stretch>
        </p:blipFill>
        <p:spPr>
          <a:xfrm>
            <a:off x="2275463" y="1470598"/>
            <a:ext cx="7641073" cy="2199702"/>
          </a:xfrm>
          <a:prstGeom prst="rect">
            <a:avLst/>
          </a:prstGeom>
        </p:spPr>
      </p:pic>
    </p:spTree>
    <p:extLst>
      <p:ext uri="{BB962C8B-B14F-4D97-AF65-F5344CB8AC3E}">
        <p14:creationId xmlns:p14="http://schemas.microsoft.com/office/powerpoint/2010/main" val="3850354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Stability: Poles locations</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844058"/>
            <a:ext cx="11507372" cy="3903954"/>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 poles of multiplicity greater than 1 on the imaginary axis lead to the sum of responses of the form </a:t>
            </a:r>
          </a:p>
          <a:p>
            <a:pPr algn="just">
              <a:lnSpc>
                <a:spcPct val="150000"/>
              </a:lnSpc>
            </a:pPr>
            <a:r>
              <a:rPr lang="en-US" sz="2400" dirty="0" err="1">
                <a:solidFill>
                  <a:srgbClr val="0000FF"/>
                </a:solidFill>
                <a:latin typeface="Times New Roman" panose="02020603050405020304" pitchFamily="18" charset="0"/>
                <a:cs typeface="Times New Roman" panose="02020603050405020304" pitchFamily="18" charset="0"/>
              </a:rPr>
              <a:t>At</a:t>
            </a:r>
            <a:r>
              <a:rPr lang="en-US" sz="2400" baseline="30000" dirty="0" err="1">
                <a:solidFill>
                  <a:srgbClr val="0000FF"/>
                </a:solidFill>
                <a:latin typeface="Times New Roman" panose="02020603050405020304" pitchFamily="18" charset="0"/>
                <a:cs typeface="Times New Roman" panose="02020603050405020304" pitchFamily="18" charset="0"/>
              </a:rPr>
              <a:t>n</a:t>
            </a:r>
            <a:r>
              <a:rPr lang="en-US" sz="2400" dirty="0">
                <a:solidFill>
                  <a:srgbClr val="0000FF"/>
                </a:solidFill>
                <a:latin typeface="Times New Roman" panose="02020603050405020304" pitchFamily="18" charset="0"/>
                <a:cs typeface="Times New Roman" panose="02020603050405020304" pitchFamily="18" charset="0"/>
              </a:rPr>
              <a:t> cos (</a:t>
            </a:r>
            <a:r>
              <a:rPr lang="el-GR" sz="2400" dirty="0">
                <a:solidFill>
                  <a:srgbClr val="0000FF"/>
                </a:solidFill>
                <a:latin typeface="Times New Roman" panose="02020603050405020304" pitchFamily="18" charset="0"/>
                <a:cs typeface="Times New Roman" panose="02020603050405020304" pitchFamily="18" charset="0"/>
              </a:rPr>
              <a:t>ω</a:t>
            </a:r>
            <a:r>
              <a:rPr lang="en-US" sz="2400" dirty="0">
                <a:solidFill>
                  <a:srgbClr val="0000FF"/>
                </a:solidFill>
                <a:latin typeface="Times New Roman" panose="02020603050405020304" pitchFamily="18" charset="0"/>
                <a:cs typeface="Times New Roman" panose="02020603050405020304" pitchFamily="18" charset="0"/>
              </a:rPr>
              <a:t>t + </a:t>
            </a:r>
            <a:r>
              <a:rPr lang="el-GR" sz="2400" dirty="0">
                <a:solidFill>
                  <a:srgbClr val="0000FF"/>
                </a:solidFill>
                <a:latin typeface="Times New Roman" panose="02020603050405020304" pitchFamily="18" charset="0"/>
                <a:cs typeface="Times New Roman" panose="02020603050405020304" pitchFamily="18" charset="0"/>
              </a:rPr>
              <a:t>Φ</a:t>
            </a:r>
            <a:r>
              <a:rPr lang="en-US" sz="2400" dirty="0">
                <a:solidFill>
                  <a:srgbClr val="0000FF"/>
                </a:solidFill>
                <a:latin typeface="Times New Roman" panose="02020603050405020304" pitchFamily="18" charset="0"/>
                <a:cs typeface="Times New Roman" panose="02020603050405020304" pitchFamily="18" charset="0"/>
              </a:rPr>
              <a:t>), where n = 1; 2; ... ;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which also approaches infinity as time approaches infinity.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Thus, unstable systems have closed loop transfer functions with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at least one pole in the right half-plane and/or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poles of multiplicity greater than 1 on the imaginary axis</a:t>
            </a:r>
          </a:p>
        </p:txBody>
      </p:sp>
    </p:spTree>
    <p:extLst>
      <p:ext uri="{BB962C8B-B14F-4D97-AF65-F5344CB8AC3E}">
        <p14:creationId xmlns:p14="http://schemas.microsoft.com/office/powerpoint/2010/main" val="3893730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Stability: Poles locations</a:t>
            </a:r>
            <a:endParaRPr lang="en-IN" sz="2400" b="1" dirty="0">
              <a:solidFill>
                <a:srgbClr val="FF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B07671-9D9B-4D72-95B4-B66C37B9BE0E}"/>
              </a:ext>
            </a:extLst>
          </p:cNvPr>
          <p:cNvSpPr txBox="1"/>
          <p:nvPr/>
        </p:nvSpPr>
        <p:spPr>
          <a:xfrm>
            <a:off x="351694" y="844058"/>
            <a:ext cx="11507372" cy="2795958"/>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A system that has imaginary axis poles of multiplicity 1 yields pure sinusoidal oscillations as a natural response.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These responses neither increase nor decrease in amplitude.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Thus, marginally stable systems have closed-loop transfer functions with only imaginary axis poles of multiplicity 1 and poles in the left half-plane.</a:t>
            </a:r>
          </a:p>
        </p:txBody>
      </p:sp>
    </p:spTree>
    <p:extLst>
      <p:ext uri="{BB962C8B-B14F-4D97-AF65-F5344CB8AC3E}">
        <p14:creationId xmlns:p14="http://schemas.microsoft.com/office/powerpoint/2010/main" val="1820311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C9F317-B073-4A5D-A861-E9B3B49125F9}"/>
              </a:ext>
            </a:extLst>
          </p:cNvPr>
          <p:cNvSpPr txBox="1"/>
          <p:nvPr/>
        </p:nvSpPr>
        <p:spPr>
          <a:xfrm>
            <a:off x="548640" y="329412"/>
            <a:ext cx="11140440" cy="461665"/>
          </a:xfrm>
          <a:prstGeom prst="rect">
            <a:avLst/>
          </a:prstGeom>
          <a:noFill/>
        </p:spPr>
        <p:txBody>
          <a:bodyPr wrap="square" rtlCol="0">
            <a:spAutoFit/>
          </a:bodyPr>
          <a:lstStyle/>
          <a:p>
            <a:pPr algn="ctr"/>
            <a:r>
              <a:rPr lang="en-US" sz="2400" b="1" dirty="0">
                <a:solidFill>
                  <a:srgbClr val="FF00FF"/>
                </a:solidFill>
                <a:latin typeface="Times New Roman" panose="02020603050405020304" pitchFamily="18" charset="0"/>
                <a:cs typeface="Times New Roman" panose="02020603050405020304" pitchFamily="18" charset="0"/>
              </a:rPr>
              <a:t>Stability: Poles locations</a:t>
            </a:r>
            <a:endParaRPr lang="en-IN" sz="2400" b="1" dirty="0">
              <a:solidFill>
                <a:srgbClr val="FF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B07671-9D9B-4D72-95B4-B66C37B9BE0E}"/>
                  </a:ext>
                </a:extLst>
              </p:cNvPr>
              <p:cNvSpPr txBox="1"/>
              <p:nvPr/>
            </p:nvSpPr>
            <p:spPr>
              <a:xfrm>
                <a:off x="351694" y="844058"/>
                <a:ext cx="11507372" cy="6689267"/>
              </a:xfrm>
              <a:prstGeom prst="rect">
                <a:avLst/>
              </a:prstGeom>
              <a:noFill/>
            </p:spPr>
            <p:txBody>
              <a:bodyPr wrap="square" rtlCol="0">
                <a:spAutoFit/>
              </a:bodyPr>
              <a:lstStyle/>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Comment on the </a:t>
                </a:r>
                <a:r>
                  <a:rPr lang="en-US" sz="2400" dirty="0" err="1">
                    <a:solidFill>
                      <a:srgbClr val="0000FF"/>
                    </a:solidFill>
                    <a:latin typeface="Times New Roman" panose="02020603050405020304" pitchFamily="18" charset="0"/>
                    <a:cs typeface="Times New Roman" panose="02020603050405020304" pitchFamily="18" charset="0"/>
                  </a:rPr>
                  <a:t>stabilty</a:t>
                </a:r>
                <a:r>
                  <a:rPr lang="en-US" sz="2400" dirty="0">
                    <a:solidFill>
                      <a:srgbClr val="0000FF"/>
                    </a:solidFill>
                    <a:latin typeface="Times New Roman" panose="02020603050405020304" pitchFamily="18" charset="0"/>
                    <a:cs typeface="Times New Roman" panose="02020603050405020304" pitchFamily="18" charset="0"/>
                  </a:rPr>
                  <a:t> of the system by finding the poles of closed loop system </a:t>
                </a: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It is not always a simple matter to determine if a feedback control system is stable. </a:t>
                </a:r>
              </a:p>
              <a:p>
                <a:pPr algn="just">
                  <a:lnSpc>
                    <a:spcPct val="150000"/>
                  </a:lnSpc>
                </a:pPr>
                <a:r>
                  <a:rPr lang="en-US" sz="2400" dirty="0">
                    <a:solidFill>
                      <a:srgbClr val="0000FF"/>
                    </a:solidFill>
                    <a:latin typeface="Times New Roman" panose="02020603050405020304" pitchFamily="18" charset="0"/>
                    <a:cs typeface="Times New Roman" panose="02020603050405020304" pitchFamily="18" charset="0"/>
                  </a:rPr>
                  <a:t>Here we know the poles of the forward transfer function in Figure, now we have to find the closed loop poles</a:t>
                </a:r>
              </a:p>
              <a:p>
                <a:pPr algn="just">
                  <a:lnSpc>
                    <a:spcPct val="150000"/>
                  </a:lnSpc>
                </a:pPr>
                <a14:m>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𝐺</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m:t>
                        </m:r>
                      </m:den>
                    </m:f>
                  </m:oMath>
                </a14:m>
                <a:r>
                  <a:rPr lang="en-US" sz="2400" b="0" dirty="0">
                    <a:solidFill>
                      <a:srgbClr val="BC14AC"/>
                    </a:solidFill>
                    <a:latin typeface="Times New Roman" panose="02020603050405020304" pitchFamily="18" charset="0"/>
                    <a:ea typeface="Cambria Math" panose="02040503050406030204" pitchFamily="18" charset="0"/>
                    <a:cs typeface="Times New Roman" panose="02020603050405020304" pitchFamily="18" charset="0"/>
                  </a:rPr>
                  <a:t> the closed loop transfer function is </a:t>
                </a:r>
              </a:p>
              <a:p>
                <a:pPr algn="just"/>
                <a14:m>
                  <m:oMathPara xmlns:m="http://schemas.openxmlformats.org/officeDocument/2006/math">
                    <m:oMathParaPr>
                      <m:jc m:val="centerGroup"/>
                    </m:oMathParaPr>
                    <m:oMath xmlns:m="http://schemas.openxmlformats.org/officeDocument/2006/math">
                      <m:r>
                        <a:rPr lang="en-US" sz="2400" b="0" i="1" smtClean="0">
                          <a:solidFill>
                            <a:srgbClr val="BC14AC"/>
                          </a:solidFill>
                          <a:latin typeface="Cambria Math" panose="02040503050406030204" pitchFamily="18" charset="0"/>
                          <a:cs typeface="Times New Roman" panose="02020603050405020304" pitchFamily="18" charset="0"/>
                        </a:rPr>
                        <m:t>𝑇</m:t>
                      </m:r>
                      <m:d>
                        <m:dPr>
                          <m:ctrlPr>
                            <a:rPr lang="en-US" sz="2400" b="0" i="1" smtClean="0">
                              <a:solidFill>
                                <a:srgbClr val="BC14AC"/>
                              </a:solidFill>
                              <a:latin typeface="Cambria Math" panose="02040503050406030204" pitchFamily="18" charset="0"/>
                              <a:cs typeface="Times New Roman" panose="02020603050405020304" pitchFamily="18" charset="0"/>
                            </a:rPr>
                          </m:ctrlPr>
                        </m:dPr>
                        <m:e>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e>
                      </m:d>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𝐺</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𝐺</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den>
                      </m:f>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f>
                            <m:fPr>
                              <m:ctrlP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m:t>
                              </m:r>
                            </m:num>
                            <m:den>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m:t>
                              </m:r>
                            </m:den>
                          </m:f>
                        </m:num>
                        <m:den>
                          <m:r>
                            <a:rPr lang="en-US" sz="2400" b="0" i="1"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f>
                            <m:fPr>
                              <m:ctrlP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m:t>
                              </m:r>
                            </m:num>
                            <m:den>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𝑠</m:t>
                              </m:r>
                              <m:r>
                                <a:rPr lang="en-US" sz="2400" i="1">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+3)</m:t>
                              </m:r>
                            </m:den>
                          </m:f>
                        </m:den>
                      </m:f>
                      <m:r>
                        <a:rPr lang="en-US" sz="2400" b="0" i="0" smtClean="0">
                          <a:solidFill>
                            <a:srgbClr val="BC14AC"/>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400" b="0" dirty="0">
                  <a:solidFill>
                    <a:srgbClr val="BC14AC"/>
                  </a:solidFill>
                  <a:latin typeface="Times New Roman" panose="02020603050405020304" pitchFamily="18" charset="0"/>
                  <a:ea typeface="Cambria Math" panose="02040503050406030204" pitchFamily="18" charset="0"/>
                  <a:cs typeface="Times New Roman" panose="02020603050405020304" pitchFamily="18" charset="0"/>
                </a:endParaRPr>
              </a:p>
              <a:p>
                <a:pPr algn="just">
                  <a:lnSpc>
                    <a:spcPct val="150000"/>
                  </a:lnSpc>
                </a:pPr>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0B07671-9D9B-4D72-95B4-B66C37B9BE0E}"/>
                  </a:ext>
                </a:extLst>
              </p:cNvPr>
              <p:cNvSpPr txBox="1">
                <a:spLocks noRot="1" noChangeAspect="1" noMove="1" noResize="1" noEditPoints="1" noAdjustHandles="1" noChangeArrowheads="1" noChangeShapeType="1" noTextEdit="1"/>
              </p:cNvSpPr>
              <p:nvPr/>
            </p:nvSpPr>
            <p:spPr>
              <a:xfrm>
                <a:off x="351694" y="844058"/>
                <a:ext cx="11507372" cy="6689267"/>
              </a:xfrm>
              <a:prstGeom prst="rect">
                <a:avLst/>
              </a:prstGeom>
              <a:blipFill>
                <a:blip r:embed="rId2"/>
                <a:stretch>
                  <a:fillRect l="-848" r="-848"/>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3E48B9B4-9975-470F-93A2-92FFB6A14F32}"/>
              </a:ext>
            </a:extLst>
          </p:cNvPr>
          <p:cNvPicPr>
            <a:picLocks noChangeAspect="1"/>
          </p:cNvPicPr>
          <p:nvPr/>
        </p:nvPicPr>
        <p:blipFill>
          <a:blip r:embed="rId3"/>
          <a:stretch>
            <a:fillRect/>
          </a:stretch>
        </p:blipFill>
        <p:spPr>
          <a:xfrm>
            <a:off x="392334" y="1555990"/>
            <a:ext cx="5340956" cy="1441210"/>
          </a:xfrm>
          <a:prstGeom prst="rect">
            <a:avLst/>
          </a:prstGeom>
        </p:spPr>
      </p:pic>
    </p:spTree>
    <p:extLst>
      <p:ext uri="{BB962C8B-B14F-4D97-AF65-F5344CB8AC3E}">
        <p14:creationId xmlns:p14="http://schemas.microsoft.com/office/powerpoint/2010/main" val="820543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40834</TotalTime>
  <Words>4258</Words>
  <Application>Microsoft Office PowerPoint</Application>
  <PresentationFormat>Widescreen</PresentationFormat>
  <Paragraphs>392</Paragraphs>
  <Slides>60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Calibri Light</vt:lpstr>
      <vt:lpstr>Cambria Math</vt:lpstr>
      <vt:lpstr>Times New Roman</vt:lpstr>
      <vt:lpstr>Office Theme</vt:lpstr>
      <vt:lpstr>Feedback Control System  Unit 4 Stability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 Y. Patil</dc:creator>
  <cp:lastModifiedBy>C. Y. Patil</cp:lastModifiedBy>
  <cp:revision>175</cp:revision>
  <dcterms:created xsi:type="dcterms:W3CDTF">2021-11-10T05:04:28Z</dcterms:created>
  <dcterms:modified xsi:type="dcterms:W3CDTF">2022-02-01T09:44:42Z</dcterms:modified>
</cp:coreProperties>
</file>