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314" r:id="rId5"/>
    <p:sldId id="257" r:id="rId6"/>
    <p:sldId id="259" r:id="rId7"/>
    <p:sldId id="260" r:id="rId8"/>
    <p:sldId id="262" r:id="rId9"/>
    <p:sldId id="315" r:id="rId10"/>
    <p:sldId id="316" r:id="rId11"/>
    <p:sldId id="325" r:id="rId12"/>
    <p:sldId id="326" r:id="rId13"/>
    <p:sldId id="327" r:id="rId14"/>
    <p:sldId id="328" r:id="rId15"/>
    <p:sldId id="329" r:id="rId16"/>
    <p:sldId id="330" r:id="rId17"/>
    <p:sldId id="3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>
        <p:scale>
          <a:sx n="83" d="100"/>
          <a:sy n="83" d="100"/>
        </p:scale>
        <p:origin x="686" y="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B34C7-8AF8-4A60-9AF3-9D3EBFBCBD1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23545-6875-47A8-AB16-A8549EE4E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  <p:sldLayoutId id="214748371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462" y="2986978"/>
            <a:ext cx="5043244" cy="101335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5"/>
                </a:solidFill>
              </a:rPr>
              <a:t>CODE BRIDGE </a:t>
            </a:r>
            <a:r>
              <a:rPr lang="en-US" sz="3600" dirty="0"/>
              <a:t>-</a:t>
            </a:r>
            <a:r>
              <a:rPr lang="en-IN" sz="3600" dirty="0">
                <a:effectLst/>
                <a:ea typeface="Arial" panose="020B0604020202020204" pitchFamily="34" charset="0"/>
              </a:rPr>
              <a:t>Bridging the gap between Coders</a:t>
            </a:r>
            <a:br>
              <a:rPr lang="en-IN" sz="3600" dirty="0">
                <a:effectLst/>
                <a:ea typeface="Arial" panose="020B0604020202020204" pitchFamily="34" charset="0"/>
              </a:rPr>
            </a:br>
            <a:br>
              <a:rPr lang="en-IN" sz="3600" dirty="0">
                <a:effectLst/>
                <a:ea typeface="Arial" panose="020B0604020202020204" pitchFamily="34" charset="0"/>
              </a:rPr>
            </a:br>
            <a:r>
              <a:rPr lang="en-IN" sz="2400" dirty="0">
                <a:solidFill>
                  <a:schemeClr val="bg1"/>
                </a:solidFill>
              </a:rPr>
              <a:t>Project Guide- Pranita Manjare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55333-3DAC-13CA-78B2-84CD30BDC1EB}"/>
              </a:ext>
            </a:extLst>
          </p:cNvPr>
          <p:cNvSpPr txBox="1"/>
          <p:nvPr/>
        </p:nvSpPr>
        <p:spPr>
          <a:xfrm>
            <a:off x="4553338" y="4173448"/>
            <a:ext cx="6485641" cy="290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78940" indent="-6350">
              <a:lnSpc>
                <a:spcPct val="107000"/>
              </a:lnSpc>
              <a:spcAft>
                <a:spcPts val="240"/>
              </a:spcAft>
            </a:pPr>
            <a:r>
              <a:rPr lang="en-IN" sz="18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FY-MCA , DIV- C</a:t>
            </a:r>
          </a:p>
          <a:p>
            <a:pPr marL="1678940" indent="-6350">
              <a:lnSpc>
                <a:spcPct val="107000"/>
              </a:lnSpc>
              <a:spcAft>
                <a:spcPts val="240"/>
              </a:spcAft>
            </a:pPr>
            <a:endParaRPr lang="en-IN" dirty="0">
              <a:solidFill>
                <a:schemeClr val="bg1"/>
              </a:solidFill>
            </a:endParaRPr>
          </a:p>
          <a:p>
            <a:pPr marL="1678940" marR="0" indent="-6350" algn="l">
              <a:lnSpc>
                <a:spcPct val="107000"/>
              </a:lnSpc>
              <a:spcAft>
                <a:spcPts val="240"/>
              </a:spcAft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Lucida Sans" panose="020B0602030504020204" pitchFamily="34" charset="0"/>
                <a:ea typeface="Arial" panose="020B0604020202020204" pitchFamily="34" charset="0"/>
              </a:rPr>
              <a:t>Project by:-</a:t>
            </a:r>
          </a:p>
          <a:p>
            <a:pPr marL="1678940" marR="0" indent="-6350" algn="l">
              <a:lnSpc>
                <a:spcPct val="107000"/>
              </a:lnSpc>
              <a:spcAft>
                <a:spcPts val="240"/>
              </a:spcAft>
            </a:pPr>
            <a:endParaRPr lang="en-IN" sz="18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Lucida Sans" panose="020B0602030504020204" pitchFamily="34" charset="0"/>
              <a:ea typeface="Arial" panose="020B0604020202020204" pitchFamily="34" charset="0"/>
            </a:endParaRPr>
          </a:p>
          <a:p>
            <a:pPr marL="1678940" marR="0" indent="-6350" algn="l">
              <a:lnSpc>
                <a:spcPct val="107000"/>
              </a:lnSpc>
              <a:spcAft>
                <a:spcPts val="240"/>
              </a:spcAft>
            </a:pPr>
            <a:r>
              <a:rPr lang="en-IN" sz="1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ucida Sans" panose="020B0602030504020204" pitchFamily="34" charset="0"/>
                <a:ea typeface="Arial" panose="020B0604020202020204" pitchFamily="34" charset="0"/>
              </a:rPr>
              <a:t>142 - Akanksha Rajendra Job</a:t>
            </a: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Lucida Sans" panose="020B0602030504020204" pitchFamily="34" charset="0"/>
              <a:ea typeface="Arial" panose="020B0604020202020204" pitchFamily="34" charset="0"/>
            </a:endParaRPr>
          </a:p>
          <a:p>
            <a:pPr marL="1678940" marR="0" indent="-6350" algn="l">
              <a:lnSpc>
                <a:spcPct val="107000"/>
              </a:lnSpc>
              <a:spcAft>
                <a:spcPts val="240"/>
              </a:spcAft>
            </a:pPr>
            <a:r>
              <a:rPr lang="en-IN" sz="18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Lucida Sans" panose="020B0602030504020204" pitchFamily="34" charset="0"/>
                <a:ea typeface="Arial" panose="020B0604020202020204" pitchFamily="34" charset="0"/>
              </a:rPr>
              <a:t>173 – Rohit Gopal Shinde</a:t>
            </a:r>
          </a:p>
          <a:p>
            <a:pPr marL="1678940" marR="0" indent="-6350" algn="l">
              <a:lnSpc>
                <a:spcPct val="107000"/>
              </a:lnSpc>
              <a:spcAft>
                <a:spcPts val="240"/>
              </a:spcAft>
            </a:pPr>
            <a:endParaRPr lang="en-US" sz="18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Lucida Sans" panose="020B0602030504020204" pitchFamily="34" charset="0"/>
              <a:ea typeface="Arial" panose="020B0604020202020204" pitchFamily="34" charset="0"/>
            </a:endParaRPr>
          </a:p>
          <a:p>
            <a:r>
              <a:rPr lang="en-IN" sz="1800" dirty="0">
                <a:solidFill>
                  <a:schemeClr val="bg1"/>
                </a:solidFill>
                <a:effectLst/>
                <a:ea typeface="Arial" panose="020B0604020202020204" pitchFamily="34" charset="0"/>
              </a:rPr>
              <a:t>	</a:t>
            </a:r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B275-BFC9-3789-06DA-D2286781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69" y="110818"/>
            <a:ext cx="8229600" cy="848360"/>
          </a:xfrm>
        </p:spPr>
        <p:txBody>
          <a:bodyPr/>
          <a:lstStyle/>
          <a:p>
            <a:r>
              <a:rPr lang="en-IN" dirty="0"/>
              <a:t>4. 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76F25-FFD9-5028-00B7-8A36D4B9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1" r="10358" b="25046"/>
          <a:stretch/>
        </p:blipFill>
        <p:spPr>
          <a:xfrm>
            <a:off x="3167405" y="855483"/>
            <a:ext cx="5260158" cy="572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5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1F2C-595A-0BE8-7061-BD4AD084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564" y="-136336"/>
            <a:ext cx="7051249" cy="954412"/>
          </a:xfrm>
        </p:spPr>
        <p:txBody>
          <a:bodyPr/>
          <a:lstStyle/>
          <a:p>
            <a:r>
              <a:rPr lang="en-IN" dirty="0"/>
              <a:t>5.CLASS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2BA78-7F5F-A716-D515-E1CBC7A24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42" b="15556"/>
          <a:stretch/>
        </p:blipFill>
        <p:spPr>
          <a:xfrm>
            <a:off x="2550390" y="950996"/>
            <a:ext cx="8459355" cy="56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9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1EF1-4C72-1331-E8E6-DB062A05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197" y="-187088"/>
            <a:ext cx="7022969" cy="973265"/>
          </a:xfrm>
        </p:spPr>
        <p:txBody>
          <a:bodyPr/>
          <a:lstStyle/>
          <a:p>
            <a:r>
              <a:rPr lang="en-IN" dirty="0"/>
              <a:t>6.ACTIVITY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23C00-A287-D4DB-67B3-7D75963201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82" t="9622" r="12229"/>
          <a:stretch/>
        </p:blipFill>
        <p:spPr>
          <a:xfrm>
            <a:off x="3581235" y="876883"/>
            <a:ext cx="3613892" cy="575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7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9B75-24ED-C288-D9B6-86FD2F39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992" y="91965"/>
            <a:ext cx="7352907" cy="848360"/>
          </a:xfrm>
        </p:spPr>
        <p:txBody>
          <a:bodyPr/>
          <a:lstStyle/>
          <a:p>
            <a:r>
              <a:rPr lang="en-IN" dirty="0"/>
              <a:t>7.SEQUENCE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23C71-F207-98CA-958E-B9B5EEED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475"/>
          <a:stretch/>
        </p:blipFill>
        <p:spPr>
          <a:xfrm>
            <a:off x="2520101" y="940325"/>
            <a:ext cx="8256155" cy="56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3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4E5-9D15-B1A7-2288-F6379E0A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6"/>
            <a:ext cx="6249972" cy="916920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</a:rPr>
              <a:t>Project Objectives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4BB6C9-863B-924F-FE63-FCCC45F0E0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1277" y="1351121"/>
            <a:ext cx="7927944" cy="4502924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Real-Time Collaboration: Develop a platform where multiple coders can write, edit, and review code simultaneously, making collaboration seamless.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Enhanced Learning &amp; Innovation: Enable users to pair program, share knowledge, and learn from one another in a live coding environment.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Universal Accessibility: Provide a web-based solution that works across devices and locations, eliminating compatibility issues.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Integrated Communication:  Notification features to support instant communication during coding sessions</a:t>
            </a:r>
            <a:r>
              <a:rPr lang="en-I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95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8BEF-EABB-3A2B-7D55-1E32CCC1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568704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</a:rPr>
              <a:t> Scope of Work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CE80DF-254F-80C9-9C6E-3FE55F57E2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208506"/>
            <a:ext cx="6352674" cy="5047915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10000"/>
              </a:lnSpc>
              <a:spcAft>
                <a:spcPts val="1950"/>
              </a:spcAft>
              <a:buFont typeface="Symbol" panose="05050102010706020507" pitchFamily="18" charset="2"/>
              <a:buChar char=""/>
            </a:pPr>
            <a:r>
              <a:rPr lang="en-IN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Frontend Development</a:t>
            </a:r>
            <a:r>
              <a:rPr lang="en-IN" sz="19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Create an intuitive user interface featuring a powerful code editor (with syntax highlighting, auto-completion, etc.) and integrated communication tools.</a:t>
            </a:r>
            <a:endParaRPr lang="en-US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1950"/>
              </a:spcAft>
              <a:buFont typeface="Symbol" panose="05050102010706020507" pitchFamily="18" charset="2"/>
              <a:buChar char=""/>
            </a:pPr>
            <a:r>
              <a:rPr lang="en-IN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Backend Development</a:t>
            </a:r>
            <a:r>
              <a:rPr lang="en-IN" sz="19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Implement server-side logic to handle real-time data synchronization, user management, and session control.</a:t>
            </a:r>
            <a:endParaRPr lang="en-US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1950"/>
              </a:spcAft>
              <a:buFont typeface="Symbol" panose="05050102010706020507" pitchFamily="18" charset="2"/>
              <a:buChar char=""/>
            </a:pPr>
            <a:r>
              <a:rPr lang="en-IN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Real-Time Communication: </a:t>
            </a:r>
            <a:r>
              <a:rPr lang="en-IN" sz="19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Utilize technologies like </a:t>
            </a:r>
            <a:r>
              <a:rPr lang="en-IN" sz="1900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WebSockets</a:t>
            </a:r>
            <a:r>
              <a:rPr lang="en-IN" sz="19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to ensure instant updates across all users in a coding session.</a:t>
            </a:r>
            <a:endParaRPr lang="en-US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1950"/>
              </a:spcAft>
              <a:buFont typeface="Symbol" panose="05050102010706020507" pitchFamily="18" charset="2"/>
              <a:buChar char=""/>
            </a:pPr>
            <a:r>
              <a:rPr lang="en-IN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&amp; Session Management: </a:t>
            </a:r>
            <a:r>
              <a:rPr lang="en-IN" sz="19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Develop features for user authentication, profile management, and seamless creation/joining of collaborative sessions.</a:t>
            </a:r>
            <a:endParaRPr lang="en-US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1950"/>
              </a:spcAft>
              <a:buFont typeface="Symbol" panose="05050102010706020507" pitchFamily="18" charset="2"/>
              <a:buChar char=""/>
            </a:pPr>
            <a:r>
              <a:rPr lang="en-IN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Optional Code Execution: </a:t>
            </a:r>
            <a:r>
              <a:rPr lang="en-IN" sz="19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Integrate an environment where users can run code snippets and see immediate outputs.</a:t>
            </a:r>
            <a:endParaRPr lang="en-US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0000"/>
              </a:lnSpc>
              <a:spcAft>
                <a:spcPts val="1950"/>
              </a:spcAft>
              <a:buFont typeface="Symbol" panose="05050102010706020507" pitchFamily="18" charset="2"/>
              <a:buChar char=""/>
            </a:pPr>
            <a:r>
              <a:rPr lang="en-IN" sz="19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Deployment &amp; Scalability: </a:t>
            </a:r>
            <a:r>
              <a:rPr lang="en-IN" sz="1900" b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Ensure the system is deployable on cloud platforms, using containerization tools like Docker for efficient scaling.</a:t>
            </a:r>
            <a:endParaRPr lang="en-US" sz="19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1C34-9242-9986-FF66-E1504D37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116" y="112295"/>
            <a:ext cx="5181600" cy="57484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  <a:ea typeface="Arial" panose="020B0604020202020204" pitchFamily="34" charset="0"/>
              </a:rPr>
              <a:t>Technology Used</a:t>
            </a:r>
            <a:endParaRPr 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5AFEEE-1F11-65BD-D072-051F5FBBC4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42737" y="687137"/>
            <a:ext cx="5181600" cy="3128963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Frontend: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Frameworks/Libraries: React for building a responsive and dynamic interface.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 Editor: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CodeMirror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Editor for a feature-rich coding environment.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Styling: HTML5, CSS3 ,Bootstrap 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+mj-lt"/>
              <a:buAutoNum type="arabicPeriod"/>
            </a:pPr>
            <a:r>
              <a:rPr lang="en-IN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Backend: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Server Framework: Node.js with Express.js for handling server operations. 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1985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Real-Time Communication: Socket.IO or similar WebSocket libraries.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421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8D3-774D-B371-4C7F-10FCB294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11" y="249416"/>
            <a:ext cx="5164731" cy="652340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Module Specification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39D5-B0D4-EA0F-5608-57522EF635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11" y="698134"/>
            <a:ext cx="9336011" cy="3374245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Management Module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2. Session Management Module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3. Real Time Editor Module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4. Collaboration Module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5. Code Execution Module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6. Notification Module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7. Data Storage Module</a:t>
            </a:r>
            <a:endParaRPr lang="en-IN" sz="1800" dirty="0"/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859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286" y="419606"/>
            <a:ext cx="4754250" cy="786038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53286" y="1345406"/>
            <a:ext cx="5231875" cy="519668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Context level DFD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First level DFD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ERD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Use Case Diagram 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Class Diagram 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Activity Diagram </a:t>
            </a:r>
          </a:p>
          <a:p>
            <a:pPr marL="457200" indent="-457200"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Sequence Diagram 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153" y="139098"/>
            <a:ext cx="8342721" cy="775302"/>
          </a:xfrm>
        </p:spPr>
        <p:txBody>
          <a:bodyPr/>
          <a:lstStyle/>
          <a:p>
            <a:r>
              <a:rPr lang="en-US" dirty="0"/>
              <a:t>1. CONTEXT LEVEL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74B1A-3C17-A998-97E6-31F92F9E21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17" r="16874" b="51515"/>
          <a:stretch/>
        </p:blipFill>
        <p:spPr>
          <a:xfrm>
            <a:off x="1644073" y="1182255"/>
            <a:ext cx="9448801" cy="47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9A29-BCDB-FB9F-D2C1-1FA1EED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0" y="91965"/>
            <a:ext cx="5618375" cy="848360"/>
          </a:xfrm>
        </p:spPr>
        <p:txBody>
          <a:bodyPr/>
          <a:lstStyle/>
          <a:p>
            <a:r>
              <a:rPr lang="en-US" dirty="0"/>
              <a:t>2.FIRST LEVEL DFD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3A7311-1F85-EDD8-B275-B24080B02158}"/>
              </a:ext>
            </a:extLst>
          </p:cNvPr>
          <p:cNvCxnSpPr>
            <a:cxnSpLocks/>
          </p:cNvCxnSpPr>
          <p:nvPr/>
        </p:nvCxnSpPr>
        <p:spPr>
          <a:xfrm>
            <a:off x="3959258" y="1791092"/>
            <a:ext cx="12443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E795AA-A2A0-FC65-7832-FF26A5AFF77C}"/>
              </a:ext>
            </a:extLst>
          </p:cNvPr>
          <p:cNvCxnSpPr>
            <a:cxnSpLocks/>
          </p:cNvCxnSpPr>
          <p:nvPr/>
        </p:nvCxnSpPr>
        <p:spPr>
          <a:xfrm>
            <a:off x="4034672" y="4515438"/>
            <a:ext cx="1093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39FC2D-1B6A-47F4-AE6A-A43CB9BD8272}"/>
              </a:ext>
            </a:extLst>
          </p:cNvPr>
          <p:cNvCxnSpPr>
            <a:cxnSpLocks/>
          </p:cNvCxnSpPr>
          <p:nvPr/>
        </p:nvCxnSpPr>
        <p:spPr>
          <a:xfrm>
            <a:off x="7428320" y="3678024"/>
            <a:ext cx="1338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307F86-E266-9E7A-B43A-7CC8399EA18A}"/>
              </a:ext>
            </a:extLst>
          </p:cNvPr>
          <p:cNvSpPr txBox="1"/>
          <p:nvPr/>
        </p:nvSpPr>
        <p:spPr>
          <a:xfrm>
            <a:off x="4341552" y="1421760"/>
            <a:ext cx="4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2E6EA-184F-4634-6EFF-AD3F69190000}"/>
              </a:ext>
            </a:extLst>
          </p:cNvPr>
          <p:cNvSpPr txBox="1"/>
          <p:nvPr/>
        </p:nvSpPr>
        <p:spPr>
          <a:xfrm>
            <a:off x="4341552" y="4146106"/>
            <a:ext cx="4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896BA-0481-FDD8-FB6B-F94CD3AF2675}"/>
              </a:ext>
            </a:extLst>
          </p:cNvPr>
          <p:cNvSpPr txBox="1"/>
          <p:nvPr/>
        </p:nvSpPr>
        <p:spPr>
          <a:xfrm>
            <a:off x="7857750" y="3312561"/>
            <a:ext cx="4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220C-789A-20F5-30B8-028447DC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09" y="978777"/>
            <a:ext cx="7645138" cy="57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5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3AE9-DC1B-1521-B926-61A60615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9823" y="233367"/>
            <a:ext cx="5181600" cy="747022"/>
          </a:xfrm>
        </p:spPr>
        <p:txBody>
          <a:bodyPr>
            <a:noAutofit/>
          </a:bodyPr>
          <a:lstStyle/>
          <a:p>
            <a:r>
              <a:rPr lang="en-IN" dirty="0"/>
              <a:t>3.ERD DIAGRAM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9499CD-F9BF-859C-4671-002C7C812A6E}"/>
              </a:ext>
            </a:extLst>
          </p:cNvPr>
          <p:cNvCxnSpPr/>
          <p:nvPr/>
        </p:nvCxnSpPr>
        <p:spPr>
          <a:xfrm>
            <a:off x="6523348" y="405353"/>
            <a:ext cx="6127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3FEEE5-84CA-E87D-DF36-B86F7EA4EBB7}"/>
              </a:ext>
            </a:extLst>
          </p:cNvPr>
          <p:cNvCxnSpPr>
            <a:cxnSpLocks/>
          </p:cNvCxnSpPr>
          <p:nvPr/>
        </p:nvCxnSpPr>
        <p:spPr>
          <a:xfrm>
            <a:off x="8107051" y="4788816"/>
            <a:ext cx="584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DE04BA-FE79-30B6-F6AA-82094A5155CC}"/>
              </a:ext>
            </a:extLst>
          </p:cNvPr>
          <p:cNvCxnSpPr/>
          <p:nvPr/>
        </p:nvCxnSpPr>
        <p:spPr>
          <a:xfrm>
            <a:off x="3563332" y="6165129"/>
            <a:ext cx="7258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D0ACEA-EED1-F951-A240-D65B8A4020B2}"/>
              </a:ext>
            </a:extLst>
          </p:cNvPr>
          <p:cNvCxnSpPr/>
          <p:nvPr/>
        </p:nvCxnSpPr>
        <p:spPr>
          <a:xfrm>
            <a:off x="3695307" y="1630837"/>
            <a:ext cx="4147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629B97-36B5-0EF8-1749-CE4384B476FE}"/>
              </a:ext>
            </a:extLst>
          </p:cNvPr>
          <p:cNvCxnSpPr>
            <a:cxnSpLocks/>
          </p:cNvCxnSpPr>
          <p:nvPr/>
        </p:nvCxnSpPr>
        <p:spPr>
          <a:xfrm>
            <a:off x="7589327" y="1592127"/>
            <a:ext cx="402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87AD9E-68E5-3E41-5E2C-8EE4BE49DBE6}"/>
              </a:ext>
            </a:extLst>
          </p:cNvPr>
          <p:cNvCxnSpPr>
            <a:cxnSpLocks/>
          </p:cNvCxnSpPr>
          <p:nvPr/>
        </p:nvCxnSpPr>
        <p:spPr>
          <a:xfrm>
            <a:off x="4641419" y="2289551"/>
            <a:ext cx="344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FAB35-5137-06D9-7310-760BAFFD5153}"/>
              </a:ext>
            </a:extLst>
          </p:cNvPr>
          <p:cNvCxnSpPr>
            <a:cxnSpLocks/>
          </p:cNvCxnSpPr>
          <p:nvPr/>
        </p:nvCxnSpPr>
        <p:spPr>
          <a:xfrm>
            <a:off x="4452938" y="6324600"/>
            <a:ext cx="5667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BE1D5F-CE03-5067-4D06-C0802B4E85B1}"/>
              </a:ext>
            </a:extLst>
          </p:cNvPr>
          <p:cNvCxnSpPr>
            <a:cxnSpLocks/>
          </p:cNvCxnSpPr>
          <p:nvPr/>
        </p:nvCxnSpPr>
        <p:spPr>
          <a:xfrm>
            <a:off x="9005888" y="4743450"/>
            <a:ext cx="3857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3475018-619E-D242-B7FC-4040EDB7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-1397"/>
          <a:stretch/>
        </p:blipFill>
        <p:spPr>
          <a:xfrm>
            <a:off x="1878243" y="826430"/>
            <a:ext cx="9290209" cy="58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31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735</TotalTime>
  <Words>403</Words>
  <Application>Microsoft Office PowerPoint</Application>
  <PresentationFormat>Widescreen</PresentationFormat>
  <Paragraphs>68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Rounded MT Bold</vt:lpstr>
      <vt:lpstr>Calibri</vt:lpstr>
      <vt:lpstr>Lucida Sans</vt:lpstr>
      <vt:lpstr>Symbol</vt:lpstr>
      <vt:lpstr>Tenorite</vt:lpstr>
      <vt:lpstr>Custom</vt:lpstr>
      <vt:lpstr>CODE BRIDGE -Bridging the gap between Coders  Project Guide- Pranita Manjare</vt:lpstr>
      <vt:lpstr>Project Objectives</vt:lpstr>
      <vt:lpstr> Scope of Work</vt:lpstr>
      <vt:lpstr>Technology Used</vt:lpstr>
      <vt:lpstr>Module Specification </vt:lpstr>
      <vt:lpstr>INDEX</vt:lpstr>
      <vt:lpstr>1. CONTEXT LEVEL DIAGRAM</vt:lpstr>
      <vt:lpstr>2.FIRST LEVEL DFD</vt:lpstr>
      <vt:lpstr>3.ERD DIAGRAM</vt:lpstr>
      <vt:lpstr>4. USE CASE DIAGRAM</vt:lpstr>
      <vt:lpstr>5.CLASS DIAGRAM</vt:lpstr>
      <vt:lpstr>6.ACTIVITY DIAGRAM</vt:lpstr>
      <vt:lpstr>7.SEQUENCE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Job</dc:creator>
  <cp:lastModifiedBy>Akanksha Job</cp:lastModifiedBy>
  <cp:revision>11</cp:revision>
  <dcterms:created xsi:type="dcterms:W3CDTF">2025-03-10T16:54:10Z</dcterms:created>
  <dcterms:modified xsi:type="dcterms:W3CDTF">2025-04-21T14:34:09Z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