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20"/>
  </p:notesMasterIdLst>
  <p:sldIdLst>
    <p:sldId id="257" r:id="rId3"/>
    <p:sldId id="258" r:id="rId4"/>
    <p:sldId id="260" r:id="rId5"/>
    <p:sldId id="261" r:id="rId6"/>
    <p:sldId id="263" r:id="rId7"/>
    <p:sldId id="265" r:id="rId8"/>
    <p:sldId id="262" r:id="rId9"/>
    <p:sldId id="266" r:id="rId10"/>
    <p:sldId id="267" r:id="rId11"/>
    <p:sldId id="264"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82857" autoAdjust="0"/>
  </p:normalViewPr>
  <p:slideViewPr>
    <p:cSldViewPr snapToGrid="0">
      <p:cViewPr varScale="1">
        <p:scale>
          <a:sx n="62" d="100"/>
          <a:sy n="62" d="100"/>
        </p:scale>
        <p:origin x="11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8C09B-113A-40AA-BE63-0553AEAA11A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DD0FEE4B-146A-495C-BBA6-75A98C776ADF}">
      <dgm:prSet phldrT="[Text]"/>
      <dgm:spPr>
        <a:solidFill>
          <a:schemeClr val="accent3"/>
        </a:solidFill>
        <a:ln>
          <a:noFill/>
        </a:ln>
      </dgm:spPr>
      <dgm:t>
        <a:bodyPr/>
        <a:lstStyle/>
        <a:p>
          <a:r>
            <a:rPr lang="en-US" dirty="0"/>
            <a:t>Image</a:t>
          </a:r>
        </a:p>
      </dgm:t>
    </dgm:pt>
    <dgm:pt modelId="{5C5D75B7-B1AE-435F-9DFC-D7289C86B2B7}" type="parTrans" cxnId="{A0CD1262-E95A-4181-B415-6E458CC9BE0C}">
      <dgm:prSet/>
      <dgm:spPr/>
      <dgm:t>
        <a:bodyPr/>
        <a:lstStyle/>
        <a:p>
          <a:endParaRPr lang="en-US"/>
        </a:p>
      </dgm:t>
    </dgm:pt>
    <dgm:pt modelId="{8C4E152F-0E2F-4592-AC87-85F05DB6A825}" type="sibTrans" cxnId="{A0CD1262-E95A-4181-B415-6E458CC9BE0C}">
      <dgm:prSet/>
      <dgm:spPr/>
      <dgm:t>
        <a:bodyPr/>
        <a:lstStyle/>
        <a:p>
          <a:endParaRPr lang="en-US"/>
        </a:p>
      </dgm:t>
    </dgm:pt>
    <dgm:pt modelId="{F3808770-E904-469E-94F8-396B56E2230C}">
      <dgm:prSet phldrT="[Text]"/>
      <dgm:spPr>
        <a:solidFill>
          <a:schemeClr val="accent5">
            <a:lumMod val="40000"/>
            <a:lumOff val="60000"/>
            <a:alpha val="90000"/>
          </a:schemeClr>
        </a:solidFill>
        <a:ln>
          <a:noFill/>
        </a:ln>
      </dgm:spPr>
      <dgm:t>
        <a:bodyPr/>
        <a:lstStyle/>
        <a:p>
          <a:r>
            <a:rPr lang="en-US" dirty="0"/>
            <a:t>Select an image from the VM Gallery</a:t>
          </a:r>
        </a:p>
      </dgm:t>
    </dgm:pt>
    <dgm:pt modelId="{2CC69255-259B-4806-99A3-E0FC9021B51D}" type="parTrans" cxnId="{D3281068-5FAE-458A-AE0F-23B1FDDDB305}">
      <dgm:prSet/>
      <dgm:spPr/>
      <dgm:t>
        <a:bodyPr/>
        <a:lstStyle/>
        <a:p>
          <a:endParaRPr lang="en-US"/>
        </a:p>
      </dgm:t>
    </dgm:pt>
    <dgm:pt modelId="{9525D2A3-D087-4B03-AB4B-F1DF85BD42B4}" type="sibTrans" cxnId="{D3281068-5FAE-458A-AE0F-23B1FDDDB305}">
      <dgm:prSet/>
      <dgm:spPr/>
      <dgm:t>
        <a:bodyPr/>
        <a:lstStyle/>
        <a:p>
          <a:endParaRPr lang="en-US"/>
        </a:p>
      </dgm:t>
    </dgm:pt>
    <dgm:pt modelId="{7F86B73A-9A4A-4058-811D-0C442771DADA}">
      <dgm:prSet phldrT="[Text]"/>
      <dgm:spPr>
        <a:solidFill>
          <a:schemeClr val="accent5">
            <a:lumMod val="40000"/>
            <a:lumOff val="60000"/>
            <a:alpha val="90000"/>
          </a:schemeClr>
        </a:solidFill>
        <a:ln>
          <a:noFill/>
        </a:ln>
      </dgm:spPr>
      <dgm:t>
        <a:bodyPr/>
        <a:lstStyle/>
        <a:p>
          <a:r>
            <a:rPr lang="en-US" dirty="0"/>
            <a:t>Upload your own Custom-Prepped Image</a:t>
          </a:r>
        </a:p>
      </dgm:t>
    </dgm:pt>
    <dgm:pt modelId="{7E06FEE5-F364-4E87-BFC5-2FF2939C9F7C}" type="parTrans" cxnId="{1F16B530-7A84-4608-A6C3-B62995E8CD6B}">
      <dgm:prSet/>
      <dgm:spPr/>
      <dgm:t>
        <a:bodyPr/>
        <a:lstStyle/>
        <a:p>
          <a:endParaRPr lang="en-US"/>
        </a:p>
      </dgm:t>
    </dgm:pt>
    <dgm:pt modelId="{71D83568-61CB-4702-A497-945F6FA3B0B1}" type="sibTrans" cxnId="{1F16B530-7A84-4608-A6C3-B62995E8CD6B}">
      <dgm:prSet/>
      <dgm:spPr/>
      <dgm:t>
        <a:bodyPr/>
        <a:lstStyle/>
        <a:p>
          <a:endParaRPr lang="en-US"/>
        </a:p>
      </dgm:t>
    </dgm:pt>
    <dgm:pt modelId="{C0E18C18-E687-4517-88A1-798198981AF8}">
      <dgm:prSet phldrT="[Text]"/>
      <dgm:spPr>
        <a:solidFill>
          <a:srgbClr val="0070C0"/>
        </a:solidFill>
        <a:ln>
          <a:noFill/>
        </a:ln>
      </dgm:spPr>
      <dgm:t>
        <a:bodyPr/>
        <a:lstStyle/>
        <a:p>
          <a:r>
            <a:rPr lang="en-US" dirty="0"/>
            <a:t>Scale</a:t>
          </a:r>
        </a:p>
      </dgm:t>
    </dgm:pt>
    <dgm:pt modelId="{CBB49B7F-7170-443A-9310-8579B2617177}" type="parTrans" cxnId="{29349F98-216E-4114-8A33-9458ED4A126B}">
      <dgm:prSet/>
      <dgm:spPr/>
      <dgm:t>
        <a:bodyPr/>
        <a:lstStyle/>
        <a:p>
          <a:endParaRPr lang="en-US"/>
        </a:p>
      </dgm:t>
    </dgm:pt>
    <dgm:pt modelId="{38853C39-46C0-4FC8-9E83-D63AFCAAAD35}" type="sibTrans" cxnId="{29349F98-216E-4114-8A33-9458ED4A126B}">
      <dgm:prSet/>
      <dgm:spPr/>
      <dgm:t>
        <a:bodyPr/>
        <a:lstStyle/>
        <a:p>
          <a:endParaRPr lang="en-US"/>
        </a:p>
      </dgm:t>
    </dgm:pt>
    <dgm:pt modelId="{EB130527-9971-4CA5-80E4-26AD1D43139A}">
      <dgm:prSet phldrT="[Text]"/>
      <dgm:spPr>
        <a:solidFill>
          <a:schemeClr val="accent2">
            <a:lumMod val="40000"/>
            <a:lumOff val="60000"/>
            <a:alpha val="90000"/>
          </a:schemeClr>
        </a:solidFill>
        <a:ln>
          <a:noFill/>
        </a:ln>
      </dgm:spPr>
      <dgm:t>
        <a:bodyPr/>
        <a:lstStyle/>
        <a:p>
          <a:r>
            <a:rPr lang="en-US" dirty="0"/>
            <a:t>General Purpose</a:t>
          </a:r>
        </a:p>
      </dgm:t>
    </dgm:pt>
    <dgm:pt modelId="{0B27DD1C-122B-43D3-B80B-34E6EA49BD00}" type="parTrans" cxnId="{15107A3C-0CC7-4B37-AE17-E6C50E930C07}">
      <dgm:prSet/>
      <dgm:spPr/>
      <dgm:t>
        <a:bodyPr/>
        <a:lstStyle/>
        <a:p>
          <a:endParaRPr lang="en-US"/>
        </a:p>
      </dgm:t>
    </dgm:pt>
    <dgm:pt modelId="{48E2667D-5C52-4972-A44B-FD5564973506}" type="sibTrans" cxnId="{15107A3C-0CC7-4B37-AE17-E6C50E930C07}">
      <dgm:prSet/>
      <dgm:spPr/>
      <dgm:t>
        <a:bodyPr/>
        <a:lstStyle/>
        <a:p>
          <a:endParaRPr lang="en-US"/>
        </a:p>
      </dgm:t>
    </dgm:pt>
    <dgm:pt modelId="{53A04FAC-B714-4672-A861-B55398B42EFC}">
      <dgm:prSet phldrT="[Text]"/>
      <dgm:spPr>
        <a:solidFill>
          <a:schemeClr val="accent2">
            <a:lumMod val="40000"/>
            <a:lumOff val="60000"/>
            <a:alpha val="90000"/>
          </a:schemeClr>
        </a:solidFill>
        <a:ln>
          <a:noFill/>
        </a:ln>
      </dgm:spPr>
      <dgm:t>
        <a:bodyPr/>
        <a:lstStyle/>
        <a:p>
          <a:r>
            <a:rPr lang="en-US" dirty="0"/>
            <a:t>Compute Optimized</a:t>
          </a:r>
        </a:p>
      </dgm:t>
    </dgm:pt>
    <dgm:pt modelId="{FBCD7AEA-6DD5-4BA9-9FD2-E09763AD2E99}" type="parTrans" cxnId="{5118CE64-30E0-482F-8E00-D2A313FB969A}">
      <dgm:prSet/>
      <dgm:spPr/>
      <dgm:t>
        <a:bodyPr/>
        <a:lstStyle/>
        <a:p>
          <a:endParaRPr lang="en-US"/>
        </a:p>
      </dgm:t>
    </dgm:pt>
    <dgm:pt modelId="{5A1CC6E2-1CBE-499D-A8A8-352C938754AE}" type="sibTrans" cxnId="{5118CE64-30E0-482F-8E00-D2A313FB969A}">
      <dgm:prSet/>
      <dgm:spPr/>
      <dgm:t>
        <a:bodyPr/>
        <a:lstStyle/>
        <a:p>
          <a:endParaRPr lang="en-US"/>
        </a:p>
      </dgm:t>
    </dgm:pt>
    <dgm:pt modelId="{C615B697-C36C-4DC8-977E-A63F8196574D}">
      <dgm:prSet phldrT="[Text]"/>
      <dgm:spPr>
        <a:solidFill>
          <a:schemeClr val="accent2">
            <a:lumMod val="40000"/>
            <a:lumOff val="60000"/>
            <a:alpha val="90000"/>
          </a:schemeClr>
        </a:solidFill>
        <a:ln>
          <a:noFill/>
        </a:ln>
      </dgm:spPr>
      <dgm:t>
        <a:bodyPr/>
        <a:lstStyle/>
        <a:p>
          <a:r>
            <a:rPr lang="en-US" dirty="0"/>
            <a:t>Memory Optimized</a:t>
          </a:r>
        </a:p>
      </dgm:t>
    </dgm:pt>
    <dgm:pt modelId="{A9597E0C-0465-45C7-B66F-6124C9EEEEE6}" type="parTrans" cxnId="{04CEC785-EAF9-43AE-8C88-C5CBBC210D9A}">
      <dgm:prSet/>
      <dgm:spPr/>
      <dgm:t>
        <a:bodyPr/>
        <a:lstStyle/>
        <a:p>
          <a:endParaRPr lang="en-US"/>
        </a:p>
      </dgm:t>
    </dgm:pt>
    <dgm:pt modelId="{15F2448E-0737-4AEA-842B-5F7847FEA234}" type="sibTrans" cxnId="{04CEC785-EAF9-43AE-8C88-C5CBBC210D9A}">
      <dgm:prSet/>
      <dgm:spPr/>
      <dgm:t>
        <a:bodyPr/>
        <a:lstStyle/>
        <a:p>
          <a:endParaRPr lang="en-US"/>
        </a:p>
      </dgm:t>
    </dgm:pt>
    <dgm:pt modelId="{15E4FA4C-C7C4-44F9-839D-AEA3915DB121}">
      <dgm:prSet phldrT="[Text]"/>
      <dgm:spPr>
        <a:solidFill>
          <a:schemeClr val="accent2">
            <a:lumMod val="40000"/>
            <a:lumOff val="60000"/>
            <a:alpha val="90000"/>
          </a:schemeClr>
        </a:solidFill>
        <a:ln>
          <a:noFill/>
        </a:ln>
      </dgm:spPr>
      <dgm:t>
        <a:bodyPr/>
        <a:lstStyle/>
        <a:p>
          <a:r>
            <a:rPr lang="en-US" dirty="0"/>
            <a:t>GPU</a:t>
          </a:r>
        </a:p>
      </dgm:t>
    </dgm:pt>
    <dgm:pt modelId="{4C07EC2C-29CD-4810-905D-FE125C2124A5}" type="parTrans" cxnId="{D2C820B5-E495-4E80-B2B1-67CE20C3EB65}">
      <dgm:prSet/>
      <dgm:spPr/>
      <dgm:t>
        <a:bodyPr/>
        <a:lstStyle/>
        <a:p>
          <a:endParaRPr lang="en-US"/>
        </a:p>
      </dgm:t>
    </dgm:pt>
    <dgm:pt modelId="{1DE05BAD-2A10-40A3-A7F4-A530D7ACA48D}" type="sibTrans" cxnId="{D2C820B5-E495-4E80-B2B1-67CE20C3EB65}">
      <dgm:prSet/>
      <dgm:spPr/>
      <dgm:t>
        <a:bodyPr/>
        <a:lstStyle/>
        <a:p>
          <a:endParaRPr lang="en-US"/>
        </a:p>
      </dgm:t>
    </dgm:pt>
    <dgm:pt modelId="{6D7F13BD-1746-4018-B4B2-B89B5D795F66}">
      <dgm:prSet phldrT="[Text]"/>
      <dgm:spPr>
        <a:solidFill>
          <a:srgbClr val="00B0F0"/>
        </a:solidFill>
        <a:ln>
          <a:noFill/>
        </a:ln>
      </dgm:spPr>
      <dgm:t>
        <a:bodyPr/>
        <a:lstStyle/>
        <a:p>
          <a:r>
            <a:rPr lang="en-US" dirty="0"/>
            <a:t>Boot</a:t>
          </a:r>
        </a:p>
      </dgm:t>
    </dgm:pt>
    <dgm:pt modelId="{4C7E05A3-503F-4CEE-A06C-D67020124CDC}" type="parTrans" cxnId="{5726721F-AB2C-4466-BB8C-719B3FD8FDED}">
      <dgm:prSet/>
      <dgm:spPr/>
      <dgm:t>
        <a:bodyPr/>
        <a:lstStyle/>
        <a:p>
          <a:endParaRPr lang="en-US"/>
        </a:p>
      </dgm:t>
    </dgm:pt>
    <dgm:pt modelId="{BE1523A5-937E-4751-8E29-C8D66B4AC246}" type="sibTrans" cxnId="{5726721F-AB2C-4466-BB8C-719B3FD8FDED}">
      <dgm:prSet/>
      <dgm:spPr/>
      <dgm:t>
        <a:bodyPr/>
        <a:lstStyle/>
        <a:p>
          <a:endParaRPr lang="en-US"/>
        </a:p>
      </dgm:t>
    </dgm:pt>
    <dgm:pt modelId="{34168D17-4406-43C3-8F84-BE928967179B}">
      <dgm:prSet phldrT="[Text]"/>
      <dgm:spPr>
        <a:solidFill>
          <a:schemeClr val="accent1">
            <a:lumMod val="40000"/>
            <a:lumOff val="60000"/>
            <a:alpha val="90000"/>
          </a:schemeClr>
        </a:solidFill>
        <a:ln>
          <a:noFill/>
        </a:ln>
      </dgm:spPr>
      <dgm:t>
        <a:bodyPr/>
        <a:lstStyle/>
        <a:p>
          <a:r>
            <a:rPr lang="en-US" dirty="0"/>
            <a:t>Create new disk in Storage</a:t>
          </a:r>
        </a:p>
      </dgm:t>
    </dgm:pt>
    <dgm:pt modelId="{67D95A88-CCDC-4F81-9E83-1CAA9D91058F}" type="parTrans" cxnId="{9A9CFE48-8CC2-4927-9E81-57A551DAC13A}">
      <dgm:prSet/>
      <dgm:spPr/>
      <dgm:t>
        <a:bodyPr/>
        <a:lstStyle/>
        <a:p>
          <a:endParaRPr lang="en-US"/>
        </a:p>
      </dgm:t>
    </dgm:pt>
    <dgm:pt modelId="{914A6CF7-F9C3-43A4-9670-CF4B3822A587}" type="sibTrans" cxnId="{9A9CFE48-8CC2-4927-9E81-57A551DAC13A}">
      <dgm:prSet/>
      <dgm:spPr/>
      <dgm:t>
        <a:bodyPr/>
        <a:lstStyle/>
        <a:p>
          <a:endParaRPr lang="en-US"/>
        </a:p>
      </dgm:t>
    </dgm:pt>
    <dgm:pt modelId="{76A7089D-4A74-47BA-A01F-8E1942DD1702}">
      <dgm:prSet phldrT="[Text]"/>
      <dgm:spPr>
        <a:solidFill>
          <a:schemeClr val="accent1">
            <a:lumMod val="40000"/>
            <a:lumOff val="60000"/>
            <a:alpha val="90000"/>
          </a:schemeClr>
        </a:solidFill>
        <a:ln>
          <a:noFill/>
        </a:ln>
      </dgm:spPr>
      <dgm:t>
        <a:bodyPr/>
        <a:lstStyle/>
        <a:p>
          <a:r>
            <a:rPr lang="en-US" dirty="0"/>
            <a:t>Boot the machine</a:t>
          </a:r>
        </a:p>
      </dgm:t>
    </dgm:pt>
    <dgm:pt modelId="{5ED336E4-6EF7-43C7-B6E0-3C03F9AA27C3}" type="parTrans" cxnId="{D9943EA4-BCF4-48CC-9EBA-F22CAC99E223}">
      <dgm:prSet/>
      <dgm:spPr/>
      <dgm:t>
        <a:bodyPr/>
        <a:lstStyle/>
        <a:p>
          <a:endParaRPr lang="en-US"/>
        </a:p>
      </dgm:t>
    </dgm:pt>
    <dgm:pt modelId="{81002272-0B85-467A-B0A1-CEB7EB88E07F}" type="sibTrans" cxnId="{D9943EA4-BCF4-48CC-9EBA-F22CAC99E223}">
      <dgm:prSet/>
      <dgm:spPr/>
      <dgm:t>
        <a:bodyPr/>
        <a:lstStyle/>
        <a:p>
          <a:endParaRPr lang="en-US"/>
        </a:p>
      </dgm:t>
    </dgm:pt>
    <dgm:pt modelId="{BA7D3D14-7570-4140-AA4F-6F7D9668C63C}">
      <dgm:prSet phldrT="[Text]"/>
      <dgm:spPr>
        <a:solidFill>
          <a:schemeClr val="accent2">
            <a:lumMod val="40000"/>
            <a:lumOff val="60000"/>
            <a:alpha val="90000"/>
          </a:schemeClr>
        </a:solidFill>
        <a:ln>
          <a:noFill/>
        </a:ln>
      </dgm:spPr>
      <dgm:t>
        <a:bodyPr/>
        <a:lstStyle/>
        <a:p>
          <a:r>
            <a:rPr lang="en-US" dirty="0"/>
            <a:t>High Performance Compute</a:t>
          </a:r>
        </a:p>
      </dgm:t>
    </dgm:pt>
    <dgm:pt modelId="{5C491254-2647-4D83-B80D-A41C7DBBE2D1}" type="parTrans" cxnId="{10D3D067-A1C6-4BFD-86B6-758CF00B13CF}">
      <dgm:prSet/>
      <dgm:spPr/>
      <dgm:t>
        <a:bodyPr/>
        <a:lstStyle/>
        <a:p>
          <a:endParaRPr lang="en-US"/>
        </a:p>
      </dgm:t>
    </dgm:pt>
    <dgm:pt modelId="{C2DE4CB4-98B1-4D71-AC89-A1349CC5C5FE}" type="sibTrans" cxnId="{10D3D067-A1C6-4BFD-86B6-758CF00B13CF}">
      <dgm:prSet/>
      <dgm:spPr/>
      <dgm:t>
        <a:bodyPr/>
        <a:lstStyle/>
        <a:p>
          <a:endParaRPr lang="en-US"/>
        </a:p>
      </dgm:t>
    </dgm:pt>
    <dgm:pt modelId="{7C78240F-717A-46F1-A9D1-284133155A6B}">
      <dgm:prSet phldrT="[Text]"/>
      <dgm:spPr>
        <a:solidFill>
          <a:schemeClr val="accent5">
            <a:lumMod val="40000"/>
            <a:lumOff val="60000"/>
            <a:alpha val="90000"/>
          </a:schemeClr>
        </a:solidFill>
        <a:ln>
          <a:noFill/>
        </a:ln>
      </dgm:spPr>
      <dgm:t>
        <a:bodyPr/>
        <a:lstStyle/>
        <a:p>
          <a:r>
            <a:rPr lang="en-US" dirty="0"/>
            <a:t>Use a Custom ARM Template</a:t>
          </a:r>
        </a:p>
      </dgm:t>
    </dgm:pt>
    <dgm:pt modelId="{D7B512EB-D214-4756-959C-756D05165634}" type="parTrans" cxnId="{C5FE8676-41FF-4ECD-808D-3F56786DE931}">
      <dgm:prSet/>
      <dgm:spPr/>
      <dgm:t>
        <a:bodyPr/>
        <a:lstStyle/>
        <a:p>
          <a:endParaRPr lang="en-US"/>
        </a:p>
      </dgm:t>
    </dgm:pt>
    <dgm:pt modelId="{EEE174C7-B819-4375-9D4E-1F7F73075D1D}" type="sibTrans" cxnId="{C5FE8676-41FF-4ECD-808D-3F56786DE931}">
      <dgm:prSet/>
      <dgm:spPr/>
      <dgm:t>
        <a:bodyPr/>
        <a:lstStyle/>
        <a:p>
          <a:endParaRPr lang="en-US"/>
        </a:p>
      </dgm:t>
    </dgm:pt>
    <dgm:pt modelId="{6C88236F-68CF-47A6-B8F6-B34D305BE6A1}" type="pres">
      <dgm:prSet presAssocID="{D868C09B-113A-40AA-BE63-0553AEAA11AB}" presName="Name0" presStyleCnt="0">
        <dgm:presLayoutVars>
          <dgm:dir/>
          <dgm:animLvl val="lvl"/>
          <dgm:resizeHandles val="exact"/>
        </dgm:presLayoutVars>
      </dgm:prSet>
      <dgm:spPr/>
      <dgm:t>
        <a:bodyPr/>
        <a:lstStyle/>
        <a:p>
          <a:endParaRPr lang="en-US"/>
        </a:p>
      </dgm:t>
    </dgm:pt>
    <dgm:pt modelId="{A5742A3D-3149-4833-9E95-31AD3589EBEF}" type="pres">
      <dgm:prSet presAssocID="{DD0FEE4B-146A-495C-BBA6-75A98C776ADF}" presName="composite" presStyleCnt="0"/>
      <dgm:spPr/>
    </dgm:pt>
    <dgm:pt modelId="{FD36590A-558B-46D9-802B-12502375674E}" type="pres">
      <dgm:prSet presAssocID="{DD0FEE4B-146A-495C-BBA6-75A98C776ADF}" presName="parTx" presStyleLbl="alignNode1" presStyleIdx="0" presStyleCnt="3">
        <dgm:presLayoutVars>
          <dgm:chMax val="0"/>
          <dgm:chPref val="0"/>
          <dgm:bulletEnabled val="1"/>
        </dgm:presLayoutVars>
      </dgm:prSet>
      <dgm:spPr/>
      <dgm:t>
        <a:bodyPr/>
        <a:lstStyle/>
        <a:p>
          <a:endParaRPr lang="en-US"/>
        </a:p>
      </dgm:t>
    </dgm:pt>
    <dgm:pt modelId="{9FA6C10D-9552-4996-A95C-2636A5BE516B}" type="pres">
      <dgm:prSet presAssocID="{DD0FEE4B-146A-495C-BBA6-75A98C776ADF}" presName="desTx" presStyleLbl="alignAccFollowNode1" presStyleIdx="0" presStyleCnt="3">
        <dgm:presLayoutVars>
          <dgm:bulletEnabled val="1"/>
        </dgm:presLayoutVars>
      </dgm:prSet>
      <dgm:spPr/>
      <dgm:t>
        <a:bodyPr/>
        <a:lstStyle/>
        <a:p>
          <a:endParaRPr lang="en-US"/>
        </a:p>
      </dgm:t>
    </dgm:pt>
    <dgm:pt modelId="{83E0A8C5-BD0C-48C8-9A3B-72E81B172D1E}" type="pres">
      <dgm:prSet presAssocID="{8C4E152F-0E2F-4592-AC87-85F05DB6A825}" presName="space" presStyleCnt="0"/>
      <dgm:spPr/>
    </dgm:pt>
    <dgm:pt modelId="{179C8C11-86C9-401A-A357-90104D701C07}" type="pres">
      <dgm:prSet presAssocID="{C0E18C18-E687-4517-88A1-798198981AF8}" presName="composite" presStyleCnt="0"/>
      <dgm:spPr/>
    </dgm:pt>
    <dgm:pt modelId="{38A270B5-0C1D-478F-ABA9-EF14CA141189}" type="pres">
      <dgm:prSet presAssocID="{C0E18C18-E687-4517-88A1-798198981AF8}" presName="parTx" presStyleLbl="alignNode1" presStyleIdx="1" presStyleCnt="3">
        <dgm:presLayoutVars>
          <dgm:chMax val="0"/>
          <dgm:chPref val="0"/>
          <dgm:bulletEnabled val="1"/>
        </dgm:presLayoutVars>
      </dgm:prSet>
      <dgm:spPr/>
      <dgm:t>
        <a:bodyPr/>
        <a:lstStyle/>
        <a:p>
          <a:endParaRPr lang="en-US"/>
        </a:p>
      </dgm:t>
    </dgm:pt>
    <dgm:pt modelId="{F21A3429-D2FD-4E5A-BA57-1E91163818B6}" type="pres">
      <dgm:prSet presAssocID="{C0E18C18-E687-4517-88A1-798198981AF8}" presName="desTx" presStyleLbl="alignAccFollowNode1" presStyleIdx="1" presStyleCnt="3">
        <dgm:presLayoutVars>
          <dgm:bulletEnabled val="1"/>
        </dgm:presLayoutVars>
      </dgm:prSet>
      <dgm:spPr/>
      <dgm:t>
        <a:bodyPr/>
        <a:lstStyle/>
        <a:p>
          <a:endParaRPr lang="en-US"/>
        </a:p>
      </dgm:t>
    </dgm:pt>
    <dgm:pt modelId="{83543584-6ADA-4949-8C38-05F2F9022028}" type="pres">
      <dgm:prSet presAssocID="{38853C39-46C0-4FC8-9E83-D63AFCAAAD35}" presName="space" presStyleCnt="0"/>
      <dgm:spPr/>
    </dgm:pt>
    <dgm:pt modelId="{02457D94-4650-415E-A665-93C3936023AC}" type="pres">
      <dgm:prSet presAssocID="{6D7F13BD-1746-4018-B4B2-B89B5D795F66}" presName="composite" presStyleCnt="0"/>
      <dgm:spPr/>
    </dgm:pt>
    <dgm:pt modelId="{D09D8195-4BD3-4C85-A2A0-535948727BC4}" type="pres">
      <dgm:prSet presAssocID="{6D7F13BD-1746-4018-B4B2-B89B5D795F66}" presName="parTx" presStyleLbl="alignNode1" presStyleIdx="2" presStyleCnt="3">
        <dgm:presLayoutVars>
          <dgm:chMax val="0"/>
          <dgm:chPref val="0"/>
          <dgm:bulletEnabled val="1"/>
        </dgm:presLayoutVars>
      </dgm:prSet>
      <dgm:spPr/>
      <dgm:t>
        <a:bodyPr/>
        <a:lstStyle/>
        <a:p>
          <a:endParaRPr lang="en-US"/>
        </a:p>
      </dgm:t>
    </dgm:pt>
    <dgm:pt modelId="{B50089EA-95B2-4DA2-A097-9864D32B35C3}" type="pres">
      <dgm:prSet presAssocID="{6D7F13BD-1746-4018-B4B2-B89B5D795F66}" presName="desTx" presStyleLbl="alignAccFollowNode1" presStyleIdx="2" presStyleCnt="3">
        <dgm:presLayoutVars>
          <dgm:bulletEnabled val="1"/>
        </dgm:presLayoutVars>
      </dgm:prSet>
      <dgm:spPr/>
      <dgm:t>
        <a:bodyPr/>
        <a:lstStyle/>
        <a:p>
          <a:endParaRPr lang="en-US"/>
        </a:p>
      </dgm:t>
    </dgm:pt>
  </dgm:ptLst>
  <dgm:cxnLst>
    <dgm:cxn modelId="{350186AD-B37D-4097-803C-6EE5E3340B03}" type="presOf" srcId="{7C78240F-717A-46F1-A9D1-284133155A6B}" destId="{9FA6C10D-9552-4996-A95C-2636A5BE516B}" srcOrd="0" destOrd="2" presId="urn:microsoft.com/office/officeart/2005/8/layout/hList1"/>
    <dgm:cxn modelId="{0FFC3D8D-1D44-4A9D-8D6C-D93904453E2F}" type="presOf" srcId="{C0E18C18-E687-4517-88A1-798198981AF8}" destId="{38A270B5-0C1D-478F-ABA9-EF14CA141189}" srcOrd="0" destOrd="0" presId="urn:microsoft.com/office/officeart/2005/8/layout/hList1"/>
    <dgm:cxn modelId="{D3281068-5FAE-458A-AE0F-23B1FDDDB305}" srcId="{DD0FEE4B-146A-495C-BBA6-75A98C776ADF}" destId="{F3808770-E904-469E-94F8-396B56E2230C}" srcOrd="0" destOrd="0" parTransId="{2CC69255-259B-4806-99A3-E0FC9021B51D}" sibTransId="{9525D2A3-D087-4B03-AB4B-F1DF85BD42B4}"/>
    <dgm:cxn modelId="{04CEC785-EAF9-43AE-8C88-C5CBBC210D9A}" srcId="{C0E18C18-E687-4517-88A1-798198981AF8}" destId="{C615B697-C36C-4DC8-977E-A63F8196574D}" srcOrd="2" destOrd="0" parTransId="{A9597E0C-0465-45C7-B66F-6124C9EEEEE6}" sibTransId="{15F2448E-0737-4AEA-842B-5F7847FEA234}"/>
    <dgm:cxn modelId="{D2C820B5-E495-4E80-B2B1-67CE20C3EB65}" srcId="{C0E18C18-E687-4517-88A1-798198981AF8}" destId="{15E4FA4C-C7C4-44F9-839D-AEA3915DB121}" srcOrd="3" destOrd="0" parTransId="{4C07EC2C-29CD-4810-905D-FE125C2124A5}" sibTransId="{1DE05BAD-2A10-40A3-A7F4-A530D7ACA48D}"/>
    <dgm:cxn modelId="{15107A3C-0CC7-4B37-AE17-E6C50E930C07}" srcId="{C0E18C18-E687-4517-88A1-798198981AF8}" destId="{EB130527-9971-4CA5-80E4-26AD1D43139A}" srcOrd="0" destOrd="0" parTransId="{0B27DD1C-122B-43D3-B80B-34E6EA49BD00}" sibTransId="{48E2667D-5C52-4972-A44B-FD5564973506}"/>
    <dgm:cxn modelId="{D9943EA4-BCF4-48CC-9EBA-F22CAC99E223}" srcId="{6D7F13BD-1746-4018-B4B2-B89B5D795F66}" destId="{76A7089D-4A74-47BA-A01F-8E1942DD1702}" srcOrd="1" destOrd="0" parTransId="{5ED336E4-6EF7-43C7-B6E0-3C03F9AA27C3}" sibTransId="{81002272-0B85-467A-B0A1-CEB7EB88E07F}"/>
    <dgm:cxn modelId="{E1C3C284-3175-4BE7-AC86-EFDD6C147E6A}" type="presOf" srcId="{53A04FAC-B714-4672-A861-B55398B42EFC}" destId="{F21A3429-D2FD-4E5A-BA57-1E91163818B6}" srcOrd="0" destOrd="1" presId="urn:microsoft.com/office/officeart/2005/8/layout/hList1"/>
    <dgm:cxn modelId="{78C6FD2C-5105-4786-8541-958ABD0F31B5}" type="presOf" srcId="{15E4FA4C-C7C4-44F9-839D-AEA3915DB121}" destId="{F21A3429-D2FD-4E5A-BA57-1E91163818B6}" srcOrd="0" destOrd="3" presId="urn:microsoft.com/office/officeart/2005/8/layout/hList1"/>
    <dgm:cxn modelId="{29349F98-216E-4114-8A33-9458ED4A126B}" srcId="{D868C09B-113A-40AA-BE63-0553AEAA11AB}" destId="{C0E18C18-E687-4517-88A1-798198981AF8}" srcOrd="1" destOrd="0" parTransId="{CBB49B7F-7170-443A-9310-8579B2617177}" sibTransId="{38853C39-46C0-4FC8-9E83-D63AFCAAAD35}"/>
    <dgm:cxn modelId="{10D3D067-A1C6-4BFD-86B6-758CF00B13CF}" srcId="{C0E18C18-E687-4517-88A1-798198981AF8}" destId="{BA7D3D14-7570-4140-AA4F-6F7D9668C63C}" srcOrd="4" destOrd="0" parTransId="{5C491254-2647-4D83-B80D-A41C7DBBE2D1}" sibTransId="{C2DE4CB4-98B1-4D71-AC89-A1349CC5C5FE}"/>
    <dgm:cxn modelId="{064928F0-7D33-4E49-AE88-B533217398DE}" type="presOf" srcId="{34168D17-4406-43C3-8F84-BE928967179B}" destId="{B50089EA-95B2-4DA2-A097-9864D32B35C3}" srcOrd="0" destOrd="0" presId="urn:microsoft.com/office/officeart/2005/8/layout/hList1"/>
    <dgm:cxn modelId="{4F54CF29-F8F1-45DB-9AD1-E554DD0A4612}" type="presOf" srcId="{76A7089D-4A74-47BA-A01F-8E1942DD1702}" destId="{B50089EA-95B2-4DA2-A097-9864D32B35C3}" srcOrd="0" destOrd="1" presId="urn:microsoft.com/office/officeart/2005/8/layout/hList1"/>
    <dgm:cxn modelId="{71AA33AE-A389-4FF2-80F4-C15183C54D90}" type="presOf" srcId="{DD0FEE4B-146A-495C-BBA6-75A98C776ADF}" destId="{FD36590A-558B-46D9-802B-12502375674E}" srcOrd="0" destOrd="0" presId="urn:microsoft.com/office/officeart/2005/8/layout/hList1"/>
    <dgm:cxn modelId="{C5FE8676-41FF-4ECD-808D-3F56786DE931}" srcId="{DD0FEE4B-146A-495C-BBA6-75A98C776ADF}" destId="{7C78240F-717A-46F1-A9D1-284133155A6B}" srcOrd="2" destOrd="0" parTransId="{D7B512EB-D214-4756-959C-756D05165634}" sibTransId="{EEE174C7-B819-4375-9D4E-1F7F73075D1D}"/>
    <dgm:cxn modelId="{4F14A052-A8E3-49AC-994B-F2FCBFE7834E}" type="presOf" srcId="{C615B697-C36C-4DC8-977E-A63F8196574D}" destId="{F21A3429-D2FD-4E5A-BA57-1E91163818B6}" srcOrd="0" destOrd="2" presId="urn:microsoft.com/office/officeart/2005/8/layout/hList1"/>
    <dgm:cxn modelId="{2301CA69-6BD7-4B99-858E-DCB99B6EC727}" type="presOf" srcId="{BA7D3D14-7570-4140-AA4F-6F7D9668C63C}" destId="{F21A3429-D2FD-4E5A-BA57-1E91163818B6}" srcOrd="0" destOrd="4" presId="urn:microsoft.com/office/officeart/2005/8/layout/hList1"/>
    <dgm:cxn modelId="{F832F10F-646A-45A7-AF57-2588491F1AD7}" type="presOf" srcId="{F3808770-E904-469E-94F8-396B56E2230C}" destId="{9FA6C10D-9552-4996-A95C-2636A5BE516B}" srcOrd="0" destOrd="0" presId="urn:microsoft.com/office/officeart/2005/8/layout/hList1"/>
    <dgm:cxn modelId="{4C363A6B-7FA4-49AB-8D1F-79E88FDCEAA8}" type="presOf" srcId="{6D7F13BD-1746-4018-B4B2-B89B5D795F66}" destId="{D09D8195-4BD3-4C85-A2A0-535948727BC4}" srcOrd="0" destOrd="0" presId="urn:microsoft.com/office/officeart/2005/8/layout/hList1"/>
    <dgm:cxn modelId="{E3D25692-9FB4-422C-A884-07A32E2C43CA}" type="presOf" srcId="{D868C09B-113A-40AA-BE63-0553AEAA11AB}" destId="{6C88236F-68CF-47A6-B8F6-B34D305BE6A1}" srcOrd="0" destOrd="0" presId="urn:microsoft.com/office/officeart/2005/8/layout/hList1"/>
    <dgm:cxn modelId="{9A9CFE48-8CC2-4927-9E81-57A551DAC13A}" srcId="{6D7F13BD-1746-4018-B4B2-B89B5D795F66}" destId="{34168D17-4406-43C3-8F84-BE928967179B}" srcOrd="0" destOrd="0" parTransId="{67D95A88-CCDC-4F81-9E83-1CAA9D91058F}" sibTransId="{914A6CF7-F9C3-43A4-9670-CF4B3822A587}"/>
    <dgm:cxn modelId="{A0CD1262-E95A-4181-B415-6E458CC9BE0C}" srcId="{D868C09B-113A-40AA-BE63-0553AEAA11AB}" destId="{DD0FEE4B-146A-495C-BBA6-75A98C776ADF}" srcOrd="0" destOrd="0" parTransId="{5C5D75B7-B1AE-435F-9DFC-D7289C86B2B7}" sibTransId="{8C4E152F-0E2F-4592-AC87-85F05DB6A825}"/>
    <dgm:cxn modelId="{5726721F-AB2C-4466-BB8C-719B3FD8FDED}" srcId="{D868C09B-113A-40AA-BE63-0553AEAA11AB}" destId="{6D7F13BD-1746-4018-B4B2-B89B5D795F66}" srcOrd="2" destOrd="0" parTransId="{4C7E05A3-503F-4CEE-A06C-D67020124CDC}" sibTransId="{BE1523A5-937E-4751-8E29-C8D66B4AC246}"/>
    <dgm:cxn modelId="{A2E865DA-D83F-449A-B00C-1B89B7690518}" type="presOf" srcId="{EB130527-9971-4CA5-80E4-26AD1D43139A}" destId="{F21A3429-D2FD-4E5A-BA57-1E91163818B6}" srcOrd="0" destOrd="0" presId="urn:microsoft.com/office/officeart/2005/8/layout/hList1"/>
    <dgm:cxn modelId="{5118CE64-30E0-482F-8E00-D2A313FB969A}" srcId="{C0E18C18-E687-4517-88A1-798198981AF8}" destId="{53A04FAC-B714-4672-A861-B55398B42EFC}" srcOrd="1" destOrd="0" parTransId="{FBCD7AEA-6DD5-4BA9-9FD2-E09763AD2E99}" sibTransId="{5A1CC6E2-1CBE-499D-A8A8-352C938754AE}"/>
    <dgm:cxn modelId="{BCEFB632-6AF5-4048-9D07-F7B177A86939}" type="presOf" srcId="{7F86B73A-9A4A-4058-811D-0C442771DADA}" destId="{9FA6C10D-9552-4996-A95C-2636A5BE516B}" srcOrd="0" destOrd="1" presId="urn:microsoft.com/office/officeart/2005/8/layout/hList1"/>
    <dgm:cxn modelId="{1F16B530-7A84-4608-A6C3-B62995E8CD6B}" srcId="{DD0FEE4B-146A-495C-BBA6-75A98C776ADF}" destId="{7F86B73A-9A4A-4058-811D-0C442771DADA}" srcOrd="1" destOrd="0" parTransId="{7E06FEE5-F364-4E87-BFC5-2FF2939C9F7C}" sibTransId="{71D83568-61CB-4702-A497-945F6FA3B0B1}"/>
    <dgm:cxn modelId="{CA5F8145-A724-48E6-A621-8A04FD2455B0}" type="presParOf" srcId="{6C88236F-68CF-47A6-B8F6-B34D305BE6A1}" destId="{A5742A3D-3149-4833-9E95-31AD3589EBEF}" srcOrd="0" destOrd="0" presId="urn:microsoft.com/office/officeart/2005/8/layout/hList1"/>
    <dgm:cxn modelId="{367A23F3-A18D-4CCF-8BAE-C7706F477917}" type="presParOf" srcId="{A5742A3D-3149-4833-9E95-31AD3589EBEF}" destId="{FD36590A-558B-46D9-802B-12502375674E}" srcOrd="0" destOrd="0" presId="urn:microsoft.com/office/officeart/2005/8/layout/hList1"/>
    <dgm:cxn modelId="{0E73460F-7934-481C-B3F1-AB3324E725C4}" type="presParOf" srcId="{A5742A3D-3149-4833-9E95-31AD3589EBEF}" destId="{9FA6C10D-9552-4996-A95C-2636A5BE516B}" srcOrd="1" destOrd="0" presId="urn:microsoft.com/office/officeart/2005/8/layout/hList1"/>
    <dgm:cxn modelId="{85351578-D973-4C6F-9ECF-8BCFF8569DB8}" type="presParOf" srcId="{6C88236F-68CF-47A6-B8F6-B34D305BE6A1}" destId="{83E0A8C5-BD0C-48C8-9A3B-72E81B172D1E}" srcOrd="1" destOrd="0" presId="urn:microsoft.com/office/officeart/2005/8/layout/hList1"/>
    <dgm:cxn modelId="{4DF87F89-1BD7-4F4A-8FF5-C26AADFB0021}" type="presParOf" srcId="{6C88236F-68CF-47A6-B8F6-B34D305BE6A1}" destId="{179C8C11-86C9-401A-A357-90104D701C07}" srcOrd="2" destOrd="0" presId="urn:microsoft.com/office/officeart/2005/8/layout/hList1"/>
    <dgm:cxn modelId="{CFD7E703-8E62-4E79-9E1D-AB05C9DA2A34}" type="presParOf" srcId="{179C8C11-86C9-401A-A357-90104D701C07}" destId="{38A270B5-0C1D-478F-ABA9-EF14CA141189}" srcOrd="0" destOrd="0" presId="urn:microsoft.com/office/officeart/2005/8/layout/hList1"/>
    <dgm:cxn modelId="{9162A3F7-2010-40FB-9E6B-83607E3D3CFE}" type="presParOf" srcId="{179C8C11-86C9-401A-A357-90104D701C07}" destId="{F21A3429-D2FD-4E5A-BA57-1E91163818B6}" srcOrd="1" destOrd="0" presId="urn:microsoft.com/office/officeart/2005/8/layout/hList1"/>
    <dgm:cxn modelId="{3DD5DDAD-3862-4DED-84F5-A50CE1EB985C}" type="presParOf" srcId="{6C88236F-68CF-47A6-B8F6-B34D305BE6A1}" destId="{83543584-6ADA-4949-8C38-05F2F9022028}" srcOrd="3" destOrd="0" presId="urn:microsoft.com/office/officeart/2005/8/layout/hList1"/>
    <dgm:cxn modelId="{03A2973D-B487-45AF-8FA0-221A36A59A6A}" type="presParOf" srcId="{6C88236F-68CF-47A6-B8F6-B34D305BE6A1}" destId="{02457D94-4650-415E-A665-93C3936023AC}" srcOrd="4" destOrd="0" presId="urn:microsoft.com/office/officeart/2005/8/layout/hList1"/>
    <dgm:cxn modelId="{4F0EC99B-617B-4F0C-83CD-C32496298664}" type="presParOf" srcId="{02457D94-4650-415E-A665-93C3936023AC}" destId="{D09D8195-4BD3-4C85-A2A0-535948727BC4}" srcOrd="0" destOrd="0" presId="urn:microsoft.com/office/officeart/2005/8/layout/hList1"/>
    <dgm:cxn modelId="{258F2C36-97B8-4CBE-8780-A880CDBC676D}" type="presParOf" srcId="{02457D94-4650-415E-A665-93C3936023AC}" destId="{B50089EA-95B2-4DA2-A097-9864D32B35C3}" srcOrd="1" destOrd="0" presId="urn:microsoft.com/office/officeart/2005/8/layout/hList1"/>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6590A-558B-46D9-802B-12502375674E}">
      <dsp:nvSpPr>
        <dsp:cNvPr id="0" name=""/>
        <dsp:cNvSpPr/>
      </dsp:nvSpPr>
      <dsp:spPr>
        <a:xfrm>
          <a:off x="3008" y="37098"/>
          <a:ext cx="2933434" cy="604800"/>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Image</a:t>
          </a:r>
        </a:p>
      </dsp:txBody>
      <dsp:txXfrm>
        <a:off x="3008" y="37098"/>
        <a:ext cx="2933434" cy="604800"/>
      </dsp:txXfrm>
    </dsp:sp>
    <dsp:sp modelId="{9FA6C10D-9552-4996-A95C-2636A5BE516B}">
      <dsp:nvSpPr>
        <dsp:cNvPr id="0" name=""/>
        <dsp:cNvSpPr/>
      </dsp:nvSpPr>
      <dsp:spPr>
        <a:xfrm>
          <a:off x="3008" y="641898"/>
          <a:ext cx="2933434" cy="2651670"/>
        </a:xfrm>
        <a:prstGeom prst="rect">
          <a:avLst/>
        </a:prstGeom>
        <a:solidFill>
          <a:schemeClr val="accent5">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Select an image from the VM Gallery</a:t>
          </a:r>
        </a:p>
        <a:p>
          <a:pPr marL="228600" lvl="1" indent="-228600" algn="l" defTabSz="933450">
            <a:lnSpc>
              <a:spcPct val="90000"/>
            </a:lnSpc>
            <a:spcBef>
              <a:spcPct val="0"/>
            </a:spcBef>
            <a:spcAft>
              <a:spcPct val="15000"/>
            </a:spcAft>
            <a:buChar char="••"/>
          </a:pPr>
          <a:r>
            <a:rPr lang="en-US" sz="2100" kern="1200" dirty="0"/>
            <a:t>Upload your own Custom-Prepped Image</a:t>
          </a:r>
        </a:p>
        <a:p>
          <a:pPr marL="228600" lvl="1" indent="-228600" algn="l" defTabSz="933450">
            <a:lnSpc>
              <a:spcPct val="90000"/>
            </a:lnSpc>
            <a:spcBef>
              <a:spcPct val="0"/>
            </a:spcBef>
            <a:spcAft>
              <a:spcPct val="15000"/>
            </a:spcAft>
            <a:buChar char="••"/>
          </a:pPr>
          <a:r>
            <a:rPr lang="en-US" sz="2100" kern="1200" dirty="0"/>
            <a:t>Use a Custom ARM Template</a:t>
          </a:r>
        </a:p>
      </dsp:txBody>
      <dsp:txXfrm>
        <a:off x="3008" y="641898"/>
        <a:ext cx="2933434" cy="2651670"/>
      </dsp:txXfrm>
    </dsp:sp>
    <dsp:sp modelId="{38A270B5-0C1D-478F-ABA9-EF14CA141189}">
      <dsp:nvSpPr>
        <dsp:cNvPr id="0" name=""/>
        <dsp:cNvSpPr/>
      </dsp:nvSpPr>
      <dsp:spPr>
        <a:xfrm>
          <a:off x="3347124" y="37098"/>
          <a:ext cx="2933434" cy="604800"/>
        </a:xfrm>
        <a:prstGeom prst="rect">
          <a:avLst/>
        </a:prstGeom>
        <a:solidFill>
          <a:srgbClr val="0070C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Scale</a:t>
          </a:r>
        </a:p>
      </dsp:txBody>
      <dsp:txXfrm>
        <a:off x="3347124" y="37098"/>
        <a:ext cx="2933434" cy="604800"/>
      </dsp:txXfrm>
    </dsp:sp>
    <dsp:sp modelId="{F21A3429-D2FD-4E5A-BA57-1E91163818B6}">
      <dsp:nvSpPr>
        <dsp:cNvPr id="0" name=""/>
        <dsp:cNvSpPr/>
      </dsp:nvSpPr>
      <dsp:spPr>
        <a:xfrm>
          <a:off x="3347124" y="641898"/>
          <a:ext cx="2933434" cy="2651670"/>
        </a:xfrm>
        <a:prstGeom prst="rect">
          <a:avLst/>
        </a:prstGeom>
        <a:solidFill>
          <a:schemeClr val="accent2">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General Purpose</a:t>
          </a:r>
        </a:p>
        <a:p>
          <a:pPr marL="228600" lvl="1" indent="-228600" algn="l" defTabSz="933450">
            <a:lnSpc>
              <a:spcPct val="90000"/>
            </a:lnSpc>
            <a:spcBef>
              <a:spcPct val="0"/>
            </a:spcBef>
            <a:spcAft>
              <a:spcPct val="15000"/>
            </a:spcAft>
            <a:buChar char="••"/>
          </a:pPr>
          <a:r>
            <a:rPr lang="en-US" sz="2100" kern="1200" dirty="0"/>
            <a:t>Compute Optimized</a:t>
          </a:r>
        </a:p>
        <a:p>
          <a:pPr marL="228600" lvl="1" indent="-228600" algn="l" defTabSz="933450">
            <a:lnSpc>
              <a:spcPct val="90000"/>
            </a:lnSpc>
            <a:spcBef>
              <a:spcPct val="0"/>
            </a:spcBef>
            <a:spcAft>
              <a:spcPct val="15000"/>
            </a:spcAft>
            <a:buChar char="••"/>
          </a:pPr>
          <a:r>
            <a:rPr lang="en-US" sz="2100" kern="1200" dirty="0"/>
            <a:t>Memory Optimized</a:t>
          </a:r>
        </a:p>
        <a:p>
          <a:pPr marL="228600" lvl="1" indent="-228600" algn="l" defTabSz="933450">
            <a:lnSpc>
              <a:spcPct val="90000"/>
            </a:lnSpc>
            <a:spcBef>
              <a:spcPct val="0"/>
            </a:spcBef>
            <a:spcAft>
              <a:spcPct val="15000"/>
            </a:spcAft>
            <a:buChar char="••"/>
          </a:pPr>
          <a:r>
            <a:rPr lang="en-US" sz="2100" kern="1200" dirty="0"/>
            <a:t>GPU</a:t>
          </a:r>
        </a:p>
        <a:p>
          <a:pPr marL="228600" lvl="1" indent="-228600" algn="l" defTabSz="933450">
            <a:lnSpc>
              <a:spcPct val="90000"/>
            </a:lnSpc>
            <a:spcBef>
              <a:spcPct val="0"/>
            </a:spcBef>
            <a:spcAft>
              <a:spcPct val="15000"/>
            </a:spcAft>
            <a:buChar char="••"/>
          </a:pPr>
          <a:r>
            <a:rPr lang="en-US" sz="2100" kern="1200" dirty="0"/>
            <a:t>High Performance Compute</a:t>
          </a:r>
        </a:p>
      </dsp:txBody>
      <dsp:txXfrm>
        <a:off x="3347124" y="641898"/>
        <a:ext cx="2933434" cy="2651670"/>
      </dsp:txXfrm>
    </dsp:sp>
    <dsp:sp modelId="{D09D8195-4BD3-4C85-A2A0-535948727BC4}">
      <dsp:nvSpPr>
        <dsp:cNvPr id="0" name=""/>
        <dsp:cNvSpPr/>
      </dsp:nvSpPr>
      <dsp:spPr>
        <a:xfrm>
          <a:off x="6691240" y="37098"/>
          <a:ext cx="2933434" cy="604800"/>
        </a:xfrm>
        <a:prstGeom prst="rect">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Boot</a:t>
          </a:r>
        </a:p>
      </dsp:txBody>
      <dsp:txXfrm>
        <a:off x="6691240" y="37098"/>
        <a:ext cx="2933434" cy="604800"/>
      </dsp:txXfrm>
    </dsp:sp>
    <dsp:sp modelId="{B50089EA-95B2-4DA2-A097-9864D32B35C3}">
      <dsp:nvSpPr>
        <dsp:cNvPr id="0" name=""/>
        <dsp:cNvSpPr/>
      </dsp:nvSpPr>
      <dsp:spPr>
        <a:xfrm>
          <a:off x="6691240" y="641898"/>
          <a:ext cx="2933434" cy="2651670"/>
        </a:xfrm>
        <a:prstGeom prst="rect">
          <a:avLst/>
        </a:prstGeom>
        <a:solidFill>
          <a:schemeClr val="accent1">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Create new disk in Storage</a:t>
          </a:r>
        </a:p>
        <a:p>
          <a:pPr marL="228600" lvl="1" indent="-228600" algn="l" defTabSz="933450">
            <a:lnSpc>
              <a:spcPct val="90000"/>
            </a:lnSpc>
            <a:spcBef>
              <a:spcPct val="0"/>
            </a:spcBef>
            <a:spcAft>
              <a:spcPct val="15000"/>
            </a:spcAft>
            <a:buChar char="••"/>
          </a:pPr>
          <a:r>
            <a:rPr lang="en-US" sz="2100" kern="1200" dirty="0"/>
            <a:t>Boot the machine</a:t>
          </a:r>
        </a:p>
      </dsp:txBody>
      <dsp:txXfrm>
        <a:off x="6691240" y="641898"/>
        <a:ext cx="2933434" cy="265167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4983C-A253-4A38-AB12-34BA52DAFB18}" type="datetimeFigureOut">
              <a:rPr lang="en-US" smtClean="0"/>
              <a:t>4/2/2017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9477-EE75-4F1B-A75B-C6AC6748562D}" type="slidenum">
              <a:rPr lang="en-US" smtClean="0"/>
              <a:t>‹#›</a:t>
            </a:fld>
            <a:endParaRPr lang="en-US"/>
          </a:p>
        </p:txBody>
      </p:sp>
    </p:spTree>
    <p:extLst>
      <p:ext uri="{BB962C8B-B14F-4D97-AF65-F5344CB8AC3E}">
        <p14:creationId xmlns:p14="http://schemas.microsoft.com/office/powerpoint/2010/main" val="1867841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Objective: </a:t>
            </a:r>
            <a:r>
              <a:rPr lang="en-US" dirty="0" smtClean="0"/>
              <a:t>Discuss the agenda for the deck</a:t>
            </a:r>
          </a:p>
          <a:p>
            <a:r>
              <a:rPr lang="en-US" b="1" dirty="0" smtClean="0"/>
              <a:t>Notes:</a:t>
            </a:r>
          </a:p>
          <a:p>
            <a:r>
              <a:rPr lang="en-US" dirty="0" smtClean="0"/>
              <a:t>The deck is broken</a:t>
            </a:r>
            <a:r>
              <a:rPr lang="en-US" baseline="0" dirty="0" smtClean="0"/>
              <a:t> into 5 key sections that discuss:</a:t>
            </a:r>
          </a:p>
          <a:p>
            <a:pPr marL="171450" indent="-171450">
              <a:buFont typeface="Arial" panose="020B0604020202020204" pitchFamily="34" charset="0"/>
              <a:buChar char="•"/>
            </a:pPr>
            <a:r>
              <a:rPr lang="en-US" baseline="0" dirty="0" smtClean="0"/>
              <a:t>General introduction to Azure VM’s</a:t>
            </a:r>
          </a:p>
          <a:p>
            <a:pPr marL="171450" indent="-171450">
              <a:buFont typeface="Arial" panose="020B0604020202020204" pitchFamily="34" charset="0"/>
              <a:buChar char="•"/>
            </a:pPr>
            <a:r>
              <a:rPr lang="en-US" baseline="0" dirty="0" smtClean="0"/>
              <a:t>Process involved and options for provisioning a VM</a:t>
            </a:r>
          </a:p>
          <a:p>
            <a:pPr marL="171450" indent="-171450">
              <a:buFont typeface="Arial" panose="020B0604020202020204" pitchFamily="34" charset="0"/>
              <a:buChar char="•"/>
            </a:pPr>
            <a:r>
              <a:rPr lang="en-US" baseline="0" dirty="0" smtClean="0"/>
              <a:t>Concepts and tooling related to scalability and reliability in Azure VMs</a:t>
            </a:r>
          </a:p>
          <a:p>
            <a:pPr marL="171450" indent="-171450">
              <a:buFont typeface="Arial" panose="020B0604020202020204" pitchFamily="34" charset="0"/>
              <a:buChar char="•"/>
            </a:pPr>
            <a:r>
              <a:rPr lang="en-US" baseline="0" dirty="0" smtClean="0"/>
              <a:t>Networking infrastructure for use with Azure VMs</a:t>
            </a:r>
          </a:p>
          <a:p>
            <a:pPr marL="171450" indent="-171450">
              <a:buFont typeface="Arial" panose="020B0604020202020204" pitchFamily="34" charset="0"/>
              <a:buChar char="•"/>
            </a:pPr>
            <a:r>
              <a:rPr lang="en-US" baseline="0" dirty="0" smtClean="0"/>
              <a:t>Additional concepts or solutions that build on Azure VM’s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6525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Objective: </a:t>
            </a:r>
            <a:r>
              <a:rPr lang="en-US" dirty="0" smtClean="0"/>
              <a:t>To present the difference between an</a:t>
            </a:r>
            <a:r>
              <a:rPr lang="en-US" baseline="0" dirty="0" smtClean="0"/>
              <a:t> OS Image and a VM Disk</a:t>
            </a:r>
            <a:endParaRPr lang="en-US" dirty="0" smtClean="0"/>
          </a:p>
          <a:p>
            <a:r>
              <a:rPr lang="en-US" b="1" dirty="0" smtClean="0"/>
              <a:t>Notes:</a:t>
            </a:r>
          </a:p>
          <a:p>
            <a:r>
              <a:rPr lang="en-US" dirty="0" smtClean="0"/>
              <a:t>Images are reference VHDs</a:t>
            </a:r>
            <a:r>
              <a:rPr lang="en-US" baseline="0" dirty="0" smtClean="0"/>
              <a:t> (almost like a template) for realizing OS Disks for VMs.</a:t>
            </a:r>
            <a:endParaRPr lang="en-US" dirty="0" smtClean="0"/>
          </a:p>
          <a:p>
            <a:endParaRPr lang="en-US" dirty="0" smtClean="0"/>
          </a:p>
          <a:p>
            <a:r>
              <a:rPr lang="en-US" dirty="0" smtClean="0"/>
              <a:t>VM’s typically have at least 2 disks:</a:t>
            </a:r>
          </a:p>
          <a:p>
            <a:pPr marL="171450" indent="-171450">
              <a:buFont typeface="Arial" panose="020B0604020202020204" pitchFamily="34" charset="0"/>
              <a:buChar char="•"/>
            </a:pPr>
            <a:r>
              <a:rPr lang="en-US" dirty="0" smtClean="0"/>
              <a:t>OS Disk (C on Windows), persistent content.  SATA access</a:t>
            </a:r>
          </a:p>
          <a:p>
            <a:pPr marL="171450" indent="-171450">
              <a:buFont typeface="Arial" panose="020B0604020202020204" pitchFamily="34" charset="0"/>
              <a:buChar char="•"/>
            </a:pPr>
            <a:r>
              <a:rPr lang="en-US" dirty="0" smtClean="0"/>
              <a:t>Temp Storage (D on Windows),</a:t>
            </a:r>
            <a:r>
              <a:rPr lang="en-US" baseline="0" dirty="0" smtClean="0"/>
              <a:t> SATA access, NOT PERSISTENT (Temp storage only) (Good for </a:t>
            </a:r>
            <a:r>
              <a:rPr lang="en-US" baseline="0" dirty="0" err="1" smtClean="0"/>
              <a:t>TempDB</a:t>
            </a:r>
            <a:r>
              <a:rPr lang="en-US" baseline="0" dirty="0" smtClean="0"/>
              <a:t> on SQL images, for example)</a:t>
            </a:r>
          </a:p>
          <a:p>
            <a:pPr marL="0" indent="0">
              <a:buFont typeface="Arial" panose="020B0604020202020204" pitchFamily="34" charset="0"/>
              <a:buNone/>
            </a:pPr>
            <a:r>
              <a:rPr lang="en-US" baseline="0" dirty="0" smtClean="0"/>
              <a:t>Additionally, VM’s can have 0-&gt;n (depends on characteristics of VM size chosen) data disks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Drive-letter assigned on Windows, SCSI, Persistent</a:t>
            </a:r>
          </a:p>
          <a:p>
            <a:pPr marL="628650" lvl="1" indent="-171450">
              <a:buFont typeface="Arial" panose="020B0604020202020204" pitchFamily="34" charset="0"/>
              <a:buChar char="•"/>
            </a:pPr>
            <a:r>
              <a:rPr lang="en-US" baseline="0" dirty="0" smtClean="0"/>
              <a:t>Can be striped for performance</a:t>
            </a:r>
          </a:p>
          <a:p>
            <a:pPr marL="628650" lvl="1" indent="-171450">
              <a:buFont typeface="Arial" panose="020B0604020202020204" pitchFamily="34" charset="0"/>
              <a:buChar char="•"/>
            </a:pPr>
            <a:r>
              <a:rPr lang="en-US" baseline="0" dirty="0" smtClean="0"/>
              <a:t>Limit on # determined by VM family/size</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6663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Objective:  </a:t>
            </a:r>
            <a:r>
              <a:rPr lang="en-US" dirty="0" smtClean="0"/>
              <a:t>To discuss the</a:t>
            </a:r>
            <a:r>
              <a:rPr lang="en-US" baseline="0" dirty="0" smtClean="0"/>
              <a:t> available different kinds of storage that can be used by VM disks</a:t>
            </a: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Data disks</a:t>
            </a:r>
            <a:r>
              <a:rPr lang="en-US" baseline="0" dirty="0" smtClean="0"/>
              <a:t> have max capacity of 1 TB, but can be striped for larger sizes, up to 64 TB of storage per VM</a:t>
            </a:r>
          </a:p>
          <a:p>
            <a:pPr marL="171450" indent="-171450">
              <a:buFont typeface="Arial" panose="020B0604020202020204" pitchFamily="34" charset="0"/>
              <a:buChar char="•"/>
            </a:pPr>
            <a:r>
              <a:rPr lang="en-US" dirty="0" smtClean="0"/>
              <a:t>Azure imposes limits on the number of data disks and amount of bandwidth available, depending on the VM size. </a:t>
            </a:r>
            <a:r>
              <a:rPr lang="en-US" baseline="0" dirty="0" smtClean="0"/>
              <a:t>(</a:t>
            </a:r>
            <a:r>
              <a:rPr lang="en-US" baseline="0" dirty="0" err="1" smtClean="0"/>
              <a:t>eg</a:t>
            </a:r>
            <a:r>
              <a:rPr lang="en-US" baseline="0" dirty="0" smtClean="0"/>
              <a:t> F2S = max 4 data disks, F16S = max 32 data disks)</a:t>
            </a:r>
          </a:p>
          <a:p>
            <a:pPr marL="171450" indent="-171450">
              <a:buFont typeface="Arial" panose="020B0604020202020204" pitchFamily="34" charset="0"/>
              <a:buChar char="•"/>
            </a:pPr>
            <a:r>
              <a:rPr lang="en-US" baseline="0" dirty="0" smtClean="0"/>
              <a:t>Per-Disk (and Share) IOPS are 8KB operations</a:t>
            </a:r>
          </a:p>
          <a:p>
            <a:pPr marL="171450" indent="-171450">
              <a:buFont typeface="Arial" panose="020B0604020202020204" pitchFamily="34" charset="0"/>
              <a:buChar char="•"/>
            </a:pPr>
            <a:r>
              <a:rPr lang="en-US" baseline="0" dirty="0" smtClean="0"/>
              <a:t>Standard Storage</a:t>
            </a:r>
          </a:p>
          <a:p>
            <a:pPr marL="628650" lvl="1" indent="-171450">
              <a:buFont typeface="Arial" panose="020B0604020202020204" pitchFamily="34" charset="0"/>
              <a:buChar char="•"/>
            </a:pPr>
            <a:r>
              <a:rPr lang="en-US" baseline="0" dirty="0" smtClean="0"/>
              <a:t>IOPS and Throughput per disk above are for Standard, basic is lower</a:t>
            </a:r>
          </a:p>
          <a:p>
            <a:pPr marL="628650" lvl="1" indent="-171450">
              <a:buFont typeface="Arial" panose="020B0604020202020204" pitchFamily="34" charset="0"/>
              <a:buChar char="•"/>
            </a:pPr>
            <a:r>
              <a:rPr lang="en-US" baseline="0" dirty="0" smtClean="0"/>
              <a:t>Entire storage account (not just single disk) has max IOPS of 20,000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smtClean="0">
                <a:solidFill>
                  <a:prstClr val="white"/>
                </a:solidFill>
              </a:rPr>
              <a:t>Premium Storage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smtClean="0">
                <a:solidFill>
                  <a:prstClr val="white"/>
                </a:solidFill>
              </a:rPr>
              <a:t>IOPS and Throughput</a:t>
            </a:r>
            <a:r>
              <a:rPr lang="en-US" kern="0" baseline="0" dirty="0" smtClean="0">
                <a:solidFill>
                  <a:prstClr val="white"/>
                </a:solidFill>
              </a:rPr>
              <a:t> per disk above are for P30, lower for P10, P20</a:t>
            </a:r>
            <a:endParaRPr lang="en-US" kern="0" dirty="0" smtClean="0">
              <a:solidFill>
                <a:prstClr val="white"/>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smtClean="0">
                <a:solidFill>
                  <a:prstClr val="white"/>
                </a:solidFill>
              </a:rPr>
              <a:t>With a GS5, supports up to 80,000 IOPS and 2000 MB/s</a:t>
            </a:r>
            <a:r>
              <a:rPr lang="en-US" kern="0" baseline="0" dirty="0" smtClean="0">
                <a:solidFill>
                  <a:prstClr val="white"/>
                </a:solidFill>
              </a:rPr>
              <a:t> </a:t>
            </a:r>
            <a:r>
              <a:rPr lang="en-US" kern="0" dirty="0" smtClean="0">
                <a:solidFill>
                  <a:prstClr val="white"/>
                </a:solidFill>
              </a:rPr>
              <a:t>throughput per VM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smtClean="0">
                <a:solidFill>
                  <a:prstClr val="white"/>
                </a:solidFill>
              </a:rPr>
              <a:t>Entire storage account has a max total throughput rate of 50 </a:t>
            </a:r>
            <a:r>
              <a:rPr lang="en-US" kern="0" dirty="0" err="1" smtClean="0">
                <a:solidFill>
                  <a:prstClr val="white"/>
                </a:solidFill>
              </a:rPr>
              <a:t>Gbps</a:t>
            </a:r>
            <a:endParaRPr lang="en-US" baseline="0" dirty="0" smtClean="0"/>
          </a:p>
          <a:p>
            <a:pPr marL="171450" indent="-171450">
              <a:buFont typeface="Arial" panose="020B0604020202020204" pitchFamily="34" charset="0"/>
              <a:buChar char="•"/>
            </a:pPr>
            <a:r>
              <a:rPr lang="en-US" baseline="0" dirty="0" smtClean="0"/>
              <a:t>No Azure-imposed limit on the number of file shares that can be mounted, no limit on the number of VM’s that can simultaneously mount a File Storage share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Can also be mounted by on-premises clients (Windows) - o</a:t>
            </a:r>
            <a:r>
              <a:rPr lang="en-US" baseline="0" dirty="0" smtClean="0"/>
              <a:t>n </a:t>
            </a:r>
            <a:r>
              <a:rPr lang="en-US" baseline="0" dirty="0" err="1" smtClean="0"/>
              <a:t>prem</a:t>
            </a:r>
            <a:r>
              <a:rPr lang="en-US" baseline="0" dirty="0" smtClean="0"/>
              <a:t> mounting requires Windows 8 or newer (Server 2012+) and firewall cooperation</a:t>
            </a:r>
          </a:p>
          <a:p>
            <a:pPr marL="628650" lvl="1" indent="-171450">
              <a:buFont typeface="Arial" panose="020B0604020202020204" pitchFamily="34" charset="0"/>
              <a:buChar char="•"/>
            </a:pPr>
            <a:r>
              <a:rPr lang="en-US" baseline="0" dirty="0" smtClean="0"/>
              <a:t>No limit on # of files in a share (other than overall share size)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014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the tooling available for managing</a:t>
            </a:r>
            <a:r>
              <a:rPr lang="en-US" baseline="0" dirty="0"/>
              <a:t> the </a:t>
            </a:r>
            <a:r>
              <a:rPr lang="en-US" dirty="0"/>
              <a:t>networking configuration of VMs in Azure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027385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Objective: </a:t>
            </a:r>
            <a:r>
              <a:rPr lang="en-US" baseline="0" dirty="0" smtClean="0"/>
              <a:t>To introduce the concept of Virtual Networks (VNETs) in Azure</a:t>
            </a:r>
          </a:p>
          <a:p>
            <a:pPr marL="0" indent="0">
              <a:buFont typeface="Arial" panose="020B0604020202020204" pitchFamily="34" charset="0"/>
              <a:buNone/>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 VNET</a:t>
            </a:r>
            <a:r>
              <a:rPr lang="en-US" baseline="0" dirty="0" smtClean="0"/>
              <a:t> </a:t>
            </a:r>
            <a:r>
              <a:rPr lang="en-US" dirty="0" smtClean="0"/>
              <a:t>is “your private network within the overall Azure network”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Along with the VNET, you can leverage other tools like Load Balancers, Network Service Gateways, Application Gateways, Public IP Addresses,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Peering (new feature) allows 2 VNETs to be</a:t>
            </a:r>
            <a:r>
              <a:rPr lang="en-US" baseline="0" dirty="0" smtClean="0"/>
              <a:t> maintained as separate resources, but VMs in those VNETs can communicate with each other directly via IP Address.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VNETs can define </a:t>
            </a:r>
            <a:r>
              <a:rPr lang="en-US" dirty="0" smtClean="0"/>
              <a:t>Network Security Groups,</a:t>
            </a:r>
            <a:r>
              <a:rPr lang="en-US" baseline="0" dirty="0" smtClean="0"/>
              <a:t> which contain ACL rules that allow or deny traffic to VM instances in a VNET.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NSG’s can be associated with subnets or individual VM instances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Illustration source: https://azure.microsoft.com/en-us/documentation/articles/virtual-networks-overview/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483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Objective: </a:t>
            </a:r>
            <a:r>
              <a:rPr lang="en-US" dirty="0" smtClean="0"/>
              <a:t>To introduce some other Azure Networking resources that often complement VNETs.</a:t>
            </a:r>
          </a:p>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Reserved Public IP Addresses</a:t>
            </a:r>
          </a:p>
          <a:p>
            <a:pPr marL="628650" lvl="1" indent="-171450">
              <a:buFont typeface="Arial" panose="020B0604020202020204" pitchFamily="34" charset="0"/>
              <a:buChar char="•"/>
            </a:pPr>
            <a:r>
              <a:rPr lang="en-US" dirty="0" smtClean="0"/>
              <a:t>Can be dynamic or reserved</a:t>
            </a:r>
            <a:r>
              <a:rPr lang="en-US" baseline="0" dirty="0" smtClean="0"/>
              <a:t> IP addresses</a:t>
            </a:r>
            <a:endParaRPr lang="en-US" dirty="0" smtClean="0"/>
          </a:p>
          <a:p>
            <a:pPr marL="171450" indent="-171450">
              <a:buFont typeface="Arial" panose="020B0604020202020204" pitchFamily="34" charset="0"/>
              <a:buChar char="•"/>
            </a:pPr>
            <a:r>
              <a:rPr lang="en-US" dirty="0" smtClean="0"/>
              <a:t>Load balancers act</a:t>
            </a:r>
            <a:r>
              <a:rPr lang="en-US" baseline="0" dirty="0" smtClean="0"/>
              <a:t> as a NAT</a:t>
            </a:r>
          </a:p>
          <a:p>
            <a:pPr marL="628650" lvl="1" indent="-171450">
              <a:buFont typeface="Arial" panose="020B0604020202020204" pitchFamily="34" charset="0"/>
              <a:buChar char="•"/>
            </a:pPr>
            <a:r>
              <a:rPr lang="en-US" baseline="0" dirty="0" smtClean="0"/>
              <a:t>Public IP address can be associated to it (public), private is assigned an address in the subnet (and is accessed via that address)</a:t>
            </a:r>
          </a:p>
          <a:p>
            <a:pPr marL="628650" lvl="1" indent="-171450">
              <a:buFont typeface="Arial" panose="020B0604020202020204" pitchFamily="34" charset="0"/>
              <a:buChar char="•"/>
            </a:pPr>
            <a:r>
              <a:rPr lang="en-US" baseline="0" dirty="0" smtClean="0"/>
              <a:t>Private load balancers are usually found in multi-tier apps/deployments, where only one (front) tier is internet-facing.</a:t>
            </a:r>
          </a:p>
          <a:p>
            <a:pPr marL="628650" lvl="1" indent="-171450">
              <a:buFont typeface="Arial" panose="020B0604020202020204" pitchFamily="34" charset="0"/>
              <a:buChar char="•"/>
            </a:pPr>
            <a:r>
              <a:rPr lang="en-US" baseline="0" dirty="0" smtClean="0"/>
              <a:t>Also, with VPNs, the ILB can ensure company resource are only available internally to other systems on the same VNET</a:t>
            </a:r>
          </a:p>
          <a:p>
            <a:pPr marL="628650" lvl="1" indent="-171450">
              <a:buFont typeface="Arial" panose="020B0604020202020204" pitchFamily="34" charset="0"/>
              <a:buChar char="•"/>
            </a:pPr>
            <a:r>
              <a:rPr lang="en-US" baseline="0" dirty="0" smtClean="0"/>
              <a:t>Supports hashed distribution of traffic, as well as port forwarding, auto-reconfiguration (scaling), service monitoring (probes), source NAT</a:t>
            </a:r>
            <a:endParaRPr lang="en-US" dirty="0" smtClean="0"/>
          </a:p>
          <a:p>
            <a:pPr marL="171450" indent="-171450">
              <a:buFont typeface="Arial" panose="020B0604020202020204" pitchFamily="34" charset="0"/>
              <a:buChar char="•"/>
            </a:pPr>
            <a:r>
              <a:rPr lang="en-US" dirty="0" smtClean="0"/>
              <a:t>Application Gateways</a:t>
            </a:r>
          </a:p>
          <a:p>
            <a:pPr marL="628650" lvl="1" indent="-171450">
              <a:buFont typeface="Arial" panose="020B0604020202020204" pitchFamily="34" charset="0"/>
              <a:buChar char="•"/>
            </a:pPr>
            <a:r>
              <a:rPr lang="en-US" dirty="0" smtClean="0"/>
              <a:t>Work</a:t>
            </a:r>
            <a:r>
              <a:rPr lang="en-US" baseline="0" dirty="0" smtClean="0"/>
              <a:t> at application layer compared to Load Balancer working at the transport layer (Layer 7 vs Layer 4)</a:t>
            </a:r>
          </a:p>
          <a:p>
            <a:pPr marL="628650" lvl="1" indent="-171450">
              <a:buFont typeface="Arial" panose="020B0604020202020204" pitchFamily="34" charset="0"/>
              <a:buChar char="•"/>
            </a:pPr>
            <a:r>
              <a:rPr lang="en-US" baseline="0" dirty="0" smtClean="0"/>
              <a:t>Acts as a reverse-proxy…client connections are terminated and requests are then forwarded to back-end endpoints.</a:t>
            </a:r>
          </a:p>
          <a:p>
            <a:pPr marL="628650" lvl="1" indent="-171450">
              <a:buFont typeface="Arial" panose="020B0604020202020204" pitchFamily="34" charset="0"/>
              <a:buChar char="•"/>
            </a:pPr>
            <a:r>
              <a:rPr lang="en-US" baseline="0" dirty="0" smtClean="0"/>
              <a:t>HTTP &amp; HTTPS only</a:t>
            </a:r>
          </a:p>
          <a:p>
            <a:pPr marL="628650" lvl="1" indent="-171450">
              <a:buFont typeface="Arial" panose="020B0604020202020204" pitchFamily="34" charset="0"/>
              <a:buChar char="•"/>
            </a:pPr>
            <a:r>
              <a:rPr lang="en-US" baseline="0" dirty="0" smtClean="0"/>
              <a:t>Differ from Load Balancer in that this is URL/content-based routing &amp; load balancing</a:t>
            </a:r>
          </a:p>
          <a:p>
            <a:pPr marL="171450" lvl="0" indent="-171450">
              <a:buFont typeface="Arial" panose="020B0604020202020204" pitchFamily="34" charset="0"/>
              <a:buChar char="•"/>
            </a:pPr>
            <a:r>
              <a:rPr lang="en-US" baseline="0" dirty="0" smtClean="0"/>
              <a:t>Web Application Firewall (recently announced/in preview)</a:t>
            </a:r>
          </a:p>
          <a:p>
            <a:pPr marL="628650" lvl="1" indent="-171450">
              <a:buFont typeface="Arial" panose="020B0604020202020204" pitchFamily="34" charset="0"/>
              <a:buChar char="•"/>
            </a:pPr>
            <a:r>
              <a:rPr lang="en-US" baseline="0" dirty="0" smtClean="0"/>
              <a:t>Preconfigured to prevent OWASP core top 10 vulnerabilities</a:t>
            </a:r>
          </a:p>
          <a:p>
            <a:pPr marL="628650" lvl="1" indent="-171450">
              <a:buFont typeface="Arial" panose="020B0604020202020204" pitchFamily="34" charset="0"/>
              <a:buChar char="•"/>
            </a:pPr>
            <a:r>
              <a:rPr lang="en-US" baseline="0" dirty="0" smtClean="0"/>
              <a:t>Custom rules coming soon</a:t>
            </a:r>
          </a:p>
          <a:p>
            <a:pPr marL="628650" lvl="1"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baseline="0" dirty="0" smtClean="0"/>
              <a:t>You can also stand up a virtual appliance – dedicated VM running 3</a:t>
            </a:r>
            <a:r>
              <a:rPr lang="en-US" baseline="30000" dirty="0" smtClean="0"/>
              <a:t>rd</a:t>
            </a:r>
            <a:r>
              <a:rPr lang="en-US" baseline="0" dirty="0" smtClean="0"/>
              <a:t> party SW that provides layer-7 security (NSG is layer-4)</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7016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Objective: </a:t>
            </a:r>
            <a:r>
              <a:rPr lang="en-US" dirty="0" smtClean="0"/>
              <a:t>To introduce the networking options in Azure for extending connectivity of a VNET into your on –premises or other networks</a:t>
            </a:r>
          </a:p>
          <a:p>
            <a:pPr marL="0" indent="0">
              <a:buFont typeface="Arial" panose="020B0604020202020204" pitchFamily="34" charset="0"/>
              <a:buNone/>
            </a:pPr>
            <a:r>
              <a:rPr lang="en-US" b="1" dirty="0" smtClean="0"/>
              <a:t>Notes:</a:t>
            </a:r>
            <a:r>
              <a:rPr lang="en-US" b="1" baseline="0" dirty="0" smtClean="0"/>
              <a:t> </a:t>
            </a:r>
            <a:endParaRPr lang="en-US" b="1" dirty="0" smtClean="0"/>
          </a:p>
          <a:p>
            <a:pPr marL="171450" indent="-171450">
              <a:buFont typeface="Arial" panose="020B0604020202020204" pitchFamily="34" charset="0"/>
              <a:buChar char="•"/>
            </a:pPr>
            <a:r>
              <a:rPr lang="en-US" dirty="0" smtClean="0"/>
              <a:t>VPN Gateway – whereas Peering only allows non-overlapping VNET connection in same Region, VPN Gateway allows connections that span regions</a:t>
            </a:r>
            <a:r>
              <a:rPr lang="en-US" baseline="0" dirty="0" smtClean="0"/>
              <a:t> and even </a:t>
            </a:r>
            <a:r>
              <a:rPr lang="en-US" dirty="0" smtClean="0"/>
              <a:t>subscriptions (even different deployment models)</a:t>
            </a:r>
          </a:p>
          <a:p>
            <a:pPr marL="628650" lvl="1" indent="-171450">
              <a:buFont typeface="Arial" panose="020B0604020202020204" pitchFamily="34" charset="0"/>
              <a:buChar char="•"/>
            </a:pPr>
            <a:r>
              <a:rPr lang="en-US" dirty="0" smtClean="0"/>
              <a:t>Point-to-Site VPN</a:t>
            </a:r>
          </a:p>
          <a:p>
            <a:pPr marL="1085850" lvl="2" indent="-171450">
              <a:buFont typeface="Arial" panose="020B0604020202020204" pitchFamily="34" charset="0"/>
              <a:buChar char="•"/>
            </a:pPr>
            <a:r>
              <a:rPr lang="en-US" dirty="0" smtClean="0"/>
              <a:t>Allows creating a secure connection to your VNET from an</a:t>
            </a:r>
            <a:r>
              <a:rPr lang="en-US" baseline="0" dirty="0" smtClean="0"/>
              <a:t> individual computer.</a:t>
            </a:r>
          </a:p>
          <a:p>
            <a:pPr marL="1085850" lvl="2" indent="-171450">
              <a:buFont typeface="Arial" panose="020B0604020202020204" pitchFamily="34" charset="0"/>
              <a:buChar char="•"/>
            </a:pPr>
            <a:r>
              <a:rPr lang="en-US" baseline="0" dirty="0" smtClean="0"/>
              <a:t>Cert-based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Used primarily for dev/test, small-scale deployments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Does not require dedicated VPN device, run software from the client computer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Connect</a:t>
            </a:r>
            <a:r>
              <a:rPr lang="en-US" baseline="0" dirty="0" smtClean="0"/>
              <a:t> to network from home/hotel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Can be used with S2S connections through the same VPN Gateway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Site-to-Site VPN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IPSec</a:t>
            </a:r>
            <a:r>
              <a:rPr lang="en-US" baseline="0" dirty="0" smtClean="0"/>
              <a:t> VPN tunnel connection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Requires a dedicated VPN device on-premises with a public IP address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ExpressRoute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Direct connection to the Azure networking infrastructure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Speed, security (avoids the public internet)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dirty="0" smtClean="0"/>
          </a:p>
          <a:p>
            <a:endParaRPr lang="en-US" dirty="0" smtClean="0"/>
          </a:p>
          <a:p>
            <a:r>
              <a:rPr lang="en-US" dirty="0" smtClean="0"/>
              <a:t>Azure Point-to-Site &amp; Site-to-Site VPN</a:t>
            </a:r>
          </a:p>
          <a:p>
            <a:pPr lvl="1"/>
            <a:r>
              <a:rPr lang="en-US" dirty="0" smtClean="0"/>
              <a:t>P2S is VPN Client to server connectivity, certificate-based connectivity</a:t>
            </a:r>
          </a:p>
          <a:p>
            <a:pPr lvl="1"/>
            <a:r>
              <a:rPr lang="en-US" dirty="0" smtClean="0"/>
              <a:t>S2S </a:t>
            </a:r>
          </a:p>
          <a:p>
            <a:pPr lvl="2"/>
            <a:r>
              <a:rPr lang="en-US" dirty="0" smtClean="0"/>
              <a:t>Network-to-network connectivity</a:t>
            </a:r>
          </a:p>
          <a:p>
            <a:pPr lvl="2"/>
            <a:r>
              <a:rPr lang="en-US" dirty="0" smtClean="0"/>
              <a:t>VPN on premises (VPN appliance using </a:t>
            </a:r>
            <a:r>
              <a:rPr lang="en-US" dirty="0" err="1" smtClean="0"/>
              <a:t>IPSec</a:t>
            </a:r>
            <a:r>
              <a:rPr lang="en-US" dirty="0" smtClean="0"/>
              <a:t>)/leveraging appliance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P2S is limited to</a:t>
            </a:r>
            <a:r>
              <a:rPr lang="en-US" baseline="0" dirty="0" smtClean="0"/>
              <a:t> ~128 concurrent connections, no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S2S – need infrastructure (software-based appliances, or true hardware appliances)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Private WAN connectivity with ExpressRoute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S2S &amp; P2S go over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ExpressRoute goes direct – not over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ExpressRoute is not limited to </a:t>
            </a:r>
            <a:r>
              <a:rPr lang="en-US" baseline="0" dirty="0" err="1" smtClean="0"/>
              <a:t>VNet</a:t>
            </a:r>
            <a:r>
              <a:rPr lang="en-US" baseline="0" dirty="0" smtClean="0"/>
              <a:t> access (can connect to all Azure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VPN gateway – connect VNETs either with or across regions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ExpressRoute – Leverage</a:t>
            </a:r>
            <a:r>
              <a:rPr lang="en-US" baseline="0" dirty="0" smtClean="0"/>
              <a:t> </a:t>
            </a:r>
            <a:r>
              <a:rPr lang="en-US" dirty="0" smtClean="0"/>
              <a:t>a high-throughput private Fiber connection to an</a:t>
            </a:r>
            <a:r>
              <a:rPr lang="en-US" baseline="0" dirty="0" smtClean="0"/>
              <a:t> Azure Data Center</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6121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present additional</a:t>
            </a:r>
            <a:r>
              <a:rPr lang="en-US" baseline="0" dirty="0"/>
              <a:t> solutions built on top of the Azure VM infrastructure (namely, </a:t>
            </a:r>
            <a:r>
              <a:rPr lang="en-US" baseline="0" dirty="0" err="1"/>
              <a:t>DevTest</a:t>
            </a:r>
            <a:r>
              <a:rPr lang="en-US" baseline="0" dirty="0"/>
              <a:t> labs)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4102809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smtClean="0"/>
              <a:t>Objective: </a:t>
            </a:r>
            <a:r>
              <a:rPr lang="en-US" baseline="0" dirty="0" smtClean="0"/>
              <a:t>To discuss Azure </a:t>
            </a:r>
            <a:r>
              <a:rPr lang="en-US" baseline="0" dirty="0" err="1" smtClean="0"/>
              <a:t>DevTest</a:t>
            </a:r>
            <a:r>
              <a:rPr lang="en-US" baseline="0" dirty="0" smtClean="0"/>
              <a:t> Labs as an extension or a solution that builds on VM’s/IaaS</a:t>
            </a:r>
          </a:p>
          <a:p>
            <a:pPr marL="0" indent="0">
              <a:buFont typeface="Arial" panose="020B0604020202020204" pitchFamily="34" charset="0"/>
              <a:buNone/>
            </a:pPr>
            <a:r>
              <a:rPr lang="en-US" b="1" baseline="0" dirty="0" smtClean="0"/>
              <a:t>Notes:</a:t>
            </a:r>
          </a:p>
          <a:p>
            <a:pPr marL="171450" indent="-171450">
              <a:buFont typeface="Arial" panose="020B0604020202020204" pitchFamily="34" charset="0"/>
              <a:buChar char="•"/>
            </a:pPr>
            <a:r>
              <a:rPr lang="en-US" baseline="0" dirty="0" smtClean="0"/>
              <a:t>Designed to allow dev-test lab setup, access, and management scenarios, but can be applied for other uses (classroom, etc.)</a:t>
            </a:r>
          </a:p>
          <a:p>
            <a:pPr marL="171450" indent="-171450">
              <a:buFont typeface="Arial" panose="020B0604020202020204" pitchFamily="34" charset="0"/>
              <a:buChar char="•"/>
            </a:pPr>
            <a:r>
              <a:rPr lang="en-US" baseline="0" dirty="0" smtClean="0"/>
              <a:t>VM “Formulas” allow you to select pre-existing or custom base images and size/configurations, as well as “artifacts to be applied to those images</a:t>
            </a:r>
          </a:p>
          <a:p>
            <a:pPr marL="171450" indent="-171450">
              <a:buFont typeface="Arial" panose="020B0604020202020204" pitchFamily="34" charset="0"/>
              <a:buChar char="•"/>
            </a:pPr>
            <a:r>
              <a:rPr lang="en-US" baseline="0" dirty="0" smtClean="0"/>
              <a:t>Artifacts are useful for pre-installing SW or running </a:t>
            </a:r>
            <a:r>
              <a:rPr lang="en-US" baseline="0" dirty="0" err="1" smtClean="0"/>
              <a:t>config</a:t>
            </a:r>
            <a:r>
              <a:rPr lang="en-US" baseline="0" dirty="0" smtClean="0"/>
              <a:t> scripts</a:t>
            </a:r>
          </a:p>
          <a:p>
            <a:pPr marL="628650" lvl="1" indent="-171450">
              <a:buFont typeface="Arial" panose="020B0604020202020204" pitchFamily="34" charset="0"/>
              <a:buChar char="•"/>
            </a:pPr>
            <a:r>
              <a:rPr lang="en-US" dirty="0" smtClean="0"/>
              <a:t>Install Chrome or Firefox </a:t>
            </a:r>
            <a:r>
              <a:rPr lang="en-US" baseline="0" dirty="0" smtClean="0"/>
              <a:t>browsers</a:t>
            </a:r>
          </a:p>
          <a:p>
            <a:pPr marL="628650" lvl="1" indent="-171450">
              <a:buFont typeface="Arial" panose="020B0604020202020204" pitchFamily="34" charset="0"/>
              <a:buChar char="•"/>
            </a:pPr>
            <a:r>
              <a:rPr lang="en-US" baseline="0" dirty="0" smtClean="0"/>
              <a:t>Install </a:t>
            </a:r>
            <a:r>
              <a:rPr lang="en-US" baseline="0" dirty="0" err="1" smtClean="0"/>
              <a:t>Git</a:t>
            </a:r>
            <a:r>
              <a:rPr lang="en-US" baseline="0" dirty="0" smtClean="0"/>
              <a:t> and retrieve a project from a repository</a:t>
            </a:r>
          </a:p>
          <a:p>
            <a:pPr marL="628650" lvl="1" indent="-171450">
              <a:buFont typeface="Arial" panose="020B0604020202020204" pitchFamily="34" charset="0"/>
              <a:buChar char="•"/>
            </a:pPr>
            <a:r>
              <a:rPr lang="en-US" baseline="0" dirty="0" smtClean="0"/>
              <a:t>Install VS Code, PowerShell, </a:t>
            </a:r>
            <a:r>
              <a:rPr lang="en-US" baseline="0" dirty="0" err="1" smtClean="0"/>
              <a:t>NodeJS</a:t>
            </a:r>
            <a:r>
              <a:rPr lang="en-US" baseline="0" dirty="0" smtClean="0"/>
              <a:t>, or other development &amp; runtime tools</a:t>
            </a:r>
          </a:p>
          <a:p>
            <a:pPr marL="628650" lvl="1" indent="-171450">
              <a:buFont typeface="Arial" panose="020B0604020202020204" pitchFamily="34" charset="0"/>
              <a:buChar char="•"/>
            </a:pPr>
            <a:r>
              <a:rPr lang="en-US" baseline="0" dirty="0" smtClean="0"/>
              <a:t>Install Chocolatey / Apt-Get packages</a:t>
            </a:r>
          </a:p>
          <a:p>
            <a:pPr marL="628650" lvl="1" indent="-171450">
              <a:buFont typeface="Arial" panose="020B0604020202020204" pitchFamily="34" charset="0"/>
              <a:buChar char="•"/>
            </a:pPr>
            <a:r>
              <a:rPr lang="en-US" baseline="0" dirty="0" smtClean="0"/>
              <a:t>Run startup scripts (PowerShell (both Windows or Linux) or Bash (Linux))</a:t>
            </a:r>
          </a:p>
          <a:p>
            <a:pPr marL="171450" lvl="0" indent="-171450">
              <a:buFont typeface="Arial" panose="020B0604020202020204" pitchFamily="34" charset="0"/>
              <a:buChar char="•"/>
            </a:pPr>
            <a:r>
              <a:rPr lang="en-US" baseline="0" dirty="0" smtClean="0"/>
              <a:t>Auto-shutdown: includes optional </a:t>
            </a:r>
            <a:r>
              <a:rPr lang="en-US" baseline="0" dirty="0" err="1" smtClean="0"/>
              <a:t>Webhook</a:t>
            </a:r>
            <a:r>
              <a:rPr lang="en-US" baseline="0" dirty="0" smtClean="0"/>
              <a:t>-based pre-shutdown notifications</a:t>
            </a:r>
          </a:p>
          <a:p>
            <a:pPr marL="171450" lvl="0" indent="-171450">
              <a:buFont typeface="Arial" panose="020B0604020202020204" pitchFamily="34" charset="0"/>
              <a:buChar char="•"/>
            </a:pPr>
            <a:r>
              <a:rPr lang="en-US" baseline="0" dirty="0" smtClean="0"/>
              <a:t>Auto-start: choose days of the week where this should apply (do not auto-start on weekends)</a:t>
            </a:r>
          </a:p>
          <a:p>
            <a:pPr marL="171450" lvl="0" indent="-171450">
              <a:buFont typeface="Arial" panose="020B0604020202020204" pitchFamily="34" charset="0"/>
              <a:buChar char="•"/>
            </a:pPr>
            <a:r>
              <a:rPr lang="en-US" baseline="0" dirty="0" smtClean="0"/>
              <a:t>Other – limit the available VM Marketplace images, VM sizes, Limit the available # of VM’s per user</a:t>
            </a:r>
          </a:p>
          <a:p>
            <a:pPr marL="171450" lvl="0" indent="-171450">
              <a:buFont typeface="Arial" panose="020B0604020202020204" pitchFamily="34" charset="0"/>
              <a:buChar char="•"/>
            </a:pPr>
            <a:r>
              <a:rPr lang="en-US" baseline="0" dirty="0" smtClean="0"/>
              <a:t>RBAC – Owners and Contributors can do everything, except contributors cannot add new users to the lab.  Regular “users” can create new VM (instances) and formulas, and manage their own created VM instances (including applying artifacts), but cannot do much else.</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366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Objective:</a:t>
            </a:r>
            <a:r>
              <a:rPr lang="en-US" dirty="0" smtClean="0"/>
              <a:t>  Introduce the advantages of VM offerings on the Azure Platform</a:t>
            </a:r>
          </a:p>
          <a:p>
            <a:r>
              <a:rPr lang="en-US" b="1" dirty="0" smtClean="0"/>
              <a:t>Notes:</a:t>
            </a:r>
          </a:p>
          <a:p>
            <a:r>
              <a:rPr lang="en-US" dirty="0" smtClean="0"/>
              <a:t>There are 3 key areas where Azure VM’s offer a significant advantage:</a:t>
            </a:r>
          </a:p>
          <a:p>
            <a:pPr marL="228600" indent="-228600">
              <a:buAutoNum type="arabicParenR"/>
            </a:pPr>
            <a:r>
              <a:rPr lang="en-US" baseline="0" dirty="0" smtClean="0"/>
              <a:t>Choice – Users can choose from a frequently-updated gallery of pre-configured VM images, or they can prepare and upload their own (and what they upload can either be an image – multiple VM’s get made from images – or a ready-to-run VM.  On top of all that, VM Extensions can be used to run post-configuration setup steps.</a:t>
            </a:r>
          </a:p>
          <a:p>
            <a:pPr marL="228600" indent="-228600">
              <a:buAutoNum type="arabicParenR"/>
            </a:pPr>
            <a:r>
              <a:rPr lang="en-US" dirty="0" smtClean="0"/>
              <a:t>Scalability/Reliability</a:t>
            </a:r>
            <a:r>
              <a:rPr lang="en-US" baseline="0" dirty="0" smtClean="0"/>
              <a:t> – Users can choose VM configurations (CPU, RAM, HDD, </a:t>
            </a:r>
            <a:r>
              <a:rPr lang="en-US" baseline="0" dirty="0" err="1" smtClean="0"/>
              <a:t>etc</a:t>
            </a:r>
            <a:r>
              <a:rPr lang="en-US" baseline="0" dirty="0" smtClean="0"/>
              <a:t>) that matches their workloads.  They can also configure attached storage as needed (and as the chosen VM tier permits), and then use VM Scale Sets to horizontally scale their images across multiple VM instances.</a:t>
            </a:r>
          </a:p>
          <a:p>
            <a:pPr marL="228600" indent="-228600">
              <a:buAutoNum type="arabicParenR"/>
            </a:pPr>
            <a:r>
              <a:rPr lang="en-US" baseline="0" dirty="0" smtClean="0"/>
              <a:t>Access/Security – Users can configure Azure networking to isolate their VM’s within the Azure network, and even extend that network topology to connect to their on-premises network or to other Azure networks.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20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This section will discuss the steps involved</a:t>
            </a:r>
            <a:r>
              <a:rPr lang="en-US" baseline="0" dirty="0"/>
              <a:t> in and key options for provisioning VMs in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427702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function is</a:t>
            </a:r>
            <a:r>
              <a:rPr lang="en-US" baseline="0" dirty="0" smtClean="0"/>
              <a:t> a solution helping to run small piece of code or function in cloud. These functions helps the development environment even more productive where we can use of various programming languages like C#, PHP, F#, Node.JS or Python. The main benefit of Azure function is it helps in creating </a:t>
            </a:r>
            <a:r>
              <a:rPr lang="en-US" baseline="0" dirty="0" err="1" smtClean="0"/>
              <a:t>serverless</a:t>
            </a:r>
            <a:r>
              <a:rPr lang="en-US" baseline="0" dirty="0" smtClean="0"/>
              <a:t> applications on Microsoft Azure.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Azure Functions are part of the Azure Web + Mobile suite of</a:t>
            </a:r>
            <a:r>
              <a:rPr lang="en-US" sz="1200" kern="1200" baseline="0" dirty="0" smtClean="0">
                <a:solidFill>
                  <a:schemeClr val="tx1"/>
                </a:solidFill>
                <a:effectLst/>
                <a:latin typeface="+mn-lt"/>
                <a:ea typeface="+mn-ea"/>
                <a:cs typeface="+mn-cs"/>
              </a:rPr>
              <a:t> App Services and are designed to enable the creation of small pieces of meaningful, reusable methods, easily shared across services. These </a:t>
            </a:r>
            <a:r>
              <a:rPr lang="en-US" sz="1200" kern="1200" baseline="0" dirty="0" err="1" smtClean="0">
                <a:solidFill>
                  <a:schemeClr val="tx1"/>
                </a:solidFill>
                <a:effectLst/>
                <a:latin typeface="+mn-lt"/>
                <a:ea typeface="+mn-ea"/>
                <a:cs typeface="+mn-cs"/>
              </a:rPr>
              <a:t>serverless</a:t>
            </a:r>
            <a:r>
              <a:rPr lang="en-US" sz="1200" kern="1200" baseline="0" dirty="0" smtClean="0">
                <a:solidFill>
                  <a:schemeClr val="tx1"/>
                </a:solidFill>
                <a:effectLst/>
                <a:latin typeface="+mn-lt"/>
                <a:ea typeface="+mn-ea"/>
                <a:cs typeface="+mn-cs"/>
              </a:rPr>
              <a:t>, event-driven methods are often referred to as “</a:t>
            </a:r>
            <a:r>
              <a:rPr lang="en-US" sz="1200" kern="1200" baseline="0" dirty="0" err="1" smtClean="0">
                <a:solidFill>
                  <a:schemeClr val="tx1"/>
                </a:solidFill>
                <a:effectLst/>
                <a:latin typeface="+mn-lt"/>
                <a:ea typeface="+mn-ea"/>
                <a:cs typeface="+mn-cs"/>
              </a:rPr>
              <a:t>nanoservices</a:t>
            </a:r>
            <a:r>
              <a:rPr lang="en-US" sz="1200" kern="1200" baseline="0" dirty="0" smtClean="0">
                <a:solidFill>
                  <a:schemeClr val="tx1"/>
                </a:solidFill>
                <a:effectLst/>
                <a:latin typeface="+mn-lt"/>
                <a:ea typeface="+mn-ea"/>
                <a:cs typeface="+mn-cs"/>
              </a:rPr>
              <a:t>” due to their small size. Although an Azure Function can contain quite a bit of code, they are typically designed to serve a single purpose, and respond to events in connected services.</a:t>
            </a:r>
            <a:endParaRPr lang="en-US" sz="12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193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Objective:</a:t>
            </a:r>
            <a:r>
              <a:rPr lang="en-US" dirty="0" smtClean="0"/>
              <a:t>  To illustrate a sampling</a:t>
            </a:r>
            <a:r>
              <a:rPr lang="en-US" baseline="0" dirty="0" smtClean="0"/>
              <a:t> of the array of different kinds of VM images available in the VM Gallery.</a:t>
            </a:r>
            <a:endParaRPr lang="en-US" dirty="0" smtClean="0"/>
          </a:p>
          <a:p>
            <a:r>
              <a:rPr lang="en-US" b="1" dirty="0" smtClean="0"/>
              <a:t>Notes:</a:t>
            </a:r>
          </a:p>
          <a:p>
            <a:r>
              <a:rPr lang="en-US" dirty="0" smtClean="0"/>
              <a:t>One of the ways a VM can be provisioned is by selecting a predefined image from the VM Gallery, which offers a wide variety of vendor/partner-provided</a:t>
            </a:r>
            <a:r>
              <a:rPr lang="en-US" baseline="0" dirty="0" smtClean="0"/>
              <a:t> pre-configured VM images that you can choose from.</a:t>
            </a:r>
          </a:p>
          <a:p>
            <a:r>
              <a:rPr lang="en-US" baseline="0" dirty="0" smtClean="0"/>
              <a:t>Examples include </a:t>
            </a:r>
          </a:p>
          <a:p>
            <a:pPr marL="171450" indent="-171450">
              <a:buFont typeface="Arial" panose="020B0604020202020204" pitchFamily="34" charset="0"/>
              <a:buChar char="•"/>
            </a:pPr>
            <a:r>
              <a:rPr lang="en-US" baseline="0" dirty="0" smtClean="0"/>
              <a:t>Windows Server versions/editions or Linux Servers</a:t>
            </a:r>
          </a:p>
          <a:p>
            <a:pPr marL="171450" indent="-171450">
              <a:buFont typeface="Arial" panose="020B0604020202020204" pitchFamily="34" charset="0"/>
              <a:buChar char="•"/>
            </a:pPr>
            <a:r>
              <a:rPr lang="en-US" baseline="0" dirty="0" smtClean="0"/>
              <a:t>SQL Server database or Oracle database</a:t>
            </a:r>
          </a:p>
          <a:p>
            <a:pPr marL="171450" indent="-171450">
              <a:buFont typeface="Arial" panose="020B0604020202020204" pitchFamily="34" charset="0"/>
              <a:buChar char="•"/>
            </a:pPr>
            <a:r>
              <a:rPr lang="en-US" baseline="0" dirty="0" smtClean="0"/>
              <a:t>MSDN subscribers also get access to Windows images pre-populated with Visual Studio and Windows Client OS versions for use in </a:t>
            </a:r>
            <a:r>
              <a:rPr lang="en-US" baseline="0" dirty="0" err="1" smtClean="0"/>
              <a:t>DevTest</a:t>
            </a:r>
            <a:r>
              <a:rPr lang="en-US" baseline="0" dirty="0" smtClean="0"/>
              <a:t> scenarios</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1131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smtClean="0"/>
              <a:t>Objective:</a:t>
            </a:r>
            <a:r>
              <a:rPr lang="en-GB" baseline="0" dirty="0" smtClean="0"/>
              <a:t>  To help foster the perception change about the “old” and “new” Microsoft, illustrating “open and inclusive”.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smtClean="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Just because Azure comes from Microsoft doesn't mean it's Windows-centric. Azure loves Linux, and much of the ongoing development taking place in Azure today is designed to make it the best cloud platform in the world for hosting Linux and popular open-source tools that run on it.</a:t>
            </a:r>
          </a:p>
          <a:p>
            <a:r>
              <a:rPr lang="en-US" dirty="0" smtClean="0"/>
              <a:t>In fact &gt; 30% (and growing) of VM’s in Azure today run Linux</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5129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Objective:</a:t>
            </a:r>
            <a:r>
              <a:rPr lang="en-US" baseline="0" dirty="0" smtClean="0"/>
              <a:t> </a:t>
            </a:r>
            <a:r>
              <a:rPr lang="en-US" dirty="0" smtClean="0"/>
              <a:t>Discuss the role of VM Extensions in realizing VM instances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Extensions are units of code that can be run after the VM has been created to perform</a:t>
            </a:r>
            <a:r>
              <a:rPr lang="en-US" baseline="0" dirty="0" smtClean="0"/>
              <a:t> </a:t>
            </a:r>
            <a:r>
              <a:rPr lang="en-US" dirty="0" smtClean="0"/>
              <a:t>additional 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Typical</a:t>
            </a:r>
            <a:r>
              <a:rPr lang="en-US" baseline="0" dirty="0" smtClean="0"/>
              <a:t> extension functions include software installation, OS configuration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Anti-virus configuration, which may be mandated by Compliance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Custom Script configuration</a:t>
            </a:r>
            <a:r>
              <a:rPr lang="en-US" baseline="0" dirty="0" smtClean="0"/>
              <a:t> – run a custom script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Chef, Puppet extensions – automated management at scale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Symantec Endpoint protection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Docker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Visual Studio remote Debugger</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5094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the options for scaling VM’s (VM sizes</a:t>
            </a:r>
            <a:r>
              <a:rPr lang="en-US" baseline="0" dirty="0"/>
              <a:t> </a:t>
            </a:r>
            <a:r>
              <a:rPr lang="en-US" dirty="0"/>
              <a:t>and</a:t>
            </a:r>
            <a:r>
              <a:rPr lang="en-US" baseline="0" dirty="0"/>
              <a:t> storage) and also the concepts of reliability via Availability Sets</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11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Objective:</a:t>
            </a:r>
            <a:r>
              <a:rPr lang="en-US" baseline="0" dirty="0" smtClean="0"/>
              <a:t> </a:t>
            </a:r>
            <a:r>
              <a:rPr lang="en-US" dirty="0" smtClean="0"/>
              <a:t>Illustrate the many different possible</a:t>
            </a:r>
            <a:r>
              <a:rPr lang="en-US" baseline="0" dirty="0" smtClean="0"/>
              <a:t> VM hardware configurations, slotted by purpose.</a:t>
            </a:r>
            <a:endParaRPr lang="en-US" dirty="0" smtClean="0"/>
          </a:p>
          <a:p>
            <a:r>
              <a:rPr lang="en-US" b="1" dirty="0" smtClean="0"/>
              <a:t>Notes:</a:t>
            </a:r>
          </a:p>
          <a:p>
            <a:r>
              <a:rPr lang="en-US" dirty="0" smtClean="0"/>
              <a:t>A key takeaway here is that part of provisioning your VM’s is determining the Family/Size that best addresses</a:t>
            </a:r>
            <a:r>
              <a:rPr lang="en-US" baseline="0" dirty="0" smtClean="0"/>
              <a:t> your needs.</a:t>
            </a:r>
          </a:p>
          <a:p>
            <a:r>
              <a:rPr lang="en-US" baseline="0" dirty="0" smtClean="0"/>
              <a:t>	</a:t>
            </a:r>
            <a:r>
              <a:rPr lang="en-US" i="1" baseline="0" dirty="0" smtClean="0"/>
              <a:t>Information Source: https://azure.microsoft.com/en-us/pricing/details/virtual-machines/linux/</a:t>
            </a:r>
          </a:p>
          <a:p>
            <a:endParaRPr lang="en-US" baseline="0" dirty="0" smtClean="0"/>
          </a:p>
          <a:p>
            <a:r>
              <a:rPr lang="en-US" baseline="0" dirty="0" smtClean="0"/>
              <a:t>General: </a:t>
            </a:r>
          </a:p>
          <a:p>
            <a:pPr marL="171450" indent="-171450">
              <a:buFont typeface="Arial" panose="020B0604020202020204" pitchFamily="34" charset="0"/>
              <a:buChar char="•"/>
            </a:pPr>
            <a:r>
              <a:rPr lang="en-US" baseline="0" dirty="0" smtClean="0"/>
              <a:t>A0 – A4 Basic: 1-8 cores, .75-14 GB RAM.  Entry-level, economical.  Good for dev workloads, dev/test</a:t>
            </a:r>
          </a:p>
          <a:p>
            <a:pPr marL="171450" indent="-171450">
              <a:buFont typeface="Arial" panose="020B0604020202020204" pitchFamily="34" charset="0"/>
              <a:buChar char="•"/>
            </a:pPr>
            <a:r>
              <a:rPr lang="en-US" baseline="0" dirty="0" smtClean="0"/>
              <a:t>A0 – A7 Standard: 1-8 cores, .74-56 GB RAM. Entry-level, economical.  Supports load-balancing, auto-scaling.  Good for dev workloads, dev/test</a:t>
            </a:r>
          </a:p>
          <a:p>
            <a:pPr marL="171450" indent="-171450">
              <a:buFont typeface="Arial" panose="020B0604020202020204" pitchFamily="34" charset="0"/>
              <a:buChar char="•"/>
            </a:pPr>
            <a:r>
              <a:rPr lang="en-US" baseline="0" dirty="0" smtClean="0"/>
              <a:t>D1 – D4 (v1): 1 – 8 cores, 3.5 – 28 GB RAM.  More powerful CPU than A, feature SSD’s.  Also available in Ds (premium storage</a:t>
            </a:r>
          </a:p>
          <a:p>
            <a:pPr marL="171450" indent="-171450">
              <a:buFont typeface="Arial" panose="020B0604020202020204" pitchFamily="34" charset="0"/>
              <a:buChar char="•"/>
            </a:pPr>
            <a:r>
              <a:rPr lang="en-US" baseline="0" dirty="0" smtClean="0"/>
              <a:t>D1v2 – D5vs: 1 – 16 cores, 3.5 – 56 GB RAM.  Newer-gen D-series, 35% faster CPU than D.  </a:t>
            </a:r>
            <a:endParaRPr lang="en-US" dirty="0" smtClean="0"/>
          </a:p>
          <a:p>
            <a:endParaRPr lang="en-US" dirty="0" smtClean="0"/>
          </a:p>
          <a:p>
            <a:r>
              <a:rPr lang="en-US" dirty="0" smtClean="0"/>
              <a:t>Compute Optimized:</a:t>
            </a:r>
          </a:p>
          <a:p>
            <a:pPr marL="171450" indent="-171450">
              <a:buFont typeface="Arial" panose="020B0604020202020204" pitchFamily="34" charset="0"/>
              <a:buChar char="•"/>
            </a:pPr>
            <a:r>
              <a:rPr lang="en-US" dirty="0" smtClean="0"/>
              <a:t>F1 – F16: 1 – 16 cores, 2 – 32 GB RAM.  Higher CPU to memory ratio Good for batch-processing, web servers, analytics, gaming.</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dirty="0" smtClean="0"/>
              <a:t>Memory Optimized:</a:t>
            </a:r>
          </a:p>
          <a:p>
            <a:pPr marL="171450" indent="-171450">
              <a:buFont typeface="Arial" panose="020B0604020202020204" pitchFamily="34" charset="0"/>
              <a:buChar char="•"/>
            </a:pPr>
            <a:r>
              <a:rPr lang="en-US" dirty="0" smtClean="0"/>
              <a:t>D11 – D14 (v1): 2 – 16 cores, 14 – 112 GB RAM.  Ideal for memory-intensive</a:t>
            </a:r>
            <a:r>
              <a:rPr lang="en-US" baseline="0" dirty="0" smtClean="0"/>
              <a:t> enterprise applications.</a:t>
            </a:r>
          </a:p>
          <a:p>
            <a:pPr marL="171450" indent="-171450">
              <a:buFont typeface="Arial" panose="020B0604020202020204" pitchFamily="34" charset="0"/>
              <a:buChar char="•"/>
            </a:pPr>
            <a:r>
              <a:rPr lang="en-US" baseline="0" dirty="0" smtClean="0"/>
              <a:t>D11v2 – D15v2: 2 – 20 cores, 14 – 140 GB RAM.  Ideal for memory-intensive enterprise applications.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GPU</a:t>
            </a:r>
          </a:p>
          <a:p>
            <a:pPr marL="171450" indent="-171450">
              <a:buFont typeface="Arial" panose="020B0604020202020204" pitchFamily="34" charset="0"/>
              <a:buChar char="•"/>
            </a:pPr>
            <a:r>
              <a:rPr lang="en-US" baseline="0" dirty="0" smtClean="0"/>
              <a:t>NV6 - NV24: Good for high-end remote visualization, deep-learning, predictive analytics.  V series focuses on visualization.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NC6 - NC24/r: Good for high-end remote visualization, deep-learning, predictive analytics.  C series focuses on compute. (24r is for tightly-coupled parallel computing workloads with 2</a:t>
            </a:r>
            <a:r>
              <a:rPr lang="en-US" baseline="30000" dirty="0" smtClean="0"/>
              <a:t>nd</a:t>
            </a:r>
            <a:r>
              <a:rPr lang="en-US" baseline="0" dirty="0" smtClean="0"/>
              <a:t> low-latency, high-throughput NIC)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HPC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A8 – A11: A8 &amp; A10 have 8 cores &amp; 56 GB RAM, A9 &amp; A11 have 16 cores &amp; 112 GB RAM.  Entry-level, economical.  Good for dev workloads, dev/test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H8, H16, </a:t>
            </a:r>
            <a:r>
              <a:rPr lang="en-US" baseline="0" dirty="0" err="1" smtClean="0"/>
              <a:t>m&amp;r</a:t>
            </a:r>
            <a:r>
              <a:rPr lang="en-US" baseline="0" dirty="0" smtClean="0"/>
              <a:t>: 8, 16 cores, 56GB – 224 GB RAM.  M = high memory, r = RDMA network.  Good for risk modeling, seismic &amp; reservoir simulation, molecular modeling, genomic research.</a:t>
            </a:r>
          </a:p>
          <a:p>
            <a:pPr marL="171450" indent="-171450">
              <a:buFont typeface="Arial" panose="020B0604020202020204" pitchFamily="34" charset="0"/>
              <a:buChar char="•"/>
            </a:pPr>
            <a:endParaRPr lang="en-US" dirty="0" smtClean="0"/>
          </a:p>
          <a:p>
            <a:pPr marL="0" indent="0">
              <a:buFont typeface="Arial" panose="020B0604020202020204" pitchFamily="34" charset="0"/>
              <a:buNone/>
            </a:pPr>
            <a:r>
              <a:rPr lang="en-US" dirty="0" smtClean="0"/>
              <a:t>COMING SOON</a:t>
            </a:r>
          </a:p>
          <a:p>
            <a:pPr marL="171450" indent="-171450">
              <a:buFont typeface="Arial" panose="020B0604020202020204" pitchFamily="34" charset="0"/>
              <a:buChar char="•"/>
            </a:pPr>
            <a:r>
              <a:rPr lang="en-US" dirty="0" smtClean="0"/>
              <a:t>L-Series: “Storage</a:t>
            </a:r>
            <a:r>
              <a:rPr lang="en-US" baseline="0" dirty="0" smtClean="0"/>
              <a:t> optimized”</a:t>
            </a: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83FAC-A721-45A3-BBDE-EAF2B09B7C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27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8176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458188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4091723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31490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498560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955302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441322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122796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white"/>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white"/>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711777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099651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b="0" i="1" u="none" strike="noStrike" kern="0" cap="none" spc="0" normalizeH="0" baseline="0" noProof="0" dirty="0">
              <a:ln>
                <a:noFill/>
              </a:ln>
              <a:solidFill>
                <a:prstClr val="white"/>
              </a:solidFill>
              <a:effectLst/>
              <a:uLnTx/>
              <a:uFillTx/>
              <a:latin typeface="Segoe UI"/>
              <a:ea typeface="+mn-ea"/>
              <a:cs typeface="+mn-cs"/>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0" cap="none" spc="0" normalizeH="0" baseline="0" noProof="0" dirty="0">
              <a:ln>
                <a:noFill/>
              </a:ln>
              <a:solidFill>
                <a:prstClr val="white"/>
              </a:solidFill>
              <a:effectLst/>
              <a:uLnTx/>
              <a:uFillTx/>
              <a:latin typeface="Segoe UI"/>
              <a:ea typeface="+mn-ea"/>
              <a:cs typeface="+mn-cs"/>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553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635278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b="0" i="1" u="none" strike="noStrike" kern="0" cap="none" spc="0" normalizeH="0" baseline="0" noProof="0" dirty="0">
              <a:ln>
                <a:noFill/>
              </a:ln>
              <a:solidFill>
                <a:prstClr val="white"/>
              </a:solidFill>
              <a:effectLst/>
              <a:uLnTx/>
              <a:uFillTx/>
              <a:latin typeface="Segoe UI"/>
              <a:ea typeface="+mn-ea"/>
              <a:cs typeface="+mn-cs"/>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0" cap="none" spc="0" normalizeH="0" baseline="0" noProof="0" dirty="0">
              <a:ln>
                <a:noFill/>
              </a:ln>
              <a:solidFill>
                <a:prstClr val="white"/>
              </a:solidFill>
              <a:effectLst/>
              <a:uLnTx/>
              <a:uFillTx/>
              <a:latin typeface="Segoe UI"/>
              <a:ea typeface="+mn-ea"/>
              <a:cs typeface="+mn-cs"/>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2723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54044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60504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330239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6580453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824789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2835533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345597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8542003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91366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white"/>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white"/>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6888417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81314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56414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990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23206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92657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10752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25144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3064146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59C166-16D3-4A25-A2F8-C51E0E346B22}" type="datetimeFigureOut">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4/2/2017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9DE4316-4355-4038-9262-DF05D0694534}"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43822184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8.pn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2.jpe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jpe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5.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2.jpeg"/><Relationship Id="rId9" Type="http://schemas.openxmlformats.org/officeDocument/2006/relationships/image" Target="../media/image2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Topics</a:t>
            </a:r>
            <a:endParaRPr lang="en-US" sz="4000" dirty="0"/>
          </a:p>
        </p:txBody>
      </p:sp>
      <p:sp>
        <p:nvSpPr>
          <p:cNvPr id="4" name="Content Placeholder 2"/>
          <p:cNvSpPr>
            <a:spLocks noGrp="1"/>
          </p:cNvSpPr>
          <p:nvPr>
            <p:ph idx="1"/>
          </p:nvPr>
        </p:nvSpPr>
        <p:spPr>
          <a:xfrm>
            <a:off x="1766045" y="2097738"/>
            <a:ext cx="8659907" cy="2448862"/>
          </a:xfrm>
        </p:spPr>
        <p:txBody>
          <a:bodyPr>
            <a:noAutofit/>
          </a:bodyPr>
          <a:lstStyle/>
          <a:p>
            <a:r>
              <a:rPr lang="en-US" i="1" dirty="0" smtClean="0">
                <a:solidFill>
                  <a:srgbClr val="5095D1"/>
                </a:solidFill>
              </a:rPr>
              <a:t>Introduction</a:t>
            </a:r>
          </a:p>
          <a:p>
            <a:r>
              <a:rPr lang="en-US" i="1" dirty="0" smtClean="0">
                <a:solidFill>
                  <a:srgbClr val="5095D1"/>
                </a:solidFill>
              </a:rPr>
              <a:t>Provisioning VMs</a:t>
            </a:r>
          </a:p>
          <a:p>
            <a:r>
              <a:rPr lang="en-US" i="1" dirty="0" smtClean="0">
                <a:solidFill>
                  <a:srgbClr val="5095D1"/>
                </a:solidFill>
              </a:rPr>
              <a:t>Scalability and Reliability</a:t>
            </a:r>
          </a:p>
          <a:p>
            <a:r>
              <a:rPr lang="en-US" i="1" dirty="0" smtClean="0">
                <a:solidFill>
                  <a:srgbClr val="5095D1"/>
                </a:solidFill>
              </a:rPr>
              <a:t>Networking</a:t>
            </a:r>
          </a:p>
          <a:p>
            <a:r>
              <a:rPr lang="en-US" i="1" dirty="0" smtClean="0">
                <a:solidFill>
                  <a:srgbClr val="5095D1"/>
                </a:solidFill>
              </a:rPr>
              <a:t>Additional Concepts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54521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Disks vs Images</a:t>
            </a:r>
            <a:endParaRPr lang="en-US" sz="4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grpSp>
        <p:nvGrpSpPr>
          <p:cNvPr id="9" name="Group 8"/>
          <p:cNvGrpSpPr/>
          <p:nvPr/>
        </p:nvGrpSpPr>
        <p:grpSpPr>
          <a:xfrm>
            <a:off x="1241317" y="1514080"/>
            <a:ext cx="8910074" cy="4073922"/>
            <a:chOff x="1597778" y="584357"/>
            <a:chExt cx="8996445" cy="4627818"/>
          </a:xfrm>
        </p:grpSpPr>
        <p:sp>
          <p:nvSpPr>
            <p:cNvPr id="10" name="Rectangle 9"/>
            <p:cNvSpPr/>
            <p:nvPr/>
          </p:nvSpPr>
          <p:spPr bwMode="auto">
            <a:xfrm>
              <a:off x="3761505" y="584357"/>
              <a:ext cx="6832717"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11" name="Group 10"/>
            <p:cNvGrpSpPr/>
            <p:nvPr/>
          </p:nvGrpSpPr>
          <p:grpSpPr>
            <a:xfrm>
              <a:off x="1597778" y="584357"/>
              <a:ext cx="2081170" cy="2138899"/>
              <a:chOff x="829782" y="750015"/>
              <a:chExt cx="1758428" cy="1807205"/>
            </a:xfrm>
          </p:grpSpPr>
          <p:sp>
            <p:nvSpPr>
              <p:cNvPr id="21" name="Rectangle 20"/>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2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2"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5"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12" name="Group 11"/>
            <p:cNvGrpSpPr/>
            <p:nvPr/>
          </p:nvGrpSpPr>
          <p:grpSpPr>
            <a:xfrm>
              <a:off x="1597779" y="3073276"/>
              <a:ext cx="2088743" cy="2126266"/>
              <a:chOff x="3055099" y="760689"/>
              <a:chExt cx="1764827" cy="1796531"/>
            </a:xfrm>
          </p:grpSpPr>
          <p:sp>
            <p:nvSpPr>
              <p:cNvPr id="16" name="Rectangle 15"/>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17"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8"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9"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0"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13" name="TextBox 12"/>
            <p:cNvSpPr txBox="1"/>
            <p:nvPr/>
          </p:nvSpPr>
          <p:spPr>
            <a:xfrm>
              <a:off x="3888372" y="976268"/>
              <a:ext cx="6594260" cy="1355080"/>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ysClr val="windowText" lastClr="000000"/>
                  </a:solidFill>
                </a:rPr>
                <a:t>Base OS image for new Virtual Machines</a:t>
              </a:r>
            </a:p>
            <a:p>
              <a:pPr>
                <a:lnSpc>
                  <a:spcPct val="90000"/>
                </a:lnSpc>
                <a:spcBef>
                  <a:spcPct val="20000"/>
                </a:spcBef>
                <a:buSzPct val="80000"/>
              </a:pPr>
              <a:r>
                <a:rPr lang="en-US" sz="2800" dirty="0">
                  <a:solidFill>
                    <a:sysClr val="windowText" lastClr="000000"/>
                  </a:solidFill>
                </a:rPr>
                <a:t>Sys-Prepped/Generalized/Read Only </a:t>
              </a:r>
            </a:p>
            <a:p>
              <a:pPr>
                <a:lnSpc>
                  <a:spcPct val="90000"/>
                </a:lnSpc>
                <a:spcBef>
                  <a:spcPct val="20000"/>
                </a:spcBef>
                <a:buSzPct val="80000"/>
              </a:pPr>
              <a:r>
                <a:rPr lang="en-US" sz="2800" dirty="0">
                  <a:solidFill>
                    <a:sysClr val="windowText" lastClr="000000"/>
                  </a:solidFill>
                </a:rPr>
                <a:t>Created by uploading or by capture</a:t>
              </a:r>
            </a:p>
          </p:txBody>
        </p:sp>
        <p:sp>
          <p:nvSpPr>
            <p:cNvPr id="14" name="Rectangle 13"/>
            <p:cNvSpPr/>
            <p:nvPr/>
          </p:nvSpPr>
          <p:spPr bwMode="auto">
            <a:xfrm>
              <a:off x="3776792" y="3073276"/>
              <a:ext cx="6817431"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15" name="TextBox 14"/>
            <p:cNvSpPr txBox="1"/>
            <p:nvPr/>
          </p:nvSpPr>
          <p:spPr>
            <a:xfrm>
              <a:off x="3999957" y="3458871"/>
              <a:ext cx="6025631" cy="1249573"/>
            </a:xfrm>
            <a:prstGeom prst="rect">
              <a:avLst/>
            </a:prstGeom>
            <a:noFill/>
          </p:spPr>
          <p:txBody>
            <a:bodyPr wrap="square" lIns="0" tIns="0" rIns="0" bIns="0" rtlCol="0" anchor="ctr">
              <a:spAutoFit/>
            </a:bodyPr>
            <a:lstStyle/>
            <a:p>
              <a:pPr>
                <a:lnSpc>
                  <a:spcPct val="90000"/>
                </a:lnSpc>
                <a:spcBef>
                  <a:spcPct val="20000"/>
                </a:spcBef>
                <a:buSzPct val="80000"/>
              </a:pPr>
              <a:r>
                <a:rPr lang="en-US" sz="2800" dirty="0">
                  <a:solidFill>
                    <a:sysClr val="windowText" lastClr="000000"/>
                  </a:solidFill>
                </a:rPr>
                <a:t>Writable Disks for Virtual Machines</a:t>
              </a:r>
            </a:p>
            <a:p>
              <a:pPr>
                <a:lnSpc>
                  <a:spcPct val="90000"/>
                </a:lnSpc>
                <a:spcBef>
                  <a:spcPct val="20000"/>
                </a:spcBef>
                <a:buSzPct val="80000"/>
              </a:pPr>
              <a:r>
                <a:rPr lang="en-US" sz="2800" dirty="0">
                  <a:solidFill>
                    <a:sysClr val="windowText" lastClr="000000"/>
                  </a:solidFill>
                </a:rPr>
                <a:t>Created during VM creation or during upload of existing VHDs.  </a:t>
              </a:r>
            </a:p>
          </p:txBody>
        </p:sp>
      </p:grpSp>
    </p:spTree>
    <p:extLst>
      <p:ext uri="{BB962C8B-B14F-4D97-AF65-F5344CB8AC3E}">
        <p14:creationId xmlns:p14="http://schemas.microsoft.com/office/powerpoint/2010/main" val="243718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Storage Disks</a:t>
            </a:r>
            <a:endParaRPr lang="en-US" sz="4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
        <p:nvSpPr>
          <p:cNvPr id="26" name="Rectangle 25"/>
          <p:cNvSpPr/>
          <p:nvPr/>
        </p:nvSpPr>
        <p:spPr>
          <a:xfrm>
            <a:off x="0" y="1296199"/>
            <a:ext cx="4059936" cy="1245532"/>
          </a:xfrm>
          <a:prstGeom prst="rect">
            <a:avLst/>
          </a:prstGeom>
          <a:solidFill>
            <a:srgbClr val="00B0F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Standard Storage</a:t>
            </a:r>
          </a:p>
        </p:txBody>
      </p:sp>
      <p:sp>
        <p:nvSpPr>
          <p:cNvPr id="27" name="Rectangle 26"/>
          <p:cNvSpPr/>
          <p:nvPr/>
        </p:nvSpPr>
        <p:spPr>
          <a:xfrm>
            <a:off x="0" y="2469448"/>
            <a:ext cx="4059936" cy="2926640"/>
          </a:xfrm>
          <a:prstGeom prst="rect">
            <a:avLst/>
          </a:prstGeom>
          <a:solidFill>
            <a:srgbClr val="00B0F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Cloud-scale reliable storage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 500 IOPS</a:t>
            </a:r>
            <a:r>
              <a:rPr lang="en-US" kern="0" dirty="0">
                <a:solidFill>
                  <a:prstClr val="white"/>
                </a:solidFill>
              </a:rPr>
              <a:t>, </a:t>
            </a:r>
            <a:r>
              <a:rPr kumimoji="0" lang="en-US" i="0" u="none" strike="noStrike" kern="0" cap="none" spc="0" normalizeH="0" noProof="0" dirty="0">
                <a:ln>
                  <a:noFill/>
                </a:ln>
                <a:solidFill>
                  <a:prstClr val="white"/>
                </a:solidFill>
                <a:effectLst/>
                <a:uLnTx/>
                <a:uFillTx/>
              </a:rPr>
              <a:t>60 MB per second throughput per disk</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Available in all VM Sizes</a:t>
            </a:r>
          </a:p>
        </p:txBody>
      </p:sp>
      <p:sp>
        <p:nvSpPr>
          <p:cNvPr id="28" name="Rectangle 27"/>
          <p:cNvSpPr/>
          <p:nvPr/>
        </p:nvSpPr>
        <p:spPr>
          <a:xfrm>
            <a:off x="4059936" y="1296199"/>
            <a:ext cx="4069080" cy="124553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Premium Storage</a:t>
            </a:r>
          </a:p>
        </p:txBody>
      </p:sp>
      <p:sp>
        <p:nvSpPr>
          <p:cNvPr id="29" name="Rectangle 28"/>
          <p:cNvSpPr/>
          <p:nvPr/>
        </p:nvSpPr>
        <p:spPr>
          <a:xfrm>
            <a:off x="4059936" y="2469447"/>
            <a:ext cx="4059936" cy="2926642"/>
          </a:xfrm>
          <a:prstGeom prst="rect">
            <a:avLst/>
          </a:prstGeom>
          <a:solidFill>
            <a:srgbClr val="0070C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High-performance, low-latency disk support, </a:t>
            </a:r>
            <a:r>
              <a:rPr kumimoji="0" lang="en-US" i="0" u="none" strike="noStrike" kern="0" cap="none" spc="0" normalizeH="0" baseline="0" noProof="0" dirty="0" err="1">
                <a:ln>
                  <a:noFill/>
                </a:ln>
                <a:solidFill>
                  <a:prstClr val="white"/>
                </a:solidFill>
                <a:effectLst/>
                <a:uLnTx/>
                <a:uFillTx/>
              </a:rPr>
              <a:t>i</a:t>
            </a:r>
            <a:r>
              <a:rPr lang="en-US" kern="0" dirty="0">
                <a:solidFill>
                  <a:prstClr val="white"/>
                </a:solidFill>
              </a:rPr>
              <a:t>deal for I/O intensive workloads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a:t>
            </a:r>
            <a:r>
              <a:rPr kumimoji="0" lang="en-US" i="0" u="none" strike="noStrike" kern="0" cap="none" spc="0" normalizeH="0" noProof="0" dirty="0">
                <a:ln>
                  <a:noFill/>
                </a:ln>
                <a:solidFill>
                  <a:prstClr val="white"/>
                </a:solidFill>
                <a:effectLst/>
                <a:uLnTx/>
                <a:uFillTx/>
              </a:rPr>
              <a:t> 5000 IOPS, 200 MB per second throughput per disk</a:t>
            </a:r>
            <a:endParaRPr kumimoji="0" lang="en-US" i="0" u="none" strike="noStrike" kern="0" cap="none" spc="0" normalizeH="0" baseline="0" noProof="0" dirty="0">
              <a:ln>
                <a:noFill/>
              </a:ln>
              <a:solidFill>
                <a:prstClr val="white"/>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Only supported in “S” series VMS (DS, DSv2, GS, FS)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Locally redundant storage only</a:t>
            </a:r>
            <a:endParaRPr kumimoji="0" lang="en-US" i="0" u="none" strike="noStrike" kern="0" cap="none" spc="0" normalizeH="0" baseline="0" noProof="0" dirty="0">
              <a:ln>
                <a:noFill/>
              </a:ln>
              <a:solidFill>
                <a:prstClr val="white"/>
              </a:solidFill>
              <a:effectLst/>
              <a:uLnTx/>
              <a:uFillTx/>
            </a:endParaRPr>
          </a:p>
        </p:txBody>
      </p:sp>
      <p:sp>
        <p:nvSpPr>
          <p:cNvPr id="30" name="Rectangle 29"/>
          <p:cNvSpPr/>
          <p:nvPr/>
        </p:nvSpPr>
        <p:spPr>
          <a:xfrm>
            <a:off x="8119871" y="2469445"/>
            <a:ext cx="4059936" cy="292664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dirty="0">
                <a:solidFill>
                  <a:schemeClr val="lt1"/>
                </a:solidFill>
              </a:rPr>
              <a:t>Mount Azure Storage as network share volumes</a:t>
            </a:r>
          </a:p>
          <a:p>
            <a:pPr marL="171450" indent="-171450">
              <a:buFont typeface="Arial" panose="020B0604020202020204" pitchFamily="34" charset="0"/>
              <a:buChar char="•"/>
            </a:pPr>
            <a:r>
              <a:rPr lang="en-US" dirty="0"/>
              <a:t>Can be accessed via SMB 3.0 or REST APIs</a:t>
            </a:r>
          </a:p>
          <a:p>
            <a:pPr marL="171450" indent="-171450">
              <a:buFont typeface="Arial" panose="020B0604020202020204" pitchFamily="34" charset="0"/>
              <a:buChar char="•"/>
            </a:pPr>
            <a:r>
              <a:rPr lang="en-US" dirty="0"/>
              <a:t>Up to 1000 IOPS, up to 60 MB/second throughput per share</a:t>
            </a:r>
          </a:p>
          <a:p>
            <a:pPr marL="171450" indent="-171450">
              <a:buFont typeface="Arial" panose="020B0604020202020204" pitchFamily="34" charset="0"/>
              <a:buChar char="•"/>
            </a:pPr>
            <a:r>
              <a:rPr lang="en-US" dirty="0"/>
              <a:t>Max share size = 5TB, Max file size = 1 TB.</a:t>
            </a:r>
          </a:p>
          <a:p>
            <a:pPr marL="171450" indent="-171450">
              <a:buFont typeface="Arial" panose="020B0604020202020204" pitchFamily="34" charset="0"/>
              <a:buChar char="•"/>
            </a:pPr>
            <a:endParaRPr lang="en-US" dirty="0">
              <a:solidFill>
                <a:schemeClr val="lt1"/>
              </a:solidFill>
            </a:endParaRPr>
          </a:p>
        </p:txBody>
      </p:sp>
      <p:sp>
        <p:nvSpPr>
          <p:cNvPr id="31" name="Rectangle 30"/>
          <p:cNvSpPr/>
          <p:nvPr/>
        </p:nvSpPr>
        <p:spPr>
          <a:xfrm>
            <a:off x="8124444" y="1296193"/>
            <a:ext cx="4069080" cy="1245532"/>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Azure File Storage</a:t>
            </a:r>
          </a:p>
        </p:txBody>
      </p:sp>
    </p:spTree>
    <p:extLst>
      <p:ext uri="{BB962C8B-B14F-4D97-AF65-F5344CB8AC3E}">
        <p14:creationId xmlns:p14="http://schemas.microsoft.com/office/powerpoint/2010/main" val="112070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animBg="1"/>
      <p:bldP spid="27" grpId="0" animBg="1"/>
      <p:bldP spid="28" grpId="0" animBg="1"/>
      <p:bldP spid="29" grpId="0" animBg="1"/>
      <p:bldP spid="30"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314890"/>
            <a:ext cx="10515600" cy="2852737"/>
          </a:xfrm>
        </p:spPr>
        <p:txBody>
          <a:bodyPr/>
          <a:lstStyle/>
          <a:p>
            <a:r>
              <a:rPr lang="en-US" dirty="0"/>
              <a:t>Networking</a:t>
            </a:r>
          </a:p>
        </p:txBody>
      </p:sp>
      <p:sp>
        <p:nvSpPr>
          <p:cNvPr id="5" name="Text Placeholder 4"/>
          <p:cNvSpPr>
            <a:spLocks noGrp="1"/>
          </p:cNvSpPr>
          <p:nvPr>
            <p:ph type="body" idx="1"/>
          </p:nvPr>
        </p:nvSpPr>
        <p:spPr>
          <a:xfrm>
            <a:off x="831850" y="3167627"/>
            <a:ext cx="10515600" cy="1500187"/>
          </a:xfrm>
        </p:spPr>
        <p:txBody>
          <a:bodyPr/>
          <a:lstStyle/>
          <a:p>
            <a:endParaRPr lang="en-US"/>
          </a:p>
        </p:txBody>
      </p:sp>
    </p:spTree>
    <p:extLst>
      <p:ext uri="{BB962C8B-B14F-4D97-AF65-F5344CB8AC3E}">
        <p14:creationId xmlns:p14="http://schemas.microsoft.com/office/powerpoint/2010/main" val="2800737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
        <p:nvSpPr>
          <p:cNvPr id="26" name="Title 1"/>
          <p:cNvSpPr>
            <a:spLocks noGrp="1"/>
          </p:cNvSpPr>
          <p:nvPr>
            <p:ph type="title"/>
          </p:nvPr>
        </p:nvSpPr>
        <p:spPr>
          <a:xfrm>
            <a:off x="838200" y="365126"/>
            <a:ext cx="10515600" cy="1122286"/>
          </a:xfrm>
        </p:spPr>
        <p:txBody>
          <a:bodyPr/>
          <a:lstStyle/>
          <a:p>
            <a:r>
              <a:rPr lang="en-US" dirty="0"/>
              <a:t>Virtual Networks</a:t>
            </a:r>
          </a:p>
        </p:txBody>
      </p:sp>
      <p:sp>
        <p:nvSpPr>
          <p:cNvPr id="27" name="Content Placeholder 2"/>
          <p:cNvSpPr>
            <a:spLocks noGrp="1"/>
          </p:cNvSpPr>
          <p:nvPr>
            <p:ph idx="1"/>
          </p:nvPr>
        </p:nvSpPr>
        <p:spPr>
          <a:xfrm>
            <a:off x="838200" y="1332854"/>
            <a:ext cx="5635796" cy="4556503"/>
          </a:xfrm>
        </p:spPr>
        <p:txBody>
          <a:bodyPr>
            <a:normAutofit fontScale="92500" lnSpcReduction="10000"/>
          </a:bodyPr>
          <a:lstStyle/>
          <a:p>
            <a:r>
              <a:rPr lang="en-US" dirty="0"/>
              <a:t>“Bring your own network”</a:t>
            </a:r>
          </a:p>
          <a:p>
            <a:r>
              <a:rPr lang="en-US" dirty="0"/>
              <a:t>Provides security and isolation by creating a private network inside of Azure</a:t>
            </a:r>
          </a:p>
          <a:p>
            <a:r>
              <a:rPr lang="en-US" dirty="0"/>
              <a:t>Supports:</a:t>
            </a:r>
          </a:p>
          <a:p>
            <a:pPr lvl="1"/>
            <a:r>
              <a:rPr lang="en-US" dirty="0"/>
              <a:t>Defining subnets</a:t>
            </a:r>
          </a:p>
          <a:p>
            <a:pPr lvl="1"/>
            <a:r>
              <a:rPr lang="en-US" dirty="0"/>
              <a:t>“Peering” with other non-overlapping VNETs in the same region</a:t>
            </a:r>
          </a:p>
          <a:p>
            <a:pPr lvl="1"/>
            <a:r>
              <a:rPr lang="en-US" dirty="0"/>
              <a:t>Defining Network Security Groups (ACL rules)</a:t>
            </a:r>
          </a:p>
          <a:p>
            <a:r>
              <a:rPr lang="en-US" dirty="0"/>
              <a:t>Allows you to create complex and/or sophisticated network topologies around your VM’s</a:t>
            </a:r>
          </a:p>
        </p:txBody>
      </p:sp>
      <p:pic>
        <p:nvPicPr>
          <p:cNvPr id="28" name="Content Placeholder 3"/>
          <p:cNvPicPr>
            <a:picLocks noChangeAspect="1"/>
          </p:cNvPicPr>
          <p:nvPr/>
        </p:nvPicPr>
        <p:blipFill rotWithShape="1">
          <a:blip r:embed="rId5">
            <a:extLst>
              <a:ext uri="{28A0092B-C50C-407E-A947-70E740481C1C}">
                <a14:useLocalDpi xmlns:a14="http://schemas.microsoft.com/office/drawing/2010/main" val="0"/>
              </a:ext>
            </a:extLst>
          </a:blip>
          <a:srcRect l="246" t="-542" r="-246" b="-1"/>
          <a:stretch/>
        </p:blipFill>
        <p:spPr>
          <a:xfrm>
            <a:off x="6795721" y="240632"/>
            <a:ext cx="5396279" cy="5155457"/>
          </a:xfrm>
          <a:prstGeom prst="rect">
            <a:avLst/>
          </a:prstGeom>
        </p:spPr>
      </p:pic>
    </p:spTree>
    <p:extLst>
      <p:ext uri="{BB962C8B-B14F-4D97-AF65-F5344CB8AC3E}">
        <p14:creationId xmlns:p14="http://schemas.microsoft.com/office/powerpoint/2010/main" val="212627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
        <p:nvSpPr>
          <p:cNvPr id="26" name="Title 1"/>
          <p:cNvSpPr>
            <a:spLocks noGrp="1"/>
          </p:cNvSpPr>
          <p:nvPr>
            <p:ph type="title"/>
          </p:nvPr>
        </p:nvSpPr>
        <p:spPr>
          <a:xfrm>
            <a:off x="838200" y="365125"/>
            <a:ext cx="10515600" cy="1325563"/>
          </a:xfrm>
        </p:spPr>
        <p:txBody>
          <a:bodyPr/>
          <a:lstStyle/>
          <a:p>
            <a:r>
              <a:rPr lang="en-US" dirty="0"/>
              <a:t>Other Network Resources</a:t>
            </a:r>
          </a:p>
        </p:txBody>
      </p:sp>
      <p:sp>
        <p:nvSpPr>
          <p:cNvPr id="27" name="Content Placeholder 2"/>
          <p:cNvSpPr>
            <a:spLocks noGrp="1"/>
          </p:cNvSpPr>
          <p:nvPr>
            <p:ph idx="1"/>
          </p:nvPr>
        </p:nvSpPr>
        <p:spPr>
          <a:xfrm>
            <a:off x="1618490" y="1825625"/>
            <a:ext cx="9735310" cy="4351338"/>
          </a:xfrm>
        </p:spPr>
        <p:txBody>
          <a:bodyPr/>
          <a:lstStyle/>
          <a:p>
            <a:r>
              <a:rPr lang="en-US" dirty="0"/>
              <a:t>Reserved Public IP Addresses</a:t>
            </a:r>
          </a:p>
          <a:p>
            <a:endParaRPr lang="en-US" dirty="0"/>
          </a:p>
          <a:p>
            <a:r>
              <a:rPr lang="en-US" dirty="0"/>
              <a:t>Internal or External Load Balancers</a:t>
            </a:r>
          </a:p>
          <a:p>
            <a:endParaRPr lang="en-US" dirty="0"/>
          </a:p>
          <a:p>
            <a:r>
              <a:rPr lang="en-US" dirty="0"/>
              <a:t>Application Gateways</a:t>
            </a:r>
          </a:p>
          <a:p>
            <a:endParaRPr lang="en-US" dirty="0"/>
          </a:p>
          <a:p>
            <a:r>
              <a:rPr lang="en-US" dirty="0"/>
              <a:t>Application Gateway Web Application Firewall (Preview)</a:t>
            </a:r>
          </a:p>
          <a:p>
            <a:endParaRPr lang="en-US" dirty="0"/>
          </a:p>
          <a:p>
            <a:endParaRPr lang="en-US" dirty="0"/>
          </a:p>
        </p:txBody>
      </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2674781"/>
            <a:ext cx="780290" cy="780290"/>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200" y="3713986"/>
            <a:ext cx="780290" cy="780290"/>
          </a:xfrm>
          <a:prstGeom prst="rect">
            <a:avLst/>
          </a:prstGeom>
        </p:spPr>
      </p:pic>
      <p:pic>
        <p:nvPicPr>
          <p:cNvPr id="30" name="Picture 29"/>
          <p:cNvPicPr>
            <a:picLocks noChangeAspect="1"/>
          </p:cNvPicPr>
          <p:nvPr/>
        </p:nvPicPr>
        <p:blipFill>
          <a:blip r:embed="rId7"/>
          <a:stretch>
            <a:fillRect/>
          </a:stretch>
        </p:blipFill>
        <p:spPr>
          <a:xfrm>
            <a:off x="841250" y="1642679"/>
            <a:ext cx="777240" cy="777240"/>
          </a:xfrm>
          <a:prstGeom prst="rect">
            <a:avLst/>
          </a:prstGeom>
        </p:spPr>
      </p:pic>
      <p:pic>
        <p:nvPicPr>
          <p:cNvPr id="31" name="Picture 30"/>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38200" y="4753191"/>
            <a:ext cx="780290" cy="780290"/>
          </a:xfrm>
          <a:prstGeom prst="rect">
            <a:avLst/>
          </a:prstGeom>
        </p:spPr>
      </p:pic>
    </p:spTree>
    <p:extLst>
      <p:ext uri="{BB962C8B-B14F-4D97-AF65-F5344CB8AC3E}">
        <p14:creationId xmlns:p14="http://schemas.microsoft.com/office/powerpoint/2010/main" val="87178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
        <p:nvSpPr>
          <p:cNvPr id="12" name="Title 1"/>
          <p:cNvSpPr>
            <a:spLocks noGrp="1"/>
          </p:cNvSpPr>
          <p:nvPr>
            <p:ph type="title"/>
          </p:nvPr>
        </p:nvSpPr>
        <p:spPr>
          <a:xfrm>
            <a:off x="486973" y="213225"/>
            <a:ext cx="10515600" cy="1325563"/>
          </a:xfrm>
        </p:spPr>
        <p:txBody>
          <a:bodyPr/>
          <a:lstStyle/>
          <a:p>
            <a:r>
              <a:rPr lang="en-US" dirty="0"/>
              <a:t>Connecting to On-Premises Networks</a:t>
            </a:r>
          </a:p>
        </p:txBody>
      </p:sp>
      <p:sp>
        <p:nvSpPr>
          <p:cNvPr id="13" name="Content Placeholder 2"/>
          <p:cNvSpPr>
            <a:spLocks noGrp="1"/>
          </p:cNvSpPr>
          <p:nvPr>
            <p:ph idx="1"/>
          </p:nvPr>
        </p:nvSpPr>
        <p:spPr>
          <a:xfrm>
            <a:off x="838199" y="1329940"/>
            <a:ext cx="8662261" cy="1856359"/>
          </a:xfrm>
        </p:spPr>
        <p:txBody>
          <a:bodyPr>
            <a:normAutofit fontScale="92500" lnSpcReduction="10000"/>
          </a:bodyPr>
          <a:lstStyle/>
          <a:p>
            <a:pPr marL="0" indent="0">
              <a:buNone/>
            </a:pPr>
            <a:r>
              <a:rPr lang="en-US" b="1" dirty="0"/>
              <a:t>Azure VPN Gateway</a:t>
            </a:r>
          </a:p>
          <a:p>
            <a:r>
              <a:rPr lang="en-US" dirty="0"/>
              <a:t>Connects your on-</a:t>
            </a:r>
            <a:r>
              <a:rPr lang="en-US" dirty="0" err="1"/>
              <a:t>prem</a:t>
            </a:r>
            <a:r>
              <a:rPr lang="en-US" dirty="0"/>
              <a:t> resources to Azure</a:t>
            </a:r>
          </a:p>
          <a:p>
            <a:r>
              <a:rPr lang="en-US" dirty="0"/>
              <a:t>Includes Point-to-Site and Site-to-Site connections</a:t>
            </a:r>
          </a:p>
          <a:p>
            <a:r>
              <a:rPr lang="en-US" dirty="0"/>
              <a:t>Can also be used to connect multiple VNETs in Azure</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0973" y="1676743"/>
            <a:ext cx="1371600" cy="1371600"/>
          </a:xfrm>
          <a:prstGeom prst="rect">
            <a:avLst/>
          </a:prstGeom>
        </p:spPr>
      </p:pic>
      <p:sp>
        <p:nvSpPr>
          <p:cNvPr id="15" name="Content Placeholder 2"/>
          <p:cNvSpPr txBox="1">
            <a:spLocks/>
          </p:cNvSpPr>
          <p:nvPr/>
        </p:nvSpPr>
        <p:spPr>
          <a:xfrm>
            <a:off x="2611975" y="3197041"/>
            <a:ext cx="9258300" cy="26320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ExpressRoute</a:t>
            </a:r>
          </a:p>
          <a:p>
            <a:r>
              <a:rPr lang="en-US" dirty="0"/>
              <a:t>Create private connections between Azure datacenters and on-premises or partner/colocation host environments</a:t>
            </a:r>
          </a:p>
          <a:p>
            <a:r>
              <a:rPr lang="en-US" dirty="0"/>
              <a:t>Connections do *not* go over the public Internet.  </a:t>
            </a:r>
          </a:p>
          <a:p>
            <a:r>
              <a:rPr lang="en-US" dirty="0"/>
              <a:t>Connectivity is faster, more reliable, and more secure than Internet-based connections.</a:t>
            </a: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3183" y="3243949"/>
            <a:ext cx="1371600" cy="1371600"/>
          </a:xfrm>
          <a:prstGeom prst="rect">
            <a:avLst/>
          </a:prstGeom>
        </p:spPr>
      </p:pic>
    </p:spTree>
    <p:extLst>
      <p:ext uri="{BB962C8B-B14F-4D97-AF65-F5344CB8AC3E}">
        <p14:creationId xmlns:p14="http://schemas.microsoft.com/office/powerpoint/2010/main" val="346921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Concepts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0018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
        <p:nvSpPr>
          <p:cNvPr id="38" name="Title 1"/>
          <p:cNvSpPr>
            <a:spLocks noGrp="1"/>
          </p:cNvSpPr>
          <p:nvPr>
            <p:ph type="title"/>
          </p:nvPr>
        </p:nvSpPr>
        <p:spPr>
          <a:xfrm>
            <a:off x="652220" y="106913"/>
            <a:ext cx="10515600" cy="1325563"/>
          </a:xfrm>
        </p:spPr>
        <p:txBody>
          <a:bodyPr/>
          <a:lstStyle/>
          <a:p>
            <a:r>
              <a:rPr lang="en-US" dirty="0"/>
              <a:t>Azure </a:t>
            </a:r>
            <a:r>
              <a:rPr lang="en-US" dirty="0" err="1"/>
              <a:t>DevTest</a:t>
            </a:r>
            <a:r>
              <a:rPr lang="en-US" dirty="0"/>
              <a:t> Labs</a:t>
            </a:r>
          </a:p>
        </p:txBody>
      </p:sp>
      <p:sp>
        <p:nvSpPr>
          <p:cNvPr id="39" name="Content Placeholder 2"/>
          <p:cNvSpPr>
            <a:spLocks noGrp="1"/>
          </p:cNvSpPr>
          <p:nvPr>
            <p:ph idx="1"/>
          </p:nvPr>
        </p:nvSpPr>
        <p:spPr>
          <a:xfrm>
            <a:off x="641203" y="1567413"/>
            <a:ext cx="7695025" cy="4611752"/>
          </a:xfrm>
        </p:spPr>
        <p:txBody>
          <a:bodyPr>
            <a:normAutofit/>
          </a:bodyPr>
          <a:lstStyle/>
          <a:p>
            <a:r>
              <a:rPr lang="en-US" dirty="0"/>
              <a:t>Manage a set of VM’s or provide worry-free self-service for dev-test lab environments.</a:t>
            </a:r>
          </a:p>
          <a:p>
            <a:r>
              <a:rPr lang="en-US" dirty="0"/>
              <a:t>Use “Formulas” to create reusable VM configurations</a:t>
            </a:r>
          </a:p>
          <a:p>
            <a:r>
              <a:rPr lang="en-US" dirty="0"/>
              <a:t>Use “Artifacts” to create reusable VM configuration elements</a:t>
            </a:r>
          </a:p>
          <a:p>
            <a:r>
              <a:rPr lang="en-US" dirty="0"/>
              <a:t>Configure policies for auto-shutdown, </a:t>
            </a:r>
            <a:br>
              <a:rPr lang="en-US" dirty="0"/>
            </a:br>
            <a:r>
              <a:rPr lang="en-US" dirty="0"/>
              <a:t>auto-start</a:t>
            </a:r>
          </a:p>
          <a:p>
            <a:r>
              <a:rPr lang="en-US" dirty="0"/>
              <a:t>Role-based access for Owners, Contributors, Lab Users</a:t>
            </a:r>
          </a:p>
          <a:p>
            <a:endParaRPr lang="en-US" dirty="0"/>
          </a:p>
        </p:txBody>
      </p: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269344" y="2060126"/>
            <a:ext cx="1424719" cy="1318386"/>
          </a:xfrm>
          <a:prstGeom prst="rect">
            <a:avLst/>
          </a:prstGeom>
        </p:spPr>
      </p:pic>
      <p:pic>
        <p:nvPicPr>
          <p:cNvPr id="41" name="Picture 40"/>
          <p:cNvPicPr>
            <a:picLocks noChangeAspect="1"/>
          </p:cNvPicPr>
          <p:nvPr/>
        </p:nvPicPr>
        <p:blipFill rotWithShape="1">
          <a:blip r:embed="rId6" cstate="print">
            <a:extLst>
              <a:ext uri="{28A0092B-C50C-407E-A947-70E740481C1C}">
                <a14:useLocalDpi xmlns:a14="http://schemas.microsoft.com/office/drawing/2010/main" val="0"/>
              </a:ext>
            </a:extLst>
          </a:blip>
          <a:srcRect l="23989" t="-562" r="23659" b="562"/>
          <a:stretch/>
        </p:blipFill>
        <p:spPr>
          <a:xfrm>
            <a:off x="8797444" y="4268563"/>
            <a:ext cx="700739" cy="607684"/>
          </a:xfrm>
          <a:prstGeom prst="rect">
            <a:avLst/>
          </a:prstGeom>
        </p:spPr>
      </p:pic>
      <p:pic>
        <p:nvPicPr>
          <p:cNvPr id="42" name="Picture 41"/>
          <p:cNvPicPr>
            <a:picLocks noChangeAspect="1"/>
          </p:cNvPicPr>
          <p:nvPr/>
        </p:nvPicPr>
        <p:blipFill rotWithShape="1">
          <a:blip r:embed="rId6" cstate="print">
            <a:extLst>
              <a:ext uri="{28A0092B-C50C-407E-A947-70E740481C1C}">
                <a14:useLocalDpi xmlns:a14="http://schemas.microsoft.com/office/drawing/2010/main" val="0"/>
              </a:ext>
            </a:extLst>
          </a:blip>
          <a:srcRect l="23989" t="-562" r="23659" b="562"/>
          <a:stretch/>
        </p:blipFill>
        <p:spPr>
          <a:xfrm>
            <a:off x="9600653" y="4268563"/>
            <a:ext cx="700739" cy="607684"/>
          </a:xfrm>
          <a:prstGeom prst="rect">
            <a:avLst/>
          </a:prstGeom>
        </p:spPr>
      </p:pic>
      <p:pic>
        <p:nvPicPr>
          <p:cNvPr id="43" name="Picture 42"/>
          <p:cNvPicPr>
            <a:picLocks noChangeAspect="1"/>
          </p:cNvPicPr>
          <p:nvPr/>
        </p:nvPicPr>
        <p:blipFill rotWithShape="1">
          <a:blip r:embed="rId6" cstate="print">
            <a:extLst>
              <a:ext uri="{28A0092B-C50C-407E-A947-70E740481C1C}">
                <a14:useLocalDpi xmlns:a14="http://schemas.microsoft.com/office/drawing/2010/main" val="0"/>
              </a:ext>
            </a:extLst>
          </a:blip>
          <a:srcRect l="23989" t="-562" r="23659" b="562"/>
          <a:stretch/>
        </p:blipFill>
        <p:spPr>
          <a:xfrm>
            <a:off x="10409769" y="4268563"/>
            <a:ext cx="700739" cy="607684"/>
          </a:xfrm>
          <a:prstGeom prst="rect">
            <a:avLst/>
          </a:prstGeom>
        </p:spPr>
      </p:pic>
      <p:sp>
        <p:nvSpPr>
          <p:cNvPr id="44" name="Arrow: Right 23"/>
          <p:cNvSpPr/>
          <p:nvPr/>
        </p:nvSpPr>
        <p:spPr>
          <a:xfrm rot="6887935">
            <a:off x="9010566" y="3618727"/>
            <a:ext cx="685921" cy="37372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Arrow: Right 24"/>
          <p:cNvSpPr/>
          <p:nvPr/>
        </p:nvSpPr>
        <p:spPr>
          <a:xfrm rot="3670940">
            <a:off x="10150013" y="3625928"/>
            <a:ext cx="698898" cy="37372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Arrow: Right 25"/>
          <p:cNvSpPr/>
          <p:nvPr/>
        </p:nvSpPr>
        <p:spPr>
          <a:xfrm rot="5400000">
            <a:off x="9660667" y="1529586"/>
            <a:ext cx="513444" cy="37372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Arrow: Right 26"/>
          <p:cNvSpPr/>
          <p:nvPr/>
        </p:nvSpPr>
        <p:spPr>
          <a:xfrm rot="5400000">
            <a:off x="9590740" y="3610541"/>
            <a:ext cx="638275" cy="37372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8" name="Picture 47"/>
          <p:cNvPicPr>
            <a:picLocks noChangeAspect="1"/>
          </p:cNvPicPr>
          <p:nvPr/>
        </p:nvPicPr>
        <p:blipFill rotWithShape="1">
          <a:blip r:embed="rId6" cstate="print">
            <a:extLst>
              <a:ext uri="{28A0092B-C50C-407E-A947-70E740481C1C}">
                <a14:useLocalDpi xmlns:a14="http://schemas.microsoft.com/office/drawing/2010/main" val="0"/>
              </a:ext>
            </a:extLst>
          </a:blip>
          <a:srcRect l="23989" t="-562" r="23659" b="562"/>
          <a:stretch/>
        </p:blipFill>
        <p:spPr>
          <a:xfrm>
            <a:off x="8797444" y="5023431"/>
            <a:ext cx="700739" cy="607684"/>
          </a:xfrm>
          <a:prstGeom prst="rect">
            <a:avLst/>
          </a:prstGeom>
        </p:spPr>
      </p:pic>
      <p:pic>
        <p:nvPicPr>
          <p:cNvPr id="49" name="Picture 48"/>
          <p:cNvPicPr>
            <a:picLocks noChangeAspect="1"/>
          </p:cNvPicPr>
          <p:nvPr/>
        </p:nvPicPr>
        <p:blipFill rotWithShape="1">
          <a:blip r:embed="rId6" cstate="print">
            <a:extLst>
              <a:ext uri="{28A0092B-C50C-407E-A947-70E740481C1C}">
                <a14:useLocalDpi xmlns:a14="http://schemas.microsoft.com/office/drawing/2010/main" val="0"/>
              </a:ext>
            </a:extLst>
          </a:blip>
          <a:srcRect l="23989" t="-562" r="23659" b="562"/>
          <a:stretch/>
        </p:blipFill>
        <p:spPr>
          <a:xfrm>
            <a:off x="9600653" y="5023431"/>
            <a:ext cx="700739" cy="607684"/>
          </a:xfrm>
          <a:prstGeom prst="rect">
            <a:avLst/>
          </a:prstGeom>
        </p:spPr>
      </p:pic>
      <p:pic>
        <p:nvPicPr>
          <p:cNvPr id="50" name="Picture 49"/>
          <p:cNvPicPr>
            <a:picLocks noChangeAspect="1"/>
          </p:cNvPicPr>
          <p:nvPr/>
        </p:nvPicPr>
        <p:blipFill rotWithShape="1">
          <a:blip r:embed="rId6" cstate="print">
            <a:extLst>
              <a:ext uri="{28A0092B-C50C-407E-A947-70E740481C1C}">
                <a14:useLocalDpi xmlns:a14="http://schemas.microsoft.com/office/drawing/2010/main" val="0"/>
              </a:ext>
            </a:extLst>
          </a:blip>
          <a:srcRect l="23989" t="-562" r="23659" b="562"/>
          <a:stretch/>
        </p:blipFill>
        <p:spPr>
          <a:xfrm>
            <a:off x="10409769" y="5023431"/>
            <a:ext cx="700739" cy="607684"/>
          </a:xfrm>
          <a:prstGeom prst="rect">
            <a:avLst/>
          </a:prstGeom>
        </p:spPr>
      </p:pic>
      <p:grpSp>
        <p:nvGrpSpPr>
          <p:cNvPr id="51" name="Group 50"/>
          <p:cNvGrpSpPr/>
          <p:nvPr/>
        </p:nvGrpSpPr>
        <p:grpSpPr>
          <a:xfrm>
            <a:off x="9083004" y="44921"/>
            <a:ext cx="1796805" cy="1325564"/>
            <a:chOff x="9268985" y="258212"/>
            <a:chExt cx="1663941" cy="1663982"/>
          </a:xfrm>
        </p:grpSpPr>
        <p:pic>
          <p:nvPicPr>
            <p:cNvPr id="52" name="Picture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251816">
              <a:off x="9874969" y="1464994"/>
              <a:ext cx="457200" cy="457200"/>
            </a:xfrm>
            <a:prstGeom prst="rect">
              <a:avLst/>
            </a:prstGeom>
          </p:spPr>
        </p:pic>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426047">
              <a:off x="10255426" y="941860"/>
              <a:ext cx="457200" cy="457200"/>
            </a:xfrm>
            <a:prstGeom prst="rect">
              <a:avLst/>
            </a:prstGeom>
          </p:spPr>
        </p:pic>
        <p:pic>
          <p:nvPicPr>
            <p:cNvPr id="54" name="Picture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487610">
              <a:off x="9923954" y="381528"/>
              <a:ext cx="457200" cy="457200"/>
            </a:xfrm>
            <a:prstGeom prst="rect">
              <a:avLst/>
            </a:prstGeom>
          </p:spPr>
        </p:pic>
        <p:pic>
          <p:nvPicPr>
            <p:cNvPr id="55" name="Picture 54"/>
            <p:cNvPicPr>
              <a:picLocks noChangeAspect="1"/>
            </p:cNvPicPr>
            <p:nvPr/>
          </p:nvPicPr>
          <p:blipFill>
            <a:blip r:embed="rId10"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0875055">
              <a:off x="9268985" y="301141"/>
              <a:ext cx="457200" cy="457200"/>
            </a:xfrm>
            <a:prstGeom prst="rect">
              <a:avLst/>
            </a:prstGeom>
          </p:spPr>
        </p:pic>
        <p:pic>
          <p:nvPicPr>
            <p:cNvPr id="56" name="Picture 5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047332">
              <a:off x="10475726" y="258212"/>
              <a:ext cx="457200" cy="457200"/>
            </a:xfrm>
            <a:prstGeom prst="rect">
              <a:avLst/>
            </a:prstGeom>
          </p:spPr>
        </p:pic>
        <p:pic>
          <p:nvPicPr>
            <p:cNvPr id="57" name="Picture 56"/>
            <p:cNvPicPr>
              <a:picLocks noChangeAspect="1"/>
            </p:cNvPicPr>
            <p:nvPr/>
          </p:nvPicPr>
          <p:blipFill rotWithShape="1">
            <a:blip r:embed="rId12">
              <a:extLst>
                <a:ext uri="{28A0092B-C50C-407E-A947-70E740481C1C}">
                  <a14:useLocalDpi xmlns:a14="http://schemas.microsoft.com/office/drawing/2010/main" val="0"/>
                </a:ext>
              </a:extLst>
            </a:blip>
            <a:srcRect l="880" r="81697" b="16671"/>
            <a:stretch/>
          </p:blipFill>
          <p:spPr>
            <a:xfrm rot="1271406">
              <a:off x="9522984" y="830608"/>
              <a:ext cx="455038" cy="457200"/>
            </a:xfrm>
            <a:prstGeom prst="rect">
              <a:avLst/>
            </a:prstGeom>
          </p:spPr>
        </p:pic>
      </p:grpSp>
    </p:spTree>
    <p:extLst>
      <p:ext uri="{BB962C8B-B14F-4D97-AF65-F5344CB8AC3E}">
        <p14:creationId xmlns:p14="http://schemas.microsoft.com/office/powerpoint/2010/main" val="193162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build="p"/>
      <p:bldP spid="44" grpId="0" animBg="1"/>
      <p:bldP spid="45" grpId="0" animBg="1"/>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Azure Virtual Machine Benefits</a:t>
            </a:r>
            <a:endParaRPr lang="en-US" dirty="0"/>
          </a:p>
        </p:txBody>
      </p:sp>
      <p:sp>
        <p:nvSpPr>
          <p:cNvPr id="4" name="Content Placeholder 2"/>
          <p:cNvSpPr>
            <a:spLocks noGrp="1"/>
          </p:cNvSpPr>
          <p:nvPr>
            <p:ph idx="1"/>
          </p:nvPr>
        </p:nvSpPr>
        <p:spPr>
          <a:xfrm>
            <a:off x="1181545" y="1583063"/>
            <a:ext cx="9632864" cy="3920651"/>
          </a:xfrm>
        </p:spPr>
        <p:txBody>
          <a:bodyPr>
            <a:noAutofit/>
          </a:bodyPr>
          <a:lstStyle/>
          <a:p>
            <a:r>
              <a:rPr lang="en-US" sz="2000" dirty="0" smtClean="0"/>
              <a:t>Choice</a:t>
            </a:r>
            <a:endParaRPr lang="en-US" sz="2000" dirty="0"/>
          </a:p>
          <a:p>
            <a:pPr lvl="1"/>
            <a:r>
              <a:rPr lang="en-US" sz="1800" dirty="0"/>
              <a:t>Choose from thousands of pre-configured VM images or configure, capture, and upload your own custom images</a:t>
            </a:r>
          </a:p>
          <a:p>
            <a:pPr lvl="1"/>
            <a:r>
              <a:rPr lang="en-US" sz="1800" dirty="0"/>
              <a:t>Leverage VM Extensions to do custom post-deployment configuration</a:t>
            </a:r>
          </a:p>
          <a:p>
            <a:r>
              <a:rPr lang="en-US" sz="2000" dirty="0"/>
              <a:t>Scalability &amp; Reliability</a:t>
            </a:r>
          </a:p>
          <a:p>
            <a:pPr lvl="1"/>
            <a:r>
              <a:rPr lang="en-US" sz="1800" dirty="0"/>
              <a:t>Select system profiles to best match your workload</a:t>
            </a:r>
          </a:p>
          <a:p>
            <a:pPr lvl="1"/>
            <a:r>
              <a:rPr lang="en-US" sz="1800" dirty="0"/>
              <a:t>Configure drives for size and performance</a:t>
            </a:r>
          </a:p>
          <a:p>
            <a:pPr lvl="1"/>
            <a:r>
              <a:rPr lang="en-US" sz="1800" dirty="0"/>
              <a:t>Leverage VM Scale Sets to scale from one to thousands of VM instances</a:t>
            </a:r>
          </a:p>
          <a:p>
            <a:r>
              <a:rPr lang="en-US" sz="2000" dirty="0"/>
              <a:t>Access &amp; Security</a:t>
            </a:r>
          </a:p>
          <a:p>
            <a:pPr lvl="1"/>
            <a:r>
              <a:rPr lang="en-US" sz="1800" dirty="0"/>
              <a:t>Configure Azure networking to the topology you require</a:t>
            </a:r>
          </a:p>
          <a:p>
            <a:pPr lvl="1"/>
            <a:r>
              <a:rPr lang="en-US" sz="1800" dirty="0"/>
              <a:t>Extend your on-premises infrastructure into the </a:t>
            </a:r>
            <a:r>
              <a:rPr lang="en-US" sz="1800" dirty="0" smtClean="0"/>
              <a:t>Cloud</a:t>
            </a:r>
            <a:endParaRPr lang="en-US" sz="1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08716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482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Provisioning Steps</a:t>
            </a:r>
            <a:endParaRPr lang="en-US" sz="4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graphicFrame>
        <p:nvGraphicFramePr>
          <p:cNvPr id="6" name="Content Placeholder 5"/>
          <p:cNvGraphicFramePr>
            <a:graphicFrameLocks noGrp="1"/>
          </p:cNvGraphicFramePr>
          <p:nvPr>
            <p:ph idx="1"/>
            <p:extLst>
              <p:ext uri="{D42A27DB-BD31-4B8C-83A1-F6EECF244321}">
                <p14:modId xmlns:p14="http://schemas.microsoft.com/office/powerpoint/2010/main" val="3803342323"/>
              </p:ext>
            </p:extLst>
          </p:nvPr>
        </p:nvGraphicFramePr>
        <p:xfrm>
          <a:off x="1097143" y="1923258"/>
          <a:ext cx="9627684" cy="3330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1930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VM Gallery Images</a:t>
            </a:r>
            <a:endParaRPr lang="en-US" sz="4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grpSp>
        <p:nvGrpSpPr>
          <p:cNvPr id="9" name="Group 8"/>
          <p:cNvGrpSpPr/>
          <p:nvPr/>
        </p:nvGrpSpPr>
        <p:grpSpPr>
          <a:xfrm>
            <a:off x="1410931" y="1476324"/>
            <a:ext cx="1600956" cy="1318108"/>
            <a:chOff x="1689897" y="1786284"/>
            <a:chExt cx="1600956" cy="1318108"/>
          </a:xfrm>
        </p:grpSpPr>
        <p:pic>
          <p:nvPicPr>
            <p:cNvPr id="10" name="Picture 9"/>
            <p:cNvPicPr>
              <a:picLocks noChangeAspect="1"/>
            </p:cNvPicPr>
            <p:nvPr/>
          </p:nvPicPr>
          <p:blipFill>
            <a:blip r:embed="rId5"/>
            <a:stretch>
              <a:fillRect/>
            </a:stretch>
          </p:blipFill>
          <p:spPr>
            <a:xfrm>
              <a:off x="1831321" y="1786284"/>
              <a:ext cx="1318108" cy="1318108"/>
            </a:xfrm>
            <a:prstGeom prst="rect">
              <a:avLst/>
            </a:prstGeom>
          </p:spPr>
        </p:pic>
        <p:sp>
          <p:nvSpPr>
            <p:cNvPr id="11" name="Rectangle 10"/>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Server 2012 R2</a:t>
              </a:r>
              <a:endParaRPr lang="en-US" sz="900" dirty="0">
                <a:solidFill>
                  <a:schemeClr val="bg1"/>
                </a:solidFill>
                <a:latin typeface="+mj-lt"/>
              </a:endParaRPr>
            </a:p>
          </p:txBody>
        </p:sp>
      </p:grpSp>
      <p:grpSp>
        <p:nvGrpSpPr>
          <p:cNvPr id="12" name="Group 11"/>
          <p:cNvGrpSpPr/>
          <p:nvPr/>
        </p:nvGrpSpPr>
        <p:grpSpPr>
          <a:xfrm>
            <a:off x="2941175" y="1476324"/>
            <a:ext cx="1459532" cy="1318108"/>
            <a:chOff x="3220141" y="1786284"/>
            <a:chExt cx="1459532" cy="1318108"/>
          </a:xfrm>
        </p:grpSpPr>
        <p:pic>
          <p:nvPicPr>
            <p:cNvPr id="13" name="Picture 12"/>
            <p:cNvPicPr>
              <a:picLocks noChangeAspect="1"/>
            </p:cNvPicPr>
            <p:nvPr/>
          </p:nvPicPr>
          <p:blipFill>
            <a:blip r:embed="rId6"/>
            <a:stretch>
              <a:fillRect/>
            </a:stretch>
          </p:blipFill>
          <p:spPr>
            <a:xfrm>
              <a:off x="3282866" y="1786284"/>
              <a:ext cx="1318108" cy="1318108"/>
            </a:xfrm>
            <a:prstGeom prst="rect">
              <a:avLst/>
            </a:prstGeom>
          </p:spPr>
        </p:pic>
        <p:sp>
          <p:nvSpPr>
            <p:cNvPr id="14" name="Rectangle 13"/>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15" name="Group 14"/>
          <p:cNvGrpSpPr/>
          <p:nvPr/>
        </p:nvGrpSpPr>
        <p:grpSpPr>
          <a:xfrm>
            <a:off x="4429659" y="1476324"/>
            <a:ext cx="1459532" cy="1318109"/>
            <a:chOff x="4708625" y="1786284"/>
            <a:chExt cx="1459532" cy="1318109"/>
          </a:xfrm>
        </p:grpSpPr>
        <p:pic>
          <p:nvPicPr>
            <p:cNvPr id="16" name="Picture 15"/>
            <p:cNvPicPr>
              <a:picLocks noChangeAspect="1"/>
            </p:cNvPicPr>
            <p:nvPr/>
          </p:nvPicPr>
          <p:blipFill>
            <a:blip r:embed="rId7"/>
            <a:stretch>
              <a:fillRect/>
            </a:stretch>
          </p:blipFill>
          <p:spPr>
            <a:xfrm>
              <a:off x="4734411" y="1786284"/>
              <a:ext cx="1318109" cy="1318109"/>
            </a:xfrm>
            <a:prstGeom prst="rect">
              <a:avLst/>
            </a:prstGeom>
          </p:spPr>
        </p:pic>
        <p:sp>
          <p:nvSpPr>
            <p:cNvPr id="17" name="Rectangle 16"/>
            <p:cNvSpPr/>
            <p:nvPr/>
          </p:nvSpPr>
          <p:spPr>
            <a:xfrm>
              <a:off x="4708625" y="2852657"/>
              <a:ext cx="1459532" cy="230832"/>
            </a:xfrm>
            <a:prstGeom prst="rect">
              <a:avLst/>
            </a:prstGeom>
          </p:spPr>
          <p:txBody>
            <a:bodyPr wrap="square">
              <a:spAutoFit/>
            </a:bodyPr>
            <a:lstStyle/>
            <a:p>
              <a:pPr algn="ctr"/>
              <a:r>
                <a:rPr lang="en-US" sz="900" dirty="0" err="1">
                  <a:solidFill>
                    <a:schemeClr val="bg1"/>
                  </a:solidFill>
                  <a:latin typeface="+mj-lt"/>
                </a:rPr>
                <a:t>CentOS</a:t>
              </a:r>
              <a:r>
                <a:rPr lang="en-US" sz="900" dirty="0">
                  <a:solidFill>
                    <a:schemeClr val="bg1"/>
                  </a:solidFill>
                  <a:latin typeface="+mj-lt"/>
                </a:rPr>
                <a:t> 6.5</a:t>
              </a:r>
            </a:p>
          </p:txBody>
        </p:sp>
      </p:grpSp>
      <p:grpSp>
        <p:nvGrpSpPr>
          <p:cNvPr id="18" name="Group 17"/>
          <p:cNvGrpSpPr/>
          <p:nvPr/>
        </p:nvGrpSpPr>
        <p:grpSpPr>
          <a:xfrm>
            <a:off x="5831288" y="1476324"/>
            <a:ext cx="1559195" cy="1325430"/>
            <a:chOff x="6110254" y="1786284"/>
            <a:chExt cx="1559195" cy="1325430"/>
          </a:xfrm>
        </p:grpSpPr>
        <p:pic>
          <p:nvPicPr>
            <p:cNvPr id="19" name="Picture 18"/>
            <p:cNvPicPr>
              <a:picLocks noChangeAspect="1"/>
            </p:cNvPicPr>
            <p:nvPr/>
          </p:nvPicPr>
          <p:blipFill>
            <a:blip r:embed="rId8"/>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a:solidFill>
                    <a:schemeClr val="bg1"/>
                  </a:solidFill>
                  <a:latin typeface="+mj-lt"/>
                </a:rPr>
                <a:t>SUSE Linux </a:t>
              </a:r>
            </a:p>
            <a:p>
              <a:pPr algn="ctr"/>
              <a:r>
                <a:rPr lang="en-US" altLang="zh-CN" sz="900" dirty="0">
                  <a:solidFill>
                    <a:schemeClr val="bg1"/>
                  </a:solidFill>
                  <a:latin typeface="+mj-lt"/>
                </a:rPr>
                <a:t>Enterprise Server</a:t>
              </a:r>
              <a:endParaRPr lang="en-US" sz="900" dirty="0">
                <a:solidFill>
                  <a:schemeClr val="bg1"/>
                </a:solidFill>
                <a:latin typeface="+mj-lt"/>
              </a:endParaRPr>
            </a:p>
          </p:txBody>
        </p:sp>
      </p:grpSp>
      <p:grpSp>
        <p:nvGrpSpPr>
          <p:cNvPr id="21" name="Group 20"/>
          <p:cNvGrpSpPr/>
          <p:nvPr/>
        </p:nvGrpSpPr>
        <p:grpSpPr>
          <a:xfrm>
            <a:off x="8679987" y="1497683"/>
            <a:ext cx="1559195" cy="1318109"/>
            <a:chOff x="7518855" y="1786284"/>
            <a:chExt cx="1559195" cy="1318109"/>
          </a:xfrm>
        </p:grpSpPr>
        <p:pic>
          <p:nvPicPr>
            <p:cNvPr id="22" name="Picture 21"/>
            <p:cNvPicPr>
              <a:picLocks noChangeAspect="1"/>
            </p:cNvPicPr>
            <p:nvPr/>
          </p:nvPicPr>
          <p:blipFill>
            <a:blip r:embed="rId9"/>
            <a:stretch>
              <a:fillRect/>
            </a:stretch>
          </p:blipFill>
          <p:spPr>
            <a:xfrm>
              <a:off x="7637503" y="1786284"/>
              <a:ext cx="1318109" cy="1318109"/>
            </a:xfrm>
            <a:prstGeom prst="rect">
              <a:avLst/>
            </a:prstGeom>
          </p:spPr>
        </p:pic>
        <p:sp>
          <p:nvSpPr>
            <p:cNvPr id="23" name="Rectangle 22"/>
            <p:cNvSpPr/>
            <p:nvPr/>
          </p:nvSpPr>
          <p:spPr>
            <a:xfrm>
              <a:off x="7518855" y="2843662"/>
              <a:ext cx="1559195" cy="230832"/>
            </a:xfrm>
            <a:prstGeom prst="rect">
              <a:avLst/>
            </a:prstGeom>
          </p:spPr>
          <p:txBody>
            <a:bodyPr wrap="square">
              <a:spAutoFit/>
            </a:bodyPr>
            <a:lstStyle/>
            <a:p>
              <a:pPr algn="ctr"/>
              <a:r>
                <a:rPr lang="en-US" sz="900" dirty="0">
                  <a:solidFill>
                    <a:schemeClr val="bg1"/>
                  </a:solidFill>
                  <a:latin typeface="+mj-lt"/>
                </a:rPr>
                <a:t>Oracle Linux 6.4.0.0.0</a:t>
              </a:r>
            </a:p>
          </p:txBody>
        </p:sp>
      </p:grpSp>
      <p:grpSp>
        <p:nvGrpSpPr>
          <p:cNvPr id="24" name="Group 23"/>
          <p:cNvGrpSpPr/>
          <p:nvPr/>
        </p:nvGrpSpPr>
        <p:grpSpPr>
          <a:xfrm>
            <a:off x="8679987" y="4350116"/>
            <a:ext cx="1559195" cy="1321875"/>
            <a:chOff x="8958953" y="4660076"/>
            <a:chExt cx="1559195" cy="1321875"/>
          </a:xfrm>
        </p:grpSpPr>
        <p:pic>
          <p:nvPicPr>
            <p:cNvPr id="25" name="Picture 24"/>
            <p:cNvPicPr>
              <a:picLocks noChangeAspect="1"/>
            </p:cNvPicPr>
            <p:nvPr/>
          </p:nvPicPr>
          <p:blipFill>
            <a:blip r:embed="rId5">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6" name="Rectangle 25"/>
            <p:cNvSpPr/>
            <p:nvPr/>
          </p:nvSpPr>
          <p:spPr>
            <a:xfrm>
              <a:off x="8958953" y="5751119"/>
              <a:ext cx="1559195" cy="230832"/>
            </a:xfrm>
            <a:prstGeom prst="rect">
              <a:avLst/>
            </a:prstGeom>
          </p:spPr>
          <p:txBody>
            <a:bodyPr wrap="square">
              <a:spAutoFit/>
            </a:bodyPr>
            <a:lstStyle/>
            <a:p>
              <a:pPr algn="ctr"/>
              <a:r>
                <a:rPr lang="en-US" altLang="zh-CN" sz="900" dirty="0">
                  <a:solidFill>
                    <a:schemeClr val="bg1"/>
                  </a:solidFill>
                  <a:latin typeface="+mj-lt"/>
                </a:rPr>
                <a:t>Windows 8.1 Enterprise</a:t>
              </a:r>
              <a:endParaRPr lang="en-US" sz="900" dirty="0">
                <a:solidFill>
                  <a:schemeClr val="bg1"/>
                </a:solidFill>
                <a:latin typeface="+mj-lt"/>
              </a:endParaRPr>
            </a:p>
          </p:txBody>
        </p:sp>
      </p:grpSp>
      <p:grpSp>
        <p:nvGrpSpPr>
          <p:cNvPr id="27" name="Group 26"/>
          <p:cNvGrpSpPr/>
          <p:nvPr/>
        </p:nvGrpSpPr>
        <p:grpSpPr>
          <a:xfrm>
            <a:off x="1395760" y="2914442"/>
            <a:ext cx="1600956" cy="1318109"/>
            <a:chOff x="1674726" y="3224402"/>
            <a:chExt cx="1600956" cy="1318109"/>
          </a:xfrm>
        </p:grpSpPr>
        <p:pic>
          <p:nvPicPr>
            <p:cNvPr id="28" name="Picture 27"/>
            <p:cNvPicPr>
              <a:picLocks noChangeAspect="1"/>
            </p:cNvPicPr>
            <p:nvPr/>
          </p:nvPicPr>
          <p:blipFill>
            <a:blip r:embed="rId10"/>
            <a:stretch>
              <a:fillRect/>
            </a:stretch>
          </p:blipFill>
          <p:spPr>
            <a:xfrm>
              <a:off x="1831321" y="3224402"/>
              <a:ext cx="1318109" cy="1318109"/>
            </a:xfrm>
            <a:prstGeom prst="rect">
              <a:avLst/>
            </a:prstGeom>
          </p:spPr>
        </p:pic>
        <p:sp>
          <p:nvSpPr>
            <p:cNvPr id="29" name="Rectangle 28"/>
            <p:cNvSpPr/>
            <p:nvPr/>
          </p:nvSpPr>
          <p:spPr>
            <a:xfrm>
              <a:off x="1674726" y="4308137"/>
              <a:ext cx="1600956" cy="230832"/>
            </a:xfrm>
            <a:prstGeom prst="rect">
              <a:avLst/>
            </a:prstGeom>
          </p:spPr>
          <p:txBody>
            <a:bodyPr wrap="square">
              <a:spAutoFit/>
            </a:bodyPr>
            <a:lstStyle/>
            <a:p>
              <a:pPr algn="ctr"/>
              <a:r>
                <a:rPr lang="pt-BR" sz="900" dirty="0">
                  <a:solidFill>
                    <a:schemeClr val="bg1"/>
                  </a:solidFill>
                  <a:latin typeface="+mj-lt"/>
                </a:rPr>
                <a:t>SQL </a:t>
              </a:r>
              <a:r>
                <a:rPr lang="en-US" altLang="zh-CN" sz="900" dirty="0">
                  <a:solidFill>
                    <a:schemeClr val="bg1"/>
                  </a:solidFill>
                  <a:latin typeface="+mj-lt"/>
                </a:rPr>
                <a:t>Server 2014 Standard</a:t>
              </a:r>
              <a:endParaRPr lang="en-US" sz="900" dirty="0">
                <a:solidFill>
                  <a:schemeClr val="bg1"/>
                </a:solidFill>
                <a:latin typeface="+mj-lt"/>
              </a:endParaRPr>
            </a:p>
          </p:txBody>
        </p:sp>
      </p:grpSp>
      <p:grpSp>
        <p:nvGrpSpPr>
          <p:cNvPr id="30" name="Group 29"/>
          <p:cNvGrpSpPr/>
          <p:nvPr/>
        </p:nvGrpSpPr>
        <p:grpSpPr>
          <a:xfrm>
            <a:off x="2870463" y="2914442"/>
            <a:ext cx="1600956" cy="1320942"/>
            <a:chOff x="3149429" y="3224402"/>
            <a:chExt cx="1600956" cy="1320942"/>
          </a:xfrm>
        </p:grpSpPr>
        <p:pic>
          <p:nvPicPr>
            <p:cNvPr id="31" name="Picture 30"/>
            <p:cNvPicPr>
              <a:picLocks noChangeAspect="1"/>
            </p:cNvPicPr>
            <p:nvPr/>
          </p:nvPicPr>
          <p:blipFill>
            <a:blip r:embed="rId11"/>
            <a:stretch>
              <a:fillRect/>
            </a:stretch>
          </p:blipFill>
          <p:spPr>
            <a:xfrm>
              <a:off x="3282866" y="3224402"/>
              <a:ext cx="1320942" cy="1320942"/>
            </a:xfrm>
            <a:prstGeom prst="rect">
              <a:avLst/>
            </a:prstGeom>
          </p:spPr>
        </p:pic>
        <p:sp>
          <p:nvSpPr>
            <p:cNvPr id="32" name="Rectangle 31"/>
            <p:cNvSpPr/>
            <p:nvPr/>
          </p:nvSpPr>
          <p:spPr>
            <a:xfrm>
              <a:off x="3149429" y="4298873"/>
              <a:ext cx="1600956" cy="230832"/>
            </a:xfrm>
            <a:prstGeom prst="rect">
              <a:avLst/>
            </a:prstGeom>
          </p:spPr>
          <p:txBody>
            <a:bodyPr wrap="square">
              <a:spAutoFit/>
            </a:bodyPr>
            <a:lstStyle/>
            <a:p>
              <a:pPr algn="ctr"/>
              <a:r>
                <a:rPr lang="en-US" altLang="zh-CN" sz="900" dirty="0">
                  <a:solidFill>
                    <a:schemeClr val="bg1"/>
                  </a:solidFill>
                  <a:latin typeface="+mj-lt"/>
                </a:rPr>
                <a:t>Oracle Database 11g R2</a:t>
              </a:r>
              <a:endParaRPr lang="en-US" sz="900" dirty="0">
                <a:solidFill>
                  <a:schemeClr val="bg1"/>
                </a:solidFill>
                <a:latin typeface="+mj-lt"/>
              </a:endParaRPr>
            </a:p>
          </p:txBody>
        </p:sp>
      </p:grpSp>
      <p:grpSp>
        <p:nvGrpSpPr>
          <p:cNvPr id="33" name="Group 32"/>
          <p:cNvGrpSpPr/>
          <p:nvPr/>
        </p:nvGrpSpPr>
        <p:grpSpPr>
          <a:xfrm>
            <a:off x="4305516" y="2914442"/>
            <a:ext cx="1600956" cy="1321217"/>
            <a:chOff x="4584482" y="3224402"/>
            <a:chExt cx="1600956" cy="1321217"/>
          </a:xfrm>
        </p:grpSpPr>
        <p:pic>
          <p:nvPicPr>
            <p:cNvPr id="34" name="Picture 33"/>
            <p:cNvPicPr>
              <a:picLocks noChangeAspect="1"/>
            </p:cNvPicPr>
            <p:nvPr/>
          </p:nvPicPr>
          <p:blipFill>
            <a:blip r:embed="rId12"/>
            <a:stretch>
              <a:fillRect/>
            </a:stretch>
          </p:blipFill>
          <p:spPr>
            <a:xfrm>
              <a:off x="4734411" y="3224402"/>
              <a:ext cx="1318109" cy="1318109"/>
            </a:xfrm>
            <a:prstGeom prst="rect">
              <a:avLst/>
            </a:prstGeom>
          </p:spPr>
        </p:pic>
        <p:sp>
          <p:nvSpPr>
            <p:cNvPr id="35" name="Rectangle 34"/>
            <p:cNvSpPr/>
            <p:nvPr/>
          </p:nvSpPr>
          <p:spPr>
            <a:xfrm>
              <a:off x="4584482" y="4314787"/>
              <a:ext cx="1600956" cy="230832"/>
            </a:xfrm>
            <a:prstGeom prst="rect">
              <a:avLst/>
            </a:prstGeom>
          </p:spPr>
          <p:txBody>
            <a:bodyPr wrap="square">
              <a:spAutoFit/>
            </a:bodyPr>
            <a:lstStyle/>
            <a:p>
              <a:pPr algn="ctr"/>
              <a:r>
                <a:rPr lang="en-US" altLang="zh-CN" sz="900" dirty="0">
                  <a:solidFill>
                    <a:schemeClr val="bg1"/>
                  </a:solidFill>
                  <a:latin typeface="+mj-lt"/>
                </a:rPr>
                <a:t>BizTalk Server 2013</a:t>
              </a:r>
              <a:endParaRPr lang="en-US" sz="900" dirty="0">
                <a:solidFill>
                  <a:schemeClr val="bg1"/>
                </a:solidFill>
                <a:latin typeface="+mj-lt"/>
              </a:endParaRPr>
            </a:p>
          </p:txBody>
        </p:sp>
      </p:grpSp>
      <p:grpSp>
        <p:nvGrpSpPr>
          <p:cNvPr id="36" name="Group 35"/>
          <p:cNvGrpSpPr/>
          <p:nvPr/>
        </p:nvGrpSpPr>
        <p:grpSpPr>
          <a:xfrm>
            <a:off x="5782970" y="2916487"/>
            <a:ext cx="1600956" cy="1318897"/>
            <a:chOff x="6061936" y="3226447"/>
            <a:chExt cx="1600956" cy="1318897"/>
          </a:xfrm>
        </p:grpSpPr>
        <p:pic>
          <p:nvPicPr>
            <p:cNvPr id="37" name="Picture 36"/>
            <p:cNvPicPr>
              <a:picLocks noChangeAspect="1"/>
            </p:cNvPicPr>
            <p:nvPr/>
          </p:nvPicPr>
          <p:blipFill>
            <a:blip r:embed="rId13"/>
            <a:stretch>
              <a:fillRect/>
            </a:stretch>
          </p:blipFill>
          <p:spPr>
            <a:xfrm>
              <a:off x="6183123" y="3226447"/>
              <a:ext cx="1318897" cy="1318897"/>
            </a:xfrm>
            <a:prstGeom prst="rect">
              <a:avLst/>
            </a:prstGeom>
          </p:spPr>
        </p:pic>
        <p:sp>
          <p:nvSpPr>
            <p:cNvPr id="38" name="Rectangle 37"/>
            <p:cNvSpPr/>
            <p:nvPr/>
          </p:nvSpPr>
          <p:spPr>
            <a:xfrm>
              <a:off x="6061936" y="4308137"/>
              <a:ext cx="1600956" cy="230832"/>
            </a:xfrm>
            <a:prstGeom prst="rect">
              <a:avLst/>
            </a:prstGeom>
          </p:spPr>
          <p:txBody>
            <a:bodyPr wrap="square">
              <a:spAutoFit/>
            </a:bodyPr>
            <a:lstStyle/>
            <a:p>
              <a:pPr algn="ctr"/>
              <a:r>
                <a:rPr lang="en-US" altLang="zh-CN" sz="900" dirty="0">
                  <a:solidFill>
                    <a:schemeClr val="bg1"/>
                  </a:solidFill>
                  <a:latin typeface="+mj-lt"/>
                </a:rPr>
                <a:t>SharePoint Server Farm</a:t>
              </a:r>
              <a:endParaRPr lang="en-US" sz="900" dirty="0">
                <a:solidFill>
                  <a:schemeClr val="bg1"/>
                </a:solidFill>
                <a:latin typeface="+mj-lt"/>
              </a:endParaRPr>
            </a:p>
          </p:txBody>
        </p:sp>
      </p:grpSp>
      <p:grpSp>
        <p:nvGrpSpPr>
          <p:cNvPr id="39" name="Group 38"/>
          <p:cNvGrpSpPr/>
          <p:nvPr/>
        </p:nvGrpSpPr>
        <p:grpSpPr>
          <a:xfrm>
            <a:off x="7230202" y="2916487"/>
            <a:ext cx="1600956" cy="1320101"/>
            <a:chOff x="7509168" y="3226447"/>
            <a:chExt cx="1600956" cy="1320101"/>
          </a:xfrm>
        </p:grpSpPr>
        <p:pic>
          <p:nvPicPr>
            <p:cNvPr id="40" name="Picture 39"/>
            <p:cNvPicPr>
              <a:picLocks noChangeAspect="1"/>
            </p:cNvPicPr>
            <p:nvPr/>
          </p:nvPicPr>
          <p:blipFill>
            <a:blip r:embed="rId14"/>
            <a:stretch>
              <a:fillRect/>
            </a:stretch>
          </p:blipFill>
          <p:spPr>
            <a:xfrm>
              <a:off x="7637503" y="3226447"/>
              <a:ext cx="1318897" cy="1318897"/>
            </a:xfrm>
            <a:prstGeom prst="rect">
              <a:avLst/>
            </a:prstGeom>
          </p:spPr>
        </p:pic>
        <p:sp>
          <p:nvSpPr>
            <p:cNvPr id="41" name="Rectangle 40"/>
            <p:cNvSpPr/>
            <p:nvPr/>
          </p:nvSpPr>
          <p:spPr>
            <a:xfrm>
              <a:off x="7509168" y="4177216"/>
              <a:ext cx="1600956" cy="369332"/>
            </a:xfrm>
            <a:prstGeom prst="rect">
              <a:avLst/>
            </a:prstGeom>
          </p:spPr>
          <p:txBody>
            <a:bodyPr wrap="square">
              <a:spAutoFit/>
            </a:bodyPr>
            <a:lstStyle/>
            <a:p>
              <a:pPr algn="ctr"/>
              <a:r>
                <a:rPr lang="en-US" altLang="zh-CN" sz="900" dirty="0">
                  <a:solidFill>
                    <a:schemeClr val="bg1"/>
                  </a:solidFill>
                  <a:latin typeface="+mj-lt"/>
                </a:rPr>
                <a:t>Microsoft Dynamics </a:t>
              </a:r>
            </a:p>
            <a:p>
              <a:pPr algn="ctr"/>
              <a:r>
                <a:rPr lang="en-US" altLang="zh-CN" sz="900" dirty="0">
                  <a:solidFill>
                    <a:schemeClr val="bg1"/>
                  </a:solidFill>
                  <a:latin typeface="+mj-lt"/>
                </a:rPr>
                <a:t>GP 2013</a:t>
              </a:r>
              <a:endParaRPr lang="en-US" sz="900" dirty="0">
                <a:solidFill>
                  <a:schemeClr val="bg1"/>
                </a:solidFill>
                <a:latin typeface="+mj-lt"/>
              </a:endParaRPr>
            </a:p>
          </p:txBody>
        </p:sp>
      </p:grpSp>
      <p:grpSp>
        <p:nvGrpSpPr>
          <p:cNvPr id="42" name="Group 41"/>
          <p:cNvGrpSpPr/>
          <p:nvPr/>
        </p:nvGrpSpPr>
        <p:grpSpPr>
          <a:xfrm>
            <a:off x="8799084" y="2918648"/>
            <a:ext cx="1316736" cy="1316736"/>
            <a:chOff x="9078050" y="3228608"/>
            <a:chExt cx="1316736" cy="1316736"/>
          </a:xfrm>
        </p:grpSpPr>
        <p:pic>
          <p:nvPicPr>
            <p:cNvPr id="43" name="Picture 42"/>
            <p:cNvPicPr>
              <a:picLocks noChangeAspect="1"/>
            </p:cNvPicPr>
            <p:nvPr/>
          </p:nvPicPr>
          <p:blipFill>
            <a:blip r:embed="rId15"/>
            <a:stretch>
              <a:fillRect/>
            </a:stretch>
          </p:blipFill>
          <p:spPr>
            <a:xfrm>
              <a:off x="9078050" y="3228608"/>
              <a:ext cx="1316736" cy="1316736"/>
            </a:xfrm>
            <a:prstGeom prst="rect">
              <a:avLst/>
            </a:prstGeom>
          </p:spPr>
        </p:pic>
        <p:sp>
          <p:nvSpPr>
            <p:cNvPr id="44" name="Rectangle 43"/>
            <p:cNvSpPr/>
            <p:nvPr/>
          </p:nvSpPr>
          <p:spPr>
            <a:xfrm>
              <a:off x="9110123" y="4255933"/>
              <a:ext cx="1231732" cy="230832"/>
            </a:xfrm>
            <a:prstGeom prst="rect">
              <a:avLst/>
            </a:prstGeom>
          </p:spPr>
          <p:txBody>
            <a:bodyPr wrap="square">
              <a:spAutoFit/>
            </a:bodyPr>
            <a:lstStyle/>
            <a:p>
              <a:pPr algn="ctr"/>
              <a:r>
                <a:rPr lang="en-US" altLang="zh-CN" sz="900" dirty="0">
                  <a:solidFill>
                    <a:schemeClr val="bg1"/>
                  </a:solidFill>
                  <a:latin typeface="+mj-lt"/>
                </a:rPr>
                <a:t>Zulu 8</a:t>
              </a:r>
              <a:endParaRPr lang="en-US" sz="900" dirty="0">
                <a:solidFill>
                  <a:schemeClr val="bg1"/>
                </a:solidFill>
                <a:latin typeface="+mj-lt"/>
              </a:endParaRPr>
            </a:p>
          </p:txBody>
        </p:sp>
      </p:grpSp>
      <p:grpSp>
        <p:nvGrpSpPr>
          <p:cNvPr id="45" name="Group 44"/>
          <p:cNvGrpSpPr/>
          <p:nvPr/>
        </p:nvGrpSpPr>
        <p:grpSpPr>
          <a:xfrm>
            <a:off x="1410931" y="4352561"/>
            <a:ext cx="1600956" cy="1334769"/>
            <a:chOff x="1689897" y="4662521"/>
            <a:chExt cx="1600956" cy="1334769"/>
          </a:xfrm>
        </p:grpSpPr>
        <p:pic>
          <p:nvPicPr>
            <p:cNvPr id="46" name="Picture 45"/>
            <p:cNvPicPr>
              <a:picLocks noChangeAspect="1"/>
            </p:cNvPicPr>
            <p:nvPr/>
          </p:nvPicPr>
          <p:blipFill>
            <a:blip r:embed="rId16"/>
            <a:stretch>
              <a:fillRect/>
            </a:stretch>
          </p:blipFill>
          <p:spPr>
            <a:xfrm>
              <a:off x="1831321" y="4662521"/>
              <a:ext cx="1316736" cy="1316736"/>
            </a:xfrm>
            <a:prstGeom prst="rect">
              <a:avLst/>
            </a:prstGeom>
          </p:spPr>
        </p:pic>
        <p:sp>
          <p:nvSpPr>
            <p:cNvPr id="47" name="Rectangle 46"/>
            <p:cNvSpPr/>
            <p:nvPr/>
          </p:nvSpPr>
          <p:spPr>
            <a:xfrm>
              <a:off x="1689897" y="5627958"/>
              <a:ext cx="1600956" cy="369332"/>
            </a:xfrm>
            <a:prstGeom prst="rect">
              <a:avLst/>
            </a:prstGeom>
          </p:spPr>
          <p:txBody>
            <a:bodyPr wrap="square">
              <a:spAutoFit/>
            </a:bodyPr>
            <a:lstStyle/>
            <a:p>
              <a:pPr algn="ctr"/>
              <a:r>
                <a:rPr lang="en-US" sz="900" dirty="0">
                  <a:solidFill>
                    <a:schemeClr val="bg1"/>
                  </a:solidFill>
                  <a:latin typeface="+mj-lt"/>
                </a:rPr>
                <a:t>SAP HA</a:t>
              </a:r>
              <a:r>
                <a:rPr lang="en-US" altLang="zh-CN" sz="900" dirty="0">
                  <a:solidFill>
                    <a:schemeClr val="bg1"/>
                  </a:solidFill>
                  <a:latin typeface="+mj-lt"/>
                </a:rPr>
                <a:t>NA </a:t>
              </a:r>
            </a:p>
            <a:p>
              <a:pPr algn="ctr"/>
              <a:r>
                <a:rPr lang="en-US" altLang="zh-CN" sz="900" dirty="0">
                  <a:solidFill>
                    <a:schemeClr val="bg1"/>
                  </a:solidFill>
                  <a:latin typeface="+mj-lt"/>
                </a:rPr>
                <a:t>Developer Edition</a:t>
              </a:r>
              <a:endParaRPr lang="en-US" sz="900" dirty="0">
                <a:solidFill>
                  <a:schemeClr val="bg1"/>
                </a:solidFill>
                <a:latin typeface="+mj-lt"/>
              </a:endParaRPr>
            </a:p>
          </p:txBody>
        </p:sp>
      </p:grpSp>
      <p:grpSp>
        <p:nvGrpSpPr>
          <p:cNvPr id="48" name="Group 47"/>
          <p:cNvGrpSpPr/>
          <p:nvPr/>
        </p:nvGrpSpPr>
        <p:grpSpPr>
          <a:xfrm>
            <a:off x="2888357" y="4352559"/>
            <a:ext cx="1600956" cy="1316736"/>
            <a:chOff x="3167323" y="4662519"/>
            <a:chExt cx="1600956" cy="1316736"/>
          </a:xfrm>
        </p:grpSpPr>
        <p:pic>
          <p:nvPicPr>
            <p:cNvPr id="49" name="Picture 48"/>
            <p:cNvPicPr>
              <a:picLocks noChangeAspect="1"/>
            </p:cNvPicPr>
            <p:nvPr/>
          </p:nvPicPr>
          <p:blipFill>
            <a:blip r:embed="rId17"/>
            <a:stretch>
              <a:fillRect/>
            </a:stretch>
          </p:blipFill>
          <p:spPr>
            <a:xfrm>
              <a:off x="3281577" y="4662519"/>
              <a:ext cx="1316736" cy="1316736"/>
            </a:xfrm>
            <a:prstGeom prst="rect">
              <a:avLst/>
            </a:prstGeom>
          </p:spPr>
        </p:pic>
        <p:sp>
          <p:nvSpPr>
            <p:cNvPr id="50" name="Rectangle 49"/>
            <p:cNvSpPr/>
            <p:nvPr/>
          </p:nvSpPr>
          <p:spPr>
            <a:xfrm>
              <a:off x="3167323" y="5724185"/>
              <a:ext cx="1600956" cy="230832"/>
            </a:xfrm>
            <a:prstGeom prst="rect">
              <a:avLst/>
            </a:prstGeom>
          </p:spPr>
          <p:txBody>
            <a:bodyPr wrap="square">
              <a:spAutoFit/>
            </a:bodyPr>
            <a:lstStyle/>
            <a:p>
              <a:pPr algn="ctr"/>
              <a:r>
                <a:rPr lang="en-US" altLang="zh-CN" sz="900" dirty="0">
                  <a:solidFill>
                    <a:schemeClr val="bg1"/>
                  </a:solidFill>
                  <a:latin typeface="+mj-lt"/>
                </a:rPr>
                <a:t>Puppet Enterprise 3.2.3</a:t>
              </a:r>
              <a:endParaRPr lang="en-US" sz="900" dirty="0">
                <a:solidFill>
                  <a:schemeClr val="bg1"/>
                </a:solidFill>
                <a:latin typeface="+mj-lt"/>
              </a:endParaRPr>
            </a:p>
          </p:txBody>
        </p:sp>
      </p:grpSp>
      <p:grpSp>
        <p:nvGrpSpPr>
          <p:cNvPr id="51" name="Group 50"/>
          <p:cNvGrpSpPr/>
          <p:nvPr/>
        </p:nvGrpSpPr>
        <p:grpSpPr>
          <a:xfrm>
            <a:off x="4319347" y="4352559"/>
            <a:ext cx="1600956" cy="1316736"/>
            <a:chOff x="4598313" y="4662519"/>
            <a:chExt cx="1600956" cy="1316736"/>
          </a:xfrm>
        </p:grpSpPr>
        <p:pic>
          <p:nvPicPr>
            <p:cNvPr id="52" name="Picture 51"/>
            <p:cNvPicPr>
              <a:picLocks noChangeAspect="1"/>
            </p:cNvPicPr>
            <p:nvPr/>
          </p:nvPicPr>
          <p:blipFill>
            <a:blip r:embed="rId18"/>
            <a:stretch>
              <a:fillRect/>
            </a:stretch>
          </p:blipFill>
          <p:spPr>
            <a:xfrm>
              <a:off x="4731832" y="4662519"/>
              <a:ext cx="1316736" cy="1316736"/>
            </a:xfrm>
            <a:prstGeom prst="rect">
              <a:avLst/>
            </a:prstGeom>
          </p:spPr>
        </p:pic>
        <p:sp>
          <p:nvSpPr>
            <p:cNvPr id="53" name="Rectangle 52"/>
            <p:cNvSpPr/>
            <p:nvPr/>
          </p:nvSpPr>
          <p:spPr>
            <a:xfrm>
              <a:off x="4598313" y="5748423"/>
              <a:ext cx="1600956" cy="230832"/>
            </a:xfrm>
            <a:prstGeom prst="rect">
              <a:avLst/>
            </a:prstGeom>
          </p:spPr>
          <p:txBody>
            <a:bodyPr wrap="square">
              <a:spAutoFit/>
            </a:bodyPr>
            <a:lstStyle/>
            <a:p>
              <a:pPr algn="ctr"/>
              <a:r>
                <a:rPr lang="en-US" altLang="zh-CN" sz="900" dirty="0">
                  <a:solidFill>
                    <a:schemeClr val="bg1"/>
                  </a:solidFill>
                  <a:latin typeface="+mj-lt"/>
                </a:rPr>
                <a:t>Barracuda Web Application</a:t>
              </a:r>
              <a:endParaRPr lang="en-US" sz="900" dirty="0">
                <a:solidFill>
                  <a:schemeClr val="bg1"/>
                </a:solidFill>
                <a:latin typeface="+mj-lt"/>
              </a:endParaRPr>
            </a:p>
          </p:txBody>
        </p:sp>
      </p:grpSp>
      <p:grpSp>
        <p:nvGrpSpPr>
          <p:cNvPr id="54" name="Group 53"/>
          <p:cNvGrpSpPr/>
          <p:nvPr/>
        </p:nvGrpSpPr>
        <p:grpSpPr>
          <a:xfrm>
            <a:off x="5762047" y="4350116"/>
            <a:ext cx="1600956" cy="1350790"/>
            <a:chOff x="6041013" y="4660076"/>
            <a:chExt cx="1600956" cy="1350790"/>
          </a:xfrm>
        </p:grpSpPr>
        <p:pic>
          <p:nvPicPr>
            <p:cNvPr id="55" name="Picture 54"/>
            <p:cNvPicPr>
              <a:picLocks noChangeAspect="1"/>
            </p:cNvPicPr>
            <p:nvPr/>
          </p:nvPicPr>
          <p:blipFill>
            <a:blip r:embed="rId19"/>
            <a:stretch>
              <a:fillRect/>
            </a:stretch>
          </p:blipFill>
          <p:spPr>
            <a:xfrm>
              <a:off x="6183123" y="4660076"/>
              <a:ext cx="1316736" cy="1316736"/>
            </a:xfrm>
            <a:prstGeom prst="rect">
              <a:avLst/>
            </a:prstGeom>
          </p:spPr>
        </p:pic>
        <p:sp>
          <p:nvSpPr>
            <p:cNvPr id="56" name="Rectangle 55"/>
            <p:cNvSpPr/>
            <p:nvPr/>
          </p:nvSpPr>
          <p:spPr>
            <a:xfrm>
              <a:off x="6041013" y="5641534"/>
              <a:ext cx="1600956" cy="369332"/>
            </a:xfrm>
            <a:prstGeom prst="rect">
              <a:avLst/>
            </a:prstGeom>
          </p:spPr>
          <p:txBody>
            <a:bodyPr wrap="square">
              <a:spAutoFit/>
            </a:bodyPr>
            <a:lstStyle/>
            <a:p>
              <a:pPr algn="ctr"/>
              <a:r>
                <a:rPr lang="en-US" altLang="zh-CN" sz="900" dirty="0">
                  <a:solidFill>
                    <a:schemeClr val="bg1"/>
                  </a:solidFill>
                  <a:latin typeface="+mj-lt"/>
                </a:rPr>
                <a:t>Oracle WebLogic</a:t>
              </a:r>
            </a:p>
            <a:p>
              <a:pPr algn="ctr"/>
              <a:r>
                <a:rPr lang="en-US" altLang="zh-CN" sz="900" dirty="0">
                  <a:solidFill>
                    <a:schemeClr val="bg1"/>
                  </a:solidFill>
                  <a:latin typeface="+mj-lt"/>
                </a:rPr>
                <a:t>Server 12.1.2</a:t>
              </a:r>
              <a:endParaRPr lang="en-US" sz="900" dirty="0">
                <a:solidFill>
                  <a:schemeClr val="bg1"/>
                </a:solidFill>
                <a:latin typeface="+mj-lt"/>
              </a:endParaRPr>
            </a:p>
          </p:txBody>
        </p:sp>
      </p:grpSp>
      <p:grpSp>
        <p:nvGrpSpPr>
          <p:cNvPr id="57" name="Group 56"/>
          <p:cNvGrpSpPr/>
          <p:nvPr/>
        </p:nvGrpSpPr>
        <p:grpSpPr>
          <a:xfrm>
            <a:off x="7216514" y="4350116"/>
            <a:ext cx="1600956" cy="1316736"/>
            <a:chOff x="7495480" y="4660076"/>
            <a:chExt cx="1600956" cy="1316736"/>
          </a:xfrm>
        </p:grpSpPr>
        <p:pic>
          <p:nvPicPr>
            <p:cNvPr id="58" name="Picture 57"/>
            <p:cNvPicPr>
              <a:picLocks noChangeAspect="1"/>
            </p:cNvPicPr>
            <p:nvPr/>
          </p:nvPicPr>
          <p:blipFill>
            <a:blip r:embed="rId20"/>
            <a:stretch>
              <a:fillRect/>
            </a:stretch>
          </p:blipFill>
          <p:spPr>
            <a:xfrm>
              <a:off x="7637503" y="4660076"/>
              <a:ext cx="1316736" cy="1316736"/>
            </a:xfrm>
            <a:prstGeom prst="rect">
              <a:avLst/>
            </a:prstGeom>
          </p:spPr>
        </p:pic>
        <p:sp>
          <p:nvSpPr>
            <p:cNvPr id="59" name="Rectangle 58"/>
            <p:cNvSpPr/>
            <p:nvPr/>
          </p:nvSpPr>
          <p:spPr>
            <a:xfrm>
              <a:off x="7495480" y="5681645"/>
              <a:ext cx="1600956" cy="230832"/>
            </a:xfrm>
            <a:prstGeom prst="rect">
              <a:avLst/>
            </a:prstGeom>
          </p:spPr>
          <p:txBody>
            <a:bodyPr wrap="square">
              <a:spAutoFit/>
            </a:bodyPr>
            <a:lstStyle/>
            <a:p>
              <a:pPr algn="ctr"/>
              <a:r>
                <a:rPr lang="en-US" altLang="zh-CN" sz="900" dirty="0">
                  <a:solidFill>
                    <a:schemeClr val="bg1"/>
                  </a:solidFill>
                  <a:latin typeface="+mj-lt"/>
                </a:rPr>
                <a:t>Visual Studio Ultimate 2013</a:t>
              </a:r>
              <a:endParaRPr lang="en-US" sz="900" dirty="0">
                <a:solidFill>
                  <a:schemeClr val="bg1"/>
                </a:solidFill>
                <a:latin typeface="+mj-lt"/>
              </a:endParaRPr>
            </a:p>
          </p:txBody>
        </p:sp>
      </p:grpSp>
      <p:grpSp>
        <p:nvGrpSpPr>
          <p:cNvPr id="60" name="Group 59"/>
          <p:cNvGrpSpPr/>
          <p:nvPr/>
        </p:nvGrpSpPr>
        <p:grpSpPr>
          <a:xfrm>
            <a:off x="7241591" y="1484331"/>
            <a:ext cx="1559195" cy="1316736"/>
            <a:chOff x="7520557" y="1794291"/>
            <a:chExt cx="1559195" cy="1316736"/>
          </a:xfrm>
        </p:grpSpPr>
        <p:pic>
          <p:nvPicPr>
            <p:cNvPr id="61" name="Picture 60"/>
            <p:cNvPicPr>
              <a:picLocks noChangeAspect="1"/>
            </p:cNvPicPr>
            <p:nvPr/>
          </p:nvPicPr>
          <p:blipFill>
            <a:blip r:embed="rId21"/>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a:solidFill>
                    <a:schemeClr val="bg1"/>
                  </a:solidFill>
                  <a:latin typeface="+mj-lt"/>
                </a:rPr>
                <a:t>openSUSE</a:t>
              </a:r>
              <a:r>
                <a:rPr lang="en-US" altLang="zh-CN" sz="900" dirty="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31641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 decel="100000"/>
                                        <p:tgtEl>
                                          <p:spTgt spid="9"/>
                                        </p:tgtEl>
                                      </p:cBhvr>
                                    </p:animEffect>
                                    <p:anim calcmode="lin" valueType="num">
                                      <p:cBhvr>
                                        <p:cTn id="12" dur="200" decel="100000" fill="hold"/>
                                        <p:tgtEl>
                                          <p:spTgt spid="9"/>
                                        </p:tgtEl>
                                        <p:attrNameLst>
                                          <p:attrName>style.rotation</p:attrName>
                                        </p:attrNameLst>
                                      </p:cBhvr>
                                      <p:tavLst>
                                        <p:tav tm="0">
                                          <p:val>
                                            <p:fltVal val="-90"/>
                                          </p:val>
                                        </p:tav>
                                        <p:tav tm="100000">
                                          <p:val>
                                            <p:fltVal val="0"/>
                                          </p:val>
                                        </p:tav>
                                      </p:tavLst>
                                    </p:anim>
                                    <p:anim calcmode="lin" valueType="num">
                                      <p:cBhvr>
                                        <p:cTn id="13" dur="200" decel="100000" fill="hold"/>
                                        <p:tgtEl>
                                          <p:spTgt spid="9"/>
                                        </p:tgtEl>
                                        <p:attrNameLst>
                                          <p:attrName>ppt_x</p:attrName>
                                        </p:attrNameLst>
                                      </p:cBhvr>
                                      <p:tavLst>
                                        <p:tav tm="0">
                                          <p:val>
                                            <p:strVal val="#ppt_x+0.4"/>
                                          </p:val>
                                        </p:tav>
                                        <p:tav tm="100000">
                                          <p:val>
                                            <p:strVal val="#ppt_x-0.05"/>
                                          </p:val>
                                        </p:tav>
                                      </p:tavLst>
                                    </p:anim>
                                    <p:anim calcmode="lin" valueType="num">
                                      <p:cBhvr>
                                        <p:cTn id="14" dur="200" decel="100000" fill="hold"/>
                                        <p:tgtEl>
                                          <p:spTgt spid="9"/>
                                        </p:tgtEl>
                                        <p:attrNameLst>
                                          <p:attrName>ppt_y</p:attrName>
                                        </p:attrNameLst>
                                      </p:cBhvr>
                                      <p:tavLst>
                                        <p:tav tm="0">
                                          <p:val>
                                            <p:strVal val="#ppt_y-0.4"/>
                                          </p:val>
                                        </p:tav>
                                        <p:tav tm="100000">
                                          <p:val>
                                            <p:strVal val="#ppt_y+0.1"/>
                                          </p:val>
                                        </p:tav>
                                      </p:tavLst>
                                    </p:anim>
                                    <p:anim calcmode="lin" valueType="num">
                                      <p:cBhvr>
                                        <p:cTn id="15" dur="50" accel="100000" fill="hold">
                                          <p:stCondLst>
                                            <p:cond delay="200"/>
                                          </p:stCondLst>
                                        </p:cTn>
                                        <p:tgtEl>
                                          <p:spTgt spid="9"/>
                                        </p:tgtEl>
                                        <p:attrNameLst>
                                          <p:attrName>ppt_x</p:attrName>
                                        </p:attrNameLst>
                                      </p:cBhvr>
                                      <p:tavLst>
                                        <p:tav tm="0">
                                          <p:val>
                                            <p:strVal val="#ppt_x-0.05"/>
                                          </p:val>
                                        </p:tav>
                                        <p:tav tm="100000">
                                          <p:val>
                                            <p:strVal val="#ppt_x"/>
                                          </p:val>
                                        </p:tav>
                                      </p:tavLst>
                                    </p:anim>
                                    <p:anim calcmode="lin" valueType="num">
                                      <p:cBhvr>
                                        <p:cTn id="16" dur="50" accel="100000" fill="hold">
                                          <p:stCondLst>
                                            <p:cond delay="200"/>
                                          </p:stCondLst>
                                        </p:cTn>
                                        <p:tgtEl>
                                          <p:spTgt spid="9"/>
                                        </p:tgtEl>
                                        <p:attrNameLst>
                                          <p:attrName>ppt_y</p:attrName>
                                        </p:attrNameLst>
                                      </p:cBhvr>
                                      <p:tavLst>
                                        <p:tav tm="0">
                                          <p:val>
                                            <p:strVal val="#ppt_y+0.1"/>
                                          </p:val>
                                        </p:tav>
                                        <p:tav tm="100000">
                                          <p:val>
                                            <p:strVal val="#ppt_y"/>
                                          </p:val>
                                        </p:tav>
                                      </p:tavLst>
                                    </p:anim>
                                  </p:childTnLst>
                                </p:cTn>
                              </p:par>
                            </p:childTnLst>
                          </p:cTn>
                        </p:par>
                        <p:par>
                          <p:cTn id="17" fill="hold">
                            <p:stCondLst>
                              <p:cond delay="250"/>
                            </p:stCondLst>
                            <p:childTnLst>
                              <p:par>
                                <p:cTn id="18" presetID="3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00" decel="100000"/>
                                        <p:tgtEl>
                                          <p:spTgt spid="12"/>
                                        </p:tgtEl>
                                      </p:cBhvr>
                                    </p:animEffect>
                                    <p:anim calcmode="lin" valueType="num">
                                      <p:cBhvr>
                                        <p:cTn id="21" dur="200" decel="100000" fill="hold"/>
                                        <p:tgtEl>
                                          <p:spTgt spid="12"/>
                                        </p:tgtEl>
                                        <p:attrNameLst>
                                          <p:attrName>style.rotation</p:attrName>
                                        </p:attrNameLst>
                                      </p:cBhvr>
                                      <p:tavLst>
                                        <p:tav tm="0">
                                          <p:val>
                                            <p:fltVal val="-90"/>
                                          </p:val>
                                        </p:tav>
                                        <p:tav tm="100000">
                                          <p:val>
                                            <p:fltVal val="0"/>
                                          </p:val>
                                        </p:tav>
                                      </p:tavLst>
                                    </p:anim>
                                    <p:anim calcmode="lin" valueType="num">
                                      <p:cBhvr>
                                        <p:cTn id="22" dur="200" decel="100000" fill="hold"/>
                                        <p:tgtEl>
                                          <p:spTgt spid="12"/>
                                        </p:tgtEl>
                                        <p:attrNameLst>
                                          <p:attrName>ppt_x</p:attrName>
                                        </p:attrNameLst>
                                      </p:cBhvr>
                                      <p:tavLst>
                                        <p:tav tm="0">
                                          <p:val>
                                            <p:strVal val="#ppt_x+0.4"/>
                                          </p:val>
                                        </p:tav>
                                        <p:tav tm="100000">
                                          <p:val>
                                            <p:strVal val="#ppt_x-0.05"/>
                                          </p:val>
                                        </p:tav>
                                      </p:tavLst>
                                    </p:anim>
                                    <p:anim calcmode="lin" valueType="num">
                                      <p:cBhvr>
                                        <p:cTn id="23" dur="200" decel="100000" fill="hold"/>
                                        <p:tgtEl>
                                          <p:spTgt spid="12"/>
                                        </p:tgtEl>
                                        <p:attrNameLst>
                                          <p:attrName>ppt_y</p:attrName>
                                        </p:attrNameLst>
                                      </p:cBhvr>
                                      <p:tavLst>
                                        <p:tav tm="0">
                                          <p:val>
                                            <p:strVal val="#ppt_y-0.4"/>
                                          </p:val>
                                        </p:tav>
                                        <p:tav tm="100000">
                                          <p:val>
                                            <p:strVal val="#ppt_y+0.1"/>
                                          </p:val>
                                        </p:tav>
                                      </p:tavLst>
                                    </p:anim>
                                    <p:anim calcmode="lin" valueType="num">
                                      <p:cBhvr>
                                        <p:cTn id="24" dur="50" accel="100000" fill="hold">
                                          <p:stCondLst>
                                            <p:cond delay="200"/>
                                          </p:stCondLst>
                                        </p:cTn>
                                        <p:tgtEl>
                                          <p:spTgt spid="12"/>
                                        </p:tgtEl>
                                        <p:attrNameLst>
                                          <p:attrName>ppt_x</p:attrName>
                                        </p:attrNameLst>
                                      </p:cBhvr>
                                      <p:tavLst>
                                        <p:tav tm="0">
                                          <p:val>
                                            <p:strVal val="#ppt_x-0.05"/>
                                          </p:val>
                                        </p:tav>
                                        <p:tav tm="100000">
                                          <p:val>
                                            <p:strVal val="#ppt_x"/>
                                          </p:val>
                                        </p:tav>
                                      </p:tavLst>
                                    </p:anim>
                                    <p:anim calcmode="lin" valueType="num">
                                      <p:cBhvr>
                                        <p:cTn id="25" dur="50" accel="100000" fill="hold">
                                          <p:stCondLst>
                                            <p:cond delay="200"/>
                                          </p:stCondLst>
                                        </p:cTn>
                                        <p:tgtEl>
                                          <p:spTgt spid="12"/>
                                        </p:tgtEl>
                                        <p:attrNameLst>
                                          <p:attrName>ppt_y</p:attrName>
                                        </p:attrNameLst>
                                      </p:cBhvr>
                                      <p:tavLst>
                                        <p:tav tm="0">
                                          <p:val>
                                            <p:strVal val="#ppt_y+0.1"/>
                                          </p:val>
                                        </p:tav>
                                        <p:tav tm="100000">
                                          <p:val>
                                            <p:strVal val="#ppt_y"/>
                                          </p:val>
                                        </p:tav>
                                      </p:tavLst>
                                    </p:anim>
                                  </p:childTnLst>
                                </p:cTn>
                              </p:par>
                            </p:childTnLst>
                          </p:cTn>
                        </p:par>
                        <p:par>
                          <p:cTn id="26" fill="hold">
                            <p:stCondLst>
                              <p:cond delay="500"/>
                            </p:stCondLst>
                            <p:childTnLst>
                              <p:par>
                                <p:cTn id="27" presetID="30"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200" decel="100000"/>
                                        <p:tgtEl>
                                          <p:spTgt spid="15"/>
                                        </p:tgtEl>
                                      </p:cBhvr>
                                    </p:animEffect>
                                    <p:anim calcmode="lin" valueType="num">
                                      <p:cBhvr>
                                        <p:cTn id="30" dur="200" decel="100000" fill="hold"/>
                                        <p:tgtEl>
                                          <p:spTgt spid="15"/>
                                        </p:tgtEl>
                                        <p:attrNameLst>
                                          <p:attrName>style.rotation</p:attrName>
                                        </p:attrNameLst>
                                      </p:cBhvr>
                                      <p:tavLst>
                                        <p:tav tm="0">
                                          <p:val>
                                            <p:fltVal val="-90"/>
                                          </p:val>
                                        </p:tav>
                                        <p:tav tm="100000">
                                          <p:val>
                                            <p:fltVal val="0"/>
                                          </p:val>
                                        </p:tav>
                                      </p:tavLst>
                                    </p:anim>
                                    <p:anim calcmode="lin" valueType="num">
                                      <p:cBhvr>
                                        <p:cTn id="31" dur="200" decel="100000" fill="hold"/>
                                        <p:tgtEl>
                                          <p:spTgt spid="15"/>
                                        </p:tgtEl>
                                        <p:attrNameLst>
                                          <p:attrName>ppt_x</p:attrName>
                                        </p:attrNameLst>
                                      </p:cBhvr>
                                      <p:tavLst>
                                        <p:tav tm="0">
                                          <p:val>
                                            <p:strVal val="#ppt_x+0.4"/>
                                          </p:val>
                                        </p:tav>
                                        <p:tav tm="100000">
                                          <p:val>
                                            <p:strVal val="#ppt_x-0.05"/>
                                          </p:val>
                                        </p:tav>
                                      </p:tavLst>
                                    </p:anim>
                                    <p:anim calcmode="lin" valueType="num">
                                      <p:cBhvr>
                                        <p:cTn id="32" dur="200" decel="100000" fill="hold"/>
                                        <p:tgtEl>
                                          <p:spTgt spid="15"/>
                                        </p:tgtEl>
                                        <p:attrNameLst>
                                          <p:attrName>ppt_y</p:attrName>
                                        </p:attrNameLst>
                                      </p:cBhvr>
                                      <p:tavLst>
                                        <p:tav tm="0">
                                          <p:val>
                                            <p:strVal val="#ppt_y-0.4"/>
                                          </p:val>
                                        </p:tav>
                                        <p:tav tm="100000">
                                          <p:val>
                                            <p:strVal val="#ppt_y+0.1"/>
                                          </p:val>
                                        </p:tav>
                                      </p:tavLst>
                                    </p:anim>
                                    <p:anim calcmode="lin" valueType="num">
                                      <p:cBhvr>
                                        <p:cTn id="33" dur="50" accel="100000" fill="hold">
                                          <p:stCondLst>
                                            <p:cond delay="200"/>
                                          </p:stCondLst>
                                        </p:cTn>
                                        <p:tgtEl>
                                          <p:spTgt spid="15"/>
                                        </p:tgtEl>
                                        <p:attrNameLst>
                                          <p:attrName>ppt_x</p:attrName>
                                        </p:attrNameLst>
                                      </p:cBhvr>
                                      <p:tavLst>
                                        <p:tav tm="0">
                                          <p:val>
                                            <p:strVal val="#ppt_x-0.05"/>
                                          </p:val>
                                        </p:tav>
                                        <p:tav tm="100000">
                                          <p:val>
                                            <p:strVal val="#ppt_x"/>
                                          </p:val>
                                        </p:tav>
                                      </p:tavLst>
                                    </p:anim>
                                    <p:anim calcmode="lin" valueType="num">
                                      <p:cBhvr>
                                        <p:cTn id="34" dur="50" accel="100000" fill="hold">
                                          <p:stCondLst>
                                            <p:cond delay="200"/>
                                          </p:stCondLst>
                                        </p:cTn>
                                        <p:tgtEl>
                                          <p:spTgt spid="15"/>
                                        </p:tgtEl>
                                        <p:attrNameLst>
                                          <p:attrName>ppt_y</p:attrName>
                                        </p:attrNameLst>
                                      </p:cBhvr>
                                      <p:tavLst>
                                        <p:tav tm="0">
                                          <p:val>
                                            <p:strVal val="#ppt_y+0.1"/>
                                          </p:val>
                                        </p:tav>
                                        <p:tav tm="100000">
                                          <p:val>
                                            <p:strVal val="#ppt_y"/>
                                          </p:val>
                                        </p:tav>
                                      </p:tavLst>
                                    </p:anim>
                                  </p:childTnLst>
                                </p:cTn>
                              </p:par>
                            </p:childTnLst>
                          </p:cTn>
                        </p:par>
                        <p:par>
                          <p:cTn id="35" fill="hold">
                            <p:stCondLst>
                              <p:cond delay="750"/>
                            </p:stCondLst>
                            <p:childTnLst>
                              <p:par>
                                <p:cTn id="36" presetID="30"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200" decel="100000"/>
                                        <p:tgtEl>
                                          <p:spTgt spid="18"/>
                                        </p:tgtEl>
                                      </p:cBhvr>
                                    </p:animEffect>
                                    <p:anim calcmode="lin" valueType="num">
                                      <p:cBhvr>
                                        <p:cTn id="39" dur="200" decel="100000" fill="hold"/>
                                        <p:tgtEl>
                                          <p:spTgt spid="18"/>
                                        </p:tgtEl>
                                        <p:attrNameLst>
                                          <p:attrName>style.rotation</p:attrName>
                                        </p:attrNameLst>
                                      </p:cBhvr>
                                      <p:tavLst>
                                        <p:tav tm="0">
                                          <p:val>
                                            <p:fltVal val="-90"/>
                                          </p:val>
                                        </p:tav>
                                        <p:tav tm="100000">
                                          <p:val>
                                            <p:fltVal val="0"/>
                                          </p:val>
                                        </p:tav>
                                      </p:tavLst>
                                    </p:anim>
                                    <p:anim calcmode="lin" valueType="num">
                                      <p:cBhvr>
                                        <p:cTn id="40" dur="200" decel="100000" fill="hold"/>
                                        <p:tgtEl>
                                          <p:spTgt spid="18"/>
                                        </p:tgtEl>
                                        <p:attrNameLst>
                                          <p:attrName>ppt_x</p:attrName>
                                        </p:attrNameLst>
                                      </p:cBhvr>
                                      <p:tavLst>
                                        <p:tav tm="0">
                                          <p:val>
                                            <p:strVal val="#ppt_x+0.4"/>
                                          </p:val>
                                        </p:tav>
                                        <p:tav tm="100000">
                                          <p:val>
                                            <p:strVal val="#ppt_x-0.05"/>
                                          </p:val>
                                        </p:tav>
                                      </p:tavLst>
                                    </p:anim>
                                    <p:anim calcmode="lin" valueType="num">
                                      <p:cBhvr>
                                        <p:cTn id="41" dur="200" decel="100000" fill="hold"/>
                                        <p:tgtEl>
                                          <p:spTgt spid="18"/>
                                        </p:tgtEl>
                                        <p:attrNameLst>
                                          <p:attrName>ppt_y</p:attrName>
                                        </p:attrNameLst>
                                      </p:cBhvr>
                                      <p:tavLst>
                                        <p:tav tm="0">
                                          <p:val>
                                            <p:strVal val="#ppt_y-0.4"/>
                                          </p:val>
                                        </p:tav>
                                        <p:tav tm="100000">
                                          <p:val>
                                            <p:strVal val="#ppt_y+0.1"/>
                                          </p:val>
                                        </p:tav>
                                      </p:tavLst>
                                    </p:anim>
                                    <p:anim calcmode="lin" valueType="num">
                                      <p:cBhvr>
                                        <p:cTn id="42" dur="50" accel="100000" fill="hold">
                                          <p:stCondLst>
                                            <p:cond delay="200"/>
                                          </p:stCondLst>
                                        </p:cTn>
                                        <p:tgtEl>
                                          <p:spTgt spid="18"/>
                                        </p:tgtEl>
                                        <p:attrNameLst>
                                          <p:attrName>ppt_x</p:attrName>
                                        </p:attrNameLst>
                                      </p:cBhvr>
                                      <p:tavLst>
                                        <p:tav tm="0">
                                          <p:val>
                                            <p:strVal val="#ppt_x-0.05"/>
                                          </p:val>
                                        </p:tav>
                                        <p:tav tm="100000">
                                          <p:val>
                                            <p:strVal val="#ppt_x"/>
                                          </p:val>
                                        </p:tav>
                                      </p:tavLst>
                                    </p:anim>
                                    <p:anim calcmode="lin" valueType="num">
                                      <p:cBhvr>
                                        <p:cTn id="43" dur="50" accel="100000" fill="hold">
                                          <p:stCondLst>
                                            <p:cond delay="200"/>
                                          </p:stCondLst>
                                        </p:cTn>
                                        <p:tgtEl>
                                          <p:spTgt spid="18"/>
                                        </p:tgtEl>
                                        <p:attrNameLst>
                                          <p:attrName>ppt_y</p:attrName>
                                        </p:attrNameLst>
                                      </p:cBhvr>
                                      <p:tavLst>
                                        <p:tav tm="0">
                                          <p:val>
                                            <p:strVal val="#ppt_y+0.1"/>
                                          </p:val>
                                        </p:tav>
                                        <p:tav tm="100000">
                                          <p:val>
                                            <p:strVal val="#ppt_y"/>
                                          </p:val>
                                        </p:tav>
                                      </p:tavLst>
                                    </p:anim>
                                  </p:childTnLst>
                                </p:cTn>
                              </p:par>
                            </p:childTnLst>
                          </p:cTn>
                        </p:par>
                        <p:par>
                          <p:cTn id="44" fill="hold">
                            <p:stCondLst>
                              <p:cond delay="1000"/>
                            </p:stCondLst>
                            <p:childTnLst>
                              <p:par>
                                <p:cTn id="45" presetID="30" presetClass="entr" presetSubtype="0" fill="hold"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200" decel="100000"/>
                                        <p:tgtEl>
                                          <p:spTgt spid="60"/>
                                        </p:tgtEl>
                                      </p:cBhvr>
                                    </p:animEffect>
                                    <p:anim calcmode="lin" valueType="num">
                                      <p:cBhvr>
                                        <p:cTn id="48" dur="200" decel="100000" fill="hold"/>
                                        <p:tgtEl>
                                          <p:spTgt spid="60"/>
                                        </p:tgtEl>
                                        <p:attrNameLst>
                                          <p:attrName>style.rotation</p:attrName>
                                        </p:attrNameLst>
                                      </p:cBhvr>
                                      <p:tavLst>
                                        <p:tav tm="0">
                                          <p:val>
                                            <p:fltVal val="-90"/>
                                          </p:val>
                                        </p:tav>
                                        <p:tav tm="100000">
                                          <p:val>
                                            <p:fltVal val="0"/>
                                          </p:val>
                                        </p:tav>
                                      </p:tavLst>
                                    </p:anim>
                                    <p:anim calcmode="lin" valueType="num">
                                      <p:cBhvr>
                                        <p:cTn id="49" dur="200" decel="100000" fill="hold"/>
                                        <p:tgtEl>
                                          <p:spTgt spid="60"/>
                                        </p:tgtEl>
                                        <p:attrNameLst>
                                          <p:attrName>ppt_x</p:attrName>
                                        </p:attrNameLst>
                                      </p:cBhvr>
                                      <p:tavLst>
                                        <p:tav tm="0">
                                          <p:val>
                                            <p:strVal val="#ppt_x+0.4"/>
                                          </p:val>
                                        </p:tav>
                                        <p:tav tm="100000">
                                          <p:val>
                                            <p:strVal val="#ppt_x-0.05"/>
                                          </p:val>
                                        </p:tav>
                                      </p:tavLst>
                                    </p:anim>
                                    <p:anim calcmode="lin" valueType="num">
                                      <p:cBhvr>
                                        <p:cTn id="50" dur="200" decel="100000" fill="hold"/>
                                        <p:tgtEl>
                                          <p:spTgt spid="60"/>
                                        </p:tgtEl>
                                        <p:attrNameLst>
                                          <p:attrName>ppt_y</p:attrName>
                                        </p:attrNameLst>
                                      </p:cBhvr>
                                      <p:tavLst>
                                        <p:tav tm="0">
                                          <p:val>
                                            <p:strVal val="#ppt_y-0.4"/>
                                          </p:val>
                                        </p:tav>
                                        <p:tav tm="100000">
                                          <p:val>
                                            <p:strVal val="#ppt_y+0.1"/>
                                          </p:val>
                                        </p:tav>
                                      </p:tavLst>
                                    </p:anim>
                                    <p:anim calcmode="lin" valueType="num">
                                      <p:cBhvr>
                                        <p:cTn id="51"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52"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par>
                          <p:cTn id="53" fill="hold">
                            <p:stCondLst>
                              <p:cond delay="1250"/>
                            </p:stCondLst>
                            <p:childTnLst>
                              <p:par>
                                <p:cTn id="54" presetID="30" presetClass="entr" presetSubtype="0"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200" decel="100000"/>
                                        <p:tgtEl>
                                          <p:spTgt spid="21"/>
                                        </p:tgtEl>
                                      </p:cBhvr>
                                    </p:animEffect>
                                    <p:anim calcmode="lin" valueType="num">
                                      <p:cBhvr>
                                        <p:cTn id="57" dur="200" decel="100000" fill="hold"/>
                                        <p:tgtEl>
                                          <p:spTgt spid="21"/>
                                        </p:tgtEl>
                                        <p:attrNameLst>
                                          <p:attrName>style.rotation</p:attrName>
                                        </p:attrNameLst>
                                      </p:cBhvr>
                                      <p:tavLst>
                                        <p:tav tm="0">
                                          <p:val>
                                            <p:fltVal val="-90"/>
                                          </p:val>
                                        </p:tav>
                                        <p:tav tm="100000">
                                          <p:val>
                                            <p:fltVal val="0"/>
                                          </p:val>
                                        </p:tav>
                                      </p:tavLst>
                                    </p:anim>
                                    <p:anim calcmode="lin" valueType="num">
                                      <p:cBhvr>
                                        <p:cTn id="58" dur="200" decel="100000" fill="hold"/>
                                        <p:tgtEl>
                                          <p:spTgt spid="21"/>
                                        </p:tgtEl>
                                        <p:attrNameLst>
                                          <p:attrName>ppt_x</p:attrName>
                                        </p:attrNameLst>
                                      </p:cBhvr>
                                      <p:tavLst>
                                        <p:tav tm="0">
                                          <p:val>
                                            <p:strVal val="#ppt_x+0.4"/>
                                          </p:val>
                                        </p:tav>
                                        <p:tav tm="100000">
                                          <p:val>
                                            <p:strVal val="#ppt_x-0.05"/>
                                          </p:val>
                                        </p:tav>
                                      </p:tavLst>
                                    </p:anim>
                                    <p:anim calcmode="lin" valueType="num">
                                      <p:cBhvr>
                                        <p:cTn id="59" dur="200" decel="100000" fill="hold"/>
                                        <p:tgtEl>
                                          <p:spTgt spid="21"/>
                                        </p:tgtEl>
                                        <p:attrNameLst>
                                          <p:attrName>ppt_y</p:attrName>
                                        </p:attrNameLst>
                                      </p:cBhvr>
                                      <p:tavLst>
                                        <p:tav tm="0">
                                          <p:val>
                                            <p:strVal val="#ppt_y-0.4"/>
                                          </p:val>
                                        </p:tav>
                                        <p:tav tm="100000">
                                          <p:val>
                                            <p:strVal val="#ppt_y+0.1"/>
                                          </p:val>
                                        </p:tav>
                                      </p:tavLst>
                                    </p:anim>
                                    <p:anim calcmode="lin" valueType="num">
                                      <p:cBhvr>
                                        <p:cTn id="60" dur="50" accel="100000" fill="hold">
                                          <p:stCondLst>
                                            <p:cond delay="200"/>
                                          </p:stCondLst>
                                        </p:cTn>
                                        <p:tgtEl>
                                          <p:spTgt spid="21"/>
                                        </p:tgtEl>
                                        <p:attrNameLst>
                                          <p:attrName>ppt_x</p:attrName>
                                        </p:attrNameLst>
                                      </p:cBhvr>
                                      <p:tavLst>
                                        <p:tav tm="0">
                                          <p:val>
                                            <p:strVal val="#ppt_x-0.05"/>
                                          </p:val>
                                        </p:tav>
                                        <p:tav tm="100000">
                                          <p:val>
                                            <p:strVal val="#ppt_x"/>
                                          </p:val>
                                        </p:tav>
                                      </p:tavLst>
                                    </p:anim>
                                    <p:anim calcmode="lin" valueType="num">
                                      <p:cBhvr>
                                        <p:cTn id="61" dur="50" accel="100000" fill="hold">
                                          <p:stCondLst>
                                            <p:cond delay="200"/>
                                          </p:stCondLst>
                                        </p:cTn>
                                        <p:tgtEl>
                                          <p:spTgt spid="21"/>
                                        </p:tgtEl>
                                        <p:attrNameLst>
                                          <p:attrName>ppt_y</p:attrName>
                                        </p:attrNameLst>
                                      </p:cBhvr>
                                      <p:tavLst>
                                        <p:tav tm="0">
                                          <p:val>
                                            <p:strVal val="#ppt_y+0.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0" presetClass="entr" presetSubtype="0"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200" decel="100000"/>
                                        <p:tgtEl>
                                          <p:spTgt spid="27"/>
                                        </p:tgtEl>
                                      </p:cBhvr>
                                    </p:animEffect>
                                    <p:anim calcmode="lin" valueType="num">
                                      <p:cBhvr>
                                        <p:cTn id="67" dur="200" decel="100000" fill="hold"/>
                                        <p:tgtEl>
                                          <p:spTgt spid="27"/>
                                        </p:tgtEl>
                                        <p:attrNameLst>
                                          <p:attrName>style.rotation</p:attrName>
                                        </p:attrNameLst>
                                      </p:cBhvr>
                                      <p:tavLst>
                                        <p:tav tm="0">
                                          <p:val>
                                            <p:fltVal val="-90"/>
                                          </p:val>
                                        </p:tav>
                                        <p:tav tm="100000">
                                          <p:val>
                                            <p:fltVal val="0"/>
                                          </p:val>
                                        </p:tav>
                                      </p:tavLst>
                                    </p:anim>
                                    <p:anim calcmode="lin" valueType="num">
                                      <p:cBhvr>
                                        <p:cTn id="68" dur="200" decel="100000" fill="hold"/>
                                        <p:tgtEl>
                                          <p:spTgt spid="27"/>
                                        </p:tgtEl>
                                        <p:attrNameLst>
                                          <p:attrName>ppt_x</p:attrName>
                                        </p:attrNameLst>
                                      </p:cBhvr>
                                      <p:tavLst>
                                        <p:tav tm="0">
                                          <p:val>
                                            <p:strVal val="#ppt_x+0.4"/>
                                          </p:val>
                                        </p:tav>
                                        <p:tav tm="100000">
                                          <p:val>
                                            <p:strVal val="#ppt_x-0.05"/>
                                          </p:val>
                                        </p:tav>
                                      </p:tavLst>
                                    </p:anim>
                                    <p:anim calcmode="lin" valueType="num">
                                      <p:cBhvr>
                                        <p:cTn id="69" dur="200" decel="100000" fill="hold"/>
                                        <p:tgtEl>
                                          <p:spTgt spid="27"/>
                                        </p:tgtEl>
                                        <p:attrNameLst>
                                          <p:attrName>ppt_y</p:attrName>
                                        </p:attrNameLst>
                                      </p:cBhvr>
                                      <p:tavLst>
                                        <p:tav tm="0">
                                          <p:val>
                                            <p:strVal val="#ppt_y-0.4"/>
                                          </p:val>
                                        </p:tav>
                                        <p:tav tm="100000">
                                          <p:val>
                                            <p:strVal val="#ppt_y+0.1"/>
                                          </p:val>
                                        </p:tav>
                                      </p:tavLst>
                                    </p:anim>
                                    <p:anim calcmode="lin" valueType="num">
                                      <p:cBhvr>
                                        <p:cTn id="70" dur="50" accel="100000" fill="hold">
                                          <p:stCondLst>
                                            <p:cond delay="200"/>
                                          </p:stCondLst>
                                        </p:cTn>
                                        <p:tgtEl>
                                          <p:spTgt spid="27"/>
                                        </p:tgtEl>
                                        <p:attrNameLst>
                                          <p:attrName>ppt_x</p:attrName>
                                        </p:attrNameLst>
                                      </p:cBhvr>
                                      <p:tavLst>
                                        <p:tav tm="0">
                                          <p:val>
                                            <p:strVal val="#ppt_x-0.05"/>
                                          </p:val>
                                        </p:tav>
                                        <p:tav tm="100000">
                                          <p:val>
                                            <p:strVal val="#ppt_x"/>
                                          </p:val>
                                        </p:tav>
                                      </p:tavLst>
                                    </p:anim>
                                    <p:anim calcmode="lin" valueType="num">
                                      <p:cBhvr>
                                        <p:cTn id="71" dur="50" accel="100000" fill="hold">
                                          <p:stCondLst>
                                            <p:cond delay="200"/>
                                          </p:stCondLst>
                                        </p:cTn>
                                        <p:tgtEl>
                                          <p:spTgt spid="27"/>
                                        </p:tgtEl>
                                        <p:attrNameLst>
                                          <p:attrName>ppt_y</p:attrName>
                                        </p:attrNameLst>
                                      </p:cBhvr>
                                      <p:tavLst>
                                        <p:tav tm="0">
                                          <p:val>
                                            <p:strVal val="#ppt_y+0.1"/>
                                          </p:val>
                                        </p:tav>
                                        <p:tav tm="100000">
                                          <p:val>
                                            <p:strVal val="#ppt_y"/>
                                          </p:val>
                                        </p:tav>
                                      </p:tavLst>
                                    </p:anim>
                                  </p:childTnLst>
                                </p:cTn>
                              </p:par>
                            </p:childTnLst>
                          </p:cTn>
                        </p:par>
                        <p:par>
                          <p:cTn id="72" fill="hold">
                            <p:stCondLst>
                              <p:cond delay="250"/>
                            </p:stCondLst>
                            <p:childTnLst>
                              <p:par>
                                <p:cTn id="73" presetID="30" presetClass="entr" presetSubtype="0" fill="hold"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200" decel="100000"/>
                                        <p:tgtEl>
                                          <p:spTgt spid="30"/>
                                        </p:tgtEl>
                                      </p:cBhvr>
                                    </p:animEffect>
                                    <p:anim calcmode="lin" valueType="num">
                                      <p:cBhvr>
                                        <p:cTn id="76" dur="200" decel="100000" fill="hold"/>
                                        <p:tgtEl>
                                          <p:spTgt spid="30"/>
                                        </p:tgtEl>
                                        <p:attrNameLst>
                                          <p:attrName>style.rotation</p:attrName>
                                        </p:attrNameLst>
                                      </p:cBhvr>
                                      <p:tavLst>
                                        <p:tav tm="0">
                                          <p:val>
                                            <p:fltVal val="-90"/>
                                          </p:val>
                                        </p:tav>
                                        <p:tav tm="100000">
                                          <p:val>
                                            <p:fltVal val="0"/>
                                          </p:val>
                                        </p:tav>
                                      </p:tavLst>
                                    </p:anim>
                                    <p:anim calcmode="lin" valueType="num">
                                      <p:cBhvr>
                                        <p:cTn id="77" dur="200" decel="100000" fill="hold"/>
                                        <p:tgtEl>
                                          <p:spTgt spid="30"/>
                                        </p:tgtEl>
                                        <p:attrNameLst>
                                          <p:attrName>ppt_x</p:attrName>
                                        </p:attrNameLst>
                                      </p:cBhvr>
                                      <p:tavLst>
                                        <p:tav tm="0">
                                          <p:val>
                                            <p:strVal val="#ppt_x+0.4"/>
                                          </p:val>
                                        </p:tav>
                                        <p:tav tm="100000">
                                          <p:val>
                                            <p:strVal val="#ppt_x-0.05"/>
                                          </p:val>
                                        </p:tav>
                                      </p:tavLst>
                                    </p:anim>
                                    <p:anim calcmode="lin" valueType="num">
                                      <p:cBhvr>
                                        <p:cTn id="78" dur="200" decel="100000" fill="hold"/>
                                        <p:tgtEl>
                                          <p:spTgt spid="30"/>
                                        </p:tgtEl>
                                        <p:attrNameLst>
                                          <p:attrName>ppt_y</p:attrName>
                                        </p:attrNameLst>
                                      </p:cBhvr>
                                      <p:tavLst>
                                        <p:tav tm="0">
                                          <p:val>
                                            <p:strVal val="#ppt_y-0.4"/>
                                          </p:val>
                                        </p:tav>
                                        <p:tav tm="100000">
                                          <p:val>
                                            <p:strVal val="#ppt_y+0.1"/>
                                          </p:val>
                                        </p:tav>
                                      </p:tavLst>
                                    </p:anim>
                                    <p:anim calcmode="lin" valueType="num">
                                      <p:cBhvr>
                                        <p:cTn id="79" dur="50" accel="100000" fill="hold">
                                          <p:stCondLst>
                                            <p:cond delay="200"/>
                                          </p:stCondLst>
                                        </p:cTn>
                                        <p:tgtEl>
                                          <p:spTgt spid="30"/>
                                        </p:tgtEl>
                                        <p:attrNameLst>
                                          <p:attrName>ppt_x</p:attrName>
                                        </p:attrNameLst>
                                      </p:cBhvr>
                                      <p:tavLst>
                                        <p:tav tm="0">
                                          <p:val>
                                            <p:strVal val="#ppt_x-0.05"/>
                                          </p:val>
                                        </p:tav>
                                        <p:tav tm="100000">
                                          <p:val>
                                            <p:strVal val="#ppt_x"/>
                                          </p:val>
                                        </p:tav>
                                      </p:tavLst>
                                    </p:anim>
                                    <p:anim calcmode="lin" valueType="num">
                                      <p:cBhvr>
                                        <p:cTn id="80" dur="50" accel="100000" fill="hold">
                                          <p:stCondLst>
                                            <p:cond delay="200"/>
                                          </p:stCondLst>
                                        </p:cTn>
                                        <p:tgtEl>
                                          <p:spTgt spid="30"/>
                                        </p:tgtEl>
                                        <p:attrNameLst>
                                          <p:attrName>ppt_y</p:attrName>
                                        </p:attrNameLst>
                                      </p:cBhvr>
                                      <p:tavLst>
                                        <p:tav tm="0">
                                          <p:val>
                                            <p:strVal val="#ppt_y+0.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3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200" decel="100000"/>
                                        <p:tgtEl>
                                          <p:spTgt spid="33"/>
                                        </p:tgtEl>
                                      </p:cBhvr>
                                    </p:animEffect>
                                    <p:anim calcmode="lin" valueType="num">
                                      <p:cBhvr>
                                        <p:cTn id="86" dur="200" decel="100000" fill="hold"/>
                                        <p:tgtEl>
                                          <p:spTgt spid="33"/>
                                        </p:tgtEl>
                                        <p:attrNameLst>
                                          <p:attrName>style.rotation</p:attrName>
                                        </p:attrNameLst>
                                      </p:cBhvr>
                                      <p:tavLst>
                                        <p:tav tm="0">
                                          <p:val>
                                            <p:fltVal val="-90"/>
                                          </p:val>
                                        </p:tav>
                                        <p:tav tm="100000">
                                          <p:val>
                                            <p:fltVal val="0"/>
                                          </p:val>
                                        </p:tav>
                                      </p:tavLst>
                                    </p:anim>
                                    <p:anim calcmode="lin" valueType="num">
                                      <p:cBhvr>
                                        <p:cTn id="87" dur="200" decel="100000" fill="hold"/>
                                        <p:tgtEl>
                                          <p:spTgt spid="33"/>
                                        </p:tgtEl>
                                        <p:attrNameLst>
                                          <p:attrName>ppt_x</p:attrName>
                                        </p:attrNameLst>
                                      </p:cBhvr>
                                      <p:tavLst>
                                        <p:tav tm="0">
                                          <p:val>
                                            <p:strVal val="#ppt_x+0.4"/>
                                          </p:val>
                                        </p:tav>
                                        <p:tav tm="100000">
                                          <p:val>
                                            <p:strVal val="#ppt_x-0.05"/>
                                          </p:val>
                                        </p:tav>
                                      </p:tavLst>
                                    </p:anim>
                                    <p:anim calcmode="lin" valueType="num">
                                      <p:cBhvr>
                                        <p:cTn id="88" dur="200" decel="100000" fill="hold"/>
                                        <p:tgtEl>
                                          <p:spTgt spid="33"/>
                                        </p:tgtEl>
                                        <p:attrNameLst>
                                          <p:attrName>ppt_y</p:attrName>
                                        </p:attrNameLst>
                                      </p:cBhvr>
                                      <p:tavLst>
                                        <p:tav tm="0">
                                          <p:val>
                                            <p:strVal val="#ppt_y-0.4"/>
                                          </p:val>
                                        </p:tav>
                                        <p:tav tm="100000">
                                          <p:val>
                                            <p:strVal val="#ppt_y+0.1"/>
                                          </p:val>
                                        </p:tav>
                                      </p:tavLst>
                                    </p:anim>
                                    <p:anim calcmode="lin" valueType="num">
                                      <p:cBhvr>
                                        <p:cTn id="89" dur="50" accel="100000" fill="hold">
                                          <p:stCondLst>
                                            <p:cond delay="200"/>
                                          </p:stCondLst>
                                        </p:cTn>
                                        <p:tgtEl>
                                          <p:spTgt spid="33"/>
                                        </p:tgtEl>
                                        <p:attrNameLst>
                                          <p:attrName>ppt_x</p:attrName>
                                        </p:attrNameLst>
                                      </p:cBhvr>
                                      <p:tavLst>
                                        <p:tav tm="0">
                                          <p:val>
                                            <p:strVal val="#ppt_x-0.05"/>
                                          </p:val>
                                        </p:tav>
                                        <p:tav tm="100000">
                                          <p:val>
                                            <p:strVal val="#ppt_x"/>
                                          </p:val>
                                        </p:tav>
                                      </p:tavLst>
                                    </p:anim>
                                    <p:anim calcmode="lin" valueType="num">
                                      <p:cBhvr>
                                        <p:cTn id="90" dur="50" accel="100000" fill="hold">
                                          <p:stCondLst>
                                            <p:cond delay="200"/>
                                          </p:stCondLst>
                                        </p:cTn>
                                        <p:tgtEl>
                                          <p:spTgt spid="33"/>
                                        </p:tgtEl>
                                        <p:attrNameLst>
                                          <p:attrName>ppt_y</p:attrName>
                                        </p:attrNameLst>
                                      </p:cBhvr>
                                      <p:tavLst>
                                        <p:tav tm="0">
                                          <p:val>
                                            <p:strVal val="#ppt_y+0.1"/>
                                          </p:val>
                                        </p:tav>
                                        <p:tav tm="100000">
                                          <p:val>
                                            <p:strVal val="#ppt_y"/>
                                          </p:val>
                                        </p:tav>
                                      </p:tavLst>
                                    </p:anim>
                                  </p:childTnLst>
                                </p:cTn>
                              </p:par>
                            </p:childTnLst>
                          </p:cTn>
                        </p:par>
                        <p:par>
                          <p:cTn id="91" fill="hold">
                            <p:stCondLst>
                              <p:cond delay="250"/>
                            </p:stCondLst>
                            <p:childTnLst>
                              <p:par>
                                <p:cTn id="92" presetID="30" presetClass="entr" presetSubtype="0" fill="hold"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200" decel="100000"/>
                                        <p:tgtEl>
                                          <p:spTgt spid="36"/>
                                        </p:tgtEl>
                                      </p:cBhvr>
                                    </p:animEffect>
                                    <p:anim calcmode="lin" valueType="num">
                                      <p:cBhvr>
                                        <p:cTn id="95" dur="200" decel="100000" fill="hold"/>
                                        <p:tgtEl>
                                          <p:spTgt spid="36"/>
                                        </p:tgtEl>
                                        <p:attrNameLst>
                                          <p:attrName>style.rotation</p:attrName>
                                        </p:attrNameLst>
                                      </p:cBhvr>
                                      <p:tavLst>
                                        <p:tav tm="0">
                                          <p:val>
                                            <p:fltVal val="-90"/>
                                          </p:val>
                                        </p:tav>
                                        <p:tav tm="100000">
                                          <p:val>
                                            <p:fltVal val="0"/>
                                          </p:val>
                                        </p:tav>
                                      </p:tavLst>
                                    </p:anim>
                                    <p:anim calcmode="lin" valueType="num">
                                      <p:cBhvr>
                                        <p:cTn id="96" dur="200" decel="100000" fill="hold"/>
                                        <p:tgtEl>
                                          <p:spTgt spid="36"/>
                                        </p:tgtEl>
                                        <p:attrNameLst>
                                          <p:attrName>ppt_x</p:attrName>
                                        </p:attrNameLst>
                                      </p:cBhvr>
                                      <p:tavLst>
                                        <p:tav tm="0">
                                          <p:val>
                                            <p:strVal val="#ppt_x+0.4"/>
                                          </p:val>
                                        </p:tav>
                                        <p:tav tm="100000">
                                          <p:val>
                                            <p:strVal val="#ppt_x-0.05"/>
                                          </p:val>
                                        </p:tav>
                                      </p:tavLst>
                                    </p:anim>
                                    <p:anim calcmode="lin" valueType="num">
                                      <p:cBhvr>
                                        <p:cTn id="97" dur="200" decel="100000" fill="hold"/>
                                        <p:tgtEl>
                                          <p:spTgt spid="36"/>
                                        </p:tgtEl>
                                        <p:attrNameLst>
                                          <p:attrName>ppt_y</p:attrName>
                                        </p:attrNameLst>
                                      </p:cBhvr>
                                      <p:tavLst>
                                        <p:tav tm="0">
                                          <p:val>
                                            <p:strVal val="#ppt_y-0.4"/>
                                          </p:val>
                                        </p:tav>
                                        <p:tav tm="100000">
                                          <p:val>
                                            <p:strVal val="#ppt_y+0.1"/>
                                          </p:val>
                                        </p:tav>
                                      </p:tavLst>
                                    </p:anim>
                                    <p:anim calcmode="lin" valueType="num">
                                      <p:cBhvr>
                                        <p:cTn id="98" dur="50" accel="100000" fill="hold">
                                          <p:stCondLst>
                                            <p:cond delay="200"/>
                                          </p:stCondLst>
                                        </p:cTn>
                                        <p:tgtEl>
                                          <p:spTgt spid="36"/>
                                        </p:tgtEl>
                                        <p:attrNameLst>
                                          <p:attrName>ppt_x</p:attrName>
                                        </p:attrNameLst>
                                      </p:cBhvr>
                                      <p:tavLst>
                                        <p:tav tm="0">
                                          <p:val>
                                            <p:strVal val="#ppt_x-0.05"/>
                                          </p:val>
                                        </p:tav>
                                        <p:tav tm="100000">
                                          <p:val>
                                            <p:strVal val="#ppt_x"/>
                                          </p:val>
                                        </p:tav>
                                      </p:tavLst>
                                    </p:anim>
                                    <p:anim calcmode="lin" valueType="num">
                                      <p:cBhvr>
                                        <p:cTn id="99" dur="50" accel="100000" fill="hold">
                                          <p:stCondLst>
                                            <p:cond delay="200"/>
                                          </p:stCondLst>
                                        </p:cTn>
                                        <p:tgtEl>
                                          <p:spTgt spid="36"/>
                                        </p:tgtEl>
                                        <p:attrNameLst>
                                          <p:attrName>ppt_y</p:attrName>
                                        </p:attrNameLst>
                                      </p:cBhvr>
                                      <p:tavLst>
                                        <p:tav tm="0">
                                          <p:val>
                                            <p:strVal val="#ppt_y+0.1"/>
                                          </p:val>
                                        </p:tav>
                                        <p:tav tm="100000">
                                          <p:val>
                                            <p:strVal val="#ppt_y"/>
                                          </p:val>
                                        </p:tav>
                                      </p:tavLst>
                                    </p:anim>
                                  </p:childTnLst>
                                </p:cTn>
                              </p:par>
                            </p:childTnLst>
                          </p:cTn>
                        </p:par>
                        <p:par>
                          <p:cTn id="100" fill="hold">
                            <p:stCondLst>
                              <p:cond delay="500"/>
                            </p:stCondLst>
                            <p:childTnLst>
                              <p:par>
                                <p:cTn id="101" presetID="30" presetClass="entr" presetSubtype="0" fill="hold" nodeType="after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200" decel="100000"/>
                                        <p:tgtEl>
                                          <p:spTgt spid="39"/>
                                        </p:tgtEl>
                                      </p:cBhvr>
                                    </p:animEffect>
                                    <p:anim calcmode="lin" valueType="num">
                                      <p:cBhvr>
                                        <p:cTn id="104" dur="200" decel="100000" fill="hold"/>
                                        <p:tgtEl>
                                          <p:spTgt spid="39"/>
                                        </p:tgtEl>
                                        <p:attrNameLst>
                                          <p:attrName>style.rotation</p:attrName>
                                        </p:attrNameLst>
                                      </p:cBhvr>
                                      <p:tavLst>
                                        <p:tav tm="0">
                                          <p:val>
                                            <p:fltVal val="-90"/>
                                          </p:val>
                                        </p:tav>
                                        <p:tav tm="100000">
                                          <p:val>
                                            <p:fltVal val="0"/>
                                          </p:val>
                                        </p:tav>
                                      </p:tavLst>
                                    </p:anim>
                                    <p:anim calcmode="lin" valueType="num">
                                      <p:cBhvr>
                                        <p:cTn id="105" dur="200" decel="100000" fill="hold"/>
                                        <p:tgtEl>
                                          <p:spTgt spid="39"/>
                                        </p:tgtEl>
                                        <p:attrNameLst>
                                          <p:attrName>ppt_x</p:attrName>
                                        </p:attrNameLst>
                                      </p:cBhvr>
                                      <p:tavLst>
                                        <p:tav tm="0">
                                          <p:val>
                                            <p:strVal val="#ppt_x+0.4"/>
                                          </p:val>
                                        </p:tav>
                                        <p:tav tm="100000">
                                          <p:val>
                                            <p:strVal val="#ppt_x-0.05"/>
                                          </p:val>
                                        </p:tav>
                                      </p:tavLst>
                                    </p:anim>
                                    <p:anim calcmode="lin" valueType="num">
                                      <p:cBhvr>
                                        <p:cTn id="106" dur="200" decel="100000" fill="hold"/>
                                        <p:tgtEl>
                                          <p:spTgt spid="39"/>
                                        </p:tgtEl>
                                        <p:attrNameLst>
                                          <p:attrName>ppt_y</p:attrName>
                                        </p:attrNameLst>
                                      </p:cBhvr>
                                      <p:tavLst>
                                        <p:tav tm="0">
                                          <p:val>
                                            <p:strVal val="#ppt_y-0.4"/>
                                          </p:val>
                                        </p:tav>
                                        <p:tav tm="100000">
                                          <p:val>
                                            <p:strVal val="#ppt_y+0.1"/>
                                          </p:val>
                                        </p:tav>
                                      </p:tavLst>
                                    </p:anim>
                                    <p:anim calcmode="lin" valueType="num">
                                      <p:cBhvr>
                                        <p:cTn id="107" dur="50" accel="100000" fill="hold">
                                          <p:stCondLst>
                                            <p:cond delay="200"/>
                                          </p:stCondLst>
                                        </p:cTn>
                                        <p:tgtEl>
                                          <p:spTgt spid="39"/>
                                        </p:tgtEl>
                                        <p:attrNameLst>
                                          <p:attrName>ppt_x</p:attrName>
                                        </p:attrNameLst>
                                      </p:cBhvr>
                                      <p:tavLst>
                                        <p:tav tm="0">
                                          <p:val>
                                            <p:strVal val="#ppt_x-0.05"/>
                                          </p:val>
                                        </p:tav>
                                        <p:tav tm="100000">
                                          <p:val>
                                            <p:strVal val="#ppt_x"/>
                                          </p:val>
                                        </p:tav>
                                      </p:tavLst>
                                    </p:anim>
                                    <p:anim calcmode="lin" valueType="num">
                                      <p:cBhvr>
                                        <p:cTn id="108" dur="50" accel="100000" fill="hold">
                                          <p:stCondLst>
                                            <p:cond delay="200"/>
                                          </p:stCondLst>
                                        </p:cTn>
                                        <p:tgtEl>
                                          <p:spTgt spid="39"/>
                                        </p:tgtEl>
                                        <p:attrNameLst>
                                          <p:attrName>ppt_y</p:attrName>
                                        </p:attrNameLst>
                                      </p:cBhvr>
                                      <p:tavLst>
                                        <p:tav tm="0">
                                          <p:val>
                                            <p:strVal val="#ppt_y+0.1"/>
                                          </p:val>
                                        </p:tav>
                                        <p:tav tm="100000">
                                          <p:val>
                                            <p:strVal val="#ppt_y"/>
                                          </p:val>
                                        </p:tav>
                                      </p:tavLst>
                                    </p:anim>
                                  </p:childTnLst>
                                </p:cTn>
                              </p:par>
                            </p:childTnLst>
                          </p:cTn>
                        </p:par>
                        <p:par>
                          <p:cTn id="109" fill="hold">
                            <p:stCondLst>
                              <p:cond delay="750"/>
                            </p:stCondLst>
                            <p:childTnLst>
                              <p:par>
                                <p:cTn id="110" presetID="30" presetClass="entr" presetSubtype="0" fill="hold" nodeType="after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200" decel="100000"/>
                                        <p:tgtEl>
                                          <p:spTgt spid="42"/>
                                        </p:tgtEl>
                                      </p:cBhvr>
                                    </p:animEffect>
                                    <p:anim calcmode="lin" valueType="num">
                                      <p:cBhvr>
                                        <p:cTn id="113" dur="200" decel="100000" fill="hold"/>
                                        <p:tgtEl>
                                          <p:spTgt spid="42"/>
                                        </p:tgtEl>
                                        <p:attrNameLst>
                                          <p:attrName>style.rotation</p:attrName>
                                        </p:attrNameLst>
                                      </p:cBhvr>
                                      <p:tavLst>
                                        <p:tav tm="0">
                                          <p:val>
                                            <p:fltVal val="-90"/>
                                          </p:val>
                                        </p:tav>
                                        <p:tav tm="100000">
                                          <p:val>
                                            <p:fltVal val="0"/>
                                          </p:val>
                                        </p:tav>
                                      </p:tavLst>
                                    </p:anim>
                                    <p:anim calcmode="lin" valueType="num">
                                      <p:cBhvr>
                                        <p:cTn id="114" dur="200" decel="100000" fill="hold"/>
                                        <p:tgtEl>
                                          <p:spTgt spid="42"/>
                                        </p:tgtEl>
                                        <p:attrNameLst>
                                          <p:attrName>ppt_x</p:attrName>
                                        </p:attrNameLst>
                                      </p:cBhvr>
                                      <p:tavLst>
                                        <p:tav tm="0">
                                          <p:val>
                                            <p:strVal val="#ppt_x+0.4"/>
                                          </p:val>
                                        </p:tav>
                                        <p:tav tm="100000">
                                          <p:val>
                                            <p:strVal val="#ppt_x-0.05"/>
                                          </p:val>
                                        </p:tav>
                                      </p:tavLst>
                                    </p:anim>
                                    <p:anim calcmode="lin" valueType="num">
                                      <p:cBhvr>
                                        <p:cTn id="115" dur="200" decel="100000" fill="hold"/>
                                        <p:tgtEl>
                                          <p:spTgt spid="42"/>
                                        </p:tgtEl>
                                        <p:attrNameLst>
                                          <p:attrName>ppt_y</p:attrName>
                                        </p:attrNameLst>
                                      </p:cBhvr>
                                      <p:tavLst>
                                        <p:tav tm="0">
                                          <p:val>
                                            <p:strVal val="#ppt_y-0.4"/>
                                          </p:val>
                                        </p:tav>
                                        <p:tav tm="100000">
                                          <p:val>
                                            <p:strVal val="#ppt_y+0.1"/>
                                          </p:val>
                                        </p:tav>
                                      </p:tavLst>
                                    </p:anim>
                                    <p:anim calcmode="lin" valueType="num">
                                      <p:cBhvr>
                                        <p:cTn id="116" dur="50" accel="100000" fill="hold">
                                          <p:stCondLst>
                                            <p:cond delay="200"/>
                                          </p:stCondLst>
                                        </p:cTn>
                                        <p:tgtEl>
                                          <p:spTgt spid="42"/>
                                        </p:tgtEl>
                                        <p:attrNameLst>
                                          <p:attrName>ppt_x</p:attrName>
                                        </p:attrNameLst>
                                      </p:cBhvr>
                                      <p:tavLst>
                                        <p:tav tm="0">
                                          <p:val>
                                            <p:strVal val="#ppt_x-0.05"/>
                                          </p:val>
                                        </p:tav>
                                        <p:tav tm="100000">
                                          <p:val>
                                            <p:strVal val="#ppt_x"/>
                                          </p:val>
                                        </p:tav>
                                      </p:tavLst>
                                    </p:anim>
                                    <p:anim calcmode="lin" valueType="num">
                                      <p:cBhvr>
                                        <p:cTn id="117" dur="50" accel="100000" fill="hold">
                                          <p:stCondLst>
                                            <p:cond delay="200"/>
                                          </p:stCondLst>
                                        </p:cTn>
                                        <p:tgtEl>
                                          <p:spTgt spid="42"/>
                                        </p:tgtEl>
                                        <p:attrNameLst>
                                          <p:attrName>ppt_y</p:attrName>
                                        </p:attrNameLst>
                                      </p:cBhvr>
                                      <p:tavLst>
                                        <p:tav tm="0">
                                          <p:val>
                                            <p:strVal val="#ppt_y+0.1"/>
                                          </p:val>
                                        </p:tav>
                                        <p:tav tm="100000">
                                          <p:val>
                                            <p:strVal val="#ppt_y"/>
                                          </p:val>
                                        </p:tav>
                                      </p:tavLst>
                                    </p:anim>
                                  </p:childTnLst>
                                </p:cTn>
                              </p:par>
                            </p:childTnLst>
                          </p:cTn>
                        </p:par>
                        <p:par>
                          <p:cTn id="118" fill="hold">
                            <p:stCondLst>
                              <p:cond delay="1000"/>
                            </p:stCondLst>
                            <p:childTnLst>
                              <p:par>
                                <p:cTn id="119" presetID="30" presetClass="entr" presetSubtype="0" fill="hold" nodeType="after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fade">
                                      <p:cBhvr>
                                        <p:cTn id="121" dur="200" decel="100000"/>
                                        <p:tgtEl>
                                          <p:spTgt spid="45"/>
                                        </p:tgtEl>
                                      </p:cBhvr>
                                    </p:animEffect>
                                    <p:anim calcmode="lin" valueType="num">
                                      <p:cBhvr>
                                        <p:cTn id="122" dur="200" decel="100000" fill="hold"/>
                                        <p:tgtEl>
                                          <p:spTgt spid="45"/>
                                        </p:tgtEl>
                                        <p:attrNameLst>
                                          <p:attrName>style.rotation</p:attrName>
                                        </p:attrNameLst>
                                      </p:cBhvr>
                                      <p:tavLst>
                                        <p:tav tm="0">
                                          <p:val>
                                            <p:fltVal val="-90"/>
                                          </p:val>
                                        </p:tav>
                                        <p:tav tm="100000">
                                          <p:val>
                                            <p:fltVal val="0"/>
                                          </p:val>
                                        </p:tav>
                                      </p:tavLst>
                                    </p:anim>
                                    <p:anim calcmode="lin" valueType="num">
                                      <p:cBhvr>
                                        <p:cTn id="123" dur="200" decel="100000" fill="hold"/>
                                        <p:tgtEl>
                                          <p:spTgt spid="45"/>
                                        </p:tgtEl>
                                        <p:attrNameLst>
                                          <p:attrName>ppt_x</p:attrName>
                                        </p:attrNameLst>
                                      </p:cBhvr>
                                      <p:tavLst>
                                        <p:tav tm="0">
                                          <p:val>
                                            <p:strVal val="#ppt_x+0.4"/>
                                          </p:val>
                                        </p:tav>
                                        <p:tav tm="100000">
                                          <p:val>
                                            <p:strVal val="#ppt_x-0.05"/>
                                          </p:val>
                                        </p:tav>
                                      </p:tavLst>
                                    </p:anim>
                                    <p:anim calcmode="lin" valueType="num">
                                      <p:cBhvr>
                                        <p:cTn id="124" dur="200" decel="100000" fill="hold"/>
                                        <p:tgtEl>
                                          <p:spTgt spid="45"/>
                                        </p:tgtEl>
                                        <p:attrNameLst>
                                          <p:attrName>ppt_y</p:attrName>
                                        </p:attrNameLst>
                                      </p:cBhvr>
                                      <p:tavLst>
                                        <p:tav tm="0">
                                          <p:val>
                                            <p:strVal val="#ppt_y-0.4"/>
                                          </p:val>
                                        </p:tav>
                                        <p:tav tm="100000">
                                          <p:val>
                                            <p:strVal val="#ppt_y+0.1"/>
                                          </p:val>
                                        </p:tav>
                                      </p:tavLst>
                                    </p:anim>
                                    <p:anim calcmode="lin" valueType="num">
                                      <p:cBhvr>
                                        <p:cTn id="125"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126"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127" fill="hold">
                            <p:stCondLst>
                              <p:cond delay="1250"/>
                            </p:stCondLst>
                            <p:childTnLst>
                              <p:par>
                                <p:cTn id="128" presetID="30" presetClass="entr" presetSubtype="0" fill="hold" nodeType="after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fade">
                                      <p:cBhvr>
                                        <p:cTn id="130" dur="200" decel="100000"/>
                                        <p:tgtEl>
                                          <p:spTgt spid="48"/>
                                        </p:tgtEl>
                                      </p:cBhvr>
                                    </p:animEffect>
                                    <p:anim calcmode="lin" valueType="num">
                                      <p:cBhvr>
                                        <p:cTn id="131" dur="200" decel="100000" fill="hold"/>
                                        <p:tgtEl>
                                          <p:spTgt spid="48"/>
                                        </p:tgtEl>
                                        <p:attrNameLst>
                                          <p:attrName>style.rotation</p:attrName>
                                        </p:attrNameLst>
                                      </p:cBhvr>
                                      <p:tavLst>
                                        <p:tav tm="0">
                                          <p:val>
                                            <p:fltVal val="-90"/>
                                          </p:val>
                                        </p:tav>
                                        <p:tav tm="100000">
                                          <p:val>
                                            <p:fltVal val="0"/>
                                          </p:val>
                                        </p:tav>
                                      </p:tavLst>
                                    </p:anim>
                                    <p:anim calcmode="lin" valueType="num">
                                      <p:cBhvr>
                                        <p:cTn id="132" dur="200" decel="100000" fill="hold"/>
                                        <p:tgtEl>
                                          <p:spTgt spid="48"/>
                                        </p:tgtEl>
                                        <p:attrNameLst>
                                          <p:attrName>ppt_x</p:attrName>
                                        </p:attrNameLst>
                                      </p:cBhvr>
                                      <p:tavLst>
                                        <p:tav tm="0">
                                          <p:val>
                                            <p:strVal val="#ppt_x+0.4"/>
                                          </p:val>
                                        </p:tav>
                                        <p:tav tm="100000">
                                          <p:val>
                                            <p:strVal val="#ppt_x-0.05"/>
                                          </p:val>
                                        </p:tav>
                                      </p:tavLst>
                                    </p:anim>
                                    <p:anim calcmode="lin" valueType="num">
                                      <p:cBhvr>
                                        <p:cTn id="133" dur="200" decel="100000" fill="hold"/>
                                        <p:tgtEl>
                                          <p:spTgt spid="48"/>
                                        </p:tgtEl>
                                        <p:attrNameLst>
                                          <p:attrName>ppt_y</p:attrName>
                                        </p:attrNameLst>
                                      </p:cBhvr>
                                      <p:tavLst>
                                        <p:tav tm="0">
                                          <p:val>
                                            <p:strVal val="#ppt_y-0.4"/>
                                          </p:val>
                                        </p:tav>
                                        <p:tav tm="100000">
                                          <p:val>
                                            <p:strVal val="#ppt_y+0.1"/>
                                          </p:val>
                                        </p:tav>
                                      </p:tavLst>
                                    </p:anim>
                                    <p:anim calcmode="lin" valueType="num">
                                      <p:cBhvr>
                                        <p:cTn id="134"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135"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par>
                          <p:cTn id="136" fill="hold">
                            <p:stCondLst>
                              <p:cond delay="1500"/>
                            </p:stCondLst>
                            <p:childTnLst>
                              <p:par>
                                <p:cTn id="137" presetID="30" presetClass="entr" presetSubtype="0" fill="hold"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200" decel="100000"/>
                                        <p:tgtEl>
                                          <p:spTgt spid="51"/>
                                        </p:tgtEl>
                                      </p:cBhvr>
                                    </p:animEffect>
                                    <p:anim calcmode="lin" valueType="num">
                                      <p:cBhvr>
                                        <p:cTn id="140" dur="200" decel="100000" fill="hold"/>
                                        <p:tgtEl>
                                          <p:spTgt spid="51"/>
                                        </p:tgtEl>
                                        <p:attrNameLst>
                                          <p:attrName>style.rotation</p:attrName>
                                        </p:attrNameLst>
                                      </p:cBhvr>
                                      <p:tavLst>
                                        <p:tav tm="0">
                                          <p:val>
                                            <p:fltVal val="-90"/>
                                          </p:val>
                                        </p:tav>
                                        <p:tav tm="100000">
                                          <p:val>
                                            <p:fltVal val="0"/>
                                          </p:val>
                                        </p:tav>
                                      </p:tavLst>
                                    </p:anim>
                                    <p:anim calcmode="lin" valueType="num">
                                      <p:cBhvr>
                                        <p:cTn id="141" dur="200" decel="100000" fill="hold"/>
                                        <p:tgtEl>
                                          <p:spTgt spid="51"/>
                                        </p:tgtEl>
                                        <p:attrNameLst>
                                          <p:attrName>ppt_x</p:attrName>
                                        </p:attrNameLst>
                                      </p:cBhvr>
                                      <p:tavLst>
                                        <p:tav tm="0">
                                          <p:val>
                                            <p:strVal val="#ppt_x+0.4"/>
                                          </p:val>
                                        </p:tav>
                                        <p:tav tm="100000">
                                          <p:val>
                                            <p:strVal val="#ppt_x-0.05"/>
                                          </p:val>
                                        </p:tav>
                                      </p:tavLst>
                                    </p:anim>
                                    <p:anim calcmode="lin" valueType="num">
                                      <p:cBhvr>
                                        <p:cTn id="142" dur="200" decel="100000" fill="hold"/>
                                        <p:tgtEl>
                                          <p:spTgt spid="51"/>
                                        </p:tgtEl>
                                        <p:attrNameLst>
                                          <p:attrName>ppt_y</p:attrName>
                                        </p:attrNameLst>
                                      </p:cBhvr>
                                      <p:tavLst>
                                        <p:tav tm="0">
                                          <p:val>
                                            <p:strVal val="#ppt_y-0.4"/>
                                          </p:val>
                                        </p:tav>
                                        <p:tav tm="100000">
                                          <p:val>
                                            <p:strVal val="#ppt_y+0.1"/>
                                          </p:val>
                                        </p:tav>
                                      </p:tavLst>
                                    </p:anim>
                                    <p:anim calcmode="lin" valueType="num">
                                      <p:cBhvr>
                                        <p:cTn id="143"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144"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145" fill="hold">
                            <p:stCondLst>
                              <p:cond delay="1750"/>
                            </p:stCondLst>
                            <p:childTnLst>
                              <p:par>
                                <p:cTn id="146" presetID="30" presetClass="entr" presetSubtype="0" fill="hold" nodeType="afterEffect">
                                  <p:stCondLst>
                                    <p:cond delay="0"/>
                                  </p:stCondLst>
                                  <p:childTnLst>
                                    <p:set>
                                      <p:cBhvr>
                                        <p:cTn id="147" dur="1" fill="hold">
                                          <p:stCondLst>
                                            <p:cond delay="0"/>
                                          </p:stCondLst>
                                        </p:cTn>
                                        <p:tgtEl>
                                          <p:spTgt spid="54"/>
                                        </p:tgtEl>
                                        <p:attrNameLst>
                                          <p:attrName>style.visibility</p:attrName>
                                        </p:attrNameLst>
                                      </p:cBhvr>
                                      <p:to>
                                        <p:strVal val="visible"/>
                                      </p:to>
                                    </p:set>
                                    <p:animEffect transition="in" filter="fade">
                                      <p:cBhvr>
                                        <p:cTn id="148" dur="200" decel="100000"/>
                                        <p:tgtEl>
                                          <p:spTgt spid="54"/>
                                        </p:tgtEl>
                                      </p:cBhvr>
                                    </p:animEffect>
                                    <p:anim calcmode="lin" valueType="num">
                                      <p:cBhvr>
                                        <p:cTn id="149" dur="200" decel="100000" fill="hold"/>
                                        <p:tgtEl>
                                          <p:spTgt spid="54"/>
                                        </p:tgtEl>
                                        <p:attrNameLst>
                                          <p:attrName>style.rotation</p:attrName>
                                        </p:attrNameLst>
                                      </p:cBhvr>
                                      <p:tavLst>
                                        <p:tav tm="0">
                                          <p:val>
                                            <p:fltVal val="-90"/>
                                          </p:val>
                                        </p:tav>
                                        <p:tav tm="100000">
                                          <p:val>
                                            <p:fltVal val="0"/>
                                          </p:val>
                                        </p:tav>
                                      </p:tavLst>
                                    </p:anim>
                                    <p:anim calcmode="lin" valueType="num">
                                      <p:cBhvr>
                                        <p:cTn id="150" dur="200" decel="100000" fill="hold"/>
                                        <p:tgtEl>
                                          <p:spTgt spid="54"/>
                                        </p:tgtEl>
                                        <p:attrNameLst>
                                          <p:attrName>ppt_x</p:attrName>
                                        </p:attrNameLst>
                                      </p:cBhvr>
                                      <p:tavLst>
                                        <p:tav tm="0">
                                          <p:val>
                                            <p:strVal val="#ppt_x+0.4"/>
                                          </p:val>
                                        </p:tav>
                                        <p:tav tm="100000">
                                          <p:val>
                                            <p:strVal val="#ppt_x-0.05"/>
                                          </p:val>
                                        </p:tav>
                                      </p:tavLst>
                                    </p:anim>
                                    <p:anim calcmode="lin" valueType="num">
                                      <p:cBhvr>
                                        <p:cTn id="151" dur="200" decel="100000" fill="hold"/>
                                        <p:tgtEl>
                                          <p:spTgt spid="54"/>
                                        </p:tgtEl>
                                        <p:attrNameLst>
                                          <p:attrName>ppt_y</p:attrName>
                                        </p:attrNameLst>
                                      </p:cBhvr>
                                      <p:tavLst>
                                        <p:tav tm="0">
                                          <p:val>
                                            <p:strVal val="#ppt_y-0.4"/>
                                          </p:val>
                                        </p:tav>
                                        <p:tav tm="100000">
                                          <p:val>
                                            <p:strVal val="#ppt_y+0.1"/>
                                          </p:val>
                                        </p:tav>
                                      </p:tavLst>
                                    </p:anim>
                                    <p:anim calcmode="lin" valueType="num">
                                      <p:cBhvr>
                                        <p:cTn id="15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5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30" presetClass="entr" presetSubtype="0" fill="hold" nodeType="clickEffect">
                                  <p:stCondLst>
                                    <p:cond delay="0"/>
                                  </p:stCondLst>
                                  <p:childTnLst>
                                    <p:set>
                                      <p:cBhvr>
                                        <p:cTn id="157" dur="1" fill="hold">
                                          <p:stCondLst>
                                            <p:cond delay="0"/>
                                          </p:stCondLst>
                                        </p:cTn>
                                        <p:tgtEl>
                                          <p:spTgt spid="57"/>
                                        </p:tgtEl>
                                        <p:attrNameLst>
                                          <p:attrName>style.visibility</p:attrName>
                                        </p:attrNameLst>
                                      </p:cBhvr>
                                      <p:to>
                                        <p:strVal val="visible"/>
                                      </p:to>
                                    </p:set>
                                    <p:animEffect transition="in" filter="fade">
                                      <p:cBhvr>
                                        <p:cTn id="158" dur="200" decel="100000"/>
                                        <p:tgtEl>
                                          <p:spTgt spid="57"/>
                                        </p:tgtEl>
                                      </p:cBhvr>
                                    </p:animEffect>
                                    <p:anim calcmode="lin" valueType="num">
                                      <p:cBhvr>
                                        <p:cTn id="159" dur="200" decel="100000" fill="hold"/>
                                        <p:tgtEl>
                                          <p:spTgt spid="57"/>
                                        </p:tgtEl>
                                        <p:attrNameLst>
                                          <p:attrName>style.rotation</p:attrName>
                                        </p:attrNameLst>
                                      </p:cBhvr>
                                      <p:tavLst>
                                        <p:tav tm="0">
                                          <p:val>
                                            <p:fltVal val="-90"/>
                                          </p:val>
                                        </p:tav>
                                        <p:tav tm="100000">
                                          <p:val>
                                            <p:fltVal val="0"/>
                                          </p:val>
                                        </p:tav>
                                      </p:tavLst>
                                    </p:anim>
                                    <p:anim calcmode="lin" valueType="num">
                                      <p:cBhvr>
                                        <p:cTn id="160" dur="200" decel="100000" fill="hold"/>
                                        <p:tgtEl>
                                          <p:spTgt spid="57"/>
                                        </p:tgtEl>
                                        <p:attrNameLst>
                                          <p:attrName>ppt_x</p:attrName>
                                        </p:attrNameLst>
                                      </p:cBhvr>
                                      <p:tavLst>
                                        <p:tav tm="0">
                                          <p:val>
                                            <p:strVal val="#ppt_x+0.4"/>
                                          </p:val>
                                        </p:tav>
                                        <p:tav tm="100000">
                                          <p:val>
                                            <p:strVal val="#ppt_x-0.05"/>
                                          </p:val>
                                        </p:tav>
                                      </p:tavLst>
                                    </p:anim>
                                    <p:anim calcmode="lin" valueType="num">
                                      <p:cBhvr>
                                        <p:cTn id="161" dur="200" decel="100000" fill="hold"/>
                                        <p:tgtEl>
                                          <p:spTgt spid="57"/>
                                        </p:tgtEl>
                                        <p:attrNameLst>
                                          <p:attrName>ppt_y</p:attrName>
                                        </p:attrNameLst>
                                      </p:cBhvr>
                                      <p:tavLst>
                                        <p:tav tm="0">
                                          <p:val>
                                            <p:strVal val="#ppt_y-0.4"/>
                                          </p:val>
                                        </p:tav>
                                        <p:tav tm="100000">
                                          <p:val>
                                            <p:strVal val="#ppt_y+0.1"/>
                                          </p:val>
                                        </p:tav>
                                      </p:tavLst>
                                    </p:anim>
                                    <p:anim calcmode="lin" valueType="num">
                                      <p:cBhvr>
                                        <p:cTn id="162"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63"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64" fill="hold">
                            <p:stCondLst>
                              <p:cond delay="250"/>
                            </p:stCondLst>
                            <p:childTnLst>
                              <p:par>
                                <p:cTn id="165" presetID="30" presetClass="entr" presetSubtype="0" fill="hold" nodeType="afterEffect">
                                  <p:stCondLst>
                                    <p:cond delay="0"/>
                                  </p:stCondLst>
                                  <p:childTnLst>
                                    <p:set>
                                      <p:cBhvr>
                                        <p:cTn id="166" dur="1" fill="hold">
                                          <p:stCondLst>
                                            <p:cond delay="0"/>
                                          </p:stCondLst>
                                        </p:cTn>
                                        <p:tgtEl>
                                          <p:spTgt spid="24"/>
                                        </p:tgtEl>
                                        <p:attrNameLst>
                                          <p:attrName>style.visibility</p:attrName>
                                        </p:attrNameLst>
                                      </p:cBhvr>
                                      <p:to>
                                        <p:strVal val="visible"/>
                                      </p:to>
                                    </p:set>
                                    <p:animEffect transition="in" filter="fade">
                                      <p:cBhvr>
                                        <p:cTn id="167" dur="200" decel="100000"/>
                                        <p:tgtEl>
                                          <p:spTgt spid="24"/>
                                        </p:tgtEl>
                                      </p:cBhvr>
                                    </p:animEffect>
                                    <p:anim calcmode="lin" valueType="num">
                                      <p:cBhvr>
                                        <p:cTn id="168" dur="200" decel="100000" fill="hold"/>
                                        <p:tgtEl>
                                          <p:spTgt spid="24"/>
                                        </p:tgtEl>
                                        <p:attrNameLst>
                                          <p:attrName>style.rotation</p:attrName>
                                        </p:attrNameLst>
                                      </p:cBhvr>
                                      <p:tavLst>
                                        <p:tav tm="0">
                                          <p:val>
                                            <p:fltVal val="-90"/>
                                          </p:val>
                                        </p:tav>
                                        <p:tav tm="100000">
                                          <p:val>
                                            <p:fltVal val="0"/>
                                          </p:val>
                                        </p:tav>
                                      </p:tavLst>
                                    </p:anim>
                                    <p:anim calcmode="lin" valueType="num">
                                      <p:cBhvr>
                                        <p:cTn id="169" dur="200" decel="100000" fill="hold"/>
                                        <p:tgtEl>
                                          <p:spTgt spid="24"/>
                                        </p:tgtEl>
                                        <p:attrNameLst>
                                          <p:attrName>ppt_x</p:attrName>
                                        </p:attrNameLst>
                                      </p:cBhvr>
                                      <p:tavLst>
                                        <p:tav tm="0">
                                          <p:val>
                                            <p:strVal val="#ppt_x+0.4"/>
                                          </p:val>
                                        </p:tav>
                                        <p:tav tm="100000">
                                          <p:val>
                                            <p:strVal val="#ppt_x-0.05"/>
                                          </p:val>
                                        </p:tav>
                                      </p:tavLst>
                                    </p:anim>
                                    <p:anim calcmode="lin" valueType="num">
                                      <p:cBhvr>
                                        <p:cTn id="170" dur="200" decel="100000" fill="hold"/>
                                        <p:tgtEl>
                                          <p:spTgt spid="24"/>
                                        </p:tgtEl>
                                        <p:attrNameLst>
                                          <p:attrName>ppt_y</p:attrName>
                                        </p:attrNameLst>
                                      </p:cBhvr>
                                      <p:tavLst>
                                        <p:tav tm="0">
                                          <p:val>
                                            <p:strVal val="#ppt_y-0.4"/>
                                          </p:val>
                                        </p:tav>
                                        <p:tav tm="100000">
                                          <p:val>
                                            <p:strVal val="#ppt_y+0.1"/>
                                          </p:val>
                                        </p:tav>
                                      </p:tavLst>
                                    </p:anim>
                                    <p:anim calcmode="lin" valueType="num">
                                      <p:cBhvr>
                                        <p:cTn id="171" dur="50" accel="100000" fill="hold">
                                          <p:stCondLst>
                                            <p:cond delay="200"/>
                                          </p:stCondLst>
                                        </p:cTn>
                                        <p:tgtEl>
                                          <p:spTgt spid="24"/>
                                        </p:tgtEl>
                                        <p:attrNameLst>
                                          <p:attrName>ppt_x</p:attrName>
                                        </p:attrNameLst>
                                      </p:cBhvr>
                                      <p:tavLst>
                                        <p:tav tm="0">
                                          <p:val>
                                            <p:strVal val="#ppt_x-0.05"/>
                                          </p:val>
                                        </p:tav>
                                        <p:tav tm="100000">
                                          <p:val>
                                            <p:strVal val="#ppt_x"/>
                                          </p:val>
                                        </p:tav>
                                      </p:tavLst>
                                    </p:anim>
                                    <p:anim calcmode="lin" valueType="num">
                                      <p:cBhvr>
                                        <p:cTn id="172" dur="50" accel="100000" fill="hold">
                                          <p:stCondLst>
                                            <p:cond delay="200"/>
                                          </p:stCondLst>
                                        </p:cTn>
                                        <p:tgtEl>
                                          <p:spTgt spid="2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extBox 1"/>
          <p:cNvSpPr txBox="1"/>
          <p:nvPr/>
        </p:nvSpPr>
        <p:spPr>
          <a:xfrm>
            <a:off x="269240" y="2632443"/>
            <a:ext cx="11653522" cy="1593115"/>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411"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Microsoft   		Linux</a:t>
            </a:r>
          </a:p>
        </p:txBody>
      </p:sp>
      <p:sp>
        <p:nvSpPr>
          <p:cNvPr id="3" name="Heart 2"/>
          <p:cNvSpPr/>
          <p:nvPr/>
        </p:nvSpPr>
        <p:spPr bwMode="auto">
          <a:xfrm>
            <a:off x="6394808" y="2756682"/>
            <a:ext cx="1568743" cy="1344637"/>
          </a:xfrm>
          <a:prstGeom prst="heart">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03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491241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VM Extensions</a:t>
            </a:r>
            <a:endParaRPr lang="en-US" sz="4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
        <p:nvSpPr>
          <p:cNvPr id="3" name="Content Placeholder 2"/>
          <p:cNvSpPr>
            <a:spLocks noGrp="1"/>
          </p:cNvSpPr>
          <p:nvPr>
            <p:ph idx="1"/>
          </p:nvPr>
        </p:nvSpPr>
        <p:spPr/>
        <p:txBody>
          <a:bodyPr/>
          <a:lstStyle/>
          <a:p>
            <a:r>
              <a:rPr lang="en-US" dirty="0"/>
              <a:t>Small applications that perform post-deployment configuration and automation tasks</a:t>
            </a:r>
          </a:p>
          <a:p>
            <a:r>
              <a:rPr lang="en-US" dirty="0"/>
              <a:t>Extensions are published by Microsoft &amp; trusted 3rd party publishers</a:t>
            </a:r>
          </a:p>
          <a:p>
            <a:r>
              <a:rPr lang="en-US" dirty="0"/>
              <a:t>Can be added, updated, disabled, or removed at any time</a:t>
            </a:r>
          </a:p>
          <a:p>
            <a:r>
              <a:rPr lang="en-US" dirty="0"/>
              <a:t>Managed via Azure Portal, PowerShell, and Management APIs</a:t>
            </a:r>
          </a:p>
          <a:p>
            <a:pPr marL="0" indent="0">
              <a:buNone/>
            </a:pPr>
            <a:endParaRPr lang="en-US"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03353" y="4800109"/>
            <a:ext cx="750514" cy="59215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7831" y="4653673"/>
            <a:ext cx="1582096" cy="738591"/>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34961" y="4688759"/>
            <a:ext cx="930991" cy="770395"/>
          </a:xfrm>
          <a:prstGeom prst="rect">
            <a:avLst/>
          </a:prstGeom>
        </p:spPr>
      </p:pic>
      <p:pic>
        <p:nvPicPr>
          <p:cNvPr id="12" name="Picture 11"/>
          <p:cNvPicPr>
            <a:picLocks noChangeAspect="1"/>
          </p:cNvPicPr>
          <p:nvPr/>
        </p:nvPicPr>
        <p:blipFill rotWithShape="1">
          <a:blip r:embed="rId8">
            <a:extLst>
              <a:ext uri="{28A0092B-C50C-407E-A947-70E740481C1C}">
                <a14:useLocalDpi xmlns:a14="http://schemas.microsoft.com/office/drawing/2010/main" val="0"/>
              </a:ext>
            </a:extLst>
          </a:blip>
          <a:srcRect r="4849"/>
          <a:stretch/>
        </p:blipFill>
        <p:spPr>
          <a:xfrm>
            <a:off x="3202974" y="4800757"/>
            <a:ext cx="1732709" cy="669795"/>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94264" y="4800109"/>
            <a:ext cx="667983" cy="667983"/>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00679" y="4822614"/>
            <a:ext cx="573475" cy="573475"/>
          </a:xfrm>
          <a:prstGeom prst="rect">
            <a:avLst/>
          </a:prstGeom>
        </p:spPr>
      </p:pic>
    </p:spTree>
    <p:extLst>
      <p:ext uri="{BB962C8B-B14F-4D97-AF65-F5344CB8AC3E}">
        <p14:creationId xmlns:p14="http://schemas.microsoft.com/office/powerpoint/2010/main" val="283257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Scalability &amp; Reliability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7073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Provisioning Steps</a:t>
            </a:r>
            <a:endParaRPr lang="en-US" sz="4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cxnSp>
        <p:nvCxnSpPr>
          <p:cNvPr id="9" name="Straight Connector 8"/>
          <p:cNvCxnSpPr/>
          <p:nvPr/>
        </p:nvCxnSpPr>
        <p:spPr>
          <a:xfrm flipH="1">
            <a:off x="2570132" y="2676399"/>
            <a:ext cx="16394" cy="3135465"/>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03305" y="1441841"/>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General</a:t>
            </a:r>
            <a:br>
              <a:rPr lang="en-US" sz="2800" spc="-200" dirty="0">
                <a:solidFill>
                  <a:srgbClr val="00B0F0"/>
                </a:solidFill>
                <a:latin typeface="Segoe UI Light" panose="020B0502040204020203" pitchFamily="34" charset="0"/>
                <a:cs typeface="Segoe UI Light" panose="020B0502040204020203" pitchFamily="34" charset="0"/>
              </a:rPr>
            </a:br>
            <a:r>
              <a:rPr lang="en-US" sz="2800" spc="-200" dirty="0">
                <a:solidFill>
                  <a:srgbClr val="00B0F0"/>
                </a:solidFill>
                <a:latin typeface="Segoe UI Light" panose="020B0502040204020203" pitchFamily="34" charset="0"/>
                <a:cs typeface="Segoe UI Light" panose="020B0502040204020203" pitchFamily="34" charset="0"/>
              </a:rPr>
              <a:t>Purpose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11" name="Rectangle 10"/>
          <p:cNvSpPr/>
          <p:nvPr/>
        </p:nvSpPr>
        <p:spPr>
          <a:xfrm>
            <a:off x="2581883" y="1432207"/>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Compute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2" name="Straight Connector 11"/>
          <p:cNvCxnSpPr/>
          <p:nvPr/>
        </p:nvCxnSpPr>
        <p:spPr>
          <a:xfrm flipH="1">
            <a:off x="5006723" y="2673388"/>
            <a:ext cx="14269" cy="3138476"/>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07347" y="1465711"/>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Memory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4" name="Straight Connector 13"/>
          <p:cNvCxnSpPr/>
          <p:nvPr/>
        </p:nvCxnSpPr>
        <p:spPr>
          <a:xfrm>
            <a:off x="7437058" y="2754066"/>
            <a:ext cx="1613" cy="3057798"/>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68705" y="1585791"/>
            <a:ext cx="2414016" cy="501676"/>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GPU</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6" name="Straight Connector 15"/>
          <p:cNvCxnSpPr/>
          <p:nvPr/>
        </p:nvCxnSpPr>
        <p:spPr>
          <a:xfrm>
            <a:off x="9875003" y="2754066"/>
            <a:ext cx="23279" cy="3038802"/>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892304" y="1293405"/>
            <a:ext cx="2414016" cy="1320361"/>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High Performance Compute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18" name="Rectangle 17"/>
          <p:cNvSpPr/>
          <p:nvPr/>
        </p:nvSpPr>
        <p:spPr>
          <a:xfrm>
            <a:off x="259307" y="2607534"/>
            <a:ext cx="2286000" cy="4331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A5 Basic</a:t>
            </a:r>
          </a:p>
        </p:txBody>
      </p:sp>
      <p:sp>
        <p:nvSpPr>
          <p:cNvPr id="19" name="Rectangle 18"/>
          <p:cNvSpPr/>
          <p:nvPr/>
        </p:nvSpPr>
        <p:spPr>
          <a:xfrm>
            <a:off x="259307" y="4806237"/>
            <a:ext cx="2286000" cy="43312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D1v2 – D5v2</a:t>
            </a:r>
          </a:p>
        </p:txBody>
      </p:sp>
      <p:sp>
        <p:nvSpPr>
          <p:cNvPr id="20" name="Rectangle 19"/>
          <p:cNvSpPr/>
          <p:nvPr/>
        </p:nvSpPr>
        <p:spPr>
          <a:xfrm>
            <a:off x="249723" y="4073336"/>
            <a:ext cx="2286000" cy="43312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 – D4</a:t>
            </a:r>
          </a:p>
        </p:txBody>
      </p:sp>
      <p:sp>
        <p:nvSpPr>
          <p:cNvPr id="21" name="Rectangle 20"/>
          <p:cNvSpPr/>
          <p:nvPr/>
        </p:nvSpPr>
        <p:spPr>
          <a:xfrm>
            <a:off x="252587" y="3340435"/>
            <a:ext cx="2286000" cy="433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A7 Standard</a:t>
            </a:r>
          </a:p>
        </p:txBody>
      </p:sp>
      <p:sp>
        <p:nvSpPr>
          <p:cNvPr id="22" name="Rectangle 21"/>
          <p:cNvSpPr/>
          <p:nvPr/>
        </p:nvSpPr>
        <p:spPr>
          <a:xfrm>
            <a:off x="2677939" y="2607534"/>
            <a:ext cx="2286000" cy="43312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F1, F2, F4, F8, F16</a:t>
            </a:r>
          </a:p>
        </p:txBody>
      </p:sp>
      <p:sp>
        <p:nvSpPr>
          <p:cNvPr id="23" name="Rectangle 22"/>
          <p:cNvSpPr/>
          <p:nvPr/>
        </p:nvSpPr>
        <p:spPr>
          <a:xfrm>
            <a:off x="5091580" y="3340435"/>
            <a:ext cx="2286000" cy="4331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D11v2 – D15v2</a:t>
            </a:r>
          </a:p>
        </p:txBody>
      </p:sp>
      <p:sp>
        <p:nvSpPr>
          <p:cNvPr id="24" name="Rectangle 23"/>
          <p:cNvSpPr/>
          <p:nvPr/>
        </p:nvSpPr>
        <p:spPr>
          <a:xfrm>
            <a:off x="5104490" y="2612276"/>
            <a:ext cx="2286000" cy="43312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 – D14</a:t>
            </a:r>
          </a:p>
        </p:txBody>
      </p:sp>
      <p:sp>
        <p:nvSpPr>
          <p:cNvPr id="25" name="Rectangle 24"/>
          <p:cNvSpPr/>
          <p:nvPr/>
        </p:nvSpPr>
        <p:spPr>
          <a:xfrm>
            <a:off x="5098262" y="4068594"/>
            <a:ext cx="2286000" cy="43312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G1 – G5</a:t>
            </a:r>
          </a:p>
        </p:txBody>
      </p:sp>
      <p:sp>
        <p:nvSpPr>
          <p:cNvPr id="26" name="Rectangle 25"/>
          <p:cNvSpPr/>
          <p:nvPr/>
        </p:nvSpPr>
        <p:spPr>
          <a:xfrm>
            <a:off x="7536207" y="2607534"/>
            <a:ext cx="2286000" cy="43312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NV6, NV12, NV24</a:t>
            </a:r>
          </a:p>
        </p:txBody>
      </p:sp>
      <p:sp>
        <p:nvSpPr>
          <p:cNvPr id="27" name="Rectangle 26"/>
          <p:cNvSpPr/>
          <p:nvPr/>
        </p:nvSpPr>
        <p:spPr>
          <a:xfrm>
            <a:off x="7548172" y="3340435"/>
            <a:ext cx="2286000" cy="43312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NC6, NC12, NC24, NC24r</a:t>
            </a:r>
          </a:p>
        </p:txBody>
      </p:sp>
      <p:sp>
        <p:nvSpPr>
          <p:cNvPr id="28" name="Rectangle 27"/>
          <p:cNvSpPr/>
          <p:nvPr/>
        </p:nvSpPr>
        <p:spPr>
          <a:xfrm>
            <a:off x="9964258" y="3337130"/>
            <a:ext cx="2286000" cy="43312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H8, H8m, H16, H16m, H16r, H16mr</a:t>
            </a:r>
          </a:p>
        </p:txBody>
      </p:sp>
      <p:sp>
        <p:nvSpPr>
          <p:cNvPr id="29" name="Rectangle 28"/>
          <p:cNvSpPr/>
          <p:nvPr/>
        </p:nvSpPr>
        <p:spPr>
          <a:xfrm>
            <a:off x="9970423" y="2598218"/>
            <a:ext cx="2286000" cy="433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A8 – A11</a:t>
            </a:r>
          </a:p>
        </p:txBody>
      </p:sp>
    </p:spTree>
    <p:extLst>
      <p:ext uri="{BB962C8B-B14F-4D97-AF65-F5344CB8AC3E}">
        <p14:creationId xmlns:p14="http://schemas.microsoft.com/office/powerpoint/2010/main" val="240484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3" grpId="0"/>
      <p:bldP spid="15" grpId="0"/>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2625</Words>
  <Application>Microsoft Office PowerPoint</Application>
  <PresentationFormat>Widescreen</PresentationFormat>
  <Paragraphs>336</Paragraphs>
  <Slides>17</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Consolas</vt:lpstr>
      <vt:lpstr>Lucida Console</vt:lpstr>
      <vt:lpstr>Segoe UI</vt:lpstr>
      <vt:lpstr>Segoe UI Light</vt:lpstr>
      <vt:lpstr>1_Office Theme</vt:lpstr>
      <vt:lpstr>Office Theme</vt:lpstr>
      <vt:lpstr>Topics</vt:lpstr>
      <vt:lpstr>Azure Virtual Machine Benefits</vt:lpstr>
      <vt:lpstr>Provisioning a VM</vt:lpstr>
      <vt:lpstr>Provisioning Steps</vt:lpstr>
      <vt:lpstr>VM Gallery Images</vt:lpstr>
      <vt:lpstr>PowerPoint Presentation</vt:lpstr>
      <vt:lpstr>VM Extensions</vt:lpstr>
      <vt:lpstr>Scalability &amp; Reliability</vt:lpstr>
      <vt:lpstr>Provisioning Steps</vt:lpstr>
      <vt:lpstr>Disks vs Images</vt:lpstr>
      <vt:lpstr>Storage Disks</vt:lpstr>
      <vt:lpstr>Networking</vt:lpstr>
      <vt:lpstr>Virtual Networks</vt:lpstr>
      <vt:lpstr>Other Network Resources</vt:lpstr>
      <vt:lpstr>Connecting to On-Premises Networks</vt:lpstr>
      <vt:lpstr>Additional Concepts</vt:lpstr>
      <vt:lpstr>Azure DevTest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dc:title>
  <dc:creator>Bikram Guvaju</dc:creator>
  <cp:lastModifiedBy>Bikram Guvaju</cp:lastModifiedBy>
  <cp:revision>7</cp:revision>
  <dcterms:created xsi:type="dcterms:W3CDTF">2017-04-02T01:27:54Z</dcterms:created>
  <dcterms:modified xsi:type="dcterms:W3CDTF">2017-04-02T02:36:59Z</dcterms:modified>
</cp:coreProperties>
</file>