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5.jpeg" ContentType="image/jpeg"/>
  <Override PartName="/ppt/media/image34.png" ContentType="image/png"/>
  <Override PartName="/ppt/media/image32.png" ContentType="image/png"/>
  <Override PartName="/ppt/media/image31.png" ContentType="image/png"/>
  <Override PartName="/ppt/media/image29.png" ContentType="image/png"/>
  <Override PartName="/ppt/media/image27.png" ContentType="image/png"/>
  <Override PartName="/ppt/media/image26.png" ContentType="image/png"/>
  <Override PartName="/ppt/media/image24.png" ContentType="image/png"/>
  <Override PartName="/ppt/media/image9.png" ContentType="image/png"/>
  <Override PartName="/ppt/media/image10.png" ContentType="image/png"/>
  <Override PartName="/ppt/media/image25.png" ContentType="image/png"/>
  <Override PartName="/ppt/media/image8.jpeg" ContentType="image/jpeg"/>
  <Override PartName="/ppt/media/image17.png" ContentType="image/png"/>
  <Override PartName="/ppt/media/image1.png" ContentType="image/png"/>
  <Override PartName="/ppt/media/image21.png" ContentType="image/png"/>
  <Override PartName="/ppt/media/image30.jpeg" ContentType="image/jpeg"/>
  <Override PartName="/ppt/media/image2.png" ContentType="image/png"/>
  <Override PartName="/ppt/media/image7.png" ContentType="image/png"/>
  <Override PartName="/ppt/media/image22.png" ContentType="image/png"/>
  <Override PartName="/ppt/media/image3.png" ContentType="image/png"/>
  <Override PartName="/ppt/media/image6.jpeg" ContentType="image/jpeg"/>
  <Override PartName="/ppt/media/image28.jpeg" ContentType="image/jpeg"/>
  <Override PartName="/ppt/media/image12.png" ContentType="image/png"/>
  <Override PartName="/ppt/media/image4.png" ContentType="image/png"/>
  <Override PartName="/ppt/media/image11.jpeg" ContentType="image/jpeg"/>
  <Override PartName="/ppt/media/image13.png" ContentType="image/png"/>
  <Override PartName="/ppt/media/image33.jpeg" ContentType="image/jpeg"/>
  <Override PartName="/ppt/media/image14.png" ContentType="image/png"/>
  <Override PartName="/ppt/media/image23.jpeg" ContentType="image/jpeg"/>
  <Override PartName="/ppt/media/image15.png" ContentType="image/png"/>
  <Override PartName="/ppt/media/image16.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9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96" name="PlaceHolder 5"/>
          <p:cNvSpPr>
            <a:spLocks noGrp="1"/>
          </p:cNvSpPr>
          <p:nvPr>
            <p:ph type="sldNum"/>
          </p:nvPr>
        </p:nvSpPr>
        <p:spPr>
          <a:xfrm>
            <a:off x="4278960" y="10157400"/>
            <a:ext cx="3280680" cy="534240"/>
          </a:xfrm>
          <a:prstGeom prst="rect">
            <a:avLst/>
          </a:prstGeom>
        </p:spPr>
        <p:txBody>
          <a:bodyPr lIns="0" rIns="0" tIns="0" bIns="0" anchor="b"/>
          <a:p>
            <a:pPr algn="r"/>
            <a:fld id="{E110E714-EA71-4E7A-9956-AFFDF80F416B}"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www.vldb.org/pvldb/1/1454166.pdf" TargetMode="External"/><Relationship Id="rId2" Type="http://schemas.openxmlformats.org/officeDocument/2006/relationships/slide" Target="../slides/slide9.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3" name="TextShape 2"/>
          <p:cNvSpPr txBox="1"/>
          <p:nvPr/>
        </p:nvSpPr>
        <p:spPr>
          <a:xfrm>
            <a:off x="3884760" y="8685360"/>
            <a:ext cx="2971440" cy="458280"/>
          </a:xfrm>
          <a:prstGeom prst="rect">
            <a:avLst/>
          </a:prstGeom>
          <a:noFill/>
          <a:ln>
            <a:noFill/>
          </a:ln>
        </p:spPr>
        <p:txBody>
          <a:bodyPr anchor="b"/>
          <a:p>
            <a:pPr algn="r">
              <a:lnSpc>
                <a:spcPct val="100000"/>
              </a:lnSpc>
            </a:pPr>
            <a:fld id="{02039A34-83C6-497A-8504-0757FF41523D}"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Key point here is that data can be stored in raw source form and then transformed as needed to support various use cases. Data can exist in binary, tabular, document, delimited text, etc. form.</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 mentioned here is one of the key capabilities of ADL… the ability to federate data from external sources and query over it without explicit copying (which might be useful/necessary in situations involving sensitive or frequently changing data).</a:t>
            </a:r>
            <a:endParaRPr b="0" lang="en-US" sz="2000" spc="-1" strike="noStrike">
              <a:solidFill>
                <a:srgbClr val="000000"/>
              </a:solidFill>
              <a:uFill>
                <a:solidFill>
                  <a:srgbClr val="ffffff"/>
                </a:solidFill>
              </a:uFill>
              <a:latin typeface="Arial"/>
            </a:endParaRPr>
          </a:p>
        </p:txBody>
      </p:sp>
      <p:sp>
        <p:nvSpPr>
          <p:cNvPr id="165" name="TextShape 2"/>
          <p:cNvSpPr txBox="1"/>
          <p:nvPr/>
        </p:nvSpPr>
        <p:spPr>
          <a:xfrm>
            <a:off x="3884760" y="8685360"/>
            <a:ext cx="2971440" cy="458280"/>
          </a:xfrm>
          <a:prstGeom prst="rect">
            <a:avLst/>
          </a:prstGeom>
          <a:noFill/>
          <a:ln>
            <a:noFill/>
          </a:ln>
        </p:spPr>
        <p:txBody>
          <a:bodyPr anchor="b"/>
          <a:p>
            <a:pPr algn="r">
              <a:lnSpc>
                <a:spcPct val="100000"/>
              </a:lnSpc>
            </a:pPr>
            <a:fld id="{42EEA443-2F3C-4A65-BAC4-FC9ABFE0F468}"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Key points: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ADL was not invented out of thin air… based on real-world experiences of real-world product teams at Microsoft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Based on open-source technologies to which you can immediately apply existing skills like Pig, Hive, etc… AND/OR you can choose to opt into newer MS-specific offerings like U-SQL that offer unique features and potentially smaller learning curve</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ADL abstracts infrastructure so that your analytics storage and jobs scale with your needs… literally Big Data-as-a-service</a:t>
            </a:r>
            <a:endParaRPr b="0" lang="en-US" sz="2000" spc="-1" strike="noStrike">
              <a:solidFill>
                <a:srgbClr val="000000"/>
              </a:solidFill>
              <a:uFill>
                <a:solidFill>
                  <a:srgbClr val="ffffff"/>
                </a:solidFill>
              </a:uFill>
              <a:latin typeface="Arial"/>
            </a:endParaRPr>
          </a:p>
        </p:txBody>
      </p:sp>
      <p:sp>
        <p:nvSpPr>
          <p:cNvPr id="167" name="TextShape 2"/>
          <p:cNvSpPr txBox="1"/>
          <p:nvPr/>
        </p:nvSpPr>
        <p:spPr>
          <a:xfrm>
            <a:off x="3884760" y="8685360"/>
            <a:ext cx="2971440" cy="458280"/>
          </a:xfrm>
          <a:prstGeom prst="rect">
            <a:avLst/>
          </a:prstGeom>
          <a:noFill/>
          <a:ln>
            <a:noFill/>
          </a:ln>
        </p:spPr>
        <p:txBody>
          <a:bodyPr anchor="b"/>
          <a:p>
            <a:pPr algn="r">
              <a:lnSpc>
                <a:spcPct val="100000"/>
              </a:lnSpc>
            </a:pPr>
            <a:fld id="{2889E8D7-5D0B-45F1-BDB4-61B69365C7F2}"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ADL Store can be used on its own (without ADL Analytics)… its just “HDFS-in-the-cloud” at its heart.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Similarly ADL Analytics can be used without touching data in an ADL Store (to query storage blobs, or perhaps against federated SQL Databases).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Of course, they work very well together and will typically be used together.</a:t>
            </a:r>
            <a:endParaRPr b="0" lang="en-US" sz="2000" spc="-1" strike="noStrike">
              <a:solidFill>
                <a:srgbClr val="000000"/>
              </a:solidFill>
              <a:uFill>
                <a:solidFill>
                  <a:srgbClr val="ffffff"/>
                </a:solidFill>
              </a:uFill>
              <a:latin typeface="Arial"/>
            </a:endParaRPr>
          </a:p>
        </p:txBody>
      </p:sp>
      <p:sp>
        <p:nvSpPr>
          <p:cNvPr id="169" name="TextShape 2"/>
          <p:cNvSpPr txBox="1"/>
          <p:nvPr/>
        </p:nvSpPr>
        <p:spPr>
          <a:xfrm>
            <a:off x="3884760" y="8685360"/>
            <a:ext cx="2971440" cy="458280"/>
          </a:xfrm>
          <a:prstGeom prst="rect">
            <a:avLst/>
          </a:prstGeom>
          <a:noFill/>
          <a:ln>
            <a:noFill/>
          </a:ln>
        </p:spPr>
        <p:txBody>
          <a:bodyPr anchor="b"/>
          <a:p>
            <a:pPr algn="r">
              <a:lnSpc>
                <a:spcPct val="100000"/>
              </a:lnSpc>
            </a:pPr>
            <a:fld id="{306CA91F-503F-4609-AD7B-06D2560F657F}"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Arial"/>
              </a:rPr>
              <a:t>Federate data from external sources - </a:t>
            </a:r>
            <a:r>
              <a:rPr b="0" lang="en-US" sz="1100" spc="-1" strike="noStrike">
                <a:solidFill>
                  <a:srgbClr val="000000"/>
                </a:solidFill>
                <a:uFill>
                  <a:solidFill>
                    <a:srgbClr val="ffffff"/>
                  </a:solidFill>
                </a:uFill>
                <a:latin typeface="Arial"/>
              </a:rPr>
              <a:t>SQL Data Warehouse, SQL Database, IaaS-hosted SQL Server</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Move data into Data Lake Store - </a:t>
            </a:r>
            <a:r>
              <a:rPr b="0" lang="en-US" sz="1100" spc="-1" strike="noStrike">
                <a:solidFill>
                  <a:srgbClr val="000000"/>
                </a:solidFill>
                <a:uFill>
                  <a:solidFill>
                    <a:srgbClr val="ffffff"/>
                  </a:solidFill>
                </a:uFill>
                <a:latin typeface="Arial"/>
              </a:rPr>
              <a:t>Azure Data Factory for ETL, Azure Stream Analytics for streaming data</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Power BI for query visualization</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Azure Data Catalog for data publishing and discovery</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Active Directory for user management and permissions</a:t>
            </a:r>
            <a:endParaRPr b="0" lang="en-US" sz="2000" spc="-1" strike="noStrike">
              <a:solidFill>
                <a:srgbClr val="000000"/>
              </a:solidFill>
              <a:uFill>
                <a:solidFill>
                  <a:srgbClr val="ffffff"/>
                </a:solidFill>
              </a:uFill>
              <a:latin typeface="Arial"/>
            </a:endParaRPr>
          </a:p>
        </p:txBody>
      </p:sp>
      <p:sp>
        <p:nvSpPr>
          <p:cNvPr id="171" name="TextShape 2"/>
          <p:cNvSpPr txBox="1"/>
          <p:nvPr/>
        </p:nvSpPr>
        <p:spPr>
          <a:xfrm>
            <a:off x="3884760" y="8685360"/>
            <a:ext cx="2971440" cy="458280"/>
          </a:xfrm>
          <a:prstGeom prst="rect">
            <a:avLst/>
          </a:prstGeom>
          <a:noFill/>
          <a:ln>
            <a:noFill/>
          </a:ln>
        </p:spPr>
        <p:txBody>
          <a:bodyPr anchor="b"/>
          <a:p>
            <a:pPr algn="r">
              <a:lnSpc>
                <a:spcPct val="100000"/>
              </a:lnSpc>
            </a:pPr>
            <a:fld id="{D76E13D2-C514-4754-BB50-6E9B82323506}"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uFill>
                  <a:solidFill>
                    <a:srgbClr val="ffffff"/>
                  </a:solidFill>
                </a:uFill>
                <a:latin typeface="+mn-lt"/>
                <a:ea typeface="+mn-ea"/>
              </a:rPr>
              <a:t>Beyond ADL Analytics, ADL Store can work as a source data repository for HDInsight; there are plans to further integrate it with other standalone open-source technologies in the Hadoop ecosystem like Spark, Storm, etc.</a:t>
            </a:r>
            <a:endParaRPr b="0" lang="en-US" sz="2000" spc="-1" strike="noStrike">
              <a:solidFill>
                <a:srgbClr val="000000"/>
              </a:solidFill>
              <a:uFill>
                <a:solidFill>
                  <a:srgbClr val="ffffff"/>
                </a:solidFill>
              </a:uFill>
              <a:latin typeface="Arial"/>
            </a:endParaRPr>
          </a:p>
        </p:txBody>
      </p:sp>
      <p:sp>
        <p:nvSpPr>
          <p:cNvPr id="173" name="TextShape 2"/>
          <p:cNvSpPr txBox="1"/>
          <p:nvPr/>
        </p:nvSpPr>
        <p:spPr>
          <a:xfrm>
            <a:off x="3884760" y="8685360"/>
            <a:ext cx="2971440" cy="458280"/>
          </a:xfrm>
          <a:prstGeom prst="rect">
            <a:avLst/>
          </a:prstGeom>
          <a:noFill/>
          <a:ln>
            <a:noFill/>
          </a:ln>
        </p:spPr>
        <p:txBody>
          <a:bodyPr anchor="b"/>
          <a:p>
            <a:pPr algn="r">
              <a:lnSpc>
                <a:spcPct val="100000"/>
              </a:lnSpc>
            </a:pPr>
            <a:fld id="{0A70D858-8E6A-4BEA-AA0C-FAF0B692081E}"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mn-lt"/>
                <a:ea typeface="+mn-ea"/>
              </a:rPr>
              <a:t>HDInsight is based on the popular Hortonworks Hadoop platform and provides a wide range of data storage and analysis capabilities, ranging from real-time stream processing to OLTP, predictive modeling, and interactive analytics.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HDInsight also supports both Windows and Linux cluster types, which maximizes opportunities to port existing code and skillsets.</a:t>
            </a:r>
            <a:endParaRPr b="0" lang="en-US" sz="2000" spc="-1" strike="noStrike">
              <a:solidFill>
                <a:srgbClr val="000000"/>
              </a:solidFill>
              <a:uFill>
                <a:solidFill>
                  <a:srgbClr val="ffffff"/>
                </a:solidFill>
              </a:uFill>
              <a:latin typeface="Arial"/>
            </a:endParaRPr>
          </a:p>
        </p:txBody>
      </p:sp>
      <p:sp>
        <p:nvSpPr>
          <p:cNvPr id="175" name="TextShape 2"/>
          <p:cNvSpPr txBox="1"/>
          <p:nvPr/>
        </p:nvSpPr>
        <p:spPr>
          <a:xfrm>
            <a:off x="3884760" y="8685360"/>
            <a:ext cx="2971440" cy="458280"/>
          </a:xfrm>
          <a:prstGeom prst="rect">
            <a:avLst/>
          </a:prstGeom>
          <a:noFill/>
          <a:ln>
            <a:noFill/>
          </a:ln>
        </p:spPr>
        <p:txBody>
          <a:bodyPr anchor="b"/>
          <a:p>
            <a:pPr algn="r">
              <a:lnSpc>
                <a:spcPct val="100000"/>
              </a:lnSpc>
            </a:pPr>
            <a:fld id="{5223EDF0-8A96-43A6-A18D-3C050A750118}"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mn-lt"/>
                <a:ea typeface="+mn-ea"/>
              </a:rPr>
              <a:t>http://hortonworks.com/apache/yarn/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t>
            </a:r>
            <a:r>
              <a:rPr b="0" lang="en-US" sz="1200" spc="-1" strike="noStrike">
                <a:solidFill>
                  <a:srgbClr val="000000"/>
                </a:solidFill>
                <a:uFill>
                  <a:solidFill>
                    <a:srgbClr val="ffffff"/>
                  </a:solidFill>
                </a:uFill>
                <a:latin typeface="+mn-lt"/>
                <a:ea typeface="+mn-ea"/>
              </a:rPr>
              <a:t>YARN is the architectural center of Hadoop that allows multiple data processing engines such as interactive SQL, real-time streaming, data science and batch processing to handle data stored in a single platform, unlocking an entirely new approach to analytics.”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From http://hadoop.apache.org/:  “[YARN is] a framework for job scheduling and cluster resource management.”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The above also happens to be a good abstract description of ADL Analytics… it schedules and manages jobs and the cluster of machines used to execute those jobs. In the case of ADL Analytics a “job” is a U-SQL query issued against one or more configured data sources.</a:t>
            </a:r>
            <a:endParaRPr b="0" lang="en-US" sz="2000" spc="-1" strike="noStrike">
              <a:solidFill>
                <a:srgbClr val="000000"/>
              </a:solidFill>
              <a:uFill>
                <a:solidFill>
                  <a:srgbClr val="ffffff"/>
                </a:solidFill>
              </a:uFill>
              <a:latin typeface="Arial"/>
            </a:endParaRPr>
          </a:p>
        </p:txBody>
      </p:sp>
      <p:sp>
        <p:nvSpPr>
          <p:cNvPr id="177" name="TextShape 2"/>
          <p:cNvSpPr txBox="1"/>
          <p:nvPr/>
        </p:nvSpPr>
        <p:spPr>
          <a:xfrm>
            <a:off x="3884760" y="8685360"/>
            <a:ext cx="2971440" cy="458280"/>
          </a:xfrm>
          <a:prstGeom prst="rect">
            <a:avLst/>
          </a:prstGeom>
          <a:noFill/>
          <a:ln>
            <a:noFill/>
          </a:ln>
        </p:spPr>
        <p:txBody>
          <a:bodyPr anchor="b"/>
          <a:p>
            <a:pPr algn="r">
              <a:lnSpc>
                <a:spcPct val="100000"/>
              </a:lnSpc>
            </a:pPr>
            <a:fld id="{5D72DB25-1A8B-47CB-9DCE-81EACCA361F9}"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Good overview of U-SQL can be found here:  http://usql.io/</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t>
            </a:r>
            <a:r>
              <a:rPr b="0" lang="en-US" sz="1200" spc="-1" strike="noStrike">
                <a:solidFill>
                  <a:srgbClr val="000000"/>
                </a:solidFill>
                <a:uFill>
                  <a:solidFill>
                    <a:srgbClr val="ffffff"/>
                  </a:solidFill>
                </a:uFill>
                <a:latin typeface="+mn-lt"/>
                <a:ea typeface="+mn-ea"/>
              </a:rPr>
              <a:t>U-SQL is built on the learnings from Microsoft’s internal experience with </a:t>
            </a:r>
            <a:r>
              <a:rPr b="0" lang="en-US" sz="1200" spc="-1" strike="noStrike">
                <a:solidFill>
                  <a:srgbClr val="000000"/>
                </a:solidFill>
                <a:uFill>
                  <a:solidFill>
                    <a:srgbClr val="ffffff"/>
                  </a:solidFill>
                </a:uFill>
                <a:latin typeface="+mn-lt"/>
                <a:ea typeface="+mn-ea"/>
                <a:hlinkClick r:id="rId1"/>
              </a:rPr>
              <a:t>SCOPE</a:t>
            </a:r>
            <a:r>
              <a:rPr b="0" lang="en-US" sz="1200" spc="-1" strike="noStrike">
                <a:solidFill>
                  <a:srgbClr val="000000"/>
                </a:solidFill>
                <a:uFill>
                  <a:solidFill>
                    <a:srgbClr val="ffffff"/>
                  </a:solidFill>
                </a:uFill>
                <a:latin typeface="+mn-lt"/>
                <a:ea typeface="+mn-ea"/>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b="0" lang="en-US" sz="2000" spc="-1" strike="noStrike">
                <a:solidFill>
                  <a:srgbClr val="000000"/>
                </a:solidFill>
                <a:uFill>
                  <a:solidFill>
                    <a:srgbClr val="ffffff"/>
                  </a:solidFill>
                </a:uFill>
                <a:latin typeface="+mn-lt"/>
                <a:ea typeface="+mn-ea"/>
              </a:rPr>
              <a:t>”</a:t>
            </a:r>
            <a:endParaRPr b="0" lang="en-US" sz="2000" spc="-1" strike="noStrike">
              <a:solidFill>
                <a:srgbClr val="000000"/>
              </a:solidFill>
              <a:uFill>
                <a:solidFill>
                  <a:srgbClr val="ffffff"/>
                </a:solidFill>
              </a:uFill>
              <a:latin typeface="Arial"/>
            </a:endParaRPr>
          </a:p>
        </p:txBody>
      </p:sp>
      <p:sp>
        <p:nvSpPr>
          <p:cNvPr id="179" name="TextShape 2"/>
          <p:cNvSpPr txBox="1"/>
          <p:nvPr/>
        </p:nvSpPr>
        <p:spPr>
          <a:xfrm>
            <a:off x="3884760" y="8685360"/>
            <a:ext cx="2971440" cy="458280"/>
          </a:xfrm>
          <a:prstGeom prst="rect">
            <a:avLst/>
          </a:prstGeom>
          <a:noFill/>
          <a:ln>
            <a:noFill/>
          </a:ln>
        </p:spPr>
        <p:txBody>
          <a:bodyPr anchor="b"/>
          <a:p>
            <a:pPr algn="r">
              <a:lnSpc>
                <a:spcPct val="100000"/>
              </a:lnSpc>
            </a:pPr>
            <a:fld id="{E0A296B4-1117-44F3-AB00-FF81AB706643}"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4"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5"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7"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8"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9"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40"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42"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43"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pic>
        <p:nvPicPr>
          <p:cNvPr id="44" name="" descr=""/>
          <p:cNvPicPr/>
          <p:nvPr/>
        </p:nvPicPr>
        <p:blipFill>
          <a:blip r:embed="rId2"/>
          <a:stretch/>
        </p:blipFill>
        <p:spPr>
          <a:xfrm>
            <a:off x="3368880" y="1825560"/>
            <a:ext cx="5452920" cy="4350960"/>
          </a:xfrm>
          <a:prstGeom prst="rect">
            <a:avLst/>
          </a:prstGeom>
          <a:ln>
            <a:noFill/>
          </a:ln>
        </p:spPr>
      </p:pic>
      <p:pic>
        <p:nvPicPr>
          <p:cNvPr id="45"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59"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1"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3"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64"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68"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69"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0"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72"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4"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76"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7"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78"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0"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1"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5"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6"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8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89"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pic>
        <p:nvPicPr>
          <p:cNvPr id="90" name="" descr=""/>
          <p:cNvPicPr/>
          <p:nvPr/>
        </p:nvPicPr>
        <p:blipFill>
          <a:blip r:embed="rId2"/>
          <a:stretch/>
        </p:blipFill>
        <p:spPr>
          <a:xfrm>
            <a:off x="3368880" y="1825560"/>
            <a:ext cx="5452920" cy="4350960"/>
          </a:xfrm>
          <a:prstGeom prst="rect">
            <a:avLst/>
          </a:prstGeom>
          <a:ln>
            <a:noFill/>
          </a:ln>
        </p:spPr>
      </p:pic>
      <p:pic>
        <p:nvPicPr>
          <p:cNvPr id="91"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17"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2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3"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4"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26"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7"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28"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Segoe U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
        <p:nvSpPr>
          <p:cNvPr id="32"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6498"/>
        </a:solidFill>
      </p:bgPr>
    </p:bg>
    <p:spTree>
      <p:nvGrpSpPr>
        <p:cNvPr id="1" name=""/>
        <p:cNvGrpSpPr/>
        <p:nvPr/>
      </p:nvGrpSpPr>
      <p:grpSpPr>
        <a:xfrm>
          <a:off x="0" y="0"/>
          <a:ext cx="0" cy="0"/>
          <a:chOff x="0" y="0"/>
          <a:chExt cx="0" cy="0"/>
        </a:xfrm>
      </p:grpSpPr>
      <p:sp>
        <p:nvSpPr>
          <p:cNvPr id="0" name="CustomShape 1"/>
          <p:cNvSpPr/>
          <p:nvPr/>
        </p:nvSpPr>
        <p:spPr>
          <a:xfrm>
            <a:off x="12324600" y="0"/>
            <a:ext cx="324360" cy="232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324600" y="915840"/>
            <a:ext cx="324360" cy="227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2324600" y="1366920"/>
            <a:ext cx="324360" cy="227880"/>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324600" y="233280"/>
            <a:ext cx="324360" cy="227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2324600" y="694800"/>
            <a:ext cx="324360" cy="232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2324600" y="1138680"/>
            <a:ext cx="324360" cy="227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12324600" y="461520"/>
            <a:ext cx="324360" cy="232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7" name="PlaceHolder 8"/>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ffffff"/>
                </a:solidFill>
                <a:uFill>
                  <a:solidFill>
                    <a:srgbClr val="ffffff"/>
                  </a:solidFill>
                </a:uFill>
                <a:latin typeface="Segoe UI"/>
              </a:rPr>
              <a:t>Click to </a:t>
            </a:r>
            <a:r>
              <a:rPr b="0" lang="en-US" sz="6000" spc="-1" strike="noStrike">
                <a:solidFill>
                  <a:srgbClr val="ffffff"/>
                </a:solidFill>
                <a:uFill>
                  <a:solidFill>
                    <a:srgbClr val="ffffff"/>
                  </a:solidFill>
                </a:uFill>
                <a:latin typeface="Segoe UI"/>
              </a:rPr>
              <a:t>edit </a:t>
            </a:r>
            <a:r>
              <a:rPr b="0" lang="en-US" sz="6000" spc="-1" strike="noStrike">
                <a:solidFill>
                  <a:srgbClr val="ffffff"/>
                </a:solidFill>
                <a:uFill>
                  <a:solidFill>
                    <a:srgbClr val="ffffff"/>
                  </a:solidFill>
                </a:uFill>
                <a:latin typeface="Segoe UI"/>
              </a:rPr>
              <a:t>Master </a:t>
            </a:r>
            <a:r>
              <a:rPr b="0" lang="en-US" sz="6000" spc="-1" strike="noStrike">
                <a:solidFill>
                  <a:srgbClr val="ffffff"/>
                </a:solidFill>
                <a:uFill>
                  <a:solidFill>
                    <a:srgbClr val="ffffff"/>
                  </a:solidFill>
                </a:uFill>
                <a:latin typeface="Segoe UI"/>
              </a:rPr>
              <a:t>title style</a:t>
            </a:r>
            <a:endParaRPr b="0" lang="en-US" sz="1800" spc="-1" strike="noStrike">
              <a:solidFill>
                <a:srgbClr val="000000"/>
              </a:solidFill>
              <a:uFill>
                <a:solidFill>
                  <a:srgbClr val="ffffff"/>
                </a:solidFill>
              </a:uFill>
              <a:latin typeface="Segoe UI"/>
            </a:endParaRPr>
          </a:p>
        </p:txBody>
      </p:sp>
      <p:sp>
        <p:nvSpPr>
          <p:cNvPr id="8" name="PlaceHolder 9"/>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Segoe UI"/>
              </a:rPr>
              <a:t>4/2/17</a:t>
            </a:r>
            <a:endParaRPr b="0" lang="en-US" sz="1400" spc="-1" strike="noStrike">
              <a:solidFill>
                <a:srgbClr val="000000"/>
              </a:solidFill>
              <a:uFill>
                <a:solidFill>
                  <a:srgbClr val="ffffff"/>
                </a:solidFill>
              </a:uFill>
              <a:latin typeface="Times New Roman"/>
            </a:endParaRPr>
          </a:p>
        </p:txBody>
      </p:sp>
      <p:sp>
        <p:nvSpPr>
          <p:cNvPr id="9" name="PlaceHolder 10"/>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sp>
        <p:nvSpPr>
          <p:cNvPr id="10" name="PlaceHolder 11"/>
          <p:cNvSpPr>
            <a:spLocks noGrp="1"/>
          </p:cNvSpPr>
          <p:nvPr>
            <p:ph type="sldNum"/>
          </p:nvPr>
        </p:nvSpPr>
        <p:spPr>
          <a:xfrm>
            <a:off x="8610480" y="6356520"/>
            <a:ext cx="2742840" cy="364680"/>
          </a:xfrm>
          <a:prstGeom prst="rect">
            <a:avLst/>
          </a:prstGeom>
        </p:spPr>
        <p:txBody>
          <a:bodyPr anchor="ctr"/>
          <a:p>
            <a:pPr algn="r">
              <a:lnSpc>
                <a:spcPct val="100000"/>
              </a:lnSpc>
            </a:pPr>
            <a:fld id="{BD23BA00-8587-4EF6-86CC-3A07CCEBD109}" type="slidenum">
              <a:rPr b="0" lang="en-US" sz="1200" spc="-1" strike="noStrike">
                <a:solidFill>
                  <a:srgbClr val="8b8b8b"/>
                </a:solidFill>
                <a:uFill>
                  <a:solidFill>
                    <a:srgbClr val="ffffff"/>
                  </a:solidFill>
                </a:uFill>
                <a:latin typeface="Segoe UI"/>
              </a:rPr>
              <a:t>&lt;number&gt;</a:t>
            </a:fld>
            <a:endParaRPr b="0" lang="en-US" sz="1400" spc="-1" strike="noStrike">
              <a:solidFill>
                <a:srgbClr val="000000"/>
              </a:solidFill>
              <a:uFill>
                <a:solidFill>
                  <a:srgbClr val="ffffff"/>
                </a:solidFill>
              </a:uFill>
              <a:latin typeface="Times New Roman"/>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Click to edit the outline text format</a:t>
            </a:r>
            <a:endParaRPr b="0" lang="en-US" sz="2800" spc="-1" strike="noStrike">
              <a:solidFill>
                <a:srgbClr val="000000"/>
              </a:solidFill>
              <a:uFill>
                <a:solidFill>
                  <a:srgbClr val="ffffff"/>
                </a:solidFill>
              </a:uFill>
              <a:latin typeface="Segoe U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Segoe UI"/>
              </a:rPr>
              <a:t>Second Outline Level</a:t>
            </a:r>
            <a:endParaRPr b="0" lang="en-US" sz="2000" spc="-1" strike="noStrike">
              <a:solidFill>
                <a:srgbClr val="000000"/>
              </a:solidFill>
              <a:uFill>
                <a:solidFill>
                  <a:srgbClr val="ffffff"/>
                </a:solidFill>
              </a:uFill>
              <a:latin typeface="Segoe U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Segoe UI"/>
              </a:rPr>
              <a:t>Third Outline Level</a:t>
            </a:r>
            <a:endParaRPr b="0" lang="en-US" sz="1800" spc="-1" strike="noStrike">
              <a:solidFill>
                <a:srgbClr val="000000"/>
              </a:solidFill>
              <a:uFill>
                <a:solidFill>
                  <a:srgbClr val="ffffff"/>
                </a:solidFill>
              </a:uFill>
              <a:latin typeface="Segoe U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Segoe UI"/>
              </a:rPr>
              <a:t>Fourth Outline Level</a:t>
            </a:r>
            <a:endParaRPr b="0" lang="en-US" sz="1800" spc="-1" strike="noStrike">
              <a:solidFill>
                <a:srgbClr val="000000"/>
              </a:solidFill>
              <a:uFill>
                <a:solidFill>
                  <a:srgbClr val="ffffff"/>
                </a:solidFill>
              </a:uFill>
              <a:latin typeface="Segoe U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Fifth Outline Level</a:t>
            </a:r>
            <a:endParaRPr b="0" lang="en-US" sz="2000" spc="-1" strike="noStrike">
              <a:solidFill>
                <a:srgbClr val="000000"/>
              </a:solidFill>
              <a:uFill>
                <a:solidFill>
                  <a:srgbClr val="ffffff"/>
                </a:solidFill>
              </a:uFill>
              <a:latin typeface="Segoe U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Sixth Outline Level</a:t>
            </a:r>
            <a:endParaRPr b="0" lang="en-US" sz="2000" spc="-1" strike="noStrike">
              <a:solidFill>
                <a:srgbClr val="000000"/>
              </a:solidFill>
              <a:uFill>
                <a:solidFill>
                  <a:srgbClr val="ffffff"/>
                </a:solidFill>
              </a:uFill>
              <a:latin typeface="Segoe U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a:rPr>
              <a:t>Seventh Outline Level</a:t>
            </a:r>
            <a:endParaRPr b="0" lang="en-US" sz="2000" spc="-1" strike="noStrike">
              <a:solidFill>
                <a:srgbClr val="000000"/>
              </a:solidFill>
              <a:uFill>
                <a:solidFill>
                  <a:srgbClr val="ffffff"/>
                </a:solidFill>
              </a:uFill>
              <a:latin typeface="Segoe U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2324600" y="0"/>
            <a:ext cx="324360" cy="232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324600" y="915840"/>
            <a:ext cx="324360" cy="227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3"/>
          <p:cNvSpPr/>
          <p:nvPr/>
        </p:nvSpPr>
        <p:spPr>
          <a:xfrm>
            <a:off x="12324600" y="1366920"/>
            <a:ext cx="324360" cy="227880"/>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12324600" y="233280"/>
            <a:ext cx="324360" cy="2278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5"/>
          <p:cNvSpPr/>
          <p:nvPr/>
        </p:nvSpPr>
        <p:spPr>
          <a:xfrm>
            <a:off x="12324600" y="694800"/>
            <a:ext cx="324360" cy="232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 name="CustomShape 6"/>
          <p:cNvSpPr/>
          <p:nvPr/>
        </p:nvSpPr>
        <p:spPr>
          <a:xfrm>
            <a:off x="12324600" y="1138680"/>
            <a:ext cx="324360" cy="227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 name="CustomShape 7"/>
          <p:cNvSpPr/>
          <p:nvPr/>
        </p:nvSpPr>
        <p:spPr>
          <a:xfrm>
            <a:off x="12324600" y="461520"/>
            <a:ext cx="324360" cy="232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53" name="PlaceHolder 8"/>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Segoe UI"/>
              </a:rPr>
              <a:t>Click to edit Master title style</a:t>
            </a:r>
            <a:endParaRPr b="0" lang="en-US" sz="1800" spc="-1" strike="noStrike">
              <a:solidFill>
                <a:srgbClr val="000000"/>
              </a:solidFill>
              <a:uFill>
                <a:solidFill>
                  <a:srgbClr val="ffffff"/>
                </a:solidFill>
              </a:uFill>
              <a:latin typeface="Segoe UI"/>
            </a:endParaRPr>
          </a:p>
        </p:txBody>
      </p:sp>
      <p:sp>
        <p:nvSpPr>
          <p:cNvPr id="54" name="PlaceHolder 9"/>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Click to edit the outline text format</a:t>
            </a:r>
            <a:endParaRPr b="0" lang="en-US" sz="2800" spc="-1" strike="noStrike">
              <a:solidFill>
                <a:srgbClr val="000000"/>
              </a:solidFill>
              <a:uFill>
                <a:solidFill>
                  <a:srgbClr val="ffffff"/>
                </a:solidFill>
              </a:uFill>
              <a:latin typeface="Segoe U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Segoe UI"/>
              </a:rPr>
              <a:t>Second Outline Level</a:t>
            </a:r>
            <a:endParaRPr b="0" lang="en-US" sz="2800" spc="-1" strike="noStrike">
              <a:solidFill>
                <a:srgbClr val="000000"/>
              </a:solidFill>
              <a:uFill>
                <a:solidFill>
                  <a:srgbClr val="ffffff"/>
                </a:solidFill>
              </a:uFill>
              <a:latin typeface="Segoe U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Third Outline Level</a:t>
            </a:r>
            <a:endParaRPr b="0" lang="en-US" sz="2800" spc="-1" strike="noStrike">
              <a:solidFill>
                <a:srgbClr val="000000"/>
              </a:solidFill>
              <a:uFill>
                <a:solidFill>
                  <a:srgbClr val="ffffff"/>
                </a:solidFill>
              </a:uFill>
              <a:latin typeface="Segoe U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Segoe UI"/>
              </a:rPr>
              <a:t>Fourth Outline Level</a:t>
            </a:r>
            <a:endParaRPr b="0" lang="en-US" sz="2800" spc="-1" strike="noStrike">
              <a:solidFill>
                <a:srgbClr val="000000"/>
              </a:solidFill>
              <a:uFill>
                <a:solidFill>
                  <a:srgbClr val="ffffff"/>
                </a:solidFill>
              </a:uFill>
              <a:latin typeface="Segoe U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Fifth Outline Level</a:t>
            </a:r>
            <a:endParaRPr b="0" lang="en-US" sz="2800" spc="-1" strike="noStrike">
              <a:solidFill>
                <a:srgbClr val="000000"/>
              </a:solidFill>
              <a:uFill>
                <a:solidFill>
                  <a:srgbClr val="ffffff"/>
                </a:solidFill>
              </a:uFill>
              <a:latin typeface="Segoe U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Segoe UI"/>
              </a:rPr>
              <a:t>Sixth Outline Level</a:t>
            </a:r>
            <a:endParaRPr b="0" lang="en-US" sz="2800" spc="-1" strike="noStrike">
              <a:solidFill>
                <a:srgbClr val="000000"/>
              </a:solidFill>
              <a:uFill>
                <a:solidFill>
                  <a:srgbClr val="ffffff"/>
                </a:solidFill>
              </a:uFill>
              <a:latin typeface="Segoe U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Segoe UI"/>
              </a:rPr>
              <a:t>Seventh Outline LevelEdit Master text styles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Second level</a:t>
            </a:r>
            <a:endParaRPr b="0" lang="en-US" sz="2800" spc="-1" strike="noStrike">
              <a:solidFill>
                <a:srgbClr val="000000"/>
              </a:solidFill>
              <a:uFill>
                <a:solidFill>
                  <a:srgbClr val="ffffff"/>
                </a:solidFill>
              </a:uFill>
              <a:latin typeface="Segoe U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a:rPr>
              <a:t>Third level</a:t>
            </a:r>
            <a:endParaRPr b="0" lang="en-US" sz="2800" spc="-1" strike="noStrike">
              <a:solidFill>
                <a:srgbClr val="000000"/>
              </a:solidFill>
              <a:uFill>
                <a:solidFill>
                  <a:srgbClr val="ffffff"/>
                </a:solidFill>
              </a:uFill>
              <a:latin typeface="Segoe U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Fourth level</a:t>
            </a:r>
            <a:endParaRPr b="0" lang="en-US" sz="2800" spc="-1" strike="noStrike">
              <a:solidFill>
                <a:srgbClr val="000000"/>
              </a:solidFill>
              <a:uFill>
                <a:solidFill>
                  <a:srgbClr val="ffffff"/>
                </a:solidFill>
              </a:uFill>
              <a:latin typeface="Segoe U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Segoe UI"/>
              </a:rPr>
              <a:t>Fifth level</a:t>
            </a:r>
            <a:endParaRPr b="0" lang="en-US" sz="2800" spc="-1" strike="noStrike">
              <a:solidFill>
                <a:srgbClr val="000000"/>
              </a:solidFill>
              <a:uFill>
                <a:solidFill>
                  <a:srgbClr val="ffffff"/>
                </a:solidFill>
              </a:uFill>
              <a:latin typeface="Segoe UI"/>
            </a:endParaRPr>
          </a:p>
        </p:txBody>
      </p:sp>
      <p:sp>
        <p:nvSpPr>
          <p:cNvPr id="55" name="PlaceHolder 10"/>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Segoe UI"/>
              </a:rPr>
              <a:t>4/2/17</a:t>
            </a:r>
            <a:endParaRPr b="0" lang="en-US" sz="1400" spc="-1" strike="noStrike">
              <a:solidFill>
                <a:srgbClr val="000000"/>
              </a:solidFill>
              <a:uFill>
                <a:solidFill>
                  <a:srgbClr val="ffffff"/>
                </a:solidFill>
              </a:uFill>
              <a:latin typeface="Times New Roman"/>
            </a:endParaRPr>
          </a:p>
        </p:txBody>
      </p:sp>
      <p:sp>
        <p:nvSpPr>
          <p:cNvPr id="56" name="PlaceHolder 11"/>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sp>
        <p:nvSpPr>
          <p:cNvPr id="57" name="PlaceHolder 12"/>
          <p:cNvSpPr>
            <a:spLocks noGrp="1"/>
          </p:cNvSpPr>
          <p:nvPr>
            <p:ph type="sldNum"/>
          </p:nvPr>
        </p:nvSpPr>
        <p:spPr>
          <a:xfrm>
            <a:off x="8610480" y="6356520"/>
            <a:ext cx="2742840" cy="364680"/>
          </a:xfrm>
          <a:prstGeom prst="rect">
            <a:avLst/>
          </a:prstGeom>
        </p:spPr>
        <p:txBody>
          <a:bodyPr anchor="ctr"/>
          <a:p>
            <a:pPr algn="r">
              <a:lnSpc>
                <a:spcPct val="100000"/>
              </a:lnSpc>
            </a:pPr>
            <a:fld id="{635C55B7-DB1B-450F-B5CC-0A6556BCE046}" type="slidenum">
              <a:rPr b="0" lang="en-US" sz="1200" spc="-1" strike="noStrike">
                <a:solidFill>
                  <a:srgbClr val="8b8b8b"/>
                </a:solidFill>
                <a:uFill>
                  <a:solidFill>
                    <a:srgbClr val="ffffff"/>
                  </a:solidFill>
                </a:uFill>
                <a:latin typeface="Segoe U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jpeg"/><Relationship Id="rId6" Type="http://schemas.openxmlformats.org/officeDocument/2006/relationships/slideLayout" Target="../slideLayouts/slideLayout13.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jpe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jpe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523880" y="1122480"/>
            <a:ext cx="9143640" cy="2331720"/>
          </a:xfrm>
          <a:prstGeom prst="rect">
            <a:avLst/>
          </a:prstGeom>
          <a:noFill/>
          <a:ln>
            <a:noFill/>
          </a:ln>
        </p:spPr>
        <p:txBody>
          <a:bodyPr anchor="b"/>
          <a:p>
            <a:pPr algn="ctr">
              <a:lnSpc>
                <a:spcPct val="100000"/>
              </a:lnSpc>
            </a:pPr>
            <a:r>
              <a:rPr b="0" lang="en-US" sz="6000" spc="-1" strike="noStrike">
                <a:solidFill>
                  <a:srgbClr val="ffffff"/>
                </a:solidFill>
                <a:uFill>
                  <a:solidFill>
                    <a:srgbClr val="ffffff"/>
                  </a:solidFill>
                </a:uFill>
                <a:latin typeface="Segoe UI"/>
              </a:rPr>
              <a:t>Azure Data Lake</a:t>
            </a:r>
            <a:endParaRPr b="0" lang="en-US" sz="1800" spc="-1" strike="noStrike">
              <a:solidFill>
                <a:srgbClr val="000000"/>
              </a:solidFill>
              <a:uFill>
                <a:solidFill>
                  <a:srgbClr val="ffffff"/>
                </a:solidFill>
              </a:uFill>
              <a:latin typeface="Segoe UI"/>
            </a:endParaRPr>
          </a:p>
        </p:txBody>
      </p:sp>
      <p:sp>
        <p:nvSpPr>
          <p:cNvPr id="98" name="TextShape 2"/>
          <p:cNvSpPr txBox="1"/>
          <p:nvPr/>
        </p:nvSpPr>
        <p:spPr>
          <a:xfrm>
            <a:off x="1523880" y="3928680"/>
            <a:ext cx="9143640" cy="1328760"/>
          </a:xfrm>
          <a:prstGeom prst="rect">
            <a:avLst/>
          </a:prstGeom>
          <a:noFill/>
          <a:ln>
            <a:noFill/>
          </a:ln>
        </p:spPr>
        <p:txBody>
          <a:bodyPr/>
          <a:p>
            <a:pPr algn="ctr">
              <a:lnSpc>
                <a:spcPct val="100000"/>
              </a:lnSpc>
            </a:pPr>
            <a:r>
              <a:rPr b="0" lang="en-US" sz="2400" spc="-1" strike="noStrike">
                <a:solidFill>
                  <a:srgbClr val="ffffff"/>
                </a:solidFill>
                <a:uFill>
                  <a:solidFill>
                    <a:srgbClr val="ffffff"/>
                  </a:solidFill>
                </a:uFill>
                <a:latin typeface="Segoe UI"/>
              </a:rPr>
              <a:t>Rohit Shrestha</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ffffff"/>
                </a:solidFill>
                <a:uFill>
                  <a:solidFill>
                    <a:srgbClr val="ffffff"/>
                  </a:solidFill>
                </a:uFill>
                <a:latin typeface="Segoe UI"/>
              </a:rPr>
              <a:t>[Rohit@brainworks.edu.np]</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46200" y="2540880"/>
            <a:ext cx="10515240" cy="754920"/>
          </a:xfrm>
          <a:prstGeom prst="rect">
            <a:avLst/>
          </a:prstGeom>
          <a:noFill/>
          <a:ln>
            <a:noFill/>
          </a:ln>
        </p:spPr>
        <p:txBody>
          <a:bodyPr/>
          <a:p>
            <a:pPr algn="ctr">
              <a:lnSpc>
                <a:spcPct val="100000"/>
              </a:lnSpc>
            </a:pPr>
            <a:r>
              <a:rPr b="0" lang="en-US" sz="6000" spc="-1" strike="noStrike">
                <a:solidFill>
                  <a:srgbClr val="000000"/>
                </a:solidFill>
                <a:uFill>
                  <a:solidFill>
                    <a:srgbClr val="ffffff"/>
                  </a:solidFill>
                </a:uFill>
                <a:latin typeface="Segoe UI"/>
              </a:rPr>
              <a:t>Demo</a:t>
            </a:r>
            <a:endParaRPr b="0" lang="en-US" sz="2800" spc="-1" strike="noStrike">
              <a:solidFill>
                <a:srgbClr val="000000"/>
              </a:solidFill>
              <a:uFill>
                <a:solidFill>
                  <a:srgbClr val="ffffff"/>
                </a:solidFill>
              </a:uFill>
              <a:latin typeface="Segoe UI"/>
            </a:endParaRPr>
          </a:p>
        </p:txBody>
      </p:sp>
      <p:sp>
        <p:nvSpPr>
          <p:cNvPr id="159"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60" name="Picture 4" descr=""/>
          <p:cNvPicPr/>
          <p:nvPr/>
        </p:nvPicPr>
        <p:blipFill>
          <a:blip r:embed="rId1"/>
          <a:stretch/>
        </p:blipFill>
        <p:spPr>
          <a:xfrm>
            <a:off x="9758520" y="5396040"/>
            <a:ext cx="2111400" cy="1364400"/>
          </a:xfrm>
          <a:prstGeom prst="rect">
            <a:avLst/>
          </a:prstGeom>
          <a:ln>
            <a:noFill/>
          </a:ln>
        </p:spPr>
      </p:pic>
      <p:pic>
        <p:nvPicPr>
          <p:cNvPr id="161" name="Picture 5" descr=""/>
          <p:cNvPicPr/>
          <p:nvPr/>
        </p:nvPicPr>
        <p:blipFill>
          <a:blip r:embed="rId2"/>
          <a:stretch/>
        </p:blipFill>
        <p:spPr>
          <a:xfrm>
            <a:off x="447840" y="5587920"/>
            <a:ext cx="2784240" cy="12596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Segoe UI"/>
              </a:rPr>
              <a:t>What is a Data Lake?</a:t>
            </a:r>
            <a:endParaRPr b="0" lang="en-US" sz="1800" spc="-1" strike="noStrike">
              <a:solidFill>
                <a:srgbClr val="000000"/>
              </a:solidFill>
              <a:uFill>
                <a:solidFill>
                  <a:srgbClr val="ffffff"/>
                </a:solidFill>
              </a:uFill>
              <a:latin typeface="Segoe UI"/>
            </a:endParaRPr>
          </a:p>
        </p:txBody>
      </p:sp>
      <p:sp>
        <p:nvSpPr>
          <p:cNvPr id="100" name="TextShape 2"/>
          <p:cNvSpPr txBox="1"/>
          <p:nvPr/>
        </p:nvSpPr>
        <p:spPr>
          <a:xfrm>
            <a:off x="1766160" y="2097720"/>
            <a:ext cx="8659440" cy="1771920"/>
          </a:xfrm>
          <a:prstGeom prst="rect">
            <a:avLst/>
          </a:prstGeom>
          <a:noFill/>
          <a:ln>
            <a:noFill/>
          </a:ln>
        </p:spPr>
        <p:txBody>
          <a:bodyPr/>
          <a:p>
            <a:pPr>
              <a:lnSpc>
                <a:spcPct val="100000"/>
              </a:lnSpc>
            </a:pPr>
            <a:r>
              <a:rPr b="0" i="1" lang="en-US" sz="3200" spc="-1" strike="noStrike">
                <a:solidFill>
                  <a:srgbClr val="5095d1"/>
                </a:solidFill>
                <a:uFill>
                  <a:solidFill>
                    <a:srgbClr val="ffffff"/>
                  </a:solidFill>
                </a:uFill>
                <a:latin typeface="Segoe UI"/>
              </a:rPr>
              <a:t>“</a:t>
            </a:r>
            <a:r>
              <a:rPr b="0" i="1" lang="en-US" sz="3200" spc="-1" strike="noStrike">
                <a:solidFill>
                  <a:srgbClr val="5095d1"/>
                </a:solidFill>
                <a:uFill>
                  <a:solidFill>
                    <a:srgbClr val="ffffff"/>
                  </a:solidFill>
                </a:uFill>
                <a:latin typeface="Segoe UI"/>
              </a:rPr>
              <a:t>A single store of all data… ranging from raw data (which implies exact copy of source system data) to transformed data which is used for various forms including reporting, visualization, analytics, and machine learning”</a:t>
            </a:r>
            <a:endParaRPr b="0" lang="en-US" sz="2800" spc="-1" strike="noStrike">
              <a:solidFill>
                <a:srgbClr val="000000"/>
              </a:solidFill>
              <a:uFill>
                <a:solidFill>
                  <a:srgbClr val="ffffff"/>
                </a:solidFill>
              </a:uFill>
              <a:latin typeface="Segoe UI"/>
            </a:endParaRPr>
          </a:p>
        </p:txBody>
      </p:sp>
      <p:pic>
        <p:nvPicPr>
          <p:cNvPr id="101" name="Picture 6" descr=""/>
          <p:cNvPicPr/>
          <p:nvPr/>
        </p:nvPicPr>
        <p:blipFill>
          <a:blip r:embed="rId1"/>
          <a:stretch/>
        </p:blipFill>
        <p:spPr>
          <a:xfrm>
            <a:off x="9758520" y="5396040"/>
            <a:ext cx="2111400" cy="1364400"/>
          </a:xfrm>
          <a:prstGeom prst="rect">
            <a:avLst/>
          </a:prstGeom>
          <a:ln>
            <a:noFill/>
          </a:ln>
        </p:spPr>
      </p:pic>
      <p:pic>
        <p:nvPicPr>
          <p:cNvPr id="102" name="Picture 7" descr=""/>
          <p:cNvPicPr/>
          <p:nvPr/>
        </p:nvPicPr>
        <p:blipFill>
          <a:blip r:embed="rId2"/>
          <a:stretch/>
        </p:blipFill>
        <p:spPr>
          <a:xfrm>
            <a:off x="447840" y="5587920"/>
            <a:ext cx="2784240" cy="1259640"/>
          </a:xfrm>
          <a:prstGeom prst="rect">
            <a:avLst/>
          </a:prstGeom>
          <a:ln>
            <a:noFill/>
          </a:ln>
        </p:spPr>
      </p:pic>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00">
                                            <p:txEl>
                                              <p:pRg st="0" end="2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Data Lake</a:t>
            </a:r>
            <a:endParaRPr b="0" lang="en-US" sz="1800" spc="-1" strike="noStrike">
              <a:solidFill>
                <a:srgbClr val="000000"/>
              </a:solidFill>
              <a:uFill>
                <a:solidFill>
                  <a:srgbClr val="ffffff"/>
                </a:solidFill>
              </a:uFill>
              <a:latin typeface="Segoe UI"/>
            </a:endParaRPr>
          </a:p>
        </p:txBody>
      </p:sp>
      <p:sp>
        <p:nvSpPr>
          <p:cNvPr id="104" name="TextShape 2"/>
          <p:cNvSpPr txBox="1"/>
          <p:nvPr/>
        </p:nvSpPr>
        <p:spPr>
          <a:xfrm>
            <a:off x="838080" y="1371600"/>
            <a:ext cx="10515240" cy="466344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Segoe UI"/>
              </a:rPr>
              <a:t>Comprehensive, big-data storage + analytics platform</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Purpose-built from real-world experiences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Office 365, Skype, Bing, etc.</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Leverage existing skills and technologies</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Benefits of an Azure-hosted service</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Elastic, dynamically provisioned compute resources for varying query needs</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Infinite storage capacity</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Focus on extracting meaning from data, not on infrastructure</a:t>
            </a:r>
            <a:endParaRPr b="0" lang="en-US" sz="2000" spc="-1" strike="noStrike">
              <a:solidFill>
                <a:srgbClr val="000000"/>
              </a:solidFill>
              <a:uFill>
                <a:solidFill>
                  <a:srgbClr val="ffffff"/>
                </a:solidFill>
              </a:uFill>
              <a:latin typeface="Segoe UI"/>
            </a:endParaRPr>
          </a:p>
          <a:p>
            <a:pPr>
              <a:lnSpc>
                <a:spcPct val="90000"/>
              </a:lnSpc>
            </a:pPr>
            <a:endParaRPr b="0" lang="en-US" sz="2800" spc="-1" strike="noStrike">
              <a:solidFill>
                <a:srgbClr val="000000"/>
              </a:solidFill>
              <a:uFill>
                <a:solidFill>
                  <a:srgbClr val="ffffff"/>
                </a:solidFill>
              </a:uFill>
              <a:latin typeface="Segoe UI"/>
            </a:endParaRPr>
          </a:p>
        </p:txBody>
      </p:sp>
      <p:pic>
        <p:nvPicPr>
          <p:cNvPr id="105" name="Picture 4" descr=""/>
          <p:cNvPicPr/>
          <p:nvPr/>
        </p:nvPicPr>
        <p:blipFill>
          <a:blip r:embed="rId1"/>
          <a:stretch/>
        </p:blipFill>
        <p:spPr>
          <a:xfrm>
            <a:off x="9758520" y="5396040"/>
            <a:ext cx="2111400" cy="1364400"/>
          </a:xfrm>
          <a:prstGeom prst="rect">
            <a:avLst/>
          </a:prstGeom>
          <a:ln>
            <a:noFill/>
          </a:ln>
        </p:spPr>
      </p:pic>
      <p:pic>
        <p:nvPicPr>
          <p:cNvPr id="106" name="Picture 5" descr=""/>
          <p:cNvPicPr/>
          <p:nvPr/>
        </p:nvPicPr>
        <p:blipFill>
          <a:blip r:embed="rId2"/>
          <a:stretch/>
        </p:blipFill>
        <p:spPr>
          <a:xfrm>
            <a:off x="447840" y="5587920"/>
            <a:ext cx="2784240" cy="1259640"/>
          </a:xfrm>
          <a:prstGeom prst="rect">
            <a:avLst/>
          </a:prstGeom>
          <a:ln>
            <a:noFill/>
          </a:ln>
        </p:spPr>
      </p:pic>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04">
                                            <p:txEl>
                                              <p:pRg st="0" end="5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04">
                                            <p:txEl>
                                              <p:pRg st="53" end="95"/>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04">
                                            <p:txEl>
                                              <p:pRg st="95"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04">
                                            <p:txEl>
                                              <p:pRg st="125" end="16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04">
                                            <p:txEl>
                                              <p:pRg st="167" end="203"/>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04">
                                            <p:txEl>
                                              <p:pRg st="203" end="278"/>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04">
                                            <p:txEl>
                                              <p:pRg st="278" end="304"/>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04">
                                            <p:txEl>
                                              <p:pRg st="304" end="36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Built on Open-Source</a:t>
            </a:r>
            <a:endParaRPr b="0" lang="en-US" sz="1800" spc="-1" strike="noStrike">
              <a:solidFill>
                <a:srgbClr val="000000"/>
              </a:solidFill>
              <a:uFill>
                <a:solidFill>
                  <a:srgbClr val="ffffff"/>
                </a:solidFill>
              </a:uFill>
              <a:latin typeface="Segoe UI"/>
            </a:endParaRPr>
          </a:p>
        </p:txBody>
      </p:sp>
      <p:pic>
        <p:nvPicPr>
          <p:cNvPr id="108" name="Picture 2" descr=""/>
          <p:cNvPicPr/>
          <p:nvPr/>
        </p:nvPicPr>
        <p:blipFill>
          <a:blip r:embed="rId1"/>
          <a:stretch/>
        </p:blipFill>
        <p:spPr>
          <a:xfrm>
            <a:off x="1503360" y="1497240"/>
            <a:ext cx="9356400" cy="3635280"/>
          </a:xfrm>
          <a:prstGeom prst="rect">
            <a:avLst/>
          </a:prstGeom>
          <a:ln>
            <a:noFill/>
          </a:ln>
        </p:spPr>
      </p:pic>
      <p:sp>
        <p:nvSpPr>
          <p:cNvPr id="109"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10" name="Picture 4" descr=""/>
          <p:cNvPicPr/>
          <p:nvPr/>
        </p:nvPicPr>
        <p:blipFill>
          <a:blip r:embed="rId2"/>
          <a:stretch/>
        </p:blipFill>
        <p:spPr>
          <a:xfrm>
            <a:off x="9758520" y="5396040"/>
            <a:ext cx="2111400" cy="1364400"/>
          </a:xfrm>
          <a:prstGeom prst="rect">
            <a:avLst/>
          </a:prstGeom>
          <a:ln>
            <a:noFill/>
          </a:ln>
        </p:spPr>
      </p:pic>
      <p:pic>
        <p:nvPicPr>
          <p:cNvPr id="111" name="Picture 5" descr=""/>
          <p:cNvPicPr/>
          <p:nvPr/>
        </p:nvPicPr>
        <p:blipFill>
          <a:blip r:embed="rId3"/>
          <a:stretch/>
        </p:blipFill>
        <p:spPr>
          <a:xfrm>
            <a:off x="447840" y="5587920"/>
            <a:ext cx="2784240" cy="1259640"/>
          </a:xfrm>
          <a:prstGeom prst="rect">
            <a:avLst/>
          </a:prstGeom>
          <a:ln>
            <a:noFill/>
          </a:ln>
        </p:spPr>
      </p:pic>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Ecosystem Integration</a:t>
            </a:r>
            <a:endParaRPr b="0" lang="en-US" sz="1800" spc="-1" strike="noStrike">
              <a:solidFill>
                <a:srgbClr val="000000"/>
              </a:solidFill>
              <a:uFill>
                <a:solidFill>
                  <a:srgbClr val="ffffff"/>
                </a:solidFill>
              </a:uFill>
              <a:latin typeface="Segoe UI"/>
            </a:endParaRPr>
          </a:p>
        </p:txBody>
      </p:sp>
      <p:pic>
        <p:nvPicPr>
          <p:cNvPr id="113" name="Picture 2" descr=""/>
          <p:cNvPicPr/>
          <p:nvPr/>
        </p:nvPicPr>
        <p:blipFill>
          <a:blip r:embed="rId1"/>
          <a:stretch/>
        </p:blipFill>
        <p:spPr>
          <a:xfrm>
            <a:off x="4509360" y="2990520"/>
            <a:ext cx="3171600" cy="1665000"/>
          </a:xfrm>
          <a:prstGeom prst="rect">
            <a:avLst/>
          </a:prstGeom>
          <a:ln>
            <a:noFill/>
          </a:ln>
        </p:spPr>
      </p:pic>
      <p:sp>
        <p:nvSpPr>
          <p:cNvPr id="114" name="CustomShape 2"/>
          <p:cNvSpPr/>
          <p:nvPr/>
        </p:nvSpPr>
        <p:spPr>
          <a:xfrm>
            <a:off x="4426200" y="4757040"/>
            <a:ext cx="3338640" cy="1006920"/>
          </a:xfrm>
          <a:prstGeom prst="rect">
            <a:avLst/>
          </a:prstGeom>
          <a:noFill/>
          <a:ln>
            <a:noFill/>
          </a:ln>
        </p:spPr>
        <p:style>
          <a:lnRef idx="0"/>
          <a:fillRef idx="0"/>
          <a:effectRef idx="0"/>
          <a:fontRef idx="minor"/>
        </p:style>
        <p:txBody>
          <a:bodyPr wrap="none" lIns="0" rIns="0" tIns="0" bIns="0"/>
          <a:p>
            <a:pPr>
              <a:lnSpc>
                <a:spcPct val="90000"/>
              </a:lnSpc>
            </a:pPr>
            <a:r>
              <a:rPr b="0" lang="en-US" sz="3200" spc="-1" strike="noStrike">
                <a:solidFill>
                  <a:srgbClr val="3e3e3e"/>
                </a:solidFill>
                <a:uFill>
                  <a:solidFill>
                    <a:srgbClr val="ffffff"/>
                  </a:solidFill>
                </a:uFill>
                <a:latin typeface="Segoe UI"/>
              </a:rPr>
              <a:t>Azure Data Lake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pic>
        <p:nvPicPr>
          <p:cNvPr id="115" name="Picture 4" descr=""/>
          <p:cNvPicPr/>
          <p:nvPr/>
        </p:nvPicPr>
        <p:blipFill>
          <a:blip r:embed="rId2"/>
          <a:stretch/>
        </p:blipFill>
        <p:spPr>
          <a:xfrm>
            <a:off x="1085400" y="1514160"/>
            <a:ext cx="1015200" cy="532800"/>
          </a:xfrm>
          <a:prstGeom prst="rect">
            <a:avLst/>
          </a:prstGeom>
          <a:ln>
            <a:noFill/>
          </a:ln>
        </p:spPr>
      </p:pic>
      <p:pic>
        <p:nvPicPr>
          <p:cNvPr id="116" name="Picture 4" descr=""/>
          <p:cNvPicPr/>
          <p:nvPr/>
        </p:nvPicPr>
        <p:blipFill>
          <a:blip r:embed="rId3"/>
          <a:stretch/>
        </p:blipFill>
        <p:spPr>
          <a:xfrm>
            <a:off x="1800000" y="1780560"/>
            <a:ext cx="1015200" cy="532800"/>
          </a:xfrm>
          <a:prstGeom prst="rect">
            <a:avLst/>
          </a:prstGeom>
          <a:ln>
            <a:noFill/>
          </a:ln>
        </p:spPr>
      </p:pic>
      <p:pic>
        <p:nvPicPr>
          <p:cNvPr id="117" name="Picture 4" descr=""/>
          <p:cNvPicPr/>
          <p:nvPr/>
        </p:nvPicPr>
        <p:blipFill>
          <a:blip r:embed="rId4"/>
          <a:stretch/>
        </p:blipFill>
        <p:spPr>
          <a:xfrm>
            <a:off x="1292040" y="2318040"/>
            <a:ext cx="1015200" cy="532800"/>
          </a:xfrm>
          <a:prstGeom prst="rect">
            <a:avLst/>
          </a:prstGeom>
          <a:ln>
            <a:noFill/>
          </a:ln>
        </p:spPr>
      </p:pic>
      <p:pic>
        <p:nvPicPr>
          <p:cNvPr id="118" name="Picture 6" descr=""/>
          <p:cNvPicPr/>
          <p:nvPr/>
        </p:nvPicPr>
        <p:blipFill>
          <a:blip r:embed="rId5"/>
          <a:stretch/>
        </p:blipFill>
        <p:spPr>
          <a:xfrm>
            <a:off x="101160" y="5049720"/>
            <a:ext cx="1760040" cy="923760"/>
          </a:xfrm>
          <a:prstGeom prst="rect">
            <a:avLst/>
          </a:prstGeom>
          <a:ln>
            <a:noFill/>
          </a:ln>
        </p:spPr>
      </p:pic>
      <p:pic>
        <p:nvPicPr>
          <p:cNvPr id="119" name="Picture 8" descr=""/>
          <p:cNvPicPr/>
          <p:nvPr/>
        </p:nvPicPr>
        <p:blipFill>
          <a:blip r:embed="rId6"/>
          <a:stretch/>
        </p:blipFill>
        <p:spPr>
          <a:xfrm>
            <a:off x="981360" y="4512240"/>
            <a:ext cx="1890000" cy="992160"/>
          </a:xfrm>
          <a:prstGeom prst="rect">
            <a:avLst/>
          </a:prstGeom>
          <a:ln>
            <a:noFill/>
          </a:ln>
        </p:spPr>
      </p:pic>
      <p:pic>
        <p:nvPicPr>
          <p:cNvPr id="120" name="Picture 10" descr=""/>
          <p:cNvPicPr/>
          <p:nvPr/>
        </p:nvPicPr>
        <p:blipFill>
          <a:blip r:embed="rId7"/>
          <a:stretch/>
        </p:blipFill>
        <p:spPr>
          <a:xfrm>
            <a:off x="9470160" y="678600"/>
            <a:ext cx="2103840" cy="1399680"/>
          </a:xfrm>
          <a:prstGeom prst="rect">
            <a:avLst/>
          </a:prstGeom>
          <a:ln>
            <a:noFill/>
          </a:ln>
        </p:spPr>
      </p:pic>
      <p:pic>
        <p:nvPicPr>
          <p:cNvPr id="121" name="Picture 14" descr=""/>
          <p:cNvPicPr/>
          <p:nvPr/>
        </p:nvPicPr>
        <p:blipFill>
          <a:blip r:embed="rId8"/>
          <a:stretch/>
        </p:blipFill>
        <p:spPr>
          <a:xfrm>
            <a:off x="8633160" y="5249520"/>
            <a:ext cx="2661840" cy="1397160"/>
          </a:xfrm>
          <a:prstGeom prst="rect">
            <a:avLst/>
          </a:prstGeom>
          <a:ln>
            <a:noFill/>
          </a:ln>
        </p:spPr>
      </p:pic>
      <p:sp>
        <p:nvSpPr>
          <p:cNvPr id="122" name="Line 3"/>
          <p:cNvSpPr/>
          <p:nvPr/>
        </p:nvSpPr>
        <p:spPr>
          <a:xfrm>
            <a:off x="2449080" y="2492640"/>
            <a:ext cx="2623320" cy="838080"/>
          </a:xfrm>
          <a:prstGeom prst="line">
            <a:avLst/>
          </a:prstGeom>
          <a:ln/>
        </p:spPr>
        <p:style>
          <a:lnRef idx="1">
            <a:schemeClr val="dk1"/>
          </a:lnRef>
          <a:fillRef idx="0">
            <a:schemeClr val="dk1"/>
          </a:fillRef>
          <a:effectRef idx="0">
            <a:schemeClr val="dk1"/>
          </a:effectRef>
          <a:fontRef idx="minor"/>
        </p:style>
      </p:sp>
      <p:sp>
        <p:nvSpPr>
          <p:cNvPr id="123" name="CustomShape 4"/>
          <p:cNvSpPr/>
          <p:nvPr/>
        </p:nvSpPr>
        <p:spPr>
          <a:xfrm>
            <a:off x="3117600" y="2402640"/>
            <a:ext cx="2238480" cy="365400"/>
          </a:xfrm>
          <a:prstGeom prst="rect">
            <a:avLst/>
          </a:prstGeom>
          <a:noFill/>
          <a:ln>
            <a:noFill/>
          </a:ln>
        </p:spPr>
        <p:style>
          <a:lnRef idx="0"/>
          <a:fillRef idx="0"/>
          <a:effectRef idx="0"/>
          <a:fontRef idx="minor"/>
        </p:style>
        <p:txBody>
          <a:bodyPr wrap="none" lIns="0" rIns="0" tIns="0" bIns="0"/>
          <a:p>
            <a:pPr>
              <a:lnSpc>
                <a:spcPct val="90000"/>
              </a:lnSpc>
            </a:pPr>
            <a:r>
              <a:rPr b="0" lang="en-US" sz="2400" spc="-1" strike="noStrike">
                <a:solidFill>
                  <a:srgbClr val="3e3e3e"/>
                </a:solidFill>
                <a:uFill>
                  <a:solidFill>
                    <a:srgbClr val="ffffff"/>
                  </a:solidFill>
                </a:uFill>
                <a:latin typeface="Segoe UI"/>
              </a:rPr>
              <a:t>Federated SQL</a:t>
            </a:r>
            <a:endParaRPr b="0" lang="en-US" sz="1800" spc="-1" strike="noStrike">
              <a:solidFill>
                <a:srgbClr val="000000"/>
              </a:solidFill>
              <a:uFill>
                <a:solidFill>
                  <a:srgbClr val="ffffff"/>
                </a:solidFill>
              </a:uFill>
              <a:latin typeface="Arial"/>
            </a:endParaRPr>
          </a:p>
        </p:txBody>
      </p:sp>
      <p:sp>
        <p:nvSpPr>
          <p:cNvPr id="124" name="Line 5"/>
          <p:cNvSpPr/>
          <p:nvPr/>
        </p:nvSpPr>
        <p:spPr>
          <a:xfrm flipV="1">
            <a:off x="2699640" y="4257720"/>
            <a:ext cx="2302200" cy="439560"/>
          </a:xfrm>
          <a:prstGeom prst="line">
            <a:avLst/>
          </a:prstGeom>
          <a:ln/>
        </p:spPr>
        <p:style>
          <a:lnRef idx="1">
            <a:schemeClr val="dk1"/>
          </a:lnRef>
          <a:fillRef idx="0">
            <a:schemeClr val="dk1"/>
          </a:fillRef>
          <a:effectRef idx="0">
            <a:schemeClr val="dk1"/>
          </a:effectRef>
          <a:fontRef idx="minor"/>
        </p:style>
      </p:sp>
      <p:sp>
        <p:nvSpPr>
          <p:cNvPr id="125" name="CustomShape 6"/>
          <p:cNvSpPr/>
          <p:nvPr/>
        </p:nvSpPr>
        <p:spPr>
          <a:xfrm>
            <a:off x="2494440" y="4046040"/>
            <a:ext cx="1836000" cy="365400"/>
          </a:xfrm>
          <a:prstGeom prst="rect">
            <a:avLst/>
          </a:prstGeom>
          <a:noFill/>
          <a:ln>
            <a:noFill/>
          </a:ln>
        </p:spPr>
        <p:style>
          <a:lnRef idx="0"/>
          <a:fillRef idx="0"/>
          <a:effectRef idx="0"/>
          <a:fontRef idx="minor"/>
        </p:style>
        <p:txBody>
          <a:bodyPr wrap="none" lIns="0" rIns="0" tIns="0" bIns="0"/>
          <a:p>
            <a:pPr>
              <a:lnSpc>
                <a:spcPct val="90000"/>
              </a:lnSpc>
            </a:pPr>
            <a:r>
              <a:rPr b="0" lang="en-US" sz="2400" spc="-1" strike="noStrike">
                <a:solidFill>
                  <a:srgbClr val="3e3e3e"/>
                </a:solidFill>
                <a:uFill>
                  <a:solidFill>
                    <a:srgbClr val="ffffff"/>
                  </a:solidFill>
                </a:uFill>
                <a:latin typeface="Segoe UI"/>
              </a:rPr>
              <a:t>Data Import</a:t>
            </a:r>
            <a:endParaRPr b="0" lang="en-US" sz="1800" spc="-1" strike="noStrike">
              <a:solidFill>
                <a:srgbClr val="000000"/>
              </a:solidFill>
              <a:uFill>
                <a:solidFill>
                  <a:srgbClr val="ffffff"/>
                </a:solidFill>
              </a:uFill>
              <a:latin typeface="Arial"/>
            </a:endParaRPr>
          </a:p>
        </p:txBody>
      </p:sp>
      <p:sp>
        <p:nvSpPr>
          <p:cNvPr id="126" name="Line 7"/>
          <p:cNvSpPr/>
          <p:nvPr/>
        </p:nvSpPr>
        <p:spPr>
          <a:xfrm flipV="1">
            <a:off x="6803280" y="2014560"/>
            <a:ext cx="2438640" cy="1021680"/>
          </a:xfrm>
          <a:prstGeom prst="line">
            <a:avLst/>
          </a:prstGeom>
          <a:ln/>
        </p:spPr>
        <p:style>
          <a:lnRef idx="1">
            <a:schemeClr val="dk1"/>
          </a:lnRef>
          <a:fillRef idx="0">
            <a:schemeClr val="dk1"/>
          </a:fillRef>
          <a:effectRef idx="0">
            <a:schemeClr val="dk1"/>
          </a:effectRef>
          <a:fontRef idx="minor"/>
        </p:style>
      </p:sp>
      <p:sp>
        <p:nvSpPr>
          <p:cNvPr id="127" name="CustomShape 8"/>
          <p:cNvSpPr/>
          <p:nvPr/>
        </p:nvSpPr>
        <p:spPr>
          <a:xfrm>
            <a:off x="6347520" y="2114640"/>
            <a:ext cx="1927440" cy="365400"/>
          </a:xfrm>
          <a:prstGeom prst="rect">
            <a:avLst/>
          </a:prstGeom>
          <a:noFill/>
          <a:ln>
            <a:noFill/>
          </a:ln>
        </p:spPr>
        <p:style>
          <a:lnRef idx="0"/>
          <a:fillRef idx="0"/>
          <a:effectRef idx="0"/>
          <a:fontRef idx="minor"/>
        </p:style>
        <p:txBody>
          <a:bodyPr wrap="none" lIns="0" rIns="0" tIns="0" bIns="0"/>
          <a:p>
            <a:pPr>
              <a:lnSpc>
                <a:spcPct val="90000"/>
              </a:lnSpc>
            </a:pPr>
            <a:r>
              <a:rPr b="0" lang="en-US" sz="2400" spc="-1" strike="noStrike">
                <a:solidFill>
                  <a:srgbClr val="3e3e3e"/>
                </a:solidFill>
                <a:uFill>
                  <a:solidFill>
                    <a:srgbClr val="ffffff"/>
                  </a:solidFill>
                </a:uFill>
                <a:latin typeface="Segoe UI"/>
              </a:rPr>
              <a:t>Visualization</a:t>
            </a:r>
            <a:endParaRPr b="0" lang="en-US" sz="1800" spc="-1" strike="noStrike">
              <a:solidFill>
                <a:srgbClr val="000000"/>
              </a:solidFill>
              <a:uFill>
                <a:solidFill>
                  <a:srgbClr val="ffffff"/>
                </a:solidFill>
              </a:uFill>
              <a:latin typeface="Arial"/>
            </a:endParaRPr>
          </a:p>
        </p:txBody>
      </p:sp>
      <p:sp>
        <p:nvSpPr>
          <p:cNvPr id="128" name="Line 9"/>
          <p:cNvSpPr/>
          <p:nvPr/>
        </p:nvSpPr>
        <p:spPr>
          <a:xfrm flipV="1">
            <a:off x="6971400" y="3697560"/>
            <a:ext cx="3170160" cy="209520"/>
          </a:xfrm>
          <a:prstGeom prst="line">
            <a:avLst/>
          </a:prstGeom>
          <a:ln/>
        </p:spPr>
        <p:style>
          <a:lnRef idx="1">
            <a:schemeClr val="dk1"/>
          </a:lnRef>
          <a:fillRef idx="0">
            <a:schemeClr val="dk1"/>
          </a:fillRef>
          <a:effectRef idx="0">
            <a:schemeClr val="dk1"/>
          </a:effectRef>
          <a:fontRef idx="minor"/>
        </p:style>
      </p:sp>
      <p:sp>
        <p:nvSpPr>
          <p:cNvPr id="129" name="CustomShape 10"/>
          <p:cNvSpPr/>
          <p:nvPr/>
        </p:nvSpPr>
        <p:spPr>
          <a:xfrm>
            <a:off x="7335000" y="3339360"/>
            <a:ext cx="2329920" cy="365400"/>
          </a:xfrm>
          <a:prstGeom prst="rect">
            <a:avLst/>
          </a:prstGeom>
          <a:noFill/>
          <a:ln>
            <a:noFill/>
          </a:ln>
        </p:spPr>
        <p:style>
          <a:lnRef idx="0"/>
          <a:fillRef idx="0"/>
          <a:effectRef idx="0"/>
          <a:fontRef idx="minor"/>
        </p:style>
        <p:txBody>
          <a:bodyPr wrap="none" lIns="0" rIns="0" tIns="0" bIns="0"/>
          <a:p>
            <a:pPr>
              <a:lnSpc>
                <a:spcPct val="90000"/>
              </a:lnSpc>
            </a:pPr>
            <a:r>
              <a:rPr b="0" lang="en-US" sz="2400" spc="-1" strike="noStrike">
                <a:solidFill>
                  <a:srgbClr val="3e3e3e"/>
                </a:solidFill>
                <a:uFill>
                  <a:solidFill>
                    <a:srgbClr val="ffffff"/>
                  </a:solidFill>
                </a:uFill>
                <a:latin typeface="Segoe UI"/>
              </a:rPr>
              <a:t>Data Discovery</a:t>
            </a:r>
            <a:endParaRPr b="0" lang="en-US" sz="1800" spc="-1" strike="noStrike">
              <a:solidFill>
                <a:srgbClr val="000000"/>
              </a:solidFill>
              <a:uFill>
                <a:solidFill>
                  <a:srgbClr val="ffffff"/>
                </a:solidFill>
              </a:uFill>
              <a:latin typeface="Arial"/>
            </a:endParaRPr>
          </a:p>
        </p:txBody>
      </p:sp>
      <p:sp>
        <p:nvSpPr>
          <p:cNvPr id="130" name="Line 11"/>
          <p:cNvSpPr/>
          <p:nvPr/>
        </p:nvSpPr>
        <p:spPr>
          <a:xfrm>
            <a:off x="7448400" y="4462560"/>
            <a:ext cx="1870200" cy="1004400"/>
          </a:xfrm>
          <a:prstGeom prst="line">
            <a:avLst/>
          </a:prstGeom>
          <a:ln/>
        </p:spPr>
        <p:style>
          <a:lnRef idx="1">
            <a:schemeClr val="dk1"/>
          </a:lnRef>
          <a:fillRef idx="0">
            <a:schemeClr val="dk1"/>
          </a:fillRef>
          <a:effectRef idx="0">
            <a:schemeClr val="dk1"/>
          </a:effectRef>
          <a:fontRef idx="minor"/>
        </p:style>
      </p:sp>
      <p:sp>
        <p:nvSpPr>
          <p:cNvPr id="131" name="CustomShape 12"/>
          <p:cNvSpPr/>
          <p:nvPr/>
        </p:nvSpPr>
        <p:spPr>
          <a:xfrm>
            <a:off x="8383680" y="4632480"/>
            <a:ext cx="1488600" cy="365400"/>
          </a:xfrm>
          <a:prstGeom prst="rect">
            <a:avLst/>
          </a:prstGeom>
          <a:noFill/>
          <a:ln>
            <a:noFill/>
          </a:ln>
        </p:spPr>
        <p:style>
          <a:lnRef idx="0"/>
          <a:fillRef idx="0"/>
          <a:effectRef idx="0"/>
          <a:fontRef idx="minor"/>
        </p:style>
        <p:txBody>
          <a:bodyPr lIns="0" rIns="0" tIns="0" bIns="0"/>
          <a:p>
            <a:pPr>
              <a:lnSpc>
                <a:spcPct val="90000"/>
              </a:lnSpc>
            </a:pPr>
            <a:r>
              <a:rPr b="0" lang="en-US" sz="2400" spc="-1" strike="noStrike">
                <a:solidFill>
                  <a:srgbClr val="3e3e3e"/>
                </a:solidFill>
                <a:uFill>
                  <a:solidFill>
                    <a:srgbClr val="ffffff"/>
                  </a:solidFill>
                </a:uFill>
                <a:latin typeface="Segoe UI"/>
              </a:rPr>
              <a:t>Security</a:t>
            </a:r>
            <a:endParaRPr b="0" lang="en-US" sz="1800" spc="-1" strike="noStrike">
              <a:solidFill>
                <a:srgbClr val="000000"/>
              </a:solidFill>
              <a:uFill>
                <a:solidFill>
                  <a:srgbClr val="ffffff"/>
                </a:solidFill>
              </a:uFill>
              <a:latin typeface="Arial"/>
            </a:endParaRPr>
          </a:p>
        </p:txBody>
      </p:sp>
      <p:pic>
        <p:nvPicPr>
          <p:cNvPr id="132" name="Picture 12" descr=""/>
          <p:cNvPicPr/>
          <p:nvPr/>
        </p:nvPicPr>
        <p:blipFill>
          <a:blip r:embed="rId9"/>
          <a:stretch/>
        </p:blipFill>
        <p:spPr>
          <a:xfrm>
            <a:off x="9579960" y="3052800"/>
            <a:ext cx="2742120" cy="1439640"/>
          </a:xfrm>
          <a:prstGeom prst="rect">
            <a:avLst/>
          </a:prstGeom>
          <a:ln>
            <a:noFill/>
          </a:ln>
        </p:spPr>
      </p:pic>
      <p:sp>
        <p:nvSpPr>
          <p:cNvPr id="133" name="TextShape 1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25"/>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28"/>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Data Lake Store</a:t>
            </a:r>
            <a:endParaRPr b="0" lang="en-US" sz="1800" spc="-1" strike="noStrike">
              <a:solidFill>
                <a:srgbClr val="000000"/>
              </a:solidFill>
              <a:uFill>
                <a:solidFill>
                  <a:srgbClr val="ffffff"/>
                </a:solidFill>
              </a:uFill>
              <a:latin typeface="Segoe UI"/>
            </a:endParaRPr>
          </a:p>
        </p:txBody>
      </p:sp>
      <p:sp>
        <p:nvSpPr>
          <p:cNvPr id="135" name="TextShape 2"/>
          <p:cNvSpPr txBox="1"/>
          <p:nvPr/>
        </p:nvSpPr>
        <p:spPr>
          <a:xfrm>
            <a:off x="838080" y="1690560"/>
            <a:ext cx="10515240" cy="4485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HDFS-as-a-service</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Durable, redundant storage</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A variety of data scenarios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High capacity</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High frequency</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High throughput</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Store data in its native format</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Structured, semi-structured, unstructured storage formats</a:t>
            </a:r>
            <a:endParaRPr b="0" lang="en-US" sz="2000" spc="-1" strike="noStrike">
              <a:solidFill>
                <a:srgbClr val="000000"/>
              </a:solidFill>
              <a:uFill>
                <a:solidFill>
                  <a:srgbClr val="ffffff"/>
                </a:solidFill>
              </a:uFill>
              <a:latin typeface="Segoe UI"/>
            </a:endParaRPr>
          </a:p>
        </p:txBody>
      </p:sp>
      <p:pic>
        <p:nvPicPr>
          <p:cNvPr id="136" name="Picture 3" descr=""/>
          <p:cNvPicPr/>
          <p:nvPr/>
        </p:nvPicPr>
        <p:blipFill>
          <a:blip r:embed="rId1"/>
          <a:stretch/>
        </p:blipFill>
        <p:spPr>
          <a:xfrm>
            <a:off x="6595200" y="2412360"/>
            <a:ext cx="5010480" cy="1314360"/>
          </a:xfrm>
          <a:prstGeom prst="rect">
            <a:avLst/>
          </a:prstGeom>
          <a:ln>
            <a:noFill/>
          </a:ln>
        </p:spPr>
      </p:pic>
      <p:sp>
        <p:nvSpPr>
          <p:cNvPr id="137"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38" name="Picture 5" descr=""/>
          <p:cNvPicPr/>
          <p:nvPr/>
        </p:nvPicPr>
        <p:blipFill>
          <a:blip r:embed="rId2"/>
          <a:stretch/>
        </p:blipFill>
        <p:spPr>
          <a:xfrm>
            <a:off x="9758520" y="5396040"/>
            <a:ext cx="2111400" cy="1364400"/>
          </a:xfrm>
          <a:prstGeom prst="rect">
            <a:avLst/>
          </a:prstGeom>
          <a:ln>
            <a:noFill/>
          </a:ln>
        </p:spPr>
      </p:pic>
      <p:pic>
        <p:nvPicPr>
          <p:cNvPr id="139" name="Picture 6" descr=""/>
          <p:cNvPicPr/>
          <p:nvPr/>
        </p:nvPicPr>
        <p:blipFill>
          <a:blip r:embed="rId3"/>
          <a:stretch/>
        </p:blipFill>
        <p:spPr>
          <a:xfrm>
            <a:off x="447840" y="5587920"/>
            <a:ext cx="2784240" cy="1259640"/>
          </a:xfrm>
          <a:prstGeom prst="rect">
            <a:avLst/>
          </a:prstGeom>
          <a:ln>
            <a:noFill/>
          </a:ln>
        </p:spPr>
      </p:pic>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35">
                                            <p:txEl>
                                              <p:pRg st="0"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35">
                                            <p:txEl>
                                              <p:pRg st="18" end="4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35">
                                            <p:txEl>
                                              <p:pRg st="45" end="73"/>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35">
                                            <p:txEl>
                                              <p:pRg st="73" end="87"/>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135">
                                            <p:txEl>
                                              <p:pRg st="87" end="102"/>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135">
                                            <p:txEl>
                                              <p:pRg st="102" end="11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35">
                                            <p:txEl>
                                              <p:pRg st="118" end="150"/>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135">
                                            <p:txEl>
                                              <p:pRg st="150" end="20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HDInsight</a:t>
            </a:r>
            <a:endParaRPr b="0" lang="en-US" sz="1800" spc="-1" strike="noStrike">
              <a:solidFill>
                <a:srgbClr val="000000"/>
              </a:solidFill>
              <a:uFill>
                <a:solidFill>
                  <a:srgbClr val="ffffff"/>
                </a:solidFill>
              </a:uFill>
              <a:latin typeface="Segoe UI"/>
            </a:endParaRPr>
          </a:p>
        </p:txBody>
      </p:sp>
      <p:sp>
        <p:nvSpPr>
          <p:cNvPr id="141" name="TextShape 2"/>
          <p:cNvSpPr txBox="1"/>
          <p:nvPr/>
        </p:nvSpPr>
        <p:spPr>
          <a:xfrm>
            <a:off x="838080" y="1825560"/>
            <a:ext cx="10515240" cy="37281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Managed, cloud-scale Apache Hadoop-as-a-service</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Full complement of Apache technologies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Spark, Storm, HBase, etc.</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Segoe UI"/>
              </a:rPr>
              <a:t>Focus on queries and data, not infrastructure</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Pay for only what you need and use</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Leverage existing skills and toolchains</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Hive, Pig, Sqoop, R, etc.</a:t>
            </a:r>
            <a:endParaRPr b="0" lang="en-US" sz="2000" spc="-1" strike="noStrike">
              <a:solidFill>
                <a:srgbClr val="000000"/>
              </a:solidFill>
              <a:uFill>
                <a:solidFill>
                  <a:srgbClr val="ffffff"/>
                </a:solidFill>
              </a:uFill>
              <a:latin typeface="Segoe UI"/>
            </a:endParaRPr>
          </a:p>
        </p:txBody>
      </p:sp>
      <p:pic>
        <p:nvPicPr>
          <p:cNvPr id="142" name="Picture 2" descr=""/>
          <p:cNvPicPr/>
          <p:nvPr/>
        </p:nvPicPr>
        <p:blipFill>
          <a:blip r:embed="rId1"/>
          <a:stretch/>
        </p:blipFill>
        <p:spPr>
          <a:xfrm>
            <a:off x="10338120" y="3339000"/>
            <a:ext cx="1854000" cy="1324440"/>
          </a:xfrm>
          <a:prstGeom prst="rect">
            <a:avLst/>
          </a:prstGeom>
          <a:ln>
            <a:noFill/>
          </a:ln>
        </p:spPr>
      </p:pic>
      <p:pic>
        <p:nvPicPr>
          <p:cNvPr id="143" name="Picture 4" descr=""/>
          <p:cNvPicPr/>
          <p:nvPr/>
        </p:nvPicPr>
        <p:blipFill>
          <a:blip r:embed="rId2"/>
          <a:stretch/>
        </p:blipFill>
        <p:spPr>
          <a:xfrm>
            <a:off x="8165520" y="3830040"/>
            <a:ext cx="2174040" cy="1173960"/>
          </a:xfrm>
          <a:prstGeom prst="rect">
            <a:avLst/>
          </a:prstGeom>
          <a:ln>
            <a:noFill/>
          </a:ln>
        </p:spPr>
      </p:pic>
      <p:pic>
        <p:nvPicPr>
          <p:cNvPr id="144" name="Picture 6" descr=""/>
          <p:cNvPicPr/>
          <p:nvPr/>
        </p:nvPicPr>
        <p:blipFill>
          <a:blip r:embed="rId3"/>
          <a:stretch/>
        </p:blipFill>
        <p:spPr>
          <a:xfrm>
            <a:off x="9386640" y="1005840"/>
            <a:ext cx="3597840" cy="2518200"/>
          </a:xfrm>
          <a:prstGeom prst="rect">
            <a:avLst/>
          </a:prstGeom>
          <a:ln>
            <a:noFill/>
          </a:ln>
        </p:spPr>
      </p:pic>
      <p:sp>
        <p:nvSpPr>
          <p:cNvPr id="145"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46" name="Picture 8" descr=""/>
          <p:cNvPicPr/>
          <p:nvPr/>
        </p:nvPicPr>
        <p:blipFill>
          <a:blip r:embed="rId4"/>
          <a:stretch/>
        </p:blipFill>
        <p:spPr>
          <a:xfrm>
            <a:off x="9758520" y="5396040"/>
            <a:ext cx="2111400" cy="1364400"/>
          </a:xfrm>
          <a:prstGeom prst="rect">
            <a:avLst/>
          </a:prstGeom>
          <a:ln>
            <a:noFill/>
          </a:ln>
        </p:spPr>
      </p:pic>
      <p:pic>
        <p:nvPicPr>
          <p:cNvPr id="147" name="Picture 9" descr=""/>
          <p:cNvPicPr/>
          <p:nvPr/>
        </p:nvPicPr>
        <p:blipFill>
          <a:blip r:embed="rId5"/>
          <a:stretch/>
        </p:blipFill>
        <p:spPr>
          <a:xfrm>
            <a:off x="447840" y="5587920"/>
            <a:ext cx="2784240" cy="125964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Azure Data Lake Analytics</a:t>
            </a:r>
            <a:endParaRPr b="0" lang="en-US" sz="1800" spc="-1" strike="noStrike">
              <a:solidFill>
                <a:srgbClr val="000000"/>
              </a:solidFill>
              <a:uFill>
                <a:solidFill>
                  <a:srgbClr val="ffffff"/>
                </a:solidFill>
              </a:uFill>
              <a:latin typeface="Segoe UI"/>
            </a:endParaRPr>
          </a:p>
        </p:txBody>
      </p:sp>
      <p:sp>
        <p:nvSpPr>
          <p:cNvPr id="14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Low-barrier alternative (or complement) to HDInsight and Hadoop ecosystem</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Scales dynamically to match data size and query complexity</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Built on Apache YARN</a:t>
            </a:r>
            <a:endParaRPr b="0" lang="en-US" sz="28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Unit of interaction is an analytics job</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Elastic infrastructure management is abstracted away</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U-SQL: query language rooted in SQL and C#</a:t>
            </a:r>
            <a:endParaRPr b="0" lang="en-US" sz="2800" spc="-1" strike="noStrike">
              <a:solidFill>
                <a:srgbClr val="000000"/>
              </a:solidFill>
              <a:uFill>
                <a:solidFill>
                  <a:srgbClr val="ffffff"/>
                </a:solidFill>
              </a:uFill>
              <a:latin typeface="Segoe UI"/>
            </a:endParaRPr>
          </a:p>
        </p:txBody>
      </p:sp>
      <p:pic>
        <p:nvPicPr>
          <p:cNvPr id="150" name="Picture 4" descr=""/>
          <p:cNvPicPr/>
          <p:nvPr/>
        </p:nvPicPr>
        <p:blipFill>
          <a:blip r:embed="rId1"/>
          <a:stretch/>
        </p:blipFill>
        <p:spPr>
          <a:xfrm>
            <a:off x="9758520" y="5396040"/>
            <a:ext cx="2111400" cy="1364400"/>
          </a:xfrm>
          <a:prstGeom prst="rect">
            <a:avLst/>
          </a:prstGeom>
          <a:ln>
            <a:noFill/>
          </a:ln>
        </p:spPr>
      </p:pic>
      <p:pic>
        <p:nvPicPr>
          <p:cNvPr id="151" name="Picture 5" descr=""/>
          <p:cNvPicPr/>
          <p:nvPr/>
        </p:nvPicPr>
        <p:blipFill>
          <a:blip r:embed="rId2"/>
          <a:stretch/>
        </p:blipFill>
        <p:spPr>
          <a:xfrm>
            <a:off x="447840" y="5587920"/>
            <a:ext cx="2784240" cy="1259640"/>
          </a:xfrm>
          <a:prstGeom prst="rect">
            <a:avLst/>
          </a:prstGeom>
          <a:ln>
            <a:noFill/>
          </a:ln>
        </p:spPr>
      </p:pic>
    </p:spTree>
  </p:cSld>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49">
                                            <p:txEl>
                                              <p:pRg st="0" end="7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49">
                                            <p:txEl>
                                              <p:pRg st="74" end="13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49">
                                            <p:txEl>
                                              <p:pRg st="133" end="15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49">
                                            <p:txEl>
                                              <p:pRg st="154" end="194"/>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149">
                                            <p:txEl>
                                              <p:pRg st="194" end="247"/>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49">
                                            <p:txEl>
                                              <p:pRg st="247" end="29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Segoe UI"/>
              </a:rPr>
              <a:t>U-SQL</a:t>
            </a:r>
            <a:endParaRPr b="0" lang="en-US" sz="1800" spc="-1" strike="noStrike">
              <a:solidFill>
                <a:srgbClr val="000000"/>
              </a:solidFill>
              <a:uFill>
                <a:solidFill>
                  <a:srgbClr val="ffffff"/>
                </a:solidFill>
              </a:uFill>
              <a:latin typeface="Segoe UI"/>
            </a:endParaRPr>
          </a:p>
        </p:txBody>
      </p:sp>
      <p:sp>
        <p:nvSpPr>
          <p:cNvPr id="15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Based on SQL and C#</a:t>
            </a:r>
            <a:endParaRPr b="0" lang="en-US" sz="28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C# expressions and types</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Tables, views, window functions, etc.</a:t>
            </a:r>
            <a:endParaRPr b="0" lang="en-US" sz="2000" spc="-1" strike="noStrike">
              <a:solidFill>
                <a:srgbClr val="000000"/>
              </a:solidFill>
              <a:uFill>
                <a:solidFill>
                  <a:srgbClr val="ffffff"/>
                </a:solidFill>
              </a:uFill>
              <a:latin typeface="Segoe U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a:rPr>
              <a:t>User-defined functions/operators/aggregators in C#</a:t>
            </a:r>
            <a:endParaRPr b="0" lang="en-US" sz="2000" spc="-1" strike="noStrike">
              <a:solidFill>
                <a:srgbClr val="000000"/>
              </a:solidFill>
              <a:uFill>
                <a:solidFill>
                  <a:srgbClr val="ffffff"/>
                </a:solidFill>
              </a:uFill>
              <a:latin typeface="Segoe U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Segoe UI"/>
              </a:rPr>
              <a:t>Typical job</a:t>
            </a:r>
            <a:endParaRPr b="0" lang="en-US" sz="2800" spc="-1" strike="noStrike">
              <a:solidFill>
                <a:srgbClr val="000000"/>
              </a:solidFill>
              <a:uFill>
                <a:solidFill>
                  <a:srgbClr val="ffffff"/>
                </a:solidFill>
              </a:uFill>
              <a:latin typeface="Segoe UI"/>
            </a:endParaRPr>
          </a:p>
          <a:p>
            <a:pPr lvl="1" marL="974520" indent="-514080">
              <a:lnSpc>
                <a:spcPct val="100000"/>
              </a:lnSpc>
              <a:buClr>
                <a:srgbClr val="000000"/>
              </a:buClr>
              <a:buFont typeface="Segoe UI"/>
              <a:buAutoNum type="arabicPeriod"/>
            </a:pPr>
            <a:r>
              <a:rPr b="0" lang="en-US" sz="2400" spc="-1" strike="noStrike">
                <a:solidFill>
                  <a:srgbClr val="000000"/>
                </a:solidFill>
                <a:uFill>
                  <a:solidFill>
                    <a:srgbClr val="ffffff"/>
                  </a:solidFill>
                </a:uFill>
                <a:latin typeface="Segoe UI"/>
              </a:rPr>
              <a:t>Read data from file/table/federated source</a:t>
            </a:r>
            <a:endParaRPr b="0" lang="en-US" sz="2000" spc="-1" strike="noStrike">
              <a:solidFill>
                <a:srgbClr val="000000"/>
              </a:solidFill>
              <a:uFill>
                <a:solidFill>
                  <a:srgbClr val="ffffff"/>
                </a:solidFill>
              </a:uFill>
              <a:latin typeface="Segoe UI"/>
            </a:endParaRPr>
          </a:p>
          <a:p>
            <a:pPr lvl="1" marL="974520" indent="-514080">
              <a:lnSpc>
                <a:spcPct val="100000"/>
              </a:lnSpc>
              <a:buClr>
                <a:srgbClr val="000000"/>
              </a:buClr>
              <a:buFont typeface="Segoe UI"/>
              <a:buAutoNum type="arabicPeriod"/>
            </a:pPr>
            <a:r>
              <a:rPr b="0" lang="en-US" sz="2400" spc="-1" strike="noStrike">
                <a:solidFill>
                  <a:srgbClr val="000000"/>
                </a:solidFill>
                <a:uFill>
                  <a:solidFill>
                    <a:srgbClr val="ffffff"/>
                  </a:solidFill>
                </a:uFill>
                <a:latin typeface="Segoe UI"/>
              </a:rPr>
              <a:t>Transform rowset in a pipeline</a:t>
            </a:r>
            <a:endParaRPr b="0" lang="en-US" sz="2000" spc="-1" strike="noStrike">
              <a:solidFill>
                <a:srgbClr val="000000"/>
              </a:solidFill>
              <a:uFill>
                <a:solidFill>
                  <a:srgbClr val="ffffff"/>
                </a:solidFill>
              </a:uFill>
              <a:latin typeface="Segoe UI"/>
            </a:endParaRPr>
          </a:p>
          <a:p>
            <a:pPr lvl="1" marL="974520" indent="-514080">
              <a:lnSpc>
                <a:spcPct val="100000"/>
              </a:lnSpc>
              <a:buClr>
                <a:srgbClr val="000000"/>
              </a:buClr>
              <a:buFont typeface="Segoe UI"/>
              <a:buAutoNum type="arabicPeriod"/>
            </a:pPr>
            <a:r>
              <a:rPr b="0" lang="en-US" sz="2400" spc="-1" strike="noStrike">
                <a:solidFill>
                  <a:srgbClr val="000000"/>
                </a:solidFill>
                <a:uFill>
                  <a:solidFill>
                    <a:srgbClr val="ffffff"/>
                  </a:solidFill>
                </a:uFill>
                <a:latin typeface="Segoe UI"/>
              </a:rPr>
              <a:t>Output rowset to table or file</a:t>
            </a:r>
            <a:endParaRPr b="0" lang="en-US" sz="2000" spc="-1" strike="noStrike">
              <a:solidFill>
                <a:srgbClr val="000000"/>
              </a:solidFill>
              <a:uFill>
                <a:solidFill>
                  <a:srgbClr val="ffffff"/>
                </a:solidFill>
              </a:uFill>
              <a:latin typeface="Segoe UI"/>
            </a:endParaRPr>
          </a:p>
        </p:txBody>
      </p:sp>
      <p:pic>
        <p:nvPicPr>
          <p:cNvPr id="154" name="Picture 3" descr=""/>
          <p:cNvPicPr/>
          <p:nvPr/>
        </p:nvPicPr>
        <p:blipFill>
          <a:blip r:embed="rId1"/>
          <a:stretch/>
        </p:blipFill>
        <p:spPr>
          <a:xfrm>
            <a:off x="6540120" y="365040"/>
            <a:ext cx="5234400" cy="2056680"/>
          </a:xfrm>
          <a:prstGeom prst="rect">
            <a:avLst/>
          </a:prstGeom>
          <a:ln>
            <a:solidFill>
              <a:schemeClr val="bg1">
                <a:lumMod val="75000"/>
              </a:schemeClr>
            </a:solidFill>
          </a:ln>
        </p:spPr>
      </p:pic>
      <p:sp>
        <p:nvSpPr>
          <p:cNvPr id="155"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Segoe UI"/>
              </a:rPr>
              <a:t>jk</a:t>
            </a:r>
            <a:endParaRPr b="0" lang="en-US" sz="1400" spc="-1" strike="noStrike">
              <a:solidFill>
                <a:srgbClr val="000000"/>
              </a:solidFill>
              <a:uFill>
                <a:solidFill>
                  <a:srgbClr val="ffffff"/>
                </a:solidFill>
              </a:uFill>
              <a:latin typeface="Times New Roman"/>
            </a:endParaRPr>
          </a:p>
        </p:txBody>
      </p:sp>
      <p:pic>
        <p:nvPicPr>
          <p:cNvPr id="156" name="Picture 5" descr=""/>
          <p:cNvPicPr/>
          <p:nvPr/>
        </p:nvPicPr>
        <p:blipFill>
          <a:blip r:embed="rId2"/>
          <a:stretch/>
        </p:blipFill>
        <p:spPr>
          <a:xfrm>
            <a:off x="9758520" y="5396040"/>
            <a:ext cx="2111400" cy="1364400"/>
          </a:xfrm>
          <a:prstGeom prst="rect">
            <a:avLst/>
          </a:prstGeom>
          <a:ln>
            <a:noFill/>
          </a:ln>
        </p:spPr>
      </p:pic>
      <p:pic>
        <p:nvPicPr>
          <p:cNvPr id="157" name="Picture 6" descr=""/>
          <p:cNvPicPr/>
          <p:nvPr/>
        </p:nvPicPr>
        <p:blipFill>
          <a:blip r:embed="rId3"/>
          <a:stretch/>
        </p:blipFill>
        <p:spPr>
          <a:xfrm>
            <a:off x="447840" y="5587920"/>
            <a:ext cx="2784240" cy="1259640"/>
          </a:xfrm>
          <a:prstGeom prst="rect">
            <a:avLst/>
          </a:prstGeom>
          <a:ln>
            <a:noFill/>
          </a:ln>
        </p:spPr>
      </p:pic>
    </p:spTree>
  </p:cSld>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53">
                                            <p:txEl>
                                              <p:pRg st="0" end="20"/>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153">
                                            <p:txEl>
                                              <p:pRg st="20" end="45"/>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53">
                                            <p:txEl>
                                              <p:pRg st="45" end="83"/>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153">
                                            <p:txEl>
                                              <p:pRg st="83" end="134"/>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53">
                                            <p:txEl>
                                              <p:pRg st="134" end="146"/>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153">
                                            <p:txEl>
                                              <p:pRg st="146" end="189"/>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153">
                                            <p:txEl>
                                              <p:pRg st="189" end="220"/>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153">
                                            <p:txEl>
                                              <p:pRg st="220" end="251"/>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7534</TotalTime>
  <Application>LibreOffice/5.1.6.2$Linux_X86_64 LibreOffice_project/10m0$Build-2</Application>
  <Words>892</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2016-04-21T18:51:19Z</dcterms:created>
  <dc:creator>Gavin Gear</dc:creator>
  <dc:description/>
  <dc:language>en-US</dc:language>
  <cp:lastModifiedBy/>
  <dcterms:modified xsi:type="dcterms:W3CDTF">2017-04-02T08:34:51Z</dcterms:modified>
  <cp:revision>129</cp:revision>
  <dc:subject/>
  <dc:title>Azure Data Lake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