
<file path=[Content_Types].xml><?xml version="1.0" encoding="utf-8"?>
<Types xmlns="http://schemas.openxmlformats.org/package/2006/content-types">
  <Override PartName="/_rels/.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21.jpeg" ContentType="image/jpeg"/>
  <Override PartName="/ppt/media/image20.png" ContentType="image/png"/>
  <Override PartName="/ppt/media/image18.png" ContentType="image/png"/>
  <Override PartName="/ppt/media/image17.png" ContentType="image/png"/>
  <Override PartName="/ppt/media/image15.png" ContentType="image/png"/>
  <Override PartName="/ppt/media/image12.png" ContentType="image/png"/>
  <Override PartName="/ppt/media/image11.png" ContentType="image/png"/>
  <Override PartName="/ppt/media/image4.png" ContentType="image/png"/>
  <Override PartName="/ppt/media/image3.png" ContentType="image/png"/>
  <Override PartName="/ppt/media/image19.jpeg" ContentType="image/jpeg"/>
  <Override PartName="/ppt/media/image1.png" ContentType="image/png"/>
  <Override PartName="/ppt/media/image16.jpeg" ContentType="image/jpeg"/>
  <Override PartName="/ppt/media/image5.png" ContentType="image/png"/>
  <Override PartName="/ppt/media/image6.png" ContentType="image/png"/>
  <Override PartName="/ppt/media/image2.png" ContentType="image/png"/>
  <Override PartName="/ppt/media/image7.jpeg" ContentType="image/jpeg"/>
  <Override PartName="/ppt/media/image8.png" ContentType="image/png"/>
  <Override PartName="/ppt/media/image13.jpeg" ContentType="image/jpeg"/>
  <Override PartName="/ppt/media/image9.png" ContentType="image/png"/>
  <Override PartName="/ppt/media/image14.png" ContentType="image/png"/>
  <Override PartName="/ppt/media/image10.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93"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94"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95"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96" name="PlaceHolder 5"/>
          <p:cNvSpPr>
            <a:spLocks noGrp="1"/>
          </p:cNvSpPr>
          <p:nvPr>
            <p:ph type="sldNum"/>
          </p:nvPr>
        </p:nvSpPr>
        <p:spPr>
          <a:xfrm>
            <a:off x="4278960" y="10157400"/>
            <a:ext cx="3280680" cy="534240"/>
          </a:xfrm>
          <a:prstGeom prst="rect">
            <a:avLst/>
          </a:prstGeom>
        </p:spPr>
        <p:txBody>
          <a:bodyPr lIns="0" rIns="0" tIns="0" bIns="0" anchor="b"/>
          <a:p>
            <a:pPr algn="r"/>
            <a:fld id="{CAE22DFF-6EB5-4292-8F52-4FD13C33BE2D}"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29" name="TextShape 2"/>
          <p:cNvSpPr txBox="1"/>
          <p:nvPr/>
        </p:nvSpPr>
        <p:spPr>
          <a:xfrm>
            <a:off x="3884760" y="8685360"/>
            <a:ext cx="2971440" cy="458280"/>
          </a:xfrm>
          <a:prstGeom prst="rect">
            <a:avLst/>
          </a:prstGeom>
          <a:noFill/>
          <a:ln>
            <a:noFill/>
          </a:ln>
        </p:spPr>
        <p:txBody>
          <a:bodyPr anchor="b"/>
          <a:p>
            <a:pPr algn="r">
              <a:lnSpc>
                <a:spcPct val="100000"/>
              </a:lnSpc>
            </a:pPr>
            <a:fld id="{E090C613-C05E-4301-B3BF-7673348FC1D2}"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Apache Hive is a data warehouse infrastructure built on top of Hadoop for providing data summarization, query, and analysis. Initially developed by Facebook, Apache Hive is now used and developed by other companies such as Netflix. Amazon maintains a software fork of Apache Hive that is included in Amazon Elastic MapReduce on Amazon Web Services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NOTE: Removed “Linux and Windows because of Spark’s decision to remove Windows support.  Probably worth de-emphasizing the OS and instead focusing on the HDI platforms offered.</a:t>
            </a:r>
            <a:endParaRPr b="0" lang="en-US" sz="2000" spc="-1" strike="noStrike">
              <a:solidFill>
                <a:srgbClr val="000000"/>
              </a:solidFill>
              <a:uFill>
                <a:solidFill>
                  <a:srgbClr val="ffffff"/>
                </a:solidFill>
              </a:uFill>
              <a:latin typeface="Arial"/>
            </a:endParaRPr>
          </a:p>
        </p:txBody>
      </p:sp>
      <p:sp>
        <p:nvSpPr>
          <p:cNvPr id="131" name="TextShape 2"/>
          <p:cNvSpPr txBox="1"/>
          <p:nvPr/>
        </p:nvSpPr>
        <p:spPr>
          <a:xfrm>
            <a:off x="3884760" y="8685360"/>
            <a:ext cx="2971440" cy="458280"/>
          </a:xfrm>
          <a:prstGeom prst="rect">
            <a:avLst/>
          </a:prstGeom>
          <a:noFill/>
          <a:ln>
            <a:noFill/>
          </a:ln>
        </p:spPr>
        <p:txBody>
          <a:bodyPr anchor="b"/>
          <a:p>
            <a:pPr algn="r">
              <a:lnSpc>
                <a:spcPct val="100000"/>
              </a:lnSpc>
            </a:pPr>
            <a:fld id="{592F6169-525A-459E-9F75-79386FD2389A}"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3" name="TextShape 2"/>
          <p:cNvSpPr txBox="1"/>
          <p:nvPr/>
        </p:nvSpPr>
        <p:spPr>
          <a:xfrm>
            <a:off x="3884760" y="8685360"/>
            <a:ext cx="2971440" cy="458280"/>
          </a:xfrm>
          <a:prstGeom prst="rect">
            <a:avLst/>
          </a:prstGeom>
          <a:noFill/>
          <a:ln>
            <a:noFill/>
          </a:ln>
        </p:spPr>
        <p:txBody>
          <a:bodyPr anchor="b"/>
          <a:p>
            <a:pPr algn="r">
              <a:lnSpc>
                <a:spcPct val="100000"/>
              </a:lnSpc>
            </a:pPr>
            <a:fld id="{A998A28F-89A0-482B-859B-564F9147CD18}"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34"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35"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37"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38"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39"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40"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42"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43"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pic>
        <p:nvPicPr>
          <p:cNvPr id="44" name="" descr=""/>
          <p:cNvPicPr/>
          <p:nvPr/>
        </p:nvPicPr>
        <p:blipFill>
          <a:blip r:embed="rId2"/>
          <a:stretch/>
        </p:blipFill>
        <p:spPr>
          <a:xfrm>
            <a:off x="3368880" y="1825560"/>
            <a:ext cx="5452920" cy="4350960"/>
          </a:xfrm>
          <a:prstGeom prst="rect">
            <a:avLst/>
          </a:prstGeom>
          <a:ln>
            <a:noFill/>
          </a:ln>
        </p:spPr>
      </p:pic>
      <p:pic>
        <p:nvPicPr>
          <p:cNvPr id="45"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59"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61"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63"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64"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68"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69"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70"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13"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72"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7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74"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76"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77"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78"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80"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81"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8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8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85"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86"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8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89"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pic>
        <p:nvPicPr>
          <p:cNvPr id="90" name="" descr=""/>
          <p:cNvPicPr/>
          <p:nvPr/>
        </p:nvPicPr>
        <p:blipFill>
          <a:blip r:embed="rId2"/>
          <a:stretch/>
        </p:blipFill>
        <p:spPr>
          <a:xfrm>
            <a:off x="3368880" y="1825560"/>
            <a:ext cx="5452920" cy="4350960"/>
          </a:xfrm>
          <a:prstGeom prst="rect">
            <a:avLst/>
          </a:prstGeom>
          <a:ln>
            <a:noFill/>
          </a:ln>
        </p:spPr>
      </p:pic>
      <p:pic>
        <p:nvPicPr>
          <p:cNvPr id="91"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1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17"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18"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2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23"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24"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26"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27"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28"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32"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6498"/>
        </a:solidFill>
      </p:bgPr>
    </p:bg>
    <p:spTree>
      <p:nvGrpSpPr>
        <p:cNvPr id="1" name=""/>
        <p:cNvGrpSpPr/>
        <p:nvPr/>
      </p:nvGrpSpPr>
      <p:grpSpPr>
        <a:xfrm>
          <a:off x="0" y="0"/>
          <a:ext cx="0" cy="0"/>
          <a:chOff x="0" y="0"/>
          <a:chExt cx="0" cy="0"/>
        </a:xfrm>
      </p:grpSpPr>
      <p:sp>
        <p:nvSpPr>
          <p:cNvPr id="0" name="CustomShape 1"/>
          <p:cNvSpPr/>
          <p:nvPr/>
        </p:nvSpPr>
        <p:spPr>
          <a:xfrm>
            <a:off x="12324600" y="0"/>
            <a:ext cx="324360" cy="232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12324600" y="915840"/>
            <a:ext cx="324360" cy="227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12324600" y="1366920"/>
            <a:ext cx="324360" cy="227880"/>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12324600" y="233280"/>
            <a:ext cx="324360" cy="2278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12324600" y="694800"/>
            <a:ext cx="324360" cy="232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12324600" y="1138680"/>
            <a:ext cx="324360" cy="2278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6" name="CustomShape 7"/>
          <p:cNvSpPr/>
          <p:nvPr/>
        </p:nvSpPr>
        <p:spPr>
          <a:xfrm>
            <a:off x="12324600" y="461520"/>
            <a:ext cx="324360" cy="232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7" name="PlaceHolder 8"/>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ffffff"/>
                </a:solidFill>
                <a:uFill>
                  <a:solidFill>
                    <a:srgbClr val="ffffff"/>
                  </a:solidFill>
                </a:uFill>
                <a:latin typeface="Segoe UI"/>
              </a:rPr>
              <a:t>Click to edit Master </a:t>
            </a:r>
            <a:r>
              <a:rPr b="0" lang="en-US" sz="6000" spc="-1" strike="noStrike">
                <a:solidFill>
                  <a:srgbClr val="ffffff"/>
                </a:solidFill>
                <a:uFill>
                  <a:solidFill>
                    <a:srgbClr val="ffffff"/>
                  </a:solidFill>
                </a:uFill>
                <a:latin typeface="Segoe UI"/>
              </a:rPr>
              <a:t>title style</a:t>
            </a:r>
            <a:endParaRPr b="0" lang="en-US" sz="1800" spc="-1" strike="noStrike">
              <a:solidFill>
                <a:srgbClr val="000000"/>
              </a:solidFill>
              <a:uFill>
                <a:solidFill>
                  <a:srgbClr val="ffffff"/>
                </a:solidFill>
              </a:uFill>
              <a:latin typeface="Segoe UI"/>
            </a:endParaRPr>
          </a:p>
        </p:txBody>
      </p:sp>
      <p:sp>
        <p:nvSpPr>
          <p:cNvPr id="8" name="PlaceHolder 9"/>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Segoe UI"/>
              </a:rPr>
              <a:t>4/2/17</a:t>
            </a:r>
            <a:endParaRPr b="0" lang="en-US" sz="1400" spc="-1" strike="noStrike">
              <a:solidFill>
                <a:srgbClr val="000000"/>
              </a:solidFill>
              <a:uFill>
                <a:solidFill>
                  <a:srgbClr val="ffffff"/>
                </a:solidFill>
              </a:uFill>
              <a:latin typeface="Times New Roman"/>
            </a:endParaRPr>
          </a:p>
        </p:txBody>
      </p:sp>
      <p:sp>
        <p:nvSpPr>
          <p:cNvPr id="9" name="PlaceHolder 10"/>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0" name="PlaceHolder 11"/>
          <p:cNvSpPr>
            <a:spLocks noGrp="1"/>
          </p:cNvSpPr>
          <p:nvPr>
            <p:ph type="sldNum"/>
          </p:nvPr>
        </p:nvSpPr>
        <p:spPr>
          <a:xfrm>
            <a:off x="8610480" y="6356520"/>
            <a:ext cx="2742840" cy="364680"/>
          </a:xfrm>
          <a:prstGeom prst="rect">
            <a:avLst/>
          </a:prstGeom>
        </p:spPr>
        <p:txBody>
          <a:bodyPr anchor="ctr"/>
          <a:p>
            <a:pPr algn="r">
              <a:lnSpc>
                <a:spcPct val="100000"/>
              </a:lnSpc>
            </a:pPr>
            <a:fld id="{AB35FDE0-9DEA-4337-A933-DF677A6CD2EB}" type="slidenum">
              <a:rPr b="0" lang="en-US" sz="1200" spc="-1" strike="noStrike">
                <a:solidFill>
                  <a:srgbClr val="8b8b8b"/>
                </a:solidFill>
                <a:uFill>
                  <a:solidFill>
                    <a:srgbClr val="ffffff"/>
                  </a:solidFill>
                </a:uFill>
                <a:latin typeface="Segoe UI"/>
              </a:rPr>
              <a:t>&lt;number&gt;</a:t>
            </a:fld>
            <a:endParaRPr b="0" lang="en-US" sz="1400" spc="-1" strike="noStrike">
              <a:solidFill>
                <a:srgbClr val="000000"/>
              </a:solidFill>
              <a:uFill>
                <a:solidFill>
                  <a:srgbClr val="ffffff"/>
                </a:solidFill>
              </a:uFill>
              <a:latin typeface="Times New Roman"/>
            </a:endParaRPr>
          </a:p>
        </p:txBody>
      </p:sp>
      <p:sp>
        <p:nvSpPr>
          <p:cNvPr id="11" name="PlaceHolder 1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Segoe UI"/>
              </a:rPr>
              <a:t>Click to edit the outline text format</a:t>
            </a:r>
            <a:endParaRPr b="0" lang="en-US" sz="2800" spc="-1" strike="noStrike">
              <a:solidFill>
                <a:srgbClr val="000000"/>
              </a:solidFill>
              <a:uFill>
                <a:solidFill>
                  <a:srgbClr val="ffffff"/>
                </a:solidFill>
              </a:uFill>
              <a:latin typeface="Segoe U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Segoe UI"/>
              </a:rPr>
              <a:t>Second Outline Level</a:t>
            </a:r>
            <a:endParaRPr b="0" lang="en-US" sz="2000" spc="-1" strike="noStrike">
              <a:solidFill>
                <a:srgbClr val="000000"/>
              </a:solidFill>
              <a:uFill>
                <a:solidFill>
                  <a:srgbClr val="ffffff"/>
                </a:solidFill>
              </a:uFill>
              <a:latin typeface="Segoe U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Segoe UI"/>
              </a:rPr>
              <a:t>Third Outline Level</a:t>
            </a:r>
            <a:endParaRPr b="0" lang="en-US" sz="1800" spc="-1" strike="noStrike">
              <a:solidFill>
                <a:srgbClr val="000000"/>
              </a:solidFill>
              <a:uFill>
                <a:solidFill>
                  <a:srgbClr val="ffffff"/>
                </a:solidFill>
              </a:uFill>
              <a:latin typeface="Segoe U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Segoe UI"/>
              </a:rPr>
              <a:t>Fourth Outline Level</a:t>
            </a:r>
            <a:endParaRPr b="0" lang="en-US" sz="1800" spc="-1" strike="noStrike">
              <a:solidFill>
                <a:srgbClr val="000000"/>
              </a:solidFill>
              <a:uFill>
                <a:solidFill>
                  <a:srgbClr val="ffffff"/>
                </a:solidFill>
              </a:uFill>
              <a:latin typeface="Segoe U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a:rPr>
              <a:t>Fifth Outline Level</a:t>
            </a:r>
            <a:endParaRPr b="0" lang="en-US" sz="2000" spc="-1" strike="noStrike">
              <a:solidFill>
                <a:srgbClr val="000000"/>
              </a:solidFill>
              <a:uFill>
                <a:solidFill>
                  <a:srgbClr val="ffffff"/>
                </a:solidFill>
              </a:uFill>
              <a:latin typeface="Segoe U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a:rPr>
              <a:t>Sixth Outline Level</a:t>
            </a:r>
            <a:endParaRPr b="0" lang="en-US" sz="2000" spc="-1" strike="noStrike">
              <a:solidFill>
                <a:srgbClr val="000000"/>
              </a:solidFill>
              <a:uFill>
                <a:solidFill>
                  <a:srgbClr val="ffffff"/>
                </a:solidFill>
              </a:uFill>
              <a:latin typeface="Segoe U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a:rPr>
              <a:t>Seventh Outline Level</a:t>
            </a:r>
            <a:endParaRPr b="0" lang="en-US" sz="2000" spc="-1" strike="noStrike">
              <a:solidFill>
                <a:srgbClr val="000000"/>
              </a:solidFill>
              <a:uFill>
                <a:solidFill>
                  <a:srgbClr val="ffffff"/>
                </a:solidFill>
              </a:uFill>
              <a:latin typeface="Segoe U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2324600" y="0"/>
            <a:ext cx="324360" cy="232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47" name="CustomShape 2"/>
          <p:cNvSpPr/>
          <p:nvPr/>
        </p:nvSpPr>
        <p:spPr>
          <a:xfrm>
            <a:off x="12324600" y="915840"/>
            <a:ext cx="324360" cy="227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8" name="CustomShape 3"/>
          <p:cNvSpPr/>
          <p:nvPr/>
        </p:nvSpPr>
        <p:spPr>
          <a:xfrm>
            <a:off x="12324600" y="1366920"/>
            <a:ext cx="324360" cy="227880"/>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12324600" y="233280"/>
            <a:ext cx="324360" cy="2278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50" name="CustomShape 5"/>
          <p:cNvSpPr/>
          <p:nvPr/>
        </p:nvSpPr>
        <p:spPr>
          <a:xfrm>
            <a:off x="12324600" y="694800"/>
            <a:ext cx="324360" cy="232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1" name="CustomShape 6"/>
          <p:cNvSpPr/>
          <p:nvPr/>
        </p:nvSpPr>
        <p:spPr>
          <a:xfrm>
            <a:off x="12324600" y="1138680"/>
            <a:ext cx="324360" cy="2278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2" name="CustomShape 7"/>
          <p:cNvSpPr/>
          <p:nvPr/>
        </p:nvSpPr>
        <p:spPr>
          <a:xfrm>
            <a:off x="12324600" y="461520"/>
            <a:ext cx="324360" cy="232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53" name="PlaceHolder 8"/>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Segoe UI"/>
              </a:rPr>
              <a:t>Click to edit Master title style</a:t>
            </a:r>
            <a:endParaRPr b="0" lang="en-US" sz="1800" spc="-1" strike="noStrike">
              <a:solidFill>
                <a:srgbClr val="000000"/>
              </a:solidFill>
              <a:uFill>
                <a:solidFill>
                  <a:srgbClr val="ffffff"/>
                </a:solidFill>
              </a:uFill>
              <a:latin typeface="Segoe UI"/>
            </a:endParaRPr>
          </a:p>
        </p:txBody>
      </p:sp>
      <p:sp>
        <p:nvSpPr>
          <p:cNvPr id="54" name="PlaceHolder 9"/>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Segoe UI"/>
              </a:rPr>
              <a:t>Click to edit the outline text format</a:t>
            </a:r>
            <a:endParaRPr b="0" lang="en-US" sz="2800" spc="-1" strike="noStrike">
              <a:solidFill>
                <a:srgbClr val="000000"/>
              </a:solidFill>
              <a:uFill>
                <a:solidFill>
                  <a:srgbClr val="ffffff"/>
                </a:solidFill>
              </a:uFill>
              <a:latin typeface="Segoe U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Segoe UI"/>
              </a:rPr>
              <a:t>Second Outline Level</a:t>
            </a:r>
            <a:endParaRPr b="0" lang="en-US" sz="2800" spc="-1" strike="noStrike">
              <a:solidFill>
                <a:srgbClr val="000000"/>
              </a:solidFill>
              <a:uFill>
                <a:solidFill>
                  <a:srgbClr val="ffffff"/>
                </a:solidFill>
              </a:uFill>
              <a:latin typeface="Segoe U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Segoe UI"/>
              </a:rPr>
              <a:t>Third Outline Level</a:t>
            </a:r>
            <a:endParaRPr b="0" lang="en-US" sz="2800" spc="-1" strike="noStrike">
              <a:solidFill>
                <a:srgbClr val="000000"/>
              </a:solidFill>
              <a:uFill>
                <a:solidFill>
                  <a:srgbClr val="ffffff"/>
                </a:solidFill>
              </a:uFill>
              <a:latin typeface="Segoe U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Segoe UI"/>
              </a:rPr>
              <a:t>Fourth Outline Level</a:t>
            </a:r>
            <a:endParaRPr b="0" lang="en-US" sz="2800" spc="-1" strike="noStrike">
              <a:solidFill>
                <a:srgbClr val="000000"/>
              </a:solidFill>
              <a:uFill>
                <a:solidFill>
                  <a:srgbClr val="ffffff"/>
                </a:solidFill>
              </a:uFill>
              <a:latin typeface="Segoe U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Segoe UI"/>
              </a:rPr>
              <a:t>Fifth Outline Level</a:t>
            </a:r>
            <a:endParaRPr b="0" lang="en-US" sz="2800" spc="-1" strike="noStrike">
              <a:solidFill>
                <a:srgbClr val="000000"/>
              </a:solidFill>
              <a:uFill>
                <a:solidFill>
                  <a:srgbClr val="ffffff"/>
                </a:solidFill>
              </a:uFill>
              <a:latin typeface="Segoe U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Segoe UI"/>
              </a:rPr>
              <a:t>Sixth Outline Level</a:t>
            </a:r>
            <a:endParaRPr b="0" lang="en-US" sz="2800" spc="-1" strike="noStrike">
              <a:solidFill>
                <a:srgbClr val="000000"/>
              </a:solidFill>
              <a:uFill>
                <a:solidFill>
                  <a:srgbClr val="ffffff"/>
                </a:solidFill>
              </a:uFill>
              <a:latin typeface="Segoe U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Segoe UI"/>
              </a:rPr>
              <a:t>Seventh Outline LevelEdit Master text styles</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Second level</a:t>
            </a:r>
            <a:endParaRPr b="0" lang="en-US" sz="2800" spc="-1" strike="noStrike">
              <a:solidFill>
                <a:srgbClr val="000000"/>
              </a:solidFill>
              <a:uFill>
                <a:solidFill>
                  <a:srgbClr val="ffffff"/>
                </a:solidFill>
              </a:uFill>
              <a:latin typeface="Segoe U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a:rPr>
              <a:t>Third level</a:t>
            </a:r>
            <a:endParaRPr b="0" lang="en-US" sz="2800" spc="-1" strike="noStrike">
              <a:solidFill>
                <a:srgbClr val="000000"/>
              </a:solidFill>
              <a:uFill>
                <a:solidFill>
                  <a:srgbClr val="ffffff"/>
                </a:solidFill>
              </a:uFill>
              <a:latin typeface="Segoe U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Segoe UI"/>
              </a:rPr>
              <a:t>Fourth level</a:t>
            </a:r>
            <a:endParaRPr b="0" lang="en-US" sz="2800" spc="-1" strike="noStrike">
              <a:solidFill>
                <a:srgbClr val="000000"/>
              </a:solidFill>
              <a:uFill>
                <a:solidFill>
                  <a:srgbClr val="ffffff"/>
                </a:solidFill>
              </a:uFill>
              <a:latin typeface="Segoe U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Segoe UI"/>
              </a:rPr>
              <a:t>Fifth level</a:t>
            </a:r>
            <a:endParaRPr b="0" lang="en-US" sz="2800" spc="-1" strike="noStrike">
              <a:solidFill>
                <a:srgbClr val="000000"/>
              </a:solidFill>
              <a:uFill>
                <a:solidFill>
                  <a:srgbClr val="ffffff"/>
                </a:solidFill>
              </a:uFill>
              <a:latin typeface="Segoe UI"/>
            </a:endParaRPr>
          </a:p>
        </p:txBody>
      </p:sp>
      <p:sp>
        <p:nvSpPr>
          <p:cNvPr id="55" name="PlaceHolder 10"/>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Segoe UI"/>
              </a:rPr>
              <a:t>4/2/17</a:t>
            </a:r>
            <a:endParaRPr b="0" lang="en-US" sz="1400" spc="-1" strike="noStrike">
              <a:solidFill>
                <a:srgbClr val="000000"/>
              </a:solidFill>
              <a:uFill>
                <a:solidFill>
                  <a:srgbClr val="ffffff"/>
                </a:solidFill>
              </a:uFill>
              <a:latin typeface="Times New Roman"/>
            </a:endParaRPr>
          </a:p>
        </p:txBody>
      </p:sp>
      <p:sp>
        <p:nvSpPr>
          <p:cNvPr id="56" name="PlaceHolder 11"/>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57" name="PlaceHolder 12"/>
          <p:cNvSpPr>
            <a:spLocks noGrp="1"/>
          </p:cNvSpPr>
          <p:nvPr>
            <p:ph type="sldNum"/>
          </p:nvPr>
        </p:nvSpPr>
        <p:spPr>
          <a:xfrm>
            <a:off x="8610480" y="6356520"/>
            <a:ext cx="2742840" cy="364680"/>
          </a:xfrm>
          <a:prstGeom prst="rect">
            <a:avLst/>
          </a:prstGeom>
        </p:spPr>
        <p:txBody>
          <a:bodyPr anchor="ctr"/>
          <a:p>
            <a:pPr algn="r">
              <a:lnSpc>
                <a:spcPct val="100000"/>
              </a:lnSpc>
            </a:pPr>
            <a:fld id="{CCD4153A-5524-444C-8E1B-57DFF65DB54F}" type="slidenum">
              <a:rPr b="0" lang="en-US" sz="1200" spc="-1" strike="noStrike">
                <a:solidFill>
                  <a:srgbClr val="8b8b8b"/>
                </a:solidFill>
                <a:uFill>
                  <a:solidFill>
                    <a:srgbClr val="ffffff"/>
                  </a:solidFill>
                </a:uFill>
                <a:latin typeface="Segoe UI"/>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jpeg"/><Relationship Id="rId4" Type="http://schemas.openxmlformats.org/officeDocument/2006/relationships/slideLayout" Target="../slideLayouts/slideLayout13.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jpeg"/><Relationship Id="rId4" Type="http://schemas.openxmlformats.org/officeDocument/2006/relationships/slideLayout" Target="../slideLayouts/slideLayout13.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jpe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jpe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523880" y="1122480"/>
            <a:ext cx="9143640" cy="2387160"/>
          </a:xfrm>
          <a:prstGeom prst="rect">
            <a:avLst/>
          </a:prstGeom>
          <a:noFill/>
          <a:ln>
            <a:noFill/>
          </a:ln>
        </p:spPr>
        <p:txBody>
          <a:bodyPr anchor="b"/>
          <a:p>
            <a:pPr algn="ctr">
              <a:lnSpc>
                <a:spcPct val="100000"/>
              </a:lnSpc>
            </a:pPr>
            <a:r>
              <a:rPr b="0" lang="en-US" sz="6000" spc="-1" strike="noStrike">
                <a:solidFill>
                  <a:srgbClr val="ffffff"/>
                </a:solidFill>
                <a:uFill>
                  <a:solidFill>
                    <a:srgbClr val="ffffff"/>
                  </a:solidFill>
                </a:uFill>
                <a:latin typeface="Segoe UI"/>
              </a:rPr>
              <a:t>Azure HDInsight</a:t>
            </a:r>
            <a:endParaRPr b="0" lang="en-US" sz="1800" spc="-1" strike="noStrike">
              <a:solidFill>
                <a:srgbClr val="000000"/>
              </a:solidFill>
              <a:uFill>
                <a:solidFill>
                  <a:srgbClr val="ffffff"/>
                </a:solidFill>
              </a:uFill>
              <a:latin typeface="Segoe UI"/>
            </a:endParaRPr>
          </a:p>
        </p:txBody>
      </p:sp>
      <p:sp>
        <p:nvSpPr>
          <p:cNvPr id="98" name="TextShape 2"/>
          <p:cNvSpPr txBox="1"/>
          <p:nvPr/>
        </p:nvSpPr>
        <p:spPr>
          <a:xfrm>
            <a:off x="1523880" y="3602160"/>
            <a:ext cx="9143640" cy="1655280"/>
          </a:xfrm>
          <a:prstGeom prst="rect">
            <a:avLst/>
          </a:prstGeom>
          <a:noFill/>
          <a:ln>
            <a:noFill/>
          </a:ln>
        </p:spPr>
        <p:txBody>
          <a:bodyPr/>
          <a:p>
            <a:pPr algn="ctr">
              <a:lnSpc>
                <a:spcPct val="100000"/>
              </a:lnSpc>
            </a:pPr>
            <a:r>
              <a:rPr b="0" lang="en-US" sz="2400" spc="-1" strike="noStrike">
                <a:solidFill>
                  <a:srgbClr val="ffffff"/>
                </a:solidFill>
                <a:uFill>
                  <a:solidFill>
                    <a:srgbClr val="ffffff"/>
                  </a:solidFill>
                </a:uFill>
                <a:latin typeface="Segoe UI"/>
              </a:rPr>
              <a:t>Rohit Shrestha</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ffffff"/>
                </a:solidFill>
                <a:uFill>
                  <a:solidFill>
                    <a:srgbClr val="ffffff"/>
                  </a:solidFill>
                </a:uFill>
                <a:latin typeface="Segoe UI"/>
              </a:rPr>
              <a:t>[Rohit@brainworks.edu.np]</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Segoe UI"/>
              </a:rPr>
              <a:t>Azure HDInsight</a:t>
            </a:r>
            <a:endParaRPr b="0" lang="en-US" sz="1800" spc="-1" strike="noStrike">
              <a:solidFill>
                <a:srgbClr val="000000"/>
              </a:solidFill>
              <a:uFill>
                <a:solidFill>
                  <a:srgbClr val="ffffff"/>
                </a:solidFill>
              </a:uFill>
              <a:latin typeface="Segoe UI"/>
            </a:endParaRPr>
          </a:p>
        </p:txBody>
      </p:sp>
      <p:sp>
        <p:nvSpPr>
          <p:cNvPr id="100" name="TextShape 2"/>
          <p:cNvSpPr txBox="1"/>
          <p:nvPr/>
        </p:nvSpPr>
        <p:spPr>
          <a:xfrm>
            <a:off x="838080" y="1825560"/>
            <a:ext cx="10515240" cy="3394440"/>
          </a:xfrm>
          <a:prstGeom prst="rect">
            <a:avLst/>
          </a:prstGeom>
          <a:noFill/>
          <a:ln>
            <a:noFill/>
          </a:ln>
        </p:spPr>
        <p:txBody>
          <a:bodyPr/>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Segoe UI"/>
              </a:rPr>
              <a:t>Microsoft Azure’s big-data solution using Hadoop</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a:rPr>
              <a:t>Open-source framework for storing and analyzing massive amounts of data on clusters built from commodity hardware</a:t>
            </a:r>
            <a:endParaRPr b="0" lang="en-US" sz="20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a:rPr>
              <a:t>Uses Hadoop Distributed File System (HDFS) for storage</a:t>
            </a:r>
            <a:endParaRPr b="0" lang="en-US" sz="20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Segoe UI"/>
              </a:rPr>
              <a:t>Employs the open-source Hortonworks Data Platform implementation of Hadoop</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a:rPr>
              <a:t>Includes Hive, Pig, Storm, Spark, and more</a:t>
            </a:r>
            <a:endParaRPr b="0" lang="en-US" sz="20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Segoe UI"/>
              </a:rPr>
              <a:t>Integrates with popular BI tools </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a:rPr>
              <a:t>Includes Power BI, Excel, SSAS, SSRS, Tableau</a:t>
            </a:r>
            <a:endParaRPr b="0" lang="en-US" sz="2000" spc="-1" strike="noStrike">
              <a:solidFill>
                <a:srgbClr val="000000"/>
              </a:solidFill>
              <a:uFill>
                <a:solidFill>
                  <a:srgbClr val="ffffff"/>
                </a:solidFill>
              </a:uFill>
              <a:latin typeface="Segoe UI"/>
            </a:endParaRPr>
          </a:p>
        </p:txBody>
      </p:sp>
      <p:pic>
        <p:nvPicPr>
          <p:cNvPr id="101" name="Picture 3" descr=""/>
          <p:cNvPicPr/>
          <p:nvPr/>
        </p:nvPicPr>
        <p:blipFill>
          <a:blip r:embed="rId1"/>
          <a:stretch/>
        </p:blipFill>
        <p:spPr>
          <a:xfrm>
            <a:off x="10382760" y="230040"/>
            <a:ext cx="1447560" cy="1447560"/>
          </a:xfrm>
          <a:prstGeom prst="rect">
            <a:avLst/>
          </a:prstGeom>
          <a:ln>
            <a:noFill/>
          </a:ln>
        </p:spPr>
      </p:pic>
      <p:pic>
        <p:nvPicPr>
          <p:cNvPr id="102" name="Picture 4" descr=""/>
          <p:cNvPicPr/>
          <p:nvPr/>
        </p:nvPicPr>
        <p:blipFill>
          <a:blip r:embed="rId2"/>
          <a:stretch/>
        </p:blipFill>
        <p:spPr>
          <a:xfrm>
            <a:off x="9801720" y="5270040"/>
            <a:ext cx="2111400" cy="1364400"/>
          </a:xfrm>
          <a:prstGeom prst="rect">
            <a:avLst/>
          </a:prstGeom>
          <a:ln>
            <a:noFill/>
          </a:ln>
        </p:spPr>
      </p:pic>
      <p:pic>
        <p:nvPicPr>
          <p:cNvPr id="103" name="Picture 5" descr=""/>
          <p:cNvPicPr/>
          <p:nvPr/>
        </p:nvPicPr>
        <p:blipFill>
          <a:blip r:embed="rId3"/>
          <a:stretch/>
        </p:blipFill>
        <p:spPr>
          <a:xfrm>
            <a:off x="491040" y="5461920"/>
            <a:ext cx="2784240" cy="1259640"/>
          </a:xfrm>
          <a:prstGeom prst="rect">
            <a:avLst/>
          </a:prstGeom>
          <a:ln>
            <a:noFill/>
          </a:ln>
        </p:spPr>
      </p:pic>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100">
                                            <p:txEl>
                                              <p:pRg st="0" end="49"/>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100">
                                            <p:txEl>
                                              <p:pRg st="49" end="163"/>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00">
                                            <p:txEl>
                                              <p:pRg st="163" end="21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00">
                                            <p:txEl>
                                              <p:pRg st="218" end="293"/>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100">
                                            <p:txEl>
                                              <p:pRg st="293" end="33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00">
                                            <p:txEl>
                                              <p:pRg st="336" end="370"/>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00">
                                            <p:txEl>
                                              <p:pRg st="370" end="4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Segoe UI"/>
              </a:rPr>
              <a:t>HDInsight Cluster Types</a:t>
            </a:r>
            <a:endParaRPr b="0" lang="en-US" sz="1800" spc="-1" strike="noStrike">
              <a:solidFill>
                <a:srgbClr val="000000"/>
              </a:solidFill>
              <a:uFill>
                <a:solidFill>
                  <a:srgbClr val="ffffff"/>
                </a:solidFill>
              </a:uFill>
              <a:latin typeface="Segoe UI"/>
            </a:endParaRPr>
          </a:p>
        </p:txBody>
      </p:sp>
      <p:sp>
        <p:nvSpPr>
          <p:cNvPr id="105" name="TextShape 2"/>
          <p:cNvSpPr txBox="1"/>
          <p:nvPr/>
        </p:nvSpPr>
        <p:spPr>
          <a:xfrm>
            <a:off x="838080" y="1825560"/>
            <a:ext cx="7826040" cy="4064400"/>
          </a:xfrm>
          <a:prstGeom prst="rect">
            <a:avLst/>
          </a:prstGeom>
          <a:noFill/>
          <a:ln>
            <a:noFill/>
          </a:ln>
        </p:spPr>
        <p:txBody>
          <a:bodyPr/>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Segoe UI"/>
              </a:rPr>
              <a:t>Hadoop: Query workloads</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a:rPr>
              <a:t>Reliable data storage, simple MapReduce</a:t>
            </a:r>
            <a:endParaRPr b="0" lang="en-US" sz="20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Segoe UI"/>
              </a:rPr>
              <a:t>HBase: NoSQL workloads</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a:rPr>
              <a:t>Distributed database offering random access to large amounts of data</a:t>
            </a:r>
            <a:endParaRPr b="0" lang="en-US" sz="20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Segoe UI"/>
              </a:rPr>
              <a:t>Apache Storm: Stream workloads</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a:rPr>
              <a:t>Real-time analysis of moving data streams</a:t>
            </a:r>
            <a:endParaRPr b="0" lang="en-US" sz="20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Segoe UI"/>
              </a:rPr>
              <a:t>Apache Spark: High-performance workloads</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a:rPr>
              <a:t>In-memory parallel processing</a:t>
            </a:r>
            <a:endParaRPr b="0" lang="en-US" sz="2000" spc="-1" strike="noStrike">
              <a:solidFill>
                <a:srgbClr val="000000"/>
              </a:solidFill>
              <a:uFill>
                <a:solidFill>
                  <a:srgbClr val="ffffff"/>
                </a:solidFill>
              </a:uFill>
              <a:latin typeface="Segoe UI"/>
            </a:endParaRPr>
          </a:p>
        </p:txBody>
      </p:sp>
      <p:pic>
        <p:nvPicPr>
          <p:cNvPr id="106" name="Picture 3" descr=""/>
          <p:cNvPicPr/>
          <p:nvPr/>
        </p:nvPicPr>
        <p:blipFill>
          <a:blip r:embed="rId1"/>
          <a:srcRect l="0" t="0" r="45448" b="0"/>
          <a:stretch/>
        </p:blipFill>
        <p:spPr>
          <a:xfrm>
            <a:off x="8712720" y="1407240"/>
            <a:ext cx="2237040" cy="3521160"/>
          </a:xfrm>
          <a:prstGeom prst="rect">
            <a:avLst/>
          </a:prstGeom>
          <a:ln>
            <a:solidFill>
              <a:schemeClr val="tx1"/>
            </a:solidFill>
          </a:ln>
        </p:spPr>
      </p:pic>
      <p:pic>
        <p:nvPicPr>
          <p:cNvPr id="107" name="Picture 4" descr=""/>
          <p:cNvPicPr/>
          <p:nvPr/>
        </p:nvPicPr>
        <p:blipFill>
          <a:blip r:embed="rId2"/>
          <a:stretch/>
        </p:blipFill>
        <p:spPr>
          <a:xfrm>
            <a:off x="9738000" y="5212440"/>
            <a:ext cx="2111400" cy="1364400"/>
          </a:xfrm>
          <a:prstGeom prst="rect">
            <a:avLst/>
          </a:prstGeom>
          <a:ln>
            <a:noFill/>
          </a:ln>
        </p:spPr>
      </p:pic>
      <p:pic>
        <p:nvPicPr>
          <p:cNvPr id="108" name="Picture 5" descr=""/>
          <p:cNvPicPr/>
          <p:nvPr/>
        </p:nvPicPr>
        <p:blipFill>
          <a:blip r:embed="rId3"/>
          <a:stretch/>
        </p:blipFill>
        <p:spPr>
          <a:xfrm>
            <a:off x="427320" y="5404320"/>
            <a:ext cx="2784240" cy="1259640"/>
          </a:xfrm>
          <a:prstGeom prst="rect">
            <a:avLst/>
          </a:prstGeom>
          <a:ln>
            <a:noFill/>
          </a:ln>
        </p:spPr>
      </p:pic>
    </p:spTree>
  </p:cSld>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05">
                                            <p:txEl>
                                              <p:pRg st="0" end="24"/>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105">
                                            <p:txEl>
                                              <p:pRg st="24" end="6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05">
                                            <p:txEl>
                                              <p:pRg st="64" end="87"/>
                                            </p:txEl>
                                          </p:spTgt>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105">
                                            <p:txEl>
                                              <p:pRg st="87" end="15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05">
                                            <p:txEl>
                                              <p:pRg st="156" end="187"/>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105">
                                            <p:txEl>
                                              <p:pRg st="187" end="22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05">
                                            <p:txEl>
                                              <p:pRg st="229" end="270"/>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105">
                                            <p:txEl>
                                              <p:pRg st="270" end="30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Segoe UI"/>
              </a:rPr>
              <a:t>Apache Spark</a:t>
            </a:r>
            <a:endParaRPr b="0" lang="en-US" sz="1800" spc="-1" strike="noStrike">
              <a:solidFill>
                <a:srgbClr val="000000"/>
              </a:solidFill>
              <a:uFill>
                <a:solidFill>
                  <a:srgbClr val="ffffff"/>
                </a:solidFill>
              </a:uFill>
              <a:latin typeface="Segoe UI"/>
            </a:endParaRPr>
          </a:p>
        </p:txBody>
      </p:sp>
      <p:sp>
        <p:nvSpPr>
          <p:cNvPr id="110" name="TextShape 2"/>
          <p:cNvSpPr txBox="1"/>
          <p:nvPr/>
        </p:nvSpPr>
        <p:spPr>
          <a:xfrm>
            <a:off x="838080" y="1463040"/>
            <a:ext cx="10515240" cy="4713480"/>
          </a:xfrm>
          <a:prstGeom prst="rect">
            <a:avLst/>
          </a:prstGeom>
          <a:noFill/>
          <a:ln>
            <a:noFill/>
          </a:ln>
        </p:spPr>
        <p:txBody>
          <a:bodyPr/>
          <a:p>
            <a:pPr marL="228600" indent="-228240">
              <a:lnSpc>
                <a:spcPct val="90000"/>
              </a:lnSpc>
              <a:buClr>
                <a:srgbClr val="000000"/>
              </a:buClr>
              <a:buFont typeface="Arial"/>
              <a:buChar char="•"/>
            </a:pPr>
            <a:r>
              <a:rPr b="0" lang="en-US" sz="2000" spc="-1" strike="noStrike">
                <a:solidFill>
                  <a:srgbClr val="000000"/>
                </a:solidFill>
                <a:uFill>
                  <a:solidFill>
                    <a:srgbClr val="ffffff"/>
                  </a:solidFill>
                </a:uFill>
                <a:latin typeface="Segoe UI"/>
              </a:rPr>
              <a:t>Interactive manipulation and visualization of data</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1800" spc="-1" strike="noStrike">
                <a:solidFill>
                  <a:srgbClr val="000000"/>
                </a:solidFill>
                <a:uFill>
                  <a:solidFill>
                    <a:srgbClr val="ffffff"/>
                  </a:solidFill>
                </a:uFill>
                <a:latin typeface="Segoe UI"/>
              </a:rPr>
              <a:t>Scala, Python, and R Interactive Shells</a:t>
            </a:r>
            <a:endParaRPr b="0" lang="en-US" sz="20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1800" spc="-1" strike="noStrike">
                <a:solidFill>
                  <a:srgbClr val="000000"/>
                </a:solidFill>
                <a:uFill>
                  <a:solidFill>
                    <a:srgbClr val="ffffff"/>
                  </a:solidFill>
                </a:uFill>
                <a:latin typeface="Segoe UI"/>
              </a:rPr>
              <a:t>Jupyter Notebook with PySpark (Python) and Spark (Scala) kernels provide in-browser interaction</a:t>
            </a:r>
            <a:endParaRPr b="0" lang="en-US" sz="20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000" spc="-1" strike="noStrike">
                <a:solidFill>
                  <a:srgbClr val="000000"/>
                </a:solidFill>
                <a:uFill>
                  <a:solidFill>
                    <a:srgbClr val="ffffff"/>
                  </a:solidFill>
                </a:uFill>
                <a:latin typeface="Segoe UI"/>
              </a:rPr>
              <a:t>Unified platform for processing multiple workloads</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1800" spc="-1" strike="noStrike">
                <a:solidFill>
                  <a:srgbClr val="000000"/>
                </a:solidFill>
                <a:uFill>
                  <a:solidFill>
                    <a:srgbClr val="ffffff"/>
                  </a:solidFill>
                </a:uFill>
                <a:latin typeface="Segoe UI"/>
              </a:rPr>
              <a:t>Real-time processing, Machine Learning, Stream Analytics, Interactive Querying, Graphing</a:t>
            </a:r>
            <a:endParaRPr b="0" lang="en-US" sz="20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000" spc="-1" strike="noStrike">
                <a:solidFill>
                  <a:srgbClr val="000000"/>
                </a:solidFill>
                <a:uFill>
                  <a:solidFill>
                    <a:srgbClr val="ffffff"/>
                  </a:solidFill>
                </a:uFill>
                <a:latin typeface="Segoe UI"/>
              </a:rPr>
              <a:t>Leverages in-memory processing for really big data</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1800" spc="-1" strike="noStrike">
                <a:solidFill>
                  <a:srgbClr val="000000"/>
                </a:solidFill>
                <a:uFill>
                  <a:solidFill>
                    <a:srgbClr val="ffffff"/>
                  </a:solidFill>
                </a:uFill>
                <a:latin typeface="Segoe UI"/>
              </a:rPr>
              <a:t>Resilient distributed datasets (RDDs)</a:t>
            </a:r>
            <a:endParaRPr b="0" lang="en-US" sz="20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1800" spc="-1" strike="noStrike">
                <a:solidFill>
                  <a:srgbClr val="000000"/>
                </a:solidFill>
                <a:uFill>
                  <a:solidFill>
                    <a:srgbClr val="ffffff"/>
                  </a:solidFill>
                </a:uFill>
                <a:latin typeface="Segoe UI"/>
              </a:rPr>
              <a:t>APIs for processing large datasets</a:t>
            </a:r>
            <a:endParaRPr b="0" lang="en-US" sz="20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1800" spc="-1" strike="noStrike">
                <a:solidFill>
                  <a:srgbClr val="000000"/>
                </a:solidFill>
                <a:uFill>
                  <a:solidFill>
                    <a:srgbClr val="ffffff"/>
                  </a:solidFill>
                </a:uFill>
                <a:latin typeface="Segoe UI"/>
              </a:rPr>
              <a:t>Up to 100x faster than Hadoop</a:t>
            </a:r>
            <a:endParaRPr b="0" lang="en-US" sz="2000" spc="-1" strike="noStrike">
              <a:solidFill>
                <a:srgbClr val="000000"/>
              </a:solidFill>
              <a:uFill>
                <a:solidFill>
                  <a:srgbClr val="ffffff"/>
                </a:solidFill>
              </a:uFill>
              <a:latin typeface="Segoe UI"/>
            </a:endParaRPr>
          </a:p>
        </p:txBody>
      </p:sp>
      <p:pic>
        <p:nvPicPr>
          <p:cNvPr id="111" name="Picture 3" descr=""/>
          <p:cNvPicPr/>
          <p:nvPr/>
        </p:nvPicPr>
        <p:blipFill>
          <a:blip r:embed="rId1"/>
          <a:stretch/>
        </p:blipFill>
        <p:spPr>
          <a:xfrm>
            <a:off x="9981720" y="365040"/>
            <a:ext cx="1919880" cy="974160"/>
          </a:xfrm>
          <a:prstGeom prst="rect">
            <a:avLst/>
          </a:prstGeom>
          <a:ln>
            <a:noFill/>
          </a:ln>
        </p:spPr>
      </p:pic>
      <p:pic>
        <p:nvPicPr>
          <p:cNvPr id="112" name="Picture 4" descr=""/>
          <p:cNvPicPr/>
          <p:nvPr/>
        </p:nvPicPr>
        <p:blipFill>
          <a:blip r:embed="rId2"/>
          <a:stretch/>
        </p:blipFill>
        <p:spPr>
          <a:xfrm>
            <a:off x="9812520" y="5221440"/>
            <a:ext cx="2111400" cy="1364400"/>
          </a:xfrm>
          <a:prstGeom prst="rect">
            <a:avLst/>
          </a:prstGeom>
          <a:ln>
            <a:noFill/>
          </a:ln>
        </p:spPr>
      </p:pic>
      <p:pic>
        <p:nvPicPr>
          <p:cNvPr id="113" name="Picture 5" descr=""/>
          <p:cNvPicPr/>
          <p:nvPr/>
        </p:nvPicPr>
        <p:blipFill>
          <a:blip r:embed="rId3"/>
          <a:stretch/>
        </p:blipFill>
        <p:spPr>
          <a:xfrm>
            <a:off x="501840" y="5413320"/>
            <a:ext cx="2784240" cy="1259640"/>
          </a:xfrm>
          <a:prstGeom prst="rect">
            <a:avLst/>
          </a:prstGeom>
          <a:ln>
            <a:noFill/>
          </a:ln>
        </p:spPr>
      </p:pic>
    </p:spTree>
  </p:cSld>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10">
                                            <p:txEl>
                                              <p:pRg st="0" end="51"/>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110">
                                            <p:txEl>
                                              <p:pRg st="51" end="91"/>
                                            </p:txEl>
                                          </p:spTgt>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110">
                                            <p:txEl>
                                              <p:pRg st="91" end="18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10">
                                            <p:txEl>
                                              <p:pRg st="187" end="238"/>
                                            </p:txEl>
                                          </p:spTgt>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110">
                                            <p:txEl>
                                              <p:pRg st="238" end="32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10">
                                            <p:txEl>
                                              <p:pRg st="327" end="378"/>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110">
                                            <p:txEl>
                                              <p:pRg st="378" end="416"/>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110">
                                            <p:txEl>
                                              <p:pRg st="416" end="451"/>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110">
                                            <p:txEl>
                                              <p:pRg st="451" end="48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Segoe UI"/>
              </a:rPr>
              <a:t>Spark Components on HDInsight</a:t>
            </a:r>
            <a:endParaRPr b="0" lang="en-US" sz="1800" spc="-1" strike="noStrike">
              <a:solidFill>
                <a:srgbClr val="000000"/>
              </a:solidFill>
              <a:uFill>
                <a:solidFill>
                  <a:srgbClr val="ffffff"/>
                </a:solidFill>
              </a:uFill>
              <a:latin typeface="Segoe UI"/>
            </a:endParaRPr>
          </a:p>
        </p:txBody>
      </p:sp>
      <p:sp>
        <p:nvSpPr>
          <p:cNvPr id="115" name="TextShape 2"/>
          <p:cNvSpPr txBox="1"/>
          <p:nvPr/>
        </p:nvSpPr>
        <p:spPr>
          <a:xfrm>
            <a:off x="838080" y="1825560"/>
            <a:ext cx="5997240" cy="4350960"/>
          </a:xfrm>
          <a:prstGeom prst="rect">
            <a:avLst/>
          </a:prstGeom>
          <a:noFill/>
          <a:ln>
            <a:noFill/>
          </a:ln>
        </p:spPr>
        <p:txBody>
          <a:bodyPr/>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Segoe UI"/>
              </a:rPr>
              <a:t>Spark Core</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a:rPr>
              <a:t>Includes Spark SQL, Spark Streaming, GraphX, and MLlib</a:t>
            </a:r>
            <a:endParaRPr b="0" lang="en-US" sz="20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Segoe UI"/>
              </a:rPr>
              <a:t>Anaconda</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Segoe UI"/>
              </a:rPr>
              <a:t>Livy</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Segoe UI"/>
              </a:rPr>
              <a:t>Jupyter Notebooks</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Segoe UI"/>
              </a:rPr>
              <a:t>ODBC Driver for connecting from BI tools (Power BI, Tableau)</a:t>
            </a:r>
            <a:endParaRPr b="0" lang="en-US" sz="2800" spc="-1" strike="noStrike">
              <a:solidFill>
                <a:srgbClr val="000000"/>
              </a:solidFill>
              <a:uFill>
                <a:solidFill>
                  <a:srgbClr val="ffffff"/>
                </a:solidFill>
              </a:uFill>
              <a:latin typeface="Segoe UI"/>
            </a:endParaRPr>
          </a:p>
        </p:txBody>
      </p:sp>
      <p:pic>
        <p:nvPicPr>
          <p:cNvPr id="116" name="Picture 3" descr=""/>
          <p:cNvPicPr/>
          <p:nvPr/>
        </p:nvPicPr>
        <p:blipFill>
          <a:blip r:embed="rId1"/>
          <a:stretch/>
        </p:blipFill>
        <p:spPr>
          <a:xfrm>
            <a:off x="7087320" y="1690560"/>
            <a:ext cx="4039920" cy="3540240"/>
          </a:xfrm>
          <a:prstGeom prst="rect">
            <a:avLst/>
          </a:prstGeom>
          <a:ln>
            <a:noFill/>
          </a:ln>
        </p:spPr>
      </p:pic>
      <p:pic>
        <p:nvPicPr>
          <p:cNvPr id="117" name="Picture 4" descr=""/>
          <p:cNvPicPr/>
          <p:nvPr/>
        </p:nvPicPr>
        <p:blipFill>
          <a:blip r:embed="rId2"/>
          <a:stretch/>
        </p:blipFill>
        <p:spPr>
          <a:xfrm>
            <a:off x="9801720" y="5355360"/>
            <a:ext cx="2111400" cy="1364400"/>
          </a:xfrm>
          <a:prstGeom prst="rect">
            <a:avLst/>
          </a:prstGeom>
          <a:ln>
            <a:noFill/>
          </a:ln>
        </p:spPr>
      </p:pic>
      <p:pic>
        <p:nvPicPr>
          <p:cNvPr id="118" name="Picture 5" descr=""/>
          <p:cNvPicPr/>
          <p:nvPr/>
        </p:nvPicPr>
        <p:blipFill>
          <a:blip r:embed="rId3"/>
          <a:stretch/>
        </p:blipFill>
        <p:spPr>
          <a:xfrm>
            <a:off x="491040" y="5547240"/>
            <a:ext cx="2784240" cy="1259640"/>
          </a:xfrm>
          <a:prstGeom prst="rect">
            <a:avLst/>
          </a:prstGeom>
          <a:ln>
            <a:noFill/>
          </a:ln>
        </p:spPr>
      </p:pic>
    </p:spTree>
  </p:cSld>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15">
                                            <p:txEl>
                                              <p:pRg st="0" end="11"/>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115">
                                            <p:txEl>
                                              <p:pRg st="11" end="66"/>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15">
                                            <p:txEl>
                                              <p:pRg st="66" end="75"/>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15">
                                            <p:txEl>
                                              <p:pRg st="75" end="8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15">
                                            <p:txEl>
                                              <p:pRg st="80" end="98"/>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115">
                                            <p:txEl>
                                              <p:pRg st="98" end="15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Segoe UI"/>
              </a:rPr>
              <a:t>Jupyter Notebooks on HDInsight</a:t>
            </a:r>
            <a:endParaRPr b="0" lang="en-US" sz="1800" spc="-1" strike="noStrike">
              <a:solidFill>
                <a:srgbClr val="000000"/>
              </a:solidFill>
              <a:uFill>
                <a:solidFill>
                  <a:srgbClr val="ffffff"/>
                </a:solidFill>
              </a:uFill>
              <a:latin typeface="Segoe UI"/>
            </a:endParaRPr>
          </a:p>
        </p:txBody>
      </p:sp>
      <p:sp>
        <p:nvSpPr>
          <p:cNvPr id="120" name="TextShape 2"/>
          <p:cNvSpPr txBox="1"/>
          <p:nvPr/>
        </p:nvSpPr>
        <p:spPr>
          <a:xfrm>
            <a:off x="838080" y="1809720"/>
            <a:ext cx="10515240" cy="4350960"/>
          </a:xfrm>
          <a:prstGeom prst="rect">
            <a:avLst/>
          </a:prstGeom>
          <a:noFill/>
          <a:ln>
            <a:noFill/>
          </a:ln>
        </p:spPr>
        <p:txBody>
          <a:bodyPr/>
          <a:p>
            <a:pPr marL="228600" indent="-228240">
              <a:lnSpc>
                <a:spcPct val="90000"/>
              </a:lnSpc>
              <a:buClr>
                <a:srgbClr val="000000"/>
              </a:buClr>
              <a:buFont typeface="Arial"/>
              <a:buChar char="•"/>
            </a:pPr>
            <a:r>
              <a:rPr b="0" lang="en-US" sz="2000" spc="-1" strike="noStrike">
                <a:solidFill>
                  <a:srgbClr val="000000"/>
                </a:solidFill>
                <a:uFill>
                  <a:solidFill>
                    <a:srgbClr val="ffffff"/>
                  </a:solidFill>
                </a:uFill>
                <a:latin typeface="Segoe UI"/>
              </a:rPr>
              <a:t>Browser-based interface for working with text, code, equations, plots, graphics, and interactive controls in a single document.</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000" spc="-1" strike="noStrike">
                <a:solidFill>
                  <a:srgbClr val="000000"/>
                </a:solidFill>
                <a:uFill>
                  <a:solidFill>
                    <a:srgbClr val="ffffff"/>
                  </a:solidFill>
                </a:uFill>
                <a:latin typeface="Segoe UI"/>
              </a:rPr>
              <a:t>Include preset Spark and Hive contexts (sc and sqlContext)</a:t>
            </a:r>
            <a:endParaRPr b="0" lang="en-US" sz="2800" spc="-1" strike="noStrike">
              <a:solidFill>
                <a:srgbClr val="000000"/>
              </a:solidFill>
              <a:uFill>
                <a:solidFill>
                  <a:srgbClr val="ffffff"/>
                </a:solidFill>
              </a:uFill>
              <a:latin typeface="Segoe UI"/>
            </a:endParaRPr>
          </a:p>
        </p:txBody>
      </p:sp>
      <p:pic>
        <p:nvPicPr>
          <p:cNvPr id="121" name="Picture 3" descr=""/>
          <p:cNvPicPr/>
          <p:nvPr/>
        </p:nvPicPr>
        <p:blipFill>
          <a:blip r:embed="rId1"/>
          <a:srcRect l="0" t="0" r="0" b="16273"/>
          <a:stretch/>
        </p:blipFill>
        <p:spPr>
          <a:xfrm>
            <a:off x="1765080" y="2892240"/>
            <a:ext cx="8874360" cy="2275200"/>
          </a:xfrm>
          <a:prstGeom prst="rect">
            <a:avLst/>
          </a:prstGeom>
          <a:ln>
            <a:solidFill>
              <a:schemeClr val="tx2"/>
            </a:solidFill>
          </a:ln>
        </p:spPr>
      </p:pic>
      <p:pic>
        <p:nvPicPr>
          <p:cNvPr id="122" name="Picture 4" descr=""/>
          <p:cNvPicPr/>
          <p:nvPr/>
        </p:nvPicPr>
        <p:blipFill>
          <a:blip r:embed="rId2"/>
          <a:stretch/>
        </p:blipFill>
        <p:spPr>
          <a:xfrm>
            <a:off x="9865800" y="5286600"/>
            <a:ext cx="2111400" cy="1364400"/>
          </a:xfrm>
          <a:prstGeom prst="rect">
            <a:avLst/>
          </a:prstGeom>
          <a:ln>
            <a:noFill/>
          </a:ln>
        </p:spPr>
      </p:pic>
      <p:pic>
        <p:nvPicPr>
          <p:cNvPr id="123" name="Picture 5" descr=""/>
          <p:cNvPicPr/>
          <p:nvPr/>
        </p:nvPicPr>
        <p:blipFill>
          <a:blip r:embed="rId3"/>
          <a:stretch/>
        </p:blipFill>
        <p:spPr>
          <a:xfrm>
            <a:off x="554760" y="5478480"/>
            <a:ext cx="2784240" cy="1259640"/>
          </a:xfrm>
          <a:prstGeom prst="rect">
            <a:avLst/>
          </a:prstGeom>
          <a:ln>
            <a:noFill/>
          </a:ln>
        </p:spPr>
      </p:pic>
    </p:spTree>
  </p:cSld>
  <p:timing>
    <p:tnLst>
      <p:par>
        <p:cTn id="109" dur="indefinite" restart="never" nodeType="tmRoot">
          <p:childTnLst>
            <p:seq>
              <p:cTn id="110" dur="indefinite" nodeType="mainSeq">
                <p:childTnLst>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120">
                                            <p:txEl>
                                              <p:pRg st="0" end="12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20">
                                            <p:txEl>
                                              <p:pRg st="128" end="187"/>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646200" y="2540880"/>
            <a:ext cx="10515240" cy="754920"/>
          </a:xfrm>
          <a:prstGeom prst="rect">
            <a:avLst/>
          </a:prstGeom>
          <a:noFill/>
          <a:ln>
            <a:noFill/>
          </a:ln>
        </p:spPr>
        <p:style>
          <a:lnRef idx="0"/>
          <a:fillRef idx="0"/>
          <a:effectRef idx="0"/>
          <a:fontRef idx="minor"/>
        </p:style>
        <p:txBody>
          <a:bodyPr/>
          <a:p>
            <a:pPr algn="ctr">
              <a:lnSpc>
                <a:spcPct val="100000"/>
              </a:lnSpc>
            </a:pPr>
            <a:r>
              <a:rPr b="0" lang="en-US" sz="6000" spc="-1" strike="noStrike">
                <a:solidFill>
                  <a:srgbClr val="000000"/>
                </a:solidFill>
                <a:uFill>
                  <a:solidFill>
                    <a:srgbClr val="ffffff"/>
                  </a:solidFill>
                </a:uFill>
                <a:latin typeface="Segoe UI"/>
              </a:rPr>
              <a:t>Demo</a:t>
            </a:r>
            <a:endParaRPr b="0" lang="en-US" sz="2800" spc="-1" strike="noStrike">
              <a:solidFill>
                <a:srgbClr val="000000"/>
              </a:solidFill>
              <a:uFill>
                <a:solidFill>
                  <a:srgbClr val="ffffff"/>
                </a:solidFill>
              </a:uFill>
              <a:latin typeface="Arial"/>
            </a:endParaRPr>
          </a:p>
        </p:txBody>
      </p:sp>
      <p:sp>
        <p:nvSpPr>
          <p:cNvPr id="125" name="TextShape 2"/>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Segoe UI"/>
              </a:rPr>
              <a:t>jk</a:t>
            </a:r>
            <a:endParaRPr b="0" lang="en-US" sz="1400" spc="-1" strike="noStrike">
              <a:solidFill>
                <a:srgbClr val="000000"/>
              </a:solidFill>
              <a:uFill>
                <a:solidFill>
                  <a:srgbClr val="ffffff"/>
                </a:solidFill>
              </a:uFill>
              <a:latin typeface="Times New Roman"/>
            </a:endParaRPr>
          </a:p>
        </p:txBody>
      </p:sp>
      <p:pic>
        <p:nvPicPr>
          <p:cNvPr id="126" name="Picture 5" descr=""/>
          <p:cNvPicPr/>
          <p:nvPr/>
        </p:nvPicPr>
        <p:blipFill>
          <a:blip r:embed="rId1"/>
          <a:stretch/>
        </p:blipFill>
        <p:spPr>
          <a:xfrm>
            <a:off x="9758520" y="5396040"/>
            <a:ext cx="2111400" cy="1364400"/>
          </a:xfrm>
          <a:prstGeom prst="rect">
            <a:avLst/>
          </a:prstGeom>
          <a:ln>
            <a:noFill/>
          </a:ln>
        </p:spPr>
      </p:pic>
      <p:pic>
        <p:nvPicPr>
          <p:cNvPr id="127" name="Picture 6" descr=""/>
          <p:cNvPicPr/>
          <p:nvPr/>
        </p:nvPicPr>
        <p:blipFill>
          <a:blip r:embed="rId2"/>
          <a:stretch/>
        </p:blipFill>
        <p:spPr>
          <a:xfrm>
            <a:off x="447840" y="5587920"/>
            <a:ext cx="2784240" cy="1259640"/>
          </a:xfrm>
          <a:prstGeom prst="rect">
            <a:avLst/>
          </a:prstGeom>
          <a:ln>
            <a:noFill/>
          </a:ln>
        </p:spPr>
      </p:pic>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7762</TotalTime>
  <Application>LibreOffice/5.1.6.2$Linux_X86_64 LibreOffice_project/10m0$Build-2</Application>
  <Words>365</Words>
  <Paragraphs>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2016-04-21T18:51:19Z</dcterms:created>
  <dc:creator>Gavin Gear</dc:creator>
  <dc:description/>
  <dc:language>en-US</dc:language>
  <cp:lastModifiedBy/>
  <dcterms:modified xsi:type="dcterms:W3CDTF">2017-04-02T08:29:44Z</dcterms:modified>
  <cp:revision>154</cp:revision>
  <dc:subject/>
  <dc:title>Azure HDInsight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