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3"/>
  </p:notesMasterIdLst>
  <p:sldIdLst>
    <p:sldId id="256" r:id="rId3"/>
    <p:sldId id="301" r:id="rId4"/>
    <p:sldId id="302" r:id="rId5"/>
    <p:sldId id="303" r:id="rId6"/>
    <p:sldId id="304" r:id="rId7"/>
    <p:sldId id="327" r:id="rId8"/>
    <p:sldId id="328" r:id="rId9"/>
    <p:sldId id="318" r:id="rId10"/>
    <p:sldId id="331" r:id="rId11"/>
    <p:sldId id="33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5BC"/>
    <a:srgbClr val="00AEEF"/>
    <a:srgbClr val="1E76BC"/>
    <a:srgbClr val="212121"/>
    <a:srgbClr val="D2E4F4"/>
    <a:srgbClr val="8CBAE2"/>
    <a:srgbClr val="F2C811"/>
    <a:srgbClr val="FF5757"/>
    <a:srgbClr val="E2F0D9"/>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02" autoAdjust="0"/>
    <p:restoredTop sz="82780" autoAdjust="0"/>
  </p:normalViewPr>
  <p:slideViewPr>
    <p:cSldViewPr snapToGrid="0">
      <p:cViewPr varScale="1">
        <p:scale>
          <a:sx n="64" d="100"/>
          <a:sy n="64" d="100"/>
        </p:scale>
        <p:origin x="468"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SQL delivers predictable performance, scalability with no downtime, business continuity and data protection—all with near-zero administration. Developers can focus on rapid app development and getting their apps and solutions into production instead of managing VMs and infrastructures. Since Azure SQL</a:t>
            </a:r>
            <a:r>
              <a:rPr lang="en-US" baseline="0" dirty="0"/>
              <a:t> is</a:t>
            </a:r>
            <a:r>
              <a:rPr lang="en-US" dirty="0"/>
              <a:t> based on the Microsoft</a:t>
            </a:r>
            <a:r>
              <a:rPr lang="en-US" baseline="0" dirty="0"/>
              <a:t> </a:t>
            </a:r>
            <a:r>
              <a:rPr lang="en-US" dirty="0"/>
              <a:t>SQL Server engine, it supports existing SQL Server tools, libraries and APIs, which makes it easy for developers and organizations to</a:t>
            </a:r>
            <a:r>
              <a:rPr lang="en-US" baseline="0" dirty="0"/>
              <a:t> </a:t>
            </a:r>
            <a:r>
              <a:rPr lang="en-US" dirty="0"/>
              <a:t>extend to the cloud.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there are a number</a:t>
            </a:r>
            <a:r>
              <a:rPr lang="en-US" sz="1200" kern="1200" baseline="0" dirty="0">
                <a:solidFill>
                  <a:schemeClr val="tx1"/>
                </a:solidFill>
                <a:effectLst/>
                <a:latin typeface="+mn-lt"/>
                <a:ea typeface="+mn-ea"/>
                <a:cs typeface="+mn-cs"/>
              </a:rPr>
              <a:t> of differences between Azure SQL and SQL Server, the primary differences have more to do with scale and resources than actual features. For developers there are minor differences in development, mostly around T-SQL variations,</a:t>
            </a:r>
            <a:r>
              <a:rPr lang="en-US" sz="1200" kern="1200" dirty="0">
                <a:solidFill>
                  <a:schemeClr val="tx1"/>
                </a:solidFill>
                <a:effectLst/>
                <a:latin typeface="+mn-lt"/>
                <a:ea typeface="+mn-ea"/>
                <a:cs typeface="+mn-cs"/>
              </a:rPr>
              <a:t> Most of the Transact-SQL features that applications depend on are supported in both Microsoft SQL Server and Azure SQL. Some</a:t>
            </a:r>
            <a:r>
              <a:rPr lang="en-US" sz="1200" kern="1200" baseline="0" dirty="0">
                <a:solidFill>
                  <a:schemeClr val="tx1"/>
                </a:solidFill>
                <a:effectLst/>
                <a:latin typeface="+mn-lt"/>
                <a:ea typeface="+mn-ea"/>
                <a:cs typeface="+mn-cs"/>
              </a:rPr>
              <a:t> unsupported features are d</a:t>
            </a:r>
            <a:r>
              <a:rPr lang="en-US" sz="1200" kern="1200" dirty="0">
                <a:solidFill>
                  <a:schemeClr val="tx1"/>
                </a:solidFill>
                <a:effectLst/>
                <a:latin typeface="+mn-lt"/>
                <a:ea typeface="+mn-ea"/>
                <a:cs typeface="+mn-cs"/>
              </a:rPr>
              <a:t>ata types,</a:t>
            </a:r>
            <a:r>
              <a:rPr lang="en-US" sz="1200" kern="1200" baseline="0" dirty="0">
                <a:solidFill>
                  <a:schemeClr val="tx1"/>
                </a:solidFill>
                <a:effectLst/>
                <a:latin typeface="+mn-lt"/>
                <a:ea typeface="+mn-ea"/>
                <a:cs typeface="+mn-cs"/>
              </a:rPr>
              <a:t> o</a:t>
            </a:r>
            <a:r>
              <a:rPr lang="en-US" sz="1200" kern="1200" dirty="0">
                <a:solidFill>
                  <a:schemeClr val="tx1"/>
                </a:solidFill>
                <a:effectLst/>
                <a:latin typeface="+mn-lt"/>
                <a:ea typeface="+mn-ea"/>
                <a:cs typeface="+mn-cs"/>
              </a:rPr>
              <a:t>perators,</a:t>
            </a:r>
            <a:r>
              <a:rPr lang="en-US" sz="1200" kern="1200" baseline="0" dirty="0">
                <a:solidFill>
                  <a:schemeClr val="tx1"/>
                </a:solidFill>
                <a:effectLst/>
                <a:latin typeface="+mn-lt"/>
                <a:ea typeface="+mn-ea"/>
                <a:cs typeface="+mn-cs"/>
              </a:rPr>
              <a:t> a</a:t>
            </a:r>
            <a:r>
              <a:rPr lang="en-US" sz="1200" kern="1200" dirty="0">
                <a:solidFill>
                  <a:schemeClr val="tx1"/>
                </a:solidFill>
                <a:effectLst/>
                <a:latin typeface="+mn-lt"/>
                <a:ea typeface="+mn-ea"/>
                <a:cs typeface="+mn-cs"/>
              </a:rPr>
              <a:t>s well as string, arithmetic, logical, and cursor functions.</a:t>
            </a:r>
            <a:r>
              <a:rPr lang="en-US" sz="1200" kern="1200" baseline="0" dirty="0">
                <a:solidFill>
                  <a:schemeClr val="tx1"/>
                </a:solidFill>
                <a:effectLst/>
                <a:latin typeface="+mn-lt"/>
                <a:ea typeface="+mn-ea"/>
                <a:cs typeface="+mn-cs"/>
              </a:rPr>
              <a:t> Another important difference is that </a:t>
            </a:r>
            <a:r>
              <a:rPr lang="en-US" sz="1200" kern="1200" dirty="0">
                <a:solidFill>
                  <a:schemeClr val="tx1"/>
                </a:solidFill>
                <a:effectLst/>
                <a:latin typeface="+mn-lt"/>
                <a:ea typeface="+mn-ea"/>
                <a:cs typeface="+mn-cs"/>
              </a:rPr>
              <a:t>Azure SQL is designed to isolate features from any dependency on the master database, and so some server-level activities are unsupported. NOTE: Features that are deprecated in SQL Server are generally not supported in Azure SQL.</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82150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don't have to learn a whole new set of tools to get started with Azure SQL. You can leverage open source tools like cheetah, </a:t>
            </a:r>
            <a:r>
              <a:rPr lang="en-US" sz="1200" kern="1200" dirty="0" err="1">
                <a:solidFill>
                  <a:schemeClr val="tx1"/>
                </a:solidFill>
                <a:effectLst/>
                <a:latin typeface="+mn-lt"/>
                <a:ea typeface="+mn-ea"/>
                <a:cs typeface="+mn-cs"/>
              </a:rPr>
              <a:t>sql</a:t>
            </a:r>
            <a:r>
              <a:rPr lang="en-US" sz="1200" kern="1200" dirty="0">
                <a:solidFill>
                  <a:schemeClr val="tx1"/>
                </a:solidFill>
                <a:effectLst/>
                <a:latin typeface="+mn-lt"/>
                <a:ea typeface="+mn-ea"/>
                <a:cs typeface="+mn-cs"/>
              </a:rPr>
              <a:t>-cli, VS Code. Additionally, Azure SQL works with Microsoft tools like Visual Studio and SQL Server Management Studio. You can also use the Azure Management Portal, PowerShell, and REST APIs help you gain additional productivity.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347364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you’re new to relational</a:t>
            </a:r>
            <a:r>
              <a:rPr lang="en-US" sz="1200" kern="1200" baseline="0" dirty="0">
                <a:solidFill>
                  <a:schemeClr val="tx1"/>
                </a:solidFill>
                <a:effectLst/>
                <a:latin typeface="+mn-lt"/>
                <a:ea typeface="+mn-ea"/>
                <a:cs typeface="+mn-cs"/>
              </a:rPr>
              <a:t> database development, tools are in place, including robust graphical experiences, to make sure your able to do what you need to do without learning deep-level scripting. If you're a database development pro, you’ll be right at home working in the environments of your choice, including SQL Server Management Studio and Visual Studio 2105.</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98891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Every Azure SQL task, script, method, function and process can be created and managed in Visual Studio 2015 using SQL Server Data Tools for Visual Studio 2015. This includes managing permissions, masks, and encryption. Azure SQL is a perfect scenario for leveraging standard development concepts found</a:t>
            </a:r>
            <a:r>
              <a:rPr lang="en-US" baseline="0" dirty="0"/>
              <a:t> in the Entity Framework as well as newer paradigms like “code first” database design and deployment.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537248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the</a:t>
            </a:r>
            <a:r>
              <a:rPr lang="en-US" baseline="0" dirty="0"/>
              <a:t> Database Advisor can make recommendations it</a:t>
            </a:r>
            <a:r>
              <a:rPr lang="en-US" dirty="0"/>
              <a:t> needs to have about a day of usage with reasonable.</a:t>
            </a:r>
            <a:r>
              <a:rPr lang="en-US" baseline="0" dirty="0"/>
              <a:t> If recommendations cannot be made, the Performance Recommendations page will typically provide a message to administrators with an explanation.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421633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a:t>
            </a:r>
            <a:r>
              <a:rPr lang="en-US" baseline="0" dirty="0"/>
              <a:t> </a:t>
            </a:r>
            <a:r>
              <a:rPr lang="en-US" dirty="0"/>
              <a:t>logical connection between different data sources</a:t>
            </a:r>
            <a:r>
              <a:rPr lang="en-US" baseline="0" dirty="0"/>
              <a:t> leverages the concept of relationships</a:t>
            </a:r>
            <a:r>
              <a:rPr lang="en-US" dirty="0"/>
              <a:t>. A relationship enables Power BI to comprehend how tables and data structures relate to each another to ultimately design</a:t>
            </a:r>
            <a:r>
              <a:rPr lang="en-US" baseline="0" dirty="0"/>
              <a:t> and </a:t>
            </a:r>
            <a:r>
              <a:rPr lang="en-US" dirty="0"/>
              <a:t>create compelling visuals and reports. The processes of managing</a:t>
            </a:r>
            <a:r>
              <a:rPr lang="en-US" baseline="0" dirty="0"/>
              <a:t> and adjusting these relationships across data sources is referred to as </a:t>
            </a:r>
            <a:r>
              <a:rPr lang="en-US" b="0" baseline="0" dirty="0"/>
              <a:t>modeling, and uses the concepts of Measures, Calculated Columns, and even Calculated Tables (similar to the old fashioned notion of views.)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118324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 data masking helps prevent unauthorized access to sensitive data by enabling customers to designate how much of the sensitive data to reveal with minimal impact on the application layer. DDM is a policy-based security feature that hides the sensitive data in the result set of a query over designated database fields, while the data in the database is not changed. For example, a service representative at a call center may identify callers by a few digits of their social security number or credit card number, but those data items should not be fully exposed to the service representative. Masking rules can be defined that masks all but the last four digits of any social security number or credit card number in the result set of any query.  </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440555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4/2/2017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4/2/2017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4/2/2017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4/2/2017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Azure SQL Database</a:t>
            </a:r>
          </a:p>
        </p:txBody>
      </p:sp>
      <p:sp>
        <p:nvSpPr>
          <p:cNvPr id="3" name="Subtitle 2"/>
          <p:cNvSpPr>
            <a:spLocks noGrp="1"/>
          </p:cNvSpPr>
          <p:nvPr>
            <p:ph type="subTitle" idx="1"/>
          </p:nvPr>
        </p:nvSpPr>
        <p:spPr/>
        <p:txBody>
          <a:bodyPr/>
          <a:lstStyle/>
          <a:p>
            <a:r>
              <a:rPr lang="en-US" dirty="0" err="1"/>
              <a:t>Inisha</a:t>
            </a:r>
            <a:r>
              <a:rPr lang="en-US" dirty="0"/>
              <a:t> Pradhan</a:t>
            </a:r>
          </a:p>
          <a:p>
            <a:r>
              <a:rPr lang="en-US" dirty="0"/>
              <a:t>[Inisha@brainworks.edu.np</a:t>
            </a:r>
            <a:endParaRPr lang="en-US" dirty="0">
              <a:solidFill>
                <a:srgbClr val="FFFF00"/>
              </a:solidFill>
            </a:endParaRP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46289" y="2541057"/>
            <a:ext cx="10515600" cy="755298"/>
          </a:xfrm>
        </p:spPr>
        <p:txBody>
          <a:bodyPr>
            <a:noAutofit/>
          </a:bodyPr>
          <a:lstStyle/>
          <a:p>
            <a:pPr marL="0" indent="0" algn="ctr">
              <a:buNone/>
            </a:pPr>
            <a:r>
              <a:rPr lang="en-GB" sz="6000" dirty="0"/>
              <a:t>Demo</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8543" y="5396089"/>
            <a:ext cx="2111732" cy="1364900"/>
          </a:xfrm>
          <a:prstGeom prst="rect">
            <a:avLst/>
          </a:prstGeom>
        </p:spPr>
      </p:pic>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234779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Notched Right Arrow 17"/>
          <p:cNvSpPr/>
          <p:nvPr/>
        </p:nvSpPr>
        <p:spPr>
          <a:xfrm>
            <a:off x="7942526" y="3292064"/>
            <a:ext cx="1225899" cy="934497"/>
          </a:xfrm>
          <a:prstGeom prst="notchedRightArrow">
            <a:avLst/>
          </a:prstGeom>
          <a:solidFill>
            <a:srgbClr val="1E76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p:txBody>
          <a:bodyPr/>
          <a:lstStyle/>
          <a:p>
            <a:r>
              <a:rPr lang="en-US" dirty="0"/>
              <a:t>Azure SQL Database</a:t>
            </a:r>
          </a:p>
        </p:txBody>
      </p:sp>
      <p:sp>
        <p:nvSpPr>
          <p:cNvPr id="3" name="Content Placeholder 2"/>
          <p:cNvSpPr>
            <a:spLocks noGrp="1"/>
          </p:cNvSpPr>
          <p:nvPr>
            <p:ph idx="1"/>
          </p:nvPr>
        </p:nvSpPr>
        <p:spPr>
          <a:xfrm>
            <a:off x="838200" y="1825625"/>
            <a:ext cx="3673510" cy="4200826"/>
          </a:xfrm>
        </p:spPr>
        <p:txBody>
          <a:bodyPr>
            <a:normAutofit/>
          </a:bodyPr>
          <a:lstStyle/>
          <a:p>
            <a:pPr marL="0" indent="0">
              <a:buNone/>
            </a:pPr>
            <a:r>
              <a:rPr lang="en-US" sz="2400" dirty="0"/>
              <a:t>Azure SQL Database is a cloud-based relational database service, built on the  Microsoft SQL Server engine designed to deliver predictable performance and scalability, with virtually no downtime and near-zero administration.</a:t>
            </a:r>
          </a:p>
        </p:txBody>
      </p:sp>
      <p:pic>
        <p:nvPicPr>
          <p:cNvPr id="20" name="Picture 19"/>
          <p:cNvPicPr>
            <a:picLocks noChangeAspect="1"/>
          </p:cNvPicPr>
          <p:nvPr/>
        </p:nvPicPr>
        <p:blipFill>
          <a:blip r:embed="rId3"/>
          <a:stretch>
            <a:fillRect/>
          </a:stretch>
        </p:blipFill>
        <p:spPr>
          <a:xfrm>
            <a:off x="8332610" y="1825625"/>
            <a:ext cx="2515173" cy="2654905"/>
          </a:xfrm>
          <a:prstGeom prst="rect">
            <a:avLst/>
          </a:prstGeom>
        </p:spPr>
      </p:pic>
      <p:pic>
        <p:nvPicPr>
          <p:cNvPr id="22" name="Picture 21"/>
          <p:cNvPicPr>
            <a:picLocks noChangeAspect="1"/>
          </p:cNvPicPr>
          <p:nvPr/>
        </p:nvPicPr>
        <p:blipFill>
          <a:blip r:embed="rId4"/>
          <a:stretch>
            <a:fillRect/>
          </a:stretch>
        </p:blipFill>
        <p:spPr>
          <a:xfrm>
            <a:off x="5741348" y="2704658"/>
            <a:ext cx="2527876" cy="232463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8543" y="5448639"/>
            <a:ext cx="2111732" cy="1364900"/>
          </a:xfrm>
          <a:prstGeom prst="rect">
            <a:avLst/>
          </a:prstGeom>
        </p:spPr>
      </p:pic>
      <p:pic>
        <p:nvPicPr>
          <p:cNvPr id="9" name="Picture 8"/>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271851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Business Differentiators</a:t>
            </a:r>
          </a:p>
        </p:txBody>
      </p:sp>
      <p:sp>
        <p:nvSpPr>
          <p:cNvPr id="9" name="Rectangle 8"/>
          <p:cNvSpPr/>
          <p:nvPr/>
        </p:nvSpPr>
        <p:spPr bwMode="auto">
          <a:xfrm>
            <a:off x="683727" y="1864096"/>
            <a:ext cx="5197223" cy="790489"/>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rPr>
              <a:t>Azure SQL Database</a:t>
            </a:r>
          </a:p>
        </p:txBody>
      </p:sp>
      <p:cxnSp>
        <p:nvCxnSpPr>
          <p:cNvPr id="10" name="Straight Connector 9"/>
          <p:cNvCxnSpPr/>
          <p:nvPr/>
        </p:nvCxnSpPr>
        <p:spPr>
          <a:xfrm flipH="1">
            <a:off x="5986138" y="1864096"/>
            <a:ext cx="4673" cy="4343400"/>
          </a:xfrm>
          <a:prstGeom prst="line">
            <a:avLst/>
          </a:prstGeom>
          <a:ln>
            <a:solidFill>
              <a:srgbClr val="21212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99932" y="2807021"/>
            <a:ext cx="5087919" cy="2431435"/>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000" dirty="0"/>
              <a:t>You’re building new cloud-based applications to take advantage of cost savings and performance.</a:t>
            </a:r>
          </a:p>
          <a:p>
            <a:pPr marL="231775" indent="-231775">
              <a:lnSpc>
                <a:spcPct val="95000"/>
              </a:lnSpc>
              <a:buSzPct val="90000"/>
              <a:buFont typeface="Arial" panose="020B0604020202020204" pitchFamily="34" charset="0"/>
              <a:buChar char="•"/>
            </a:pPr>
            <a:r>
              <a:rPr lang="en-US" sz="2000" dirty="0"/>
              <a:t>You need instant scalability.</a:t>
            </a:r>
          </a:p>
          <a:p>
            <a:pPr marL="231775" indent="-231775">
              <a:lnSpc>
                <a:spcPct val="95000"/>
              </a:lnSpc>
              <a:buSzPct val="90000"/>
              <a:buFont typeface="Arial" panose="020B0604020202020204" pitchFamily="34" charset="0"/>
              <a:buChar char="•"/>
            </a:pPr>
            <a:r>
              <a:rPr lang="en-US" sz="2000" dirty="0"/>
              <a:t>You want databases replicated in different regions of the world for backup.</a:t>
            </a:r>
          </a:p>
          <a:p>
            <a:pPr marL="231775" indent="-231775">
              <a:lnSpc>
                <a:spcPct val="95000"/>
              </a:lnSpc>
              <a:buSzPct val="90000"/>
              <a:buFont typeface="Arial" panose="020B0604020202020204" pitchFamily="34" charset="0"/>
              <a:buChar char="•"/>
            </a:pPr>
            <a:r>
              <a:rPr lang="en-US" sz="2000" dirty="0"/>
              <a:t>You want Microsoft to handle common management operations.</a:t>
            </a:r>
            <a:endParaRPr lang="en-US" sz="2000" spc="-200" dirty="0">
              <a:solidFill>
                <a:srgbClr val="235888"/>
              </a:solidFill>
              <a:latin typeface="Segoe UI Light" panose="020B0502040204020203" pitchFamily="34" charset="0"/>
              <a:cs typeface="Segoe UI Light" panose="020B0502040204020203" pitchFamily="34" charset="0"/>
            </a:endParaRPr>
          </a:p>
        </p:txBody>
      </p:sp>
      <p:sp>
        <p:nvSpPr>
          <p:cNvPr id="19" name="Rectangle 18"/>
          <p:cNvSpPr/>
          <p:nvPr/>
        </p:nvSpPr>
        <p:spPr bwMode="auto">
          <a:xfrm>
            <a:off x="6096000" y="1864096"/>
            <a:ext cx="5257800" cy="790489"/>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800" dirty="0">
                <a:solidFill>
                  <a:schemeClr val="bg1"/>
                </a:solidFill>
              </a:rPr>
              <a:t>SQL Server</a:t>
            </a:r>
          </a:p>
        </p:txBody>
      </p:sp>
      <p:sp>
        <p:nvSpPr>
          <p:cNvPr id="20" name="Rectangle 19"/>
          <p:cNvSpPr/>
          <p:nvPr/>
        </p:nvSpPr>
        <p:spPr>
          <a:xfrm>
            <a:off x="6229980" y="2827993"/>
            <a:ext cx="4903698" cy="1554272"/>
          </a:xfrm>
          <a:prstGeom prst="rect">
            <a:avLst/>
          </a:prstGeom>
        </p:spPr>
        <p:txBody>
          <a:bodyPr wrap="square" anchor="t" anchorCtr="0">
            <a:spAutoFit/>
          </a:bodyPr>
          <a:lstStyle/>
          <a:p>
            <a:pPr marL="231775" indent="-231775">
              <a:lnSpc>
                <a:spcPct val="95000"/>
              </a:lnSpc>
              <a:buSzPct val="90000"/>
              <a:buFont typeface="Arial" panose="020B0604020202020204" pitchFamily="34" charset="0"/>
              <a:buChar char="•"/>
            </a:pPr>
            <a:r>
              <a:rPr lang="en-US" sz="2000" dirty="0"/>
              <a:t>You want to build enterprise applications larger than 1 TB.  </a:t>
            </a:r>
          </a:p>
          <a:p>
            <a:pPr marL="231775" indent="-231775">
              <a:lnSpc>
                <a:spcPct val="95000"/>
              </a:lnSpc>
              <a:buSzPct val="90000"/>
              <a:buFont typeface="Arial" panose="020B0604020202020204" pitchFamily="34" charset="0"/>
              <a:buChar char="•"/>
            </a:pPr>
            <a:r>
              <a:rPr lang="en-US" sz="2000" dirty="0"/>
              <a:t>You have existing IT resources and can maintain stewardship over backups and database high availability.</a:t>
            </a:r>
            <a:endParaRPr lang="en-US" sz="2000" spc="-200" dirty="0">
              <a:solidFill>
                <a:srgbClr val="235888"/>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448639"/>
            <a:ext cx="2111732" cy="1364900"/>
          </a:xfrm>
          <a:prstGeom prst="rect">
            <a:avLst/>
          </a:prstGeom>
        </p:spPr>
      </p:pic>
      <p:pic>
        <p:nvPicPr>
          <p:cNvPr id="11" name="Picture 10"/>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307039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p:bldP spid="19" grpId="0" animBg="1"/>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2175" y="1759083"/>
            <a:ext cx="5381625" cy="1762125"/>
          </a:xfrm>
          <a:prstGeom prst="rect">
            <a:avLst/>
          </a:prstGeom>
        </p:spPr>
      </p:pic>
      <p:sp>
        <p:nvSpPr>
          <p:cNvPr id="2" name="Title 1"/>
          <p:cNvSpPr>
            <a:spLocks noGrp="1"/>
          </p:cNvSpPr>
          <p:nvPr>
            <p:ph type="title"/>
          </p:nvPr>
        </p:nvSpPr>
        <p:spPr/>
        <p:txBody>
          <a:bodyPr/>
          <a:lstStyle/>
          <a:p>
            <a:r>
              <a:rPr lang="en-US" dirty="0"/>
              <a:t>Azure SQL Database Development</a:t>
            </a:r>
          </a:p>
        </p:txBody>
      </p:sp>
      <p:sp>
        <p:nvSpPr>
          <p:cNvPr id="40" name="Content Placeholder 2"/>
          <p:cNvSpPr>
            <a:spLocks noGrp="1"/>
          </p:cNvSpPr>
          <p:nvPr>
            <p:ph idx="1"/>
          </p:nvPr>
        </p:nvSpPr>
        <p:spPr>
          <a:xfrm>
            <a:off x="838199" y="1825625"/>
            <a:ext cx="5894197" cy="4313918"/>
          </a:xfrm>
        </p:spPr>
        <p:txBody>
          <a:bodyPr>
            <a:normAutofit/>
          </a:bodyPr>
          <a:lstStyle/>
          <a:p>
            <a:pPr marL="461963" indent="-461963"/>
            <a:r>
              <a:rPr lang="en-US" sz="3200" dirty="0"/>
              <a:t>ADO.NET </a:t>
            </a:r>
          </a:p>
          <a:p>
            <a:pPr marL="461963" indent="-461963"/>
            <a:r>
              <a:rPr lang="en-US" sz="3200" dirty="0"/>
              <a:t>Java </a:t>
            </a:r>
          </a:p>
          <a:p>
            <a:pPr marL="461963" indent="-461963"/>
            <a:r>
              <a:rPr lang="en-US" sz="3200" dirty="0"/>
              <a:t>PHP (Windows only)</a:t>
            </a:r>
          </a:p>
          <a:p>
            <a:pPr marL="461963" indent="-461963"/>
            <a:r>
              <a:rPr lang="en-US" sz="3200" dirty="0"/>
              <a:t>Node.js </a:t>
            </a:r>
          </a:p>
          <a:p>
            <a:pPr marL="461963" indent="-461963"/>
            <a:r>
              <a:rPr lang="en-US" sz="3200" dirty="0"/>
              <a:t>Python </a:t>
            </a:r>
          </a:p>
          <a:p>
            <a:pPr marL="461963" indent="-461963"/>
            <a:r>
              <a:rPr lang="en-US" sz="3200" dirty="0"/>
              <a:t>Ruby</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197" y="3845780"/>
            <a:ext cx="5381625" cy="1762125"/>
          </a:xfrm>
          <a:prstGeom prst="rect">
            <a:avLst/>
          </a:prstGeom>
        </p:spPr>
      </p:pic>
      <p:sp>
        <p:nvSpPr>
          <p:cNvPr id="7" name="Cross 6"/>
          <p:cNvSpPr/>
          <p:nvPr/>
        </p:nvSpPr>
        <p:spPr>
          <a:xfrm>
            <a:off x="8363882" y="3470424"/>
            <a:ext cx="602902" cy="572268"/>
          </a:xfrm>
          <a:prstGeom prst="plus">
            <a:avLst>
              <a:gd name="adj" fmla="val 39047"/>
            </a:avLst>
          </a:prstGeom>
          <a:solidFill>
            <a:srgbClr val="1C7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8543" y="5448639"/>
            <a:ext cx="2111732" cy="1364900"/>
          </a:xfrm>
          <a:prstGeom prst="rect">
            <a:avLst/>
          </a:prstGeom>
        </p:spPr>
      </p:pic>
      <p:pic>
        <p:nvPicPr>
          <p:cNvPr id="9" name="Picture 8"/>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407520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Data</a:t>
            </a:r>
          </a:p>
        </p:txBody>
      </p:sp>
      <p:sp>
        <p:nvSpPr>
          <p:cNvPr id="3" name="Content Placeholder 2"/>
          <p:cNvSpPr>
            <a:spLocks noGrp="1"/>
          </p:cNvSpPr>
          <p:nvPr>
            <p:ph idx="1"/>
          </p:nvPr>
        </p:nvSpPr>
        <p:spPr>
          <a:xfrm>
            <a:off x="838199" y="1550322"/>
            <a:ext cx="10248993" cy="921573"/>
          </a:xfrm>
        </p:spPr>
        <p:txBody>
          <a:bodyPr>
            <a:normAutofit/>
          </a:bodyPr>
          <a:lstStyle/>
          <a:p>
            <a:pPr marL="0" indent="0">
              <a:buNone/>
            </a:pPr>
            <a:r>
              <a:rPr lang="en-US" dirty="0"/>
              <a:t>In almost every case, working with Azure SQL Database data is exactly the same as working with SQL Server data.</a:t>
            </a:r>
          </a:p>
        </p:txBody>
      </p:sp>
      <p:sp>
        <p:nvSpPr>
          <p:cNvPr id="7" name="Content Placeholder 2"/>
          <p:cNvSpPr txBox="1">
            <a:spLocks/>
          </p:cNvSpPr>
          <p:nvPr/>
        </p:nvSpPr>
        <p:spPr>
          <a:xfrm>
            <a:off x="838199" y="2875885"/>
            <a:ext cx="4989845" cy="32734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7388" indent="-342900"/>
            <a:r>
              <a:rPr lang="en-US" sz="2400" dirty="0"/>
              <a:t>Rich and up-to-date transact-SQL (T-SQL) support</a:t>
            </a:r>
          </a:p>
          <a:p>
            <a:pPr marL="687388" indent="-342900"/>
            <a:r>
              <a:rPr lang="en-US" sz="2400" dirty="0"/>
              <a:t>Stored procedures, user-defined functions, triggers, and views</a:t>
            </a:r>
          </a:p>
          <a:p>
            <a:pPr marL="687388" indent="-342900"/>
            <a:r>
              <a:rPr lang="en-US" sz="2400" dirty="0"/>
              <a:t>Newest features from SQL Server 2016</a:t>
            </a:r>
          </a:p>
        </p:txBody>
      </p:sp>
      <p:pic>
        <p:nvPicPr>
          <p:cNvPr id="12" name="Picture 11"/>
          <p:cNvPicPr>
            <a:picLocks noChangeAspect="1"/>
          </p:cNvPicPr>
          <p:nvPr/>
        </p:nvPicPr>
        <p:blipFill>
          <a:blip r:embed="rId3"/>
          <a:stretch>
            <a:fillRect/>
          </a:stretch>
        </p:blipFill>
        <p:spPr>
          <a:xfrm>
            <a:off x="6675871" y="2774090"/>
            <a:ext cx="3271628" cy="271230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8543" y="5448639"/>
            <a:ext cx="2111732" cy="1364900"/>
          </a:xfrm>
          <a:prstGeom prst="rect">
            <a:avLst/>
          </a:prstGeom>
        </p:spPr>
      </p:pic>
      <p:pic>
        <p:nvPicPr>
          <p:cNvPr id="8" name="Picture 7"/>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25218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Solutions</a:t>
            </a:r>
          </a:p>
        </p:txBody>
      </p:sp>
      <p:sp>
        <p:nvSpPr>
          <p:cNvPr id="3" name="Content Placeholder 2"/>
          <p:cNvSpPr>
            <a:spLocks noGrp="1"/>
          </p:cNvSpPr>
          <p:nvPr>
            <p:ph idx="1"/>
          </p:nvPr>
        </p:nvSpPr>
        <p:spPr>
          <a:xfrm>
            <a:off x="838200" y="1550322"/>
            <a:ext cx="4347984" cy="4579173"/>
          </a:xfrm>
        </p:spPr>
        <p:txBody>
          <a:bodyPr>
            <a:normAutofit/>
          </a:bodyPr>
          <a:lstStyle/>
          <a:p>
            <a:pPr marL="0" indent="0">
              <a:buNone/>
            </a:pPr>
            <a:r>
              <a:rPr lang="en-US" sz="2400" dirty="0"/>
              <a:t>Every Azure SQL Database task, script, method, function and process can be created and managed in Visual Studio 2015 using SQL Server Data Tools for Visual Studio 2015. This includes managing permissions, masks, and encryption.</a:t>
            </a:r>
          </a:p>
        </p:txBody>
      </p:sp>
      <p:pic>
        <p:nvPicPr>
          <p:cNvPr id="4" name="Picture 3"/>
          <p:cNvPicPr>
            <a:picLocks noChangeAspect="1"/>
          </p:cNvPicPr>
          <p:nvPr/>
        </p:nvPicPr>
        <p:blipFill>
          <a:blip r:embed="rId3"/>
          <a:stretch>
            <a:fillRect/>
          </a:stretch>
        </p:blipFill>
        <p:spPr>
          <a:xfrm>
            <a:off x="5802573" y="1454629"/>
            <a:ext cx="4237950" cy="359583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8543" y="5448639"/>
            <a:ext cx="2111732" cy="1364900"/>
          </a:xfrm>
          <a:prstGeom prst="rect">
            <a:avLst/>
          </a:prstGeom>
        </p:spPr>
      </p:pic>
      <p:pic>
        <p:nvPicPr>
          <p:cNvPr id="6" name="Picture 5"/>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319852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Advisor</a:t>
            </a:r>
          </a:p>
        </p:txBody>
      </p:sp>
      <p:sp>
        <p:nvSpPr>
          <p:cNvPr id="4" name="Content Placeholder 2"/>
          <p:cNvSpPr>
            <a:spLocks noGrp="1"/>
          </p:cNvSpPr>
          <p:nvPr>
            <p:ph idx="1"/>
          </p:nvPr>
        </p:nvSpPr>
        <p:spPr>
          <a:xfrm>
            <a:off x="1105924" y="2875885"/>
            <a:ext cx="9987456" cy="3273472"/>
          </a:xfrm>
        </p:spPr>
        <p:txBody>
          <a:bodyPr>
            <a:normAutofit/>
          </a:bodyPr>
          <a:lstStyle/>
          <a:p>
            <a:pPr marL="687388" indent="-342900"/>
            <a:r>
              <a:rPr lang="en-US" sz="2400" b="1" dirty="0"/>
              <a:t>High</a:t>
            </a:r>
            <a:r>
              <a:rPr lang="en-US" sz="2400" dirty="0"/>
              <a:t> impact recommendations should provide the most significant performance impact.</a:t>
            </a:r>
          </a:p>
          <a:p>
            <a:pPr marL="687388" indent="-342900"/>
            <a:r>
              <a:rPr lang="en-US" sz="2400" b="1" dirty="0"/>
              <a:t>Medium</a:t>
            </a:r>
            <a:r>
              <a:rPr lang="en-US" sz="2400" dirty="0"/>
              <a:t> impact recommendations should improve performance, but not substantially.</a:t>
            </a:r>
          </a:p>
          <a:p>
            <a:pPr marL="687388" indent="-342900"/>
            <a:r>
              <a:rPr lang="en-US" sz="2400" b="1" dirty="0"/>
              <a:t>Low</a:t>
            </a:r>
            <a:r>
              <a:rPr lang="en-US" sz="2400" dirty="0"/>
              <a:t> impact recommendations should provide better performance than without, but improvements might not be significant.</a:t>
            </a:r>
          </a:p>
        </p:txBody>
      </p:sp>
      <p:sp>
        <p:nvSpPr>
          <p:cNvPr id="5" name="Content Placeholder 2"/>
          <p:cNvSpPr txBox="1">
            <a:spLocks/>
          </p:cNvSpPr>
          <p:nvPr/>
        </p:nvSpPr>
        <p:spPr>
          <a:xfrm>
            <a:off x="838200" y="1550322"/>
            <a:ext cx="1051560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Database Advisor provides recommendations that can improve query performance based on impact levels.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43" y="5448639"/>
            <a:ext cx="2111732" cy="1364900"/>
          </a:xfrm>
          <a:prstGeom prst="rect">
            <a:avLst/>
          </a:prstGeom>
        </p:spPr>
      </p:pic>
      <p:pic>
        <p:nvPicPr>
          <p:cNvPr id="7" name="Picture 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168523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a:xfrm>
            <a:off x="838200" y="2875884"/>
            <a:ext cx="5261149" cy="3332921"/>
          </a:xfrm>
        </p:spPr>
        <p:txBody>
          <a:bodyPr>
            <a:normAutofit/>
          </a:bodyPr>
          <a:lstStyle/>
          <a:p>
            <a:pPr marL="687388" indent="-342900"/>
            <a:r>
              <a:rPr lang="en-US" sz="2400" dirty="0"/>
              <a:t>Based on group membership or execution context</a:t>
            </a:r>
          </a:p>
          <a:p>
            <a:pPr marL="687388" indent="-342900"/>
            <a:r>
              <a:rPr lang="en-US" sz="2400" dirty="0"/>
              <a:t>Simplifies the design and coding of security in your application</a:t>
            </a:r>
          </a:p>
          <a:p>
            <a:pPr marL="687388" indent="-342900"/>
            <a:r>
              <a:rPr lang="en-US" sz="2400" dirty="0"/>
              <a:t>Logic is located in the database tier</a:t>
            </a:r>
          </a:p>
        </p:txBody>
      </p:sp>
      <p:sp>
        <p:nvSpPr>
          <p:cNvPr id="4" name="Content Placeholder 2"/>
          <p:cNvSpPr txBox="1">
            <a:spLocks/>
          </p:cNvSpPr>
          <p:nvPr/>
        </p:nvSpPr>
        <p:spPr>
          <a:xfrm>
            <a:off x="838200" y="1550322"/>
            <a:ext cx="10515600" cy="9875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Azure SQL Database ships with </a:t>
            </a:r>
            <a:r>
              <a:rPr lang="en-US" b="1" dirty="0"/>
              <a:t>row-level security</a:t>
            </a:r>
            <a:r>
              <a:rPr lang="en-US" dirty="0"/>
              <a:t>, or RLS, making it easy to partition query results based on user permissions and roles.</a:t>
            </a:r>
          </a:p>
        </p:txBody>
      </p:sp>
      <p:pic>
        <p:nvPicPr>
          <p:cNvPr id="8" name="Picture 7"/>
          <p:cNvPicPr>
            <a:picLocks noChangeAspect="1"/>
          </p:cNvPicPr>
          <p:nvPr/>
        </p:nvPicPr>
        <p:blipFill>
          <a:blip r:embed="rId3"/>
          <a:stretch>
            <a:fillRect/>
          </a:stretch>
        </p:blipFill>
        <p:spPr>
          <a:xfrm>
            <a:off x="6887056" y="3287866"/>
            <a:ext cx="3368984" cy="150160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8543" y="5448639"/>
            <a:ext cx="2111732" cy="1364900"/>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87239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Data Masking</a:t>
            </a:r>
          </a:p>
        </p:txBody>
      </p:sp>
      <p:sp>
        <p:nvSpPr>
          <p:cNvPr id="3" name="Content Placeholder 2"/>
          <p:cNvSpPr>
            <a:spLocks noGrp="1"/>
          </p:cNvSpPr>
          <p:nvPr>
            <p:ph idx="1"/>
          </p:nvPr>
        </p:nvSpPr>
        <p:spPr>
          <a:xfrm>
            <a:off x="774946" y="2492829"/>
            <a:ext cx="4989845" cy="3273472"/>
          </a:xfrm>
        </p:spPr>
        <p:txBody>
          <a:bodyPr>
            <a:normAutofit/>
          </a:bodyPr>
          <a:lstStyle/>
          <a:p>
            <a:pPr marL="687388" indent="-342900"/>
            <a:r>
              <a:rPr lang="en-US" sz="2400" dirty="0"/>
              <a:t>Created and managed:</a:t>
            </a:r>
          </a:p>
          <a:p>
            <a:pPr marL="1144588" lvl="1" indent="-342900"/>
            <a:r>
              <a:rPr lang="en-US" dirty="0"/>
              <a:t>In the Azure Portal</a:t>
            </a:r>
          </a:p>
          <a:p>
            <a:pPr marL="1144588" lvl="1" indent="-342900"/>
            <a:r>
              <a:rPr lang="en-US" dirty="0"/>
              <a:t>Programmatically via SDKs and services</a:t>
            </a:r>
          </a:p>
          <a:p>
            <a:pPr marL="1144588" lvl="1" indent="-342900"/>
            <a:r>
              <a:rPr lang="en-US" dirty="0"/>
              <a:t>Scripting and T-SQL commands</a:t>
            </a:r>
          </a:p>
          <a:p>
            <a:pPr marL="687388" indent="-342900"/>
            <a:r>
              <a:rPr lang="en-US" sz="2400" dirty="0"/>
              <a:t>Based on masking rules and masking functions</a:t>
            </a:r>
          </a:p>
        </p:txBody>
      </p:sp>
      <p:sp>
        <p:nvSpPr>
          <p:cNvPr id="5" name="Content Placeholder 2"/>
          <p:cNvSpPr txBox="1">
            <a:spLocks/>
          </p:cNvSpPr>
          <p:nvPr/>
        </p:nvSpPr>
        <p:spPr>
          <a:xfrm>
            <a:off x="838199" y="1546271"/>
            <a:ext cx="10255180" cy="987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Dynamic data masking prevents unauthorized access to sensitive data by “masking” fields based on roles or permissions.</a:t>
            </a:r>
          </a:p>
        </p:txBody>
      </p:sp>
      <p:pic>
        <p:nvPicPr>
          <p:cNvPr id="8" name="Picture 7"/>
          <p:cNvPicPr>
            <a:picLocks noChangeAspect="1"/>
          </p:cNvPicPr>
          <p:nvPr/>
        </p:nvPicPr>
        <p:blipFill>
          <a:blip r:embed="rId3"/>
          <a:stretch>
            <a:fillRect/>
          </a:stretch>
        </p:blipFill>
        <p:spPr>
          <a:xfrm>
            <a:off x="6527654" y="2533781"/>
            <a:ext cx="3230889" cy="2911916"/>
          </a:xfrm>
          <a:prstGeom prst="rect">
            <a:avLst/>
          </a:prstGeom>
          <a:ln>
            <a:solidFill>
              <a:srgbClr val="212121"/>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8543" y="5448639"/>
            <a:ext cx="2111732" cy="1364900"/>
          </a:xfrm>
          <a:prstGeom prst="rect">
            <a:avLst/>
          </a:prstGeom>
        </p:spPr>
      </p:pic>
      <p:pic>
        <p:nvPicPr>
          <p:cNvPr id="7" name="Picture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47717" y="5588002"/>
            <a:ext cx="2784645" cy="1260030"/>
          </a:xfrm>
          <a:prstGeom prst="rect">
            <a:avLst/>
          </a:prstGeom>
        </p:spPr>
      </p:pic>
    </p:spTree>
    <p:extLst>
      <p:ext uri="{BB962C8B-B14F-4D97-AF65-F5344CB8AC3E}">
        <p14:creationId xmlns:p14="http://schemas.microsoft.com/office/powerpoint/2010/main" val="244223358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9820</TotalTime>
  <Words>1069</Words>
  <Application>Microsoft Office PowerPoint</Application>
  <PresentationFormat>Widescreen</PresentationFormat>
  <Paragraphs>63</Paragraphs>
  <Slides>10</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Azure SQL Database</vt:lpstr>
      <vt:lpstr>Azure SQL Database</vt:lpstr>
      <vt:lpstr>Common Business Differentiators</vt:lpstr>
      <vt:lpstr>Azure SQL Database Development</vt:lpstr>
      <vt:lpstr>Getting Data</vt:lpstr>
      <vt:lpstr>Developing Solutions</vt:lpstr>
      <vt:lpstr>Database Advisor</vt:lpstr>
      <vt:lpstr>Security</vt:lpstr>
      <vt:lpstr>Dynamic Data Masking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SQL</dc:title>
  <dc:creator>scott@liquiddaffodil.com</dc:creator>
  <cp:lastModifiedBy>Enisha</cp:lastModifiedBy>
  <cp:revision>429</cp:revision>
  <dcterms:created xsi:type="dcterms:W3CDTF">2016-04-21T18:51:19Z</dcterms:created>
  <dcterms:modified xsi:type="dcterms:W3CDTF">2017-04-02T01:35:02Z</dcterms:modified>
</cp:coreProperties>
</file>