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0"/>
  </p:notesMasterIdLst>
  <p:sldIdLst>
    <p:sldId id="256" r:id="rId3"/>
    <p:sldId id="318" r:id="rId4"/>
    <p:sldId id="320" r:id="rId5"/>
    <p:sldId id="321" r:id="rId6"/>
    <p:sldId id="322" r:id="rId7"/>
    <p:sldId id="323" r:id="rId8"/>
    <p:sldId id="32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780" autoAdjust="0"/>
  </p:normalViewPr>
  <p:slideViewPr>
    <p:cSldViewPr snapToGrid="0">
      <p:cViewPr varScale="1">
        <p:scale>
          <a:sx n="72" d="100"/>
          <a:sy n="72" d="100"/>
        </p:scale>
        <p:origin x="970"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p>
          <a:p>
            <a:endParaRPr lang="en-US" dirty="0" smtClean="0"/>
          </a:p>
          <a:p>
            <a:r>
              <a:rPr lang="en-US" dirty="0" smtClean="0"/>
              <a:t>NOTE: Removed “Linux and Windows because of Spark’s decision to remove Windows support.  Probably worth</a:t>
            </a:r>
            <a:r>
              <a:rPr lang="en-US" baseline="0" dirty="0" smtClean="0"/>
              <a:t> de-emphasizing the OS and instead focusing on the HDI platforms offered.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22885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7041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HDInsight</a:t>
            </a:r>
            <a:endParaRPr lang="en-US" dirty="0"/>
          </a:p>
        </p:txBody>
      </p:sp>
      <p:sp>
        <p:nvSpPr>
          <p:cNvPr id="3" name="Subtitle 2"/>
          <p:cNvSpPr>
            <a:spLocks noGrp="1"/>
          </p:cNvSpPr>
          <p:nvPr>
            <p:ph type="subTitle" idx="1"/>
          </p:nvPr>
        </p:nvSpPr>
        <p:spPr/>
        <p:txBody>
          <a:bodyPr/>
          <a:lstStyle/>
          <a:p>
            <a:r>
              <a:rPr lang="en-US" dirty="0"/>
              <a:t>Rohit Shrestha</a:t>
            </a:r>
          </a:p>
          <a:p>
            <a:r>
              <a:rPr lang="en-US" dirty="0"/>
              <a:t>[Rohit@brainworks.edu.np]</a:t>
            </a:r>
            <a:endParaRPr lang="en-US" dirty="0"/>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a:xfrm>
            <a:off x="838200" y="1825625"/>
            <a:ext cx="10515600" cy="3394961"/>
          </a:xfrm>
        </p:spPr>
        <p:txBody>
          <a:bodyPr>
            <a:normAutofit/>
          </a:bodyPr>
          <a:lstStyle/>
          <a:p>
            <a:r>
              <a:rPr lang="en-US" sz="2400" dirty="0"/>
              <a:t>Microsoft Azure’s big-data solution using Hadoop</a:t>
            </a:r>
          </a:p>
          <a:p>
            <a:pPr lvl="1"/>
            <a:r>
              <a:rPr lang="en-US" sz="2000" dirty="0"/>
              <a:t>Open-source framework for storing and analyzing massive amounts of data on clusters built from commodity hardware</a:t>
            </a:r>
          </a:p>
          <a:p>
            <a:pPr lvl="1"/>
            <a:r>
              <a:rPr lang="en-US" sz="2000" dirty="0"/>
              <a:t>Uses Hadoop Distributed File System (HDFS) for storage</a:t>
            </a:r>
          </a:p>
          <a:p>
            <a:r>
              <a:rPr lang="en-US" sz="2400" dirty="0"/>
              <a:t>Employs the open-source Hortonworks Data Platform implementation of Hadoop</a:t>
            </a:r>
          </a:p>
          <a:p>
            <a:pPr lvl="1"/>
            <a:r>
              <a:rPr lang="en-US" sz="2000" dirty="0"/>
              <a:t>Includes Hive, Pig, Storm, Spark, and more</a:t>
            </a:r>
          </a:p>
          <a:p>
            <a:r>
              <a:rPr lang="en-US" sz="2400" dirty="0"/>
              <a:t>Integrates with popular BI tools </a:t>
            </a:r>
          </a:p>
          <a:p>
            <a:pPr lvl="1"/>
            <a:r>
              <a:rPr lang="en-US" sz="2000" dirty="0"/>
              <a:t>Includes Power BI, Excel, SSAS, SSRS, </a:t>
            </a:r>
            <a:r>
              <a:rPr lang="en-US" sz="2000" dirty="0" smtClean="0"/>
              <a:t>Tableau</a:t>
            </a:r>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2777" y="230188"/>
            <a:ext cx="1447800" cy="1447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1870" y="5269973"/>
            <a:ext cx="2111732" cy="13649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044" y="5461886"/>
            <a:ext cx="2784645" cy="1260030"/>
          </a:xfrm>
          <a:prstGeom prst="rect">
            <a:avLst/>
          </a:prstGeom>
        </p:spPr>
      </p:pic>
    </p:spTree>
    <p:extLst>
      <p:ext uri="{BB962C8B-B14F-4D97-AF65-F5344CB8AC3E}">
        <p14:creationId xmlns:p14="http://schemas.microsoft.com/office/powerpoint/2010/main" val="324235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HDInsight Cluster Types</a:t>
            </a:r>
            <a:endParaRPr lang="en-US" dirty="0"/>
          </a:p>
        </p:txBody>
      </p:sp>
      <p:sp>
        <p:nvSpPr>
          <p:cNvPr id="3" name="Content Placeholder 2"/>
          <p:cNvSpPr>
            <a:spLocks noGrp="1"/>
          </p:cNvSpPr>
          <p:nvPr>
            <p:ph idx="1"/>
          </p:nvPr>
        </p:nvSpPr>
        <p:spPr>
          <a:xfrm>
            <a:off x="838200" y="1825625"/>
            <a:ext cx="7826298" cy="4064812"/>
          </a:xfrm>
        </p:spPr>
        <p:txBody>
          <a:bodyPr>
            <a:normAutofit/>
          </a:bodyPr>
          <a:lstStyle/>
          <a:p>
            <a:r>
              <a:rPr lang="en-US" sz="2400" dirty="0"/>
              <a:t>Hadoop: Query workloads</a:t>
            </a:r>
          </a:p>
          <a:p>
            <a:pPr lvl="1"/>
            <a:r>
              <a:rPr lang="en-US" sz="2000" dirty="0"/>
              <a:t>Reliable data storage, simple MapReduce</a:t>
            </a:r>
          </a:p>
          <a:p>
            <a:r>
              <a:rPr lang="en-US" sz="2400" dirty="0" err="1"/>
              <a:t>HBase</a:t>
            </a:r>
            <a:r>
              <a:rPr lang="en-US" sz="2400" dirty="0"/>
              <a:t>: NoSQL workloads</a:t>
            </a:r>
          </a:p>
          <a:p>
            <a:pPr lvl="1"/>
            <a:r>
              <a:rPr lang="en-US" sz="2000" dirty="0"/>
              <a:t>Distributed database offering random access to large amounts of data</a:t>
            </a:r>
          </a:p>
          <a:p>
            <a:r>
              <a:rPr lang="en-US" sz="2400" dirty="0"/>
              <a:t>Apache Storm: Stream workloads</a:t>
            </a:r>
          </a:p>
          <a:p>
            <a:pPr lvl="1"/>
            <a:r>
              <a:rPr lang="en-US" sz="2000" dirty="0"/>
              <a:t>Real-time analysis of moving data streams</a:t>
            </a:r>
          </a:p>
          <a:p>
            <a:r>
              <a:rPr lang="en-US" sz="2400" dirty="0"/>
              <a:t>Apache Spark: High-performance workloads</a:t>
            </a:r>
          </a:p>
          <a:p>
            <a:pPr lvl="1"/>
            <a:r>
              <a:rPr lang="en-US" sz="2000" dirty="0"/>
              <a:t>In-memory parallel </a:t>
            </a:r>
            <a:r>
              <a:rPr lang="en-US" sz="2000" dirty="0" smtClean="0"/>
              <a:t>processing</a:t>
            </a:r>
            <a:endParaRPr lang="en-US" sz="2000" dirty="0"/>
          </a:p>
        </p:txBody>
      </p:sp>
      <p:pic>
        <p:nvPicPr>
          <p:cNvPr id="4" name="Picture 3"/>
          <p:cNvPicPr>
            <a:picLocks noChangeAspect="1"/>
          </p:cNvPicPr>
          <p:nvPr/>
        </p:nvPicPr>
        <p:blipFill rotWithShape="1">
          <a:blip r:embed="rId2"/>
          <a:srcRect r="45450"/>
          <a:stretch/>
        </p:blipFill>
        <p:spPr>
          <a:xfrm>
            <a:off x="7956784" y="1623219"/>
            <a:ext cx="2237323" cy="3521625"/>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078" y="5212313"/>
            <a:ext cx="2111732" cy="13649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252" y="5404226"/>
            <a:ext cx="2784645" cy="1260030"/>
          </a:xfrm>
          <a:prstGeom prst="rect">
            <a:avLst/>
          </a:prstGeom>
        </p:spPr>
      </p:pic>
    </p:spTree>
    <p:extLst>
      <p:ext uri="{BB962C8B-B14F-4D97-AF65-F5344CB8AC3E}">
        <p14:creationId xmlns:p14="http://schemas.microsoft.com/office/powerpoint/2010/main" val="24519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US" sz="2000" dirty="0"/>
              <a:t>Interactive manipulation and visualization of data</a:t>
            </a:r>
          </a:p>
          <a:p>
            <a:pPr lvl="1"/>
            <a:r>
              <a:rPr lang="en-US" sz="1800" dirty="0"/>
              <a:t>Scala, Python, and R Interactive Shells</a:t>
            </a:r>
          </a:p>
          <a:p>
            <a:pPr lvl="1"/>
            <a:r>
              <a:rPr lang="en-US" sz="1800" dirty="0" err="1"/>
              <a:t>Jupyter</a:t>
            </a:r>
            <a:r>
              <a:rPr lang="en-US" sz="1800" dirty="0"/>
              <a:t> Notebook with </a:t>
            </a:r>
            <a:r>
              <a:rPr lang="en-US" sz="1800" dirty="0" err="1"/>
              <a:t>PySpark</a:t>
            </a:r>
            <a:r>
              <a:rPr lang="en-US" sz="1800" dirty="0"/>
              <a:t> (Python) and Spark (Scala) kernels provide in-browser interaction</a:t>
            </a:r>
          </a:p>
          <a:p>
            <a:r>
              <a:rPr lang="en-US" sz="2000" dirty="0"/>
              <a:t>Unified platform for processing multiple workloads</a:t>
            </a:r>
          </a:p>
          <a:p>
            <a:pPr lvl="1"/>
            <a:r>
              <a:rPr lang="en-US" sz="1800" dirty="0"/>
              <a:t>Real-time processing, Machine Learning, Stream Analytics, Interactive Querying, Graphing</a:t>
            </a:r>
          </a:p>
          <a:p>
            <a:r>
              <a:rPr lang="en-US" sz="2000" dirty="0"/>
              <a:t>Leverages in-memory processing for really big data</a:t>
            </a:r>
          </a:p>
          <a:p>
            <a:pPr lvl="1"/>
            <a:r>
              <a:rPr lang="en-US" sz="1800" dirty="0"/>
              <a:t>Resilient distributed datasets (RDDs)</a:t>
            </a:r>
          </a:p>
          <a:p>
            <a:pPr lvl="1"/>
            <a:r>
              <a:rPr lang="en-US" sz="1800" dirty="0"/>
              <a:t>APIs for processing large datasets</a:t>
            </a:r>
          </a:p>
          <a:p>
            <a:pPr lvl="1"/>
            <a:r>
              <a:rPr lang="en-US" sz="1800" dirty="0"/>
              <a:t>Up to 100x faster than </a:t>
            </a:r>
            <a:r>
              <a:rPr lang="en-US" sz="1800" dirty="0" smtClean="0"/>
              <a:t>Hadoop</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1828" y="365125"/>
            <a:ext cx="1920240" cy="97434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2502" y="5221474"/>
            <a:ext cx="2111732" cy="13649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676" y="5413387"/>
            <a:ext cx="2784645" cy="1260030"/>
          </a:xfrm>
          <a:prstGeom prst="rect">
            <a:avLst/>
          </a:prstGeom>
        </p:spPr>
      </p:pic>
    </p:spTree>
    <p:extLst>
      <p:ext uri="{BB962C8B-B14F-4D97-AF65-F5344CB8AC3E}">
        <p14:creationId xmlns:p14="http://schemas.microsoft.com/office/powerpoint/2010/main" val="203295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on HDInsight</a:t>
            </a:r>
            <a:endParaRPr lang="en-US" dirty="0"/>
          </a:p>
        </p:txBody>
      </p:sp>
      <p:sp>
        <p:nvSpPr>
          <p:cNvPr id="3" name="Content Placeholder 2"/>
          <p:cNvSpPr>
            <a:spLocks noGrp="1"/>
          </p:cNvSpPr>
          <p:nvPr>
            <p:ph idx="1"/>
          </p:nvPr>
        </p:nvSpPr>
        <p:spPr>
          <a:xfrm>
            <a:off x="838200" y="1825625"/>
            <a:ext cx="5997498" cy="4351338"/>
          </a:xfrm>
        </p:spPr>
        <p:txBody>
          <a:bodyPr>
            <a:normAutofit/>
          </a:bodyPr>
          <a:lstStyle/>
          <a:p>
            <a:r>
              <a:rPr lang="en-US" sz="2400" dirty="0"/>
              <a:t>Spark Core</a:t>
            </a:r>
          </a:p>
          <a:p>
            <a:pPr lvl="1"/>
            <a:r>
              <a:rPr lang="en-US" sz="2000" dirty="0"/>
              <a:t>Includes Spark SQL, Spark Streaming, </a:t>
            </a:r>
            <a:r>
              <a:rPr lang="en-US" sz="2000" dirty="0" err="1"/>
              <a:t>GraphX</a:t>
            </a:r>
            <a:r>
              <a:rPr lang="en-US" sz="2000" dirty="0"/>
              <a:t>, and </a:t>
            </a:r>
            <a:r>
              <a:rPr lang="en-US" sz="2000" dirty="0" err="1"/>
              <a:t>MLlib</a:t>
            </a:r>
            <a:endParaRPr lang="en-US" sz="2000" dirty="0"/>
          </a:p>
          <a:p>
            <a:r>
              <a:rPr lang="en-US" sz="2400" dirty="0"/>
              <a:t>Anaconda</a:t>
            </a:r>
          </a:p>
          <a:p>
            <a:r>
              <a:rPr lang="en-US" sz="2400" dirty="0"/>
              <a:t>Livy</a:t>
            </a:r>
          </a:p>
          <a:p>
            <a:r>
              <a:rPr lang="en-US" sz="2400" dirty="0" err="1"/>
              <a:t>Jupyter</a:t>
            </a:r>
            <a:r>
              <a:rPr lang="en-US" sz="2400" dirty="0"/>
              <a:t> Notebooks</a:t>
            </a:r>
          </a:p>
          <a:p>
            <a:r>
              <a:rPr lang="en-US" sz="2400" dirty="0"/>
              <a:t>ODBC Driver for connecting from BI tools (Power BI, Tableau</a:t>
            </a:r>
            <a:r>
              <a:rPr lang="en-US" sz="2400" dirty="0" smtClean="0"/>
              <a: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153" y="1690688"/>
            <a:ext cx="4040114" cy="35405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871" y="5355208"/>
            <a:ext cx="2111732" cy="13649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045" y="5547121"/>
            <a:ext cx="2784645" cy="1260030"/>
          </a:xfrm>
          <a:prstGeom prst="rect">
            <a:avLst/>
          </a:prstGeom>
        </p:spPr>
      </p:pic>
    </p:spTree>
    <p:extLst>
      <p:ext uri="{BB962C8B-B14F-4D97-AF65-F5344CB8AC3E}">
        <p14:creationId xmlns:p14="http://schemas.microsoft.com/office/powerpoint/2010/main" val="203870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Notebooks on HDInsight</a:t>
            </a:r>
            <a:endParaRPr lang="en-US" dirty="0"/>
          </a:p>
        </p:txBody>
      </p:sp>
      <p:sp>
        <p:nvSpPr>
          <p:cNvPr id="3" name="Content Placeholder 2"/>
          <p:cNvSpPr>
            <a:spLocks noGrp="1"/>
          </p:cNvSpPr>
          <p:nvPr>
            <p:ph idx="1"/>
          </p:nvPr>
        </p:nvSpPr>
        <p:spPr>
          <a:xfrm>
            <a:off x="838200" y="1809561"/>
            <a:ext cx="10515600" cy="4351338"/>
          </a:xfrm>
        </p:spPr>
        <p:txBody>
          <a:bodyPr>
            <a:normAutofit/>
          </a:bodyPr>
          <a:lstStyle/>
          <a:p>
            <a:r>
              <a:rPr lang="en-US" sz="2000" dirty="0" smtClean="0"/>
              <a:t>Browser-based </a:t>
            </a:r>
            <a:r>
              <a:rPr lang="en-US" sz="2000" dirty="0"/>
              <a:t>interface for working with text, code, equations, plots, graphics, and interactive controls in a single document.</a:t>
            </a:r>
          </a:p>
          <a:p>
            <a:r>
              <a:rPr lang="en-US" sz="2000" dirty="0"/>
              <a:t>Include preset Spark </a:t>
            </a:r>
            <a:r>
              <a:rPr lang="en-US" sz="2000" dirty="0" smtClean="0"/>
              <a:t>and </a:t>
            </a:r>
            <a:r>
              <a:rPr lang="en-US" sz="2000" dirty="0"/>
              <a:t>Hive contexts (</a:t>
            </a:r>
            <a:r>
              <a:rPr lang="en-US" sz="2000" dirty="0" err="1"/>
              <a:t>sc</a:t>
            </a:r>
            <a:r>
              <a:rPr lang="en-US" sz="2000" dirty="0"/>
              <a:t> </a:t>
            </a:r>
            <a:r>
              <a:rPr lang="en-US" sz="2000" dirty="0" smtClean="0"/>
              <a:t>and </a:t>
            </a:r>
            <a:r>
              <a:rPr lang="en-US" sz="2000" dirty="0" err="1" smtClean="0"/>
              <a:t>sqlContext</a:t>
            </a:r>
            <a:r>
              <a:rPr lang="en-US" sz="2000" dirty="0"/>
              <a:t>)</a:t>
            </a:r>
            <a:endParaRPr lang="en-US" sz="2000" dirty="0"/>
          </a:p>
        </p:txBody>
      </p:sp>
      <p:pic>
        <p:nvPicPr>
          <p:cNvPr id="4" name="Picture 3"/>
          <p:cNvPicPr>
            <a:picLocks noChangeAspect="1"/>
          </p:cNvPicPr>
          <p:nvPr/>
        </p:nvPicPr>
        <p:blipFill rotWithShape="1">
          <a:blip r:embed="rId2"/>
          <a:srcRect b="16273"/>
          <a:stretch/>
        </p:blipFill>
        <p:spPr>
          <a:xfrm>
            <a:off x="1765001" y="2892320"/>
            <a:ext cx="8874583" cy="2275401"/>
          </a:xfrm>
          <a:prstGeom prst="rect">
            <a:avLst/>
          </a:prstGeom>
          <a:ln>
            <a:solidFill>
              <a:schemeClr val="tx2"/>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5668" y="5286594"/>
            <a:ext cx="2111732" cy="13649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842" y="5478507"/>
            <a:ext cx="2784645" cy="1260030"/>
          </a:xfrm>
          <a:prstGeom prst="rect">
            <a:avLst/>
          </a:prstGeom>
        </p:spPr>
      </p:pic>
    </p:spTree>
    <p:extLst>
      <p:ext uri="{BB962C8B-B14F-4D97-AF65-F5344CB8AC3E}">
        <p14:creationId xmlns:p14="http://schemas.microsoft.com/office/powerpoint/2010/main" val="191428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6289" y="2541057"/>
            <a:ext cx="10515600" cy="7552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6000" smtClean="0"/>
              <a:t>Demo</a:t>
            </a:r>
            <a:endParaRPr lang="en-GB" sz="6000" dirty="0"/>
          </a:p>
        </p:txBody>
      </p:sp>
      <p:sp>
        <p:nvSpPr>
          <p:cNvPr id="5" name="Footer Placeholder 3"/>
          <p:cNvSpPr>
            <a:spLocks noGrp="1"/>
          </p:cNvSpPr>
          <p:nvPr>
            <p:ph type="ftr" sz="quarter" idx="11"/>
          </p:nvPr>
        </p:nvSpPr>
        <p:spPr>
          <a:xfrm>
            <a:off x="4038600" y="6356350"/>
            <a:ext cx="4114800" cy="365125"/>
          </a:xfrm>
        </p:spPr>
        <p:txBody>
          <a:bodyPr/>
          <a:lstStyle/>
          <a:p>
            <a:r>
              <a:rPr lang="en-US" smtClean="0"/>
              <a:t>jk</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125721447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7760</TotalTime>
  <Words>365</Words>
  <Application>Microsoft Office PowerPoint</Application>
  <PresentationFormat>Widescreen</PresentationFormat>
  <Paragraphs>48</Paragraphs>
  <Slides>7</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HDInsight</vt:lpstr>
      <vt:lpstr>Azure HDInsight</vt:lpstr>
      <vt:lpstr>HDInsight Cluster Types</vt:lpstr>
      <vt:lpstr>Apache Spark</vt:lpstr>
      <vt:lpstr>Spark Components on HDInsight</vt:lpstr>
      <vt:lpstr>Jupyter Notebooks on HDInsight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HDInsight</dc:title>
  <dc:creator>Gavin Gear</dc:creator>
  <cp:lastModifiedBy>Rohit Shrestha</cp:lastModifiedBy>
  <cp:revision>152</cp:revision>
  <dcterms:created xsi:type="dcterms:W3CDTF">2016-04-21T18:51:19Z</dcterms:created>
  <dcterms:modified xsi:type="dcterms:W3CDTF">2017-04-01T08:10:13Z</dcterms:modified>
</cp:coreProperties>
</file>