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60" r:id="rId4"/>
    <p:sldId id="259" r:id="rId5"/>
    <p:sldId id="261" r:id="rId6"/>
    <p:sldId id="263"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464"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702DC-2B12-4EFC-BA67-DD39818FF719}" type="datetimeFigureOut">
              <a:rPr lang="en-US" smtClean="0"/>
              <a:t>4/1/2017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DD880-6181-4A87-AB21-521DD3FA4D45}" type="slidenum">
              <a:rPr lang="en-US" smtClean="0"/>
              <a:t>‹#›</a:t>
            </a:fld>
            <a:endParaRPr lang="en-US"/>
          </a:p>
        </p:txBody>
      </p:sp>
    </p:spTree>
    <p:extLst>
      <p:ext uri="{BB962C8B-B14F-4D97-AF65-F5344CB8AC3E}">
        <p14:creationId xmlns:p14="http://schemas.microsoft.com/office/powerpoint/2010/main" val="215513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12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function is</a:t>
            </a:r>
            <a:r>
              <a:rPr lang="en-US" baseline="0" dirty="0" smtClean="0"/>
              <a:t> a solution helping to run small piece of code or function in cloud. These functions helps the development environment even more productive where we can use of various programming languages like C#, PHP, F#, Node.JS or Python. The main benefit of Azure function is it helps in creating </a:t>
            </a:r>
            <a:r>
              <a:rPr lang="en-US" baseline="0" dirty="0" err="1" smtClean="0"/>
              <a:t>serverless</a:t>
            </a:r>
            <a:r>
              <a:rPr lang="en-US" baseline="0" dirty="0" smtClean="0"/>
              <a:t> applications on Microsoft Azure.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Azure Functions are part of the Azure Web + Mobile suite of</a:t>
            </a:r>
            <a:r>
              <a:rPr lang="en-US" sz="1200" kern="1200" baseline="0" dirty="0" smtClean="0">
                <a:solidFill>
                  <a:schemeClr val="tx1"/>
                </a:solidFill>
                <a:effectLst/>
                <a:latin typeface="+mn-lt"/>
                <a:ea typeface="+mn-ea"/>
                <a:cs typeface="+mn-cs"/>
              </a:rPr>
              <a:t> App Services and are designed to enable the creation of small pieces of meaningful, reusable methods, easily shared across services. These </a:t>
            </a:r>
            <a:r>
              <a:rPr lang="en-US" sz="1200" kern="1200" baseline="0" dirty="0" err="1" smtClean="0">
                <a:solidFill>
                  <a:schemeClr val="tx1"/>
                </a:solidFill>
                <a:effectLst/>
                <a:latin typeface="+mn-lt"/>
                <a:ea typeface="+mn-ea"/>
                <a:cs typeface="+mn-cs"/>
              </a:rPr>
              <a:t>serverless</a:t>
            </a:r>
            <a:r>
              <a:rPr lang="en-US" sz="1200" kern="1200" baseline="0" dirty="0" smtClean="0">
                <a:solidFill>
                  <a:schemeClr val="tx1"/>
                </a:solidFill>
                <a:effectLst/>
                <a:latin typeface="+mn-lt"/>
                <a:ea typeface="+mn-ea"/>
                <a:cs typeface="+mn-cs"/>
              </a:rPr>
              <a:t>, event-driven methods are often referred to as “</a:t>
            </a:r>
            <a:r>
              <a:rPr lang="en-US" sz="1200" kern="1200" baseline="0" dirty="0" err="1" smtClean="0">
                <a:solidFill>
                  <a:schemeClr val="tx1"/>
                </a:solidFill>
                <a:effectLst/>
                <a:latin typeface="+mn-lt"/>
                <a:ea typeface="+mn-ea"/>
                <a:cs typeface="+mn-cs"/>
              </a:rPr>
              <a:t>nanoservices</a:t>
            </a:r>
            <a:r>
              <a:rPr lang="en-US" sz="1200" kern="1200" baseline="0" dirty="0" smtClean="0">
                <a:solidFill>
                  <a:schemeClr val="tx1"/>
                </a:solidFill>
                <a:effectLst/>
                <a:latin typeface="+mn-lt"/>
                <a:ea typeface="+mn-ea"/>
                <a:cs typeface="+mn-cs"/>
              </a:rPr>
              <a:t>” due to their small size. Although an Azure Function can contain quite a bit of code, they are typically designed to serve a single purpose, and respond to events in connected services.</a:t>
            </a:r>
            <a:endParaRPr lang="en-US" sz="12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560548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Choice of language</a:t>
            </a:r>
            <a:r>
              <a:rPr lang="en-US" dirty="0" smtClean="0"/>
              <a:t> - Write functions using C#, F#, Node.js, Python, PHP, batch, bash, or any executable. </a:t>
            </a:r>
          </a:p>
          <a:p>
            <a:r>
              <a:rPr lang="en-US" b="1" dirty="0" smtClean="0"/>
              <a:t>Pay-per-use pricing model</a:t>
            </a:r>
            <a:r>
              <a:rPr lang="en-US" dirty="0" smtClean="0"/>
              <a:t> - Pay only for the time spent running your code. </a:t>
            </a:r>
          </a:p>
          <a:p>
            <a:r>
              <a:rPr lang="en-US" b="1" dirty="0" smtClean="0"/>
              <a:t>Bring your own dependencies</a:t>
            </a:r>
            <a:r>
              <a:rPr lang="en-US" dirty="0" smtClean="0"/>
              <a:t> - Functions supports </a:t>
            </a:r>
            <a:r>
              <a:rPr lang="en-US" dirty="0" err="1" smtClean="0"/>
              <a:t>NuGet</a:t>
            </a:r>
            <a:r>
              <a:rPr lang="en-US" dirty="0" smtClean="0"/>
              <a:t> and NPM, so you can use your favorite libraries. </a:t>
            </a:r>
          </a:p>
          <a:p>
            <a:r>
              <a:rPr lang="en-US" b="1" dirty="0" smtClean="0"/>
              <a:t>Integrated security</a:t>
            </a:r>
            <a:r>
              <a:rPr lang="en-US" dirty="0" smtClean="0"/>
              <a:t> - Protect HTTP-triggered functions with OAuth providers such as Azure Active Directory, Facebook, Google, Twitter, and Microsoft Account. </a:t>
            </a:r>
          </a:p>
          <a:p>
            <a:r>
              <a:rPr lang="en-US" b="1" dirty="0" smtClean="0"/>
              <a:t>Simplified integration</a:t>
            </a:r>
            <a:r>
              <a:rPr lang="en-US" dirty="0" smtClean="0"/>
              <a:t> - Easily leverage Azure services and software-as-a-service (SaaS) offerings. </a:t>
            </a:r>
          </a:p>
          <a:p>
            <a:r>
              <a:rPr lang="en-US" b="1" dirty="0" smtClean="0"/>
              <a:t>Flexible development</a:t>
            </a:r>
            <a:r>
              <a:rPr lang="en-US" dirty="0" smtClean="0"/>
              <a:t> - Code your functions right in the portal or set up continuous integration and deploy your code through GitHub, Visual Studio Team Services, and other supported</a:t>
            </a:r>
            <a:r>
              <a:rPr lang="en-US" baseline="0" dirty="0" smtClean="0"/>
              <a:t> development tools</a:t>
            </a:r>
          </a:p>
          <a:p>
            <a:r>
              <a:rPr lang="en-US" b="1" dirty="0" smtClean="0"/>
              <a:t>Open-source</a:t>
            </a:r>
            <a:r>
              <a:rPr lang="en-US" dirty="0" smtClean="0"/>
              <a:t> - The Functions runtime is open-source and available on </a:t>
            </a:r>
            <a:r>
              <a:rPr lang="en-US" dirty="0" err="1" smtClean="0"/>
              <a:t>github</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094516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Although Azure Functions</a:t>
            </a:r>
            <a:r>
              <a:rPr lang="en-US" sz="1200" kern="1200" baseline="0" dirty="0" smtClean="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smtClean="0">
                <a:solidFill>
                  <a:schemeClr val="tx1"/>
                </a:solidFill>
                <a:effectLst/>
                <a:latin typeface="+mn-lt"/>
                <a:ea typeface="+mn-ea"/>
                <a:cs typeface="+mn-cs"/>
              </a:rPr>
              <a:t>webhook</a:t>
            </a:r>
            <a:r>
              <a:rPr lang="en-US" sz="1200" kern="1200" baseline="0" dirty="0" smtClean="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21484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a:t>
            </a:r>
            <a:r>
              <a:rPr lang="en-US" baseline="0" dirty="0" smtClean="0"/>
              <a:t> point here is that data can be stored in raw source form and then transformed as needed to support various use cases. Data can exist in binary, tabular, document, delimited text, etc. form.</a:t>
            </a:r>
          </a:p>
          <a:p>
            <a:endParaRPr lang="en-US" baseline="0" dirty="0" smtClean="0"/>
          </a:p>
          <a:p>
            <a:r>
              <a:rPr lang="en-US" baseline="0" dirty="0" smtClean="0"/>
              <a:t>Not mentioned here is one of the key capabilities of ADL… the ability to federate data from external sources and query over it without explicit copying (which might be useful/necessary in situations involving sensitive or frequently changing data).</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7458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Timer</a:t>
            </a:r>
            <a:r>
              <a:rPr lang="en-US" sz="1200" kern="1200" baseline="0" dirty="0" smtClean="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36283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Data Processing Functions are triggered</a:t>
            </a:r>
            <a:r>
              <a:rPr lang="en-US" sz="1200" kern="1200" baseline="0" dirty="0" smtClean="0">
                <a:solidFill>
                  <a:schemeClr val="tx1"/>
                </a:solidFill>
                <a:effectLst/>
                <a:latin typeface="+mn-lt"/>
                <a:ea typeface="+mn-ea"/>
                <a:cs typeface="+mn-cs"/>
              </a:rPr>
              <a:t> by activity in a </a:t>
            </a:r>
            <a:r>
              <a:rPr lang="en-US" sz="1200" kern="1200" baseline="0" dirty="0" err="1" smtClean="0">
                <a:solidFill>
                  <a:schemeClr val="tx1"/>
                </a:solidFill>
                <a:effectLst/>
                <a:latin typeface="+mn-lt"/>
                <a:ea typeface="+mn-ea"/>
                <a:cs typeface="+mn-cs"/>
              </a:rPr>
              <a:t>datastore</a:t>
            </a:r>
            <a:r>
              <a:rPr lang="en-US" sz="1200" kern="1200" baseline="0" dirty="0" smtClean="0">
                <a:solidFill>
                  <a:schemeClr val="tx1"/>
                </a:solidFill>
                <a:effectLst/>
                <a:latin typeface="+mn-lt"/>
                <a:ea typeface="+mn-ea"/>
                <a:cs typeface="+mn-cs"/>
              </a:rPr>
              <a:t>,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20426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Webhook</a:t>
            </a:r>
            <a:r>
              <a:rPr lang="en-US" sz="1200" kern="1200" baseline="0" dirty="0" smtClean="0">
                <a:solidFill>
                  <a:schemeClr val="tx1"/>
                </a:solidFill>
                <a:effectLst/>
                <a:latin typeface="+mn-lt"/>
                <a:ea typeface="+mn-ea"/>
                <a:cs typeface="+mn-cs"/>
              </a:rPr>
              <a:t> and API Functions are designed to easily integrate with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systems, like GitHub, Office 365, and especially Microsoft </a:t>
            </a:r>
            <a:r>
              <a:rPr lang="en-US" sz="1200" kern="1200" baseline="0" dirty="0" err="1" smtClean="0">
                <a:solidFill>
                  <a:schemeClr val="tx1"/>
                </a:solidFill>
                <a:effectLst/>
                <a:latin typeface="+mn-lt"/>
                <a:ea typeface="+mn-ea"/>
                <a:cs typeface="+mn-cs"/>
              </a:rPr>
              <a:t>PowerApps</a:t>
            </a:r>
            <a:r>
              <a:rPr lang="en-US" sz="1200" kern="1200" baseline="0" dirty="0" smtClean="0">
                <a:solidFill>
                  <a:schemeClr val="tx1"/>
                </a:solidFill>
                <a:effectLst/>
                <a:latin typeface="+mn-lt"/>
                <a:ea typeface="+mn-ea"/>
                <a:cs typeface="+mn-cs"/>
              </a:rPr>
              <a:t>. Since </a:t>
            </a:r>
            <a:r>
              <a:rPr lang="en-US" sz="1200" kern="1200" baseline="0" dirty="0" err="1" smtClean="0">
                <a:solidFill>
                  <a:schemeClr val="tx1"/>
                </a:solidFill>
                <a:effectLst/>
                <a:latin typeface="+mn-lt"/>
                <a:ea typeface="+mn-ea"/>
                <a:cs typeface="+mn-cs"/>
              </a:rPr>
              <a:t>Webhook</a:t>
            </a:r>
            <a:r>
              <a:rPr lang="en-US" sz="1200" kern="1200" baseline="0" dirty="0" smtClean="0">
                <a:solidFill>
                  <a:schemeClr val="tx1"/>
                </a:solidFill>
                <a:effectLst/>
                <a:latin typeface="+mn-lt"/>
                <a:ea typeface="+mn-ea"/>
                <a:cs typeface="+mn-cs"/>
              </a:rPr>
              <a:t> and API Functions are often exposed to external or legacy systems, they typically need CORS settings managed in order to “allow” external resources to “see” and execute the function. Most Azure Logic Apps leverage </a:t>
            </a:r>
            <a:r>
              <a:rPr lang="en-US" sz="1200" kern="1200" baseline="0" dirty="0" err="1" smtClean="0">
                <a:solidFill>
                  <a:schemeClr val="tx1"/>
                </a:solidFill>
                <a:effectLst/>
                <a:latin typeface="+mn-lt"/>
                <a:ea typeface="+mn-ea"/>
                <a:cs typeface="+mn-cs"/>
              </a:rPr>
              <a:t>Webhook</a:t>
            </a:r>
            <a:r>
              <a:rPr lang="en-US" sz="1200" kern="1200" baseline="0" dirty="0" smtClean="0">
                <a:solidFill>
                  <a:schemeClr val="tx1"/>
                </a:solidFill>
                <a:effectLst/>
                <a:latin typeface="+mn-lt"/>
                <a:ea typeface="+mn-ea"/>
                <a:cs typeface="+mn-cs"/>
              </a:rPr>
              <a:t>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35041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Azure</a:t>
            </a:r>
            <a:r>
              <a:rPr lang="en-US" sz="1200" kern="1200" baseline="0" dirty="0" smtClean="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a:t>
            </a:r>
            <a:r>
              <a:rPr lang="en-US" sz="1200" kern="1200" baseline="0" dirty="0" err="1" smtClean="0">
                <a:solidFill>
                  <a:schemeClr val="tx1"/>
                </a:solidFill>
                <a:effectLst/>
                <a:latin typeface="+mn-lt"/>
                <a:ea typeface="+mn-ea"/>
                <a:cs typeface="+mn-cs"/>
              </a:rPr>
              <a:t>NuGet</a:t>
            </a:r>
            <a:r>
              <a:rPr lang="en-US" sz="1200" kern="1200" baseline="0" dirty="0" smtClean="0">
                <a:solidFill>
                  <a:schemeClr val="tx1"/>
                </a:solidFill>
                <a:effectLst/>
                <a:latin typeface="+mn-lt"/>
                <a:ea typeface="+mn-ea"/>
                <a:cs typeface="+mn-cs"/>
              </a:rPr>
              <a: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3756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85969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61811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817456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613792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277941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16900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87804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white"/>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white"/>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48613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497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8298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25397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68160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80302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70012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821374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Functions</a:t>
            </a:r>
          </a:p>
        </p:txBody>
      </p:sp>
      <p:sp>
        <p:nvSpPr>
          <p:cNvPr id="3" name="Subtitle 2"/>
          <p:cNvSpPr>
            <a:spLocks noGrp="1"/>
          </p:cNvSpPr>
          <p:nvPr>
            <p:ph type="subTitle" idx="1"/>
          </p:nvPr>
        </p:nvSpPr>
        <p:spPr/>
        <p:txBody>
          <a:bodyPr/>
          <a:lstStyle/>
          <a:p>
            <a:r>
              <a:rPr lang="en-US" dirty="0" smtClean="0">
                <a:solidFill>
                  <a:srgbClr val="FFFF00"/>
                </a:solidFill>
              </a:rPr>
              <a:t> Bikram Guvaju</a:t>
            </a:r>
            <a:endParaRPr lang="en-US" dirty="0">
              <a:solidFill>
                <a:srgbClr val="FFFF00"/>
              </a:solidFill>
            </a:endParaRPr>
          </a:p>
          <a:p>
            <a:r>
              <a:rPr lang="en-US" dirty="0" smtClean="0">
                <a:solidFill>
                  <a:srgbClr val="FFFF00"/>
                </a:solidFill>
              </a:rPr>
              <a:t>Bikram@brainworks.edu.np</a:t>
            </a:r>
          </a:p>
          <a:p>
            <a:r>
              <a:rPr lang="en-US" dirty="0" smtClean="0">
                <a:solidFill>
                  <a:srgbClr val="FFFF00"/>
                </a:solidFill>
              </a:rPr>
              <a:t>Software Developer</a:t>
            </a:r>
            <a:endParaRPr lang="en-US" dirty="0">
              <a:solidFill>
                <a:srgbClr val="FFFF00"/>
              </a:solidFill>
            </a:endParaRPr>
          </a:p>
        </p:txBody>
      </p:sp>
    </p:spTree>
    <p:extLst>
      <p:ext uri="{BB962C8B-B14F-4D97-AF65-F5344CB8AC3E}">
        <p14:creationId xmlns:p14="http://schemas.microsoft.com/office/powerpoint/2010/main" val="41121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Azure Functions</a:t>
            </a:r>
            <a:endParaRPr lang="en-US" sz="4000" dirty="0"/>
          </a:p>
        </p:txBody>
      </p:sp>
      <p:sp>
        <p:nvSpPr>
          <p:cNvPr id="4" name="Content Placeholder 2"/>
          <p:cNvSpPr>
            <a:spLocks noGrp="1"/>
          </p:cNvSpPr>
          <p:nvPr>
            <p:ph idx="1"/>
          </p:nvPr>
        </p:nvSpPr>
        <p:spPr>
          <a:xfrm>
            <a:off x="1766046" y="2097738"/>
            <a:ext cx="8659907" cy="2448862"/>
          </a:xfrm>
        </p:spPr>
        <p:txBody>
          <a:bodyPr>
            <a:noAutofit/>
          </a:bodyPr>
          <a:lstStyle/>
          <a:p>
            <a:pPr marL="0" indent="0">
              <a:buNone/>
            </a:pPr>
            <a:r>
              <a:rPr lang="en-US" sz="3200" i="1" dirty="0" smtClean="0">
                <a:solidFill>
                  <a:srgbClr val="5095D1"/>
                </a:solidFill>
              </a:rPr>
              <a:t>“Solution helping to run small piece of code or function in cloud making the development environment more productive. It is used for creating server-less application on Microsoft Azure”</a:t>
            </a:r>
            <a:endParaRPr lang="en-US" sz="3200" i="1" dirty="0">
              <a:solidFill>
                <a:srgbClr val="5095D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77676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Feature of Azure Functions</a:t>
            </a:r>
            <a:endParaRPr lang="en-US" sz="4000" dirty="0"/>
          </a:p>
        </p:txBody>
      </p:sp>
      <p:sp>
        <p:nvSpPr>
          <p:cNvPr id="4" name="Content Placeholder 2"/>
          <p:cNvSpPr>
            <a:spLocks noGrp="1"/>
          </p:cNvSpPr>
          <p:nvPr>
            <p:ph idx="1"/>
          </p:nvPr>
        </p:nvSpPr>
        <p:spPr>
          <a:xfrm>
            <a:off x="1766046" y="1690688"/>
            <a:ext cx="8659907" cy="3109262"/>
          </a:xfrm>
        </p:spPr>
        <p:txBody>
          <a:bodyPr>
            <a:noAutofit/>
          </a:bodyPr>
          <a:lstStyle/>
          <a:p>
            <a:pPr>
              <a:buFont typeface="Wingdings" panose="05000000000000000000" pitchFamily="2" charset="2"/>
              <a:buChar char="Ø"/>
            </a:pPr>
            <a:r>
              <a:rPr lang="en-US" sz="3200" i="1" dirty="0" smtClean="0">
                <a:solidFill>
                  <a:srgbClr val="5095D1"/>
                </a:solidFill>
              </a:rPr>
              <a:t>Pay Per Use</a:t>
            </a:r>
          </a:p>
          <a:p>
            <a:pPr>
              <a:buFont typeface="Wingdings" panose="05000000000000000000" pitchFamily="2" charset="2"/>
              <a:buChar char="Ø"/>
            </a:pPr>
            <a:r>
              <a:rPr lang="en-US" sz="3200" i="1" dirty="0" smtClean="0">
                <a:solidFill>
                  <a:srgbClr val="5095D1"/>
                </a:solidFill>
              </a:rPr>
              <a:t>Supports own kind of Dependencies</a:t>
            </a:r>
          </a:p>
          <a:p>
            <a:pPr>
              <a:buFont typeface="Wingdings" panose="05000000000000000000" pitchFamily="2" charset="2"/>
              <a:buChar char="Ø"/>
            </a:pPr>
            <a:r>
              <a:rPr lang="en-US" sz="3200" i="1" dirty="0" smtClean="0">
                <a:solidFill>
                  <a:srgbClr val="5095D1"/>
                </a:solidFill>
              </a:rPr>
              <a:t>Open-Source</a:t>
            </a:r>
          </a:p>
          <a:p>
            <a:pPr>
              <a:buFont typeface="Wingdings" panose="05000000000000000000" pitchFamily="2" charset="2"/>
              <a:buChar char="Ø"/>
            </a:pPr>
            <a:r>
              <a:rPr lang="en-US" sz="3200" i="1" dirty="0" smtClean="0">
                <a:solidFill>
                  <a:srgbClr val="5095D1"/>
                </a:solidFill>
              </a:rPr>
              <a:t>Simplified Integration</a:t>
            </a:r>
          </a:p>
          <a:p>
            <a:pPr>
              <a:buFont typeface="Wingdings" panose="05000000000000000000" pitchFamily="2" charset="2"/>
              <a:buChar char="Ø"/>
            </a:pPr>
            <a:r>
              <a:rPr lang="en-US" sz="3200" i="1" dirty="0" smtClean="0">
                <a:solidFill>
                  <a:srgbClr val="5095D1"/>
                </a:solidFill>
              </a:rPr>
              <a:t>Integrated Security</a:t>
            </a:r>
            <a:endParaRPr lang="en-US" sz="3200" i="1" dirty="0">
              <a:solidFill>
                <a:srgbClr val="5095D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139761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Function of App Templates</a:t>
            </a:r>
            <a:endParaRPr lang="en-US" sz="4000" dirty="0"/>
          </a:p>
        </p:txBody>
      </p:sp>
      <p:sp>
        <p:nvSpPr>
          <p:cNvPr id="4" name="Content Placeholder 2"/>
          <p:cNvSpPr>
            <a:spLocks noGrp="1"/>
          </p:cNvSpPr>
          <p:nvPr>
            <p:ph idx="1"/>
          </p:nvPr>
        </p:nvSpPr>
        <p:spPr>
          <a:xfrm>
            <a:off x="1092200" y="1690688"/>
            <a:ext cx="10312400" cy="3490912"/>
          </a:xfrm>
        </p:spPr>
        <p:txBody>
          <a:bodyPr>
            <a:noAutofit/>
          </a:bodyPr>
          <a:lstStyle/>
          <a:p>
            <a:pPr marL="0" indent="0">
              <a:buNone/>
            </a:pPr>
            <a:r>
              <a:rPr lang="en-US" sz="3200" i="1" dirty="0" smtClean="0">
                <a:solidFill>
                  <a:srgbClr val="5095D1"/>
                </a:solidFill>
              </a:rPr>
              <a:t>Categorized into three general areas of:</a:t>
            </a:r>
          </a:p>
          <a:p>
            <a:pPr marL="0" indent="0">
              <a:buNone/>
            </a:pPr>
            <a:endParaRPr lang="en-US" sz="3200" i="1" dirty="0">
              <a:solidFill>
                <a:srgbClr val="5095D1"/>
              </a:solidFill>
            </a:endParaRPr>
          </a:p>
          <a:p>
            <a:pPr marL="0" indent="0">
              <a:buNone/>
            </a:pPr>
            <a:endParaRPr lang="en-US" sz="3200" i="1" dirty="0" smtClean="0">
              <a:solidFill>
                <a:srgbClr val="5095D1"/>
              </a:solidFill>
            </a:endParaRPr>
          </a:p>
          <a:p>
            <a:pPr marL="0" indent="0">
              <a:buNone/>
            </a:pPr>
            <a:endParaRPr lang="en-US" sz="3200" i="1" dirty="0">
              <a:solidFill>
                <a:srgbClr val="5095D1"/>
              </a:solidFill>
            </a:endParaRPr>
          </a:p>
          <a:p>
            <a:pPr marL="0" indent="0">
              <a:buNone/>
            </a:pPr>
            <a:r>
              <a:rPr lang="en-US" sz="3200" i="1" dirty="0" smtClean="0">
                <a:solidFill>
                  <a:srgbClr val="5095D1"/>
                </a:solidFill>
              </a:rPr>
              <a:t>	Timer	Data-Processing	</a:t>
            </a:r>
            <a:r>
              <a:rPr lang="en-US" sz="3200" i="1" dirty="0" err="1" smtClean="0">
                <a:solidFill>
                  <a:srgbClr val="5095D1"/>
                </a:solidFill>
              </a:rPr>
              <a:t>Webook+Api</a:t>
            </a:r>
            <a:endParaRPr lang="en-US" sz="3200" i="1" dirty="0">
              <a:solidFill>
                <a:srgbClr val="5095D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1120" y="2354171"/>
            <a:ext cx="1324160" cy="133368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2788" y="2354171"/>
            <a:ext cx="1343212" cy="133368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1723" y="2354171"/>
            <a:ext cx="1314633" cy="1324160"/>
          </a:xfrm>
          <a:prstGeom prst="rect">
            <a:avLst/>
          </a:prstGeom>
        </p:spPr>
      </p:pic>
    </p:spTree>
    <p:extLst>
      <p:ext uri="{BB962C8B-B14F-4D97-AF65-F5344CB8AC3E}">
        <p14:creationId xmlns:p14="http://schemas.microsoft.com/office/powerpoint/2010/main" val="152984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 Processing Function Apps</a:t>
            </a:r>
          </a:p>
        </p:txBody>
      </p:sp>
      <p:sp>
        <p:nvSpPr>
          <p:cNvPr id="4" name="Content Placeholder 2"/>
          <p:cNvSpPr>
            <a:spLocks noGrp="1"/>
          </p:cNvSpPr>
          <p:nvPr>
            <p:ph idx="1"/>
          </p:nvPr>
        </p:nvSpPr>
        <p:spPr>
          <a:xfrm>
            <a:off x="1092200" y="1690688"/>
            <a:ext cx="10312400" cy="3490912"/>
          </a:xfrm>
        </p:spPr>
        <p:txBody>
          <a:bodyPr>
            <a:no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i="1" dirty="0">
              <a:solidFill>
                <a:srgbClr val="5095D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388" y="361064"/>
            <a:ext cx="1343212" cy="133368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6225" y="3848100"/>
            <a:ext cx="2238375" cy="1333500"/>
          </a:xfrm>
          <a:prstGeom prst="rect">
            <a:avLst/>
          </a:prstGeom>
        </p:spPr>
      </p:pic>
    </p:spTree>
    <p:extLst>
      <p:ext uri="{BB962C8B-B14F-4D97-AF65-F5344CB8AC3E}">
        <p14:creationId xmlns:p14="http://schemas.microsoft.com/office/powerpoint/2010/main" val="109676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Timer Function Apps</a:t>
            </a:r>
          </a:p>
        </p:txBody>
      </p:sp>
      <p:sp>
        <p:nvSpPr>
          <p:cNvPr id="4" name="Content Placeholder 2"/>
          <p:cNvSpPr>
            <a:spLocks noGrp="1"/>
          </p:cNvSpPr>
          <p:nvPr>
            <p:ph idx="1"/>
          </p:nvPr>
        </p:nvSpPr>
        <p:spPr>
          <a:xfrm>
            <a:off x="1092200" y="1690688"/>
            <a:ext cx="10312400" cy="3490912"/>
          </a:xfrm>
        </p:spPr>
        <p:txBody>
          <a:bodyPr>
            <a:noAutofit/>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a:p>
            <a:pPr marL="0" indent="0">
              <a:buNone/>
            </a:pPr>
            <a:endParaRPr lang="en-US" i="1" dirty="0">
              <a:solidFill>
                <a:srgbClr val="5095D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420" y="357002"/>
            <a:ext cx="1324160" cy="1333686"/>
          </a:xfrm>
          <a:prstGeom prst="rect">
            <a:avLst/>
          </a:prstGeom>
        </p:spPr>
      </p:pic>
    </p:spTree>
    <p:extLst>
      <p:ext uri="{BB962C8B-B14F-4D97-AF65-F5344CB8AC3E}">
        <p14:creationId xmlns:p14="http://schemas.microsoft.com/office/powerpoint/2010/main" val="70991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 Processing Function Apps</a:t>
            </a:r>
          </a:p>
        </p:txBody>
      </p:sp>
      <p:sp>
        <p:nvSpPr>
          <p:cNvPr id="4" name="Content Placeholder 2"/>
          <p:cNvSpPr>
            <a:spLocks noGrp="1"/>
          </p:cNvSpPr>
          <p:nvPr>
            <p:ph idx="1"/>
          </p:nvPr>
        </p:nvSpPr>
        <p:spPr>
          <a:xfrm>
            <a:off x="1092200" y="1690688"/>
            <a:ext cx="10312400" cy="3490912"/>
          </a:xfrm>
        </p:spPr>
        <p:txBody>
          <a:bodyPr>
            <a:no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i="1" dirty="0">
              <a:solidFill>
                <a:srgbClr val="5095D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388" y="361064"/>
            <a:ext cx="1343212" cy="133368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6225" y="3848100"/>
            <a:ext cx="2238375" cy="1333500"/>
          </a:xfrm>
          <a:prstGeom prst="rect">
            <a:avLst/>
          </a:prstGeom>
        </p:spPr>
      </p:pic>
    </p:spTree>
    <p:extLst>
      <p:ext uri="{BB962C8B-B14F-4D97-AF65-F5344CB8AC3E}">
        <p14:creationId xmlns:p14="http://schemas.microsoft.com/office/powerpoint/2010/main" val="387370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Webhook</a:t>
            </a:r>
            <a:r>
              <a:rPr lang="en-US" sz="4000" dirty="0"/>
              <a:t> &amp; API Function Apps</a:t>
            </a:r>
          </a:p>
        </p:txBody>
      </p:sp>
      <p:sp>
        <p:nvSpPr>
          <p:cNvPr id="4" name="Content Placeholder 2"/>
          <p:cNvSpPr>
            <a:spLocks noGrp="1"/>
          </p:cNvSpPr>
          <p:nvPr>
            <p:ph idx="1"/>
          </p:nvPr>
        </p:nvSpPr>
        <p:spPr>
          <a:xfrm>
            <a:off x="1092200" y="1690688"/>
            <a:ext cx="10312400" cy="3490912"/>
          </a:xfrm>
        </p:spPr>
        <p:txBody>
          <a:bodyPr>
            <a:noAutofit/>
          </a:bodyPr>
          <a:lstStyle/>
          <a:p>
            <a:pPr marL="687388" indent="-342900"/>
            <a:r>
              <a:rPr lang="en-US" dirty="0"/>
              <a:t>Triggered by events in other services, like GitHub, Team Foundation Services, Office 365, OneDrive, Microsoft </a:t>
            </a:r>
            <a:r>
              <a:rPr lang="en-US" dirty="0" err="1"/>
              <a:t>PowerApps</a:t>
            </a:r>
            <a:endParaRPr lang="en-US" dirty="0"/>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a:p>
            <a:pPr marL="0" indent="0">
              <a:buNone/>
            </a:pPr>
            <a:endParaRPr lang="en-US" i="1" dirty="0">
              <a:solidFill>
                <a:srgbClr val="5095D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48924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Anatomy of a Function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
        <p:nvSpPr>
          <p:cNvPr id="6" name="Content Placeholder 2"/>
          <p:cNvSpPr>
            <a:spLocks noGrp="1"/>
          </p:cNvSpPr>
          <p:nvPr>
            <p:ph idx="1"/>
          </p:nvPr>
        </p:nvSpPr>
        <p:spPr>
          <a:xfrm>
            <a:off x="1092199" y="1592826"/>
            <a:ext cx="6667501" cy="3588774"/>
          </a:xfrm>
        </p:spPr>
        <p:txBody>
          <a:bodyPr>
            <a:normAutofit fontScale="92500" lnSpcReduction="10000"/>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10" name="Rectangle 9"/>
          <p:cNvSpPr/>
          <p:nvPr/>
        </p:nvSpPr>
        <p:spPr>
          <a:xfrm>
            <a:off x="7853516" y="1592826"/>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11" name="Rectangle 10"/>
          <p:cNvSpPr/>
          <p:nvPr/>
        </p:nvSpPr>
        <p:spPr>
          <a:xfrm>
            <a:off x="8326484" y="3942103"/>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12" name="Rectangle 11"/>
          <p:cNvSpPr/>
          <p:nvPr/>
        </p:nvSpPr>
        <p:spPr>
          <a:xfrm>
            <a:off x="8326483" y="2797974"/>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13" name="Rectangle 12"/>
          <p:cNvSpPr/>
          <p:nvPr/>
        </p:nvSpPr>
        <p:spPr>
          <a:xfrm>
            <a:off x="8326483" y="2057046"/>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410075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1186</Words>
  <Application>Microsoft Office PowerPoint</Application>
  <PresentationFormat>Widescreen</PresentationFormat>
  <Paragraphs>80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Lucida Console</vt:lpstr>
      <vt:lpstr>Segoe UI</vt:lpstr>
      <vt:lpstr>Wingdings</vt:lpstr>
      <vt:lpstr>1_Office Theme</vt:lpstr>
      <vt:lpstr>Azure Functions</vt:lpstr>
      <vt:lpstr>Azure Functions</vt:lpstr>
      <vt:lpstr>Feature of Azure Functions</vt:lpstr>
      <vt:lpstr>Function of App Templates</vt:lpstr>
      <vt:lpstr>Data Processing Function Apps</vt:lpstr>
      <vt:lpstr>Timer Function Apps</vt:lpstr>
      <vt:lpstr>Data Processing Function Apps</vt:lpstr>
      <vt:lpstr>Webhook &amp; API Function Apps</vt:lpstr>
      <vt:lpstr>Anatomy of a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Bikram Guvaju</dc:creator>
  <cp:lastModifiedBy>Rohit Shrestha</cp:lastModifiedBy>
  <cp:revision>5</cp:revision>
  <dcterms:created xsi:type="dcterms:W3CDTF">2017-04-01T11:04:59Z</dcterms:created>
  <dcterms:modified xsi:type="dcterms:W3CDTF">2017-04-01T18:04:48Z</dcterms:modified>
</cp:coreProperties>
</file>