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2" r:id="rId10"/>
    <p:sldId id="264" r:id="rId11"/>
    <p:sldId id="265" r:id="rId12"/>
    <p:sldId id="266" r:id="rId13"/>
    <p:sldId id="267" r:id="rId14"/>
    <p:sldId id="268" r:id="rId15"/>
    <p:sldId id="269" r:id="rId16"/>
    <p:sldId id="283" r:id="rId17"/>
    <p:sldId id="270" r:id="rId18"/>
    <p:sldId id="271" r:id="rId19"/>
    <p:sldId id="284" r:id="rId20"/>
    <p:sldId id="285" r:id="rId21"/>
    <p:sldId id="286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74" autoAdjust="0"/>
  </p:normalViewPr>
  <p:slideViewPr>
    <p:cSldViewPr>
      <p:cViewPr varScale="1">
        <p:scale>
          <a:sx n="82" d="100"/>
          <a:sy n="82" d="100"/>
        </p:scale>
        <p:origin x="691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87982" y="79628"/>
            <a:ext cx="8415020" cy="953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53108" y="1049781"/>
            <a:ext cx="8685783" cy="4376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28398" y="6365286"/>
            <a:ext cx="259715" cy="222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circuitdigest.com/arduino-projects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254508"/>
            <a:ext cx="1371600" cy="1143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72156" y="106268"/>
            <a:ext cx="1363287" cy="143947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4037965" marR="5080" indent="-4025265">
              <a:lnSpc>
                <a:spcPts val="3460"/>
              </a:lnSpc>
              <a:spcBef>
                <a:spcPts val="535"/>
              </a:spcBef>
            </a:pPr>
            <a:r>
              <a:rPr dirty="0"/>
              <a:t>B. </a:t>
            </a:r>
            <a:r>
              <a:rPr spc="-150" dirty="0"/>
              <a:t>P. </a:t>
            </a:r>
            <a:r>
              <a:rPr dirty="0"/>
              <a:t>College of Computer Studies, Gandhinagar </a:t>
            </a:r>
            <a:r>
              <a:rPr spc="-785" dirty="0"/>
              <a:t> </a:t>
            </a:r>
            <a:r>
              <a:rPr spc="5" dirty="0"/>
              <a:t>&amp;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55977" y="957833"/>
            <a:ext cx="8477885" cy="3043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704"/>
              </a:lnSpc>
              <a:spcBef>
                <a:spcPts val="105"/>
              </a:spcBef>
            </a:pPr>
            <a:r>
              <a:rPr sz="3200" b="1" spc="-105" dirty="0">
                <a:latin typeface="Times New Roman"/>
                <a:cs typeface="Times New Roman"/>
              </a:rPr>
              <a:t>S.V.</a:t>
            </a:r>
            <a:r>
              <a:rPr sz="3200" b="1" spc="-3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Institute</a:t>
            </a:r>
            <a:r>
              <a:rPr sz="3200" b="1" spc="-3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of</a:t>
            </a:r>
            <a:r>
              <a:rPr sz="3200" b="1" spc="-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Computer</a:t>
            </a:r>
            <a:r>
              <a:rPr sz="3200" b="1" spc="-9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Studies,</a:t>
            </a:r>
            <a:r>
              <a:rPr sz="3200" b="1" spc="-1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Gandhinagar</a:t>
            </a:r>
            <a:endParaRPr sz="3200" dirty="0">
              <a:latin typeface="Times New Roman"/>
              <a:cs typeface="Times New Roman"/>
            </a:endParaRPr>
          </a:p>
          <a:p>
            <a:pPr algn="ctr">
              <a:lnSpc>
                <a:spcPts val="2745"/>
              </a:lnSpc>
            </a:pPr>
            <a:r>
              <a:rPr sz="2400" b="1" dirty="0">
                <a:latin typeface="Times New Roman"/>
                <a:cs typeface="Times New Roman"/>
              </a:rPr>
              <a:t>(constituent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Colleges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of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Kadi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Sarva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Vishwavidyalaya)</a:t>
            </a:r>
            <a:endParaRPr sz="2400" dirty="0">
              <a:latin typeface="Times New Roman"/>
              <a:cs typeface="Times New Roman"/>
            </a:endParaRPr>
          </a:p>
          <a:p>
            <a:pPr marL="3216275" marR="3150870" algn="ctr">
              <a:lnSpc>
                <a:spcPct val="100000"/>
              </a:lnSpc>
              <a:spcBef>
                <a:spcPts val="20"/>
              </a:spcBef>
            </a:pPr>
            <a:r>
              <a:rPr sz="1800" b="1" spc="-5" dirty="0">
                <a:latin typeface="Times New Roman"/>
                <a:cs typeface="Times New Roman"/>
              </a:rPr>
              <a:t>BCA</a:t>
            </a:r>
            <a:r>
              <a:rPr sz="1800" b="1" spc="-10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PRO</a:t>
            </a:r>
            <a:r>
              <a:rPr sz="1800" b="1" spc="5" dirty="0">
                <a:latin typeface="Times New Roman"/>
                <a:cs typeface="Times New Roman"/>
              </a:rPr>
              <a:t>G</a:t>
            </a:r>
            <a:r>
              <a:rPr sz="1800" b="1" spc="-5" dirty="0">
                <a:latin typeface="Times New Roman"/>
                <a:cs typeface="Times New Roman"/>
              </a:rPr>
              <a:t>R</a:t>
            </a:r>
            <a:r>
              <a:rPr sz="1800" b="1" spc="-15" dirty="0">
                <a:latin typeface="Times New Roman"/>
                <a:cs typeface="Times New Roman"/>
              </a:rPr>
              <a:t>A</a:t>
            </a:r>
            <a:r>
              <a:rPr sz="1800" b="1" dirty="0">
                <a:latin typeface="Times New Roman"/>
                <a:cs typeface="Times New Roman"/>
              </a:rPr>
              <a:t>M</a:t>
            </a:r>
            <a:r>
              <a:rPr sz="1800" b="1" spc="5" dirty="0">
                <a:latin typeface="Times New Roman"/>
                <a:cs typeface="Times New Roman"/>
              </a:rPr>
              <a:t>M</a:t>
            </a:r>
            <a:r>
              <a:rPr sz="1800" b="1" dirty="0">
                <a:latin typeface="Times New Roman"/>
                <a:cs typeface="Times New Roman"/>
              </a:rPr>
              <a:t>E  </a:t>
            </a:r>
            <a:r>
              <a:rPr sz="1800" b="1" spc="-5" dirty="0">
                <a:latin typeface="Times New Roman"/>
                <a:cs typeface="Times New Roman"/>
              </a:rPr>
              <a:t>SEMESTER-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VI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781935" marR="2716530" algn="ctr">
              <a:lnSpc>
                <a:spcPct val="100000"/>
              </a:lnSpc>
            </a:pPr>
            <a:r>
              <a:rPr sz="1800" b="1" spc="-5" dirty="0">
                <a:latin typeface="Times New Roman"/>
                <a:cs typeface="Times New Roman"/>
              </a:rPr>
              <a:t>BCA</a:t>
            </a:r>
            <a:r>
              <a:rPr sz="1800" b="1" spc="-10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606(A) ROB</a:t>
            </a:r>
            <a:r>
              <a:rPr sz="1800" b="1" spc="5" dirty="0">
                <a:latin typeface="Times New Roman"/>
                <a:cs typeface="Times New Roman"/>
              </a:rPr>
              <a:t>O</a:t>
            </a:r>
            <a:r>
              <a:rPr sz="1800" b="1" spc="-5" dirty="0">
                <a:latin typeface="Times New Roman"/>
                <a:cs typeface="Times New Roman"/>
              </a:rPr>
              <a:t>PEDI</a:t>
            </a:r>
            <a:r>
              <a:rPr sz="1800" b="1" spc="-10" dirty="0">
                <a:latin typeface="Times New Roman"/>
                <a:cs typeface="Times New Roman"/>
              </a:rPr>
              <a:t>A</a:t>
            </a:r>
            <a:r>
              <a:rPr sz="1800" b="1" dirty="0">
                <a:latin typeface="Times New Roman"/>
                <a:cs typeface="Times New Roman"/>
              </a:rPr>
              <a:t>-</a:t>
            </a:r>
            <a:r>
              <a:rPr sz="1800" b="1" spc="-10" dirty="0">
                <a:latin typeface="Times New Roman"/>
                <a:cs typeface="Times New Roman"/>
              </a:rPr>
              <a:t>III  </a:t>
            </a:r>
            <a:r>
              <a:rPr sz="1800" b="1" spc="-5" dirty="0">
                <a:latin typeface="Times New Roman"/>
                <a:cs typeface="Times New Roman"/>
              </a:rPr>
              <a:t>PROJECT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REPORT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–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VI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3231515" marR="3223260" algn="ctr">
              <a:lnSpc>
                <a:spcPct val="100000"/>
              </a:lnSpc>
            </a:pPr>
            <a:r>
              <a:rPr sz="1800" b="1" spc="-5" dirty="0">
                <a:latin typeface="Times New Roman"/>
                <a:cs typeface="Times New Roman"/>
              </a:rPr>
              <a:t>Air</a:t>
            </a:r>
            <a:r>
              <a:rPr sz="1800" b="1" spc="-8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Quality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Detector </a:t>
            </a:r>
            <a:r>
              <a:rPr sz="1800" b="1" spc="-434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E1</a:t>
            </a:r>
            <a:endParaRPr sz="1800" dirty="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636927"/>
              </p:ext>
            </p:extLst>
          </p:nvPr>
        </p:nvGraphicFramePr>
        <p:xfrm>
          <a:off x="1752600" y="4151376"/>
          <a:ext cx="9208769" cy="23065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7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0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50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5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STUDENT</a:t>
                      </a:r>
                      <a:r>
                        <a:rPr sz="16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NAME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38100">
                      <a:solidFill>
                        <a:srgbClr val="9E9E9E"/>
                      </a:solidFill>
                      <a:prstDash val="solid"/>
                    </a:lnL>
                    <a:lnR w="38100">
                      <a:solidFill>
                        <a:srgbClr val="9E9E9E"/>
                      </a:solidFill>
                      <a:prstDash val="solid"/>
                    </a:lnR>
                    <a:lnT w="38100">
                      <a:solidFill>
                        <a:srgbClr val="9E9E9E"/>
                      </a:solidFill>
                      <a:prstDash val="solid"/>
                    </a:lnT>
                    <a:lnB w="38100">
                      <a:solidFill>
                        <a:srgbClr val="9E9E9E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ENROLLMENT</a:t>
                      </a:r>
                      <a:r>
                        <a:rPr sz="16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NUMBER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38100">
                      <a:solidFill>
                        <a:srgbClr val="9E9E9E"/>
                      </a:solidFill>
                      <a:prstDash val="solid"/>
                    </a:lnL>
                    <a:lnR w="38100">
                      <a:solidFill>
                        <a:srgbClr val="9E9E9E"/>
                      </a:solidFill>
                      <a:prstDash val="solid"/>
                    </a:lnR>
                    <a:lnT w="38100">
                      <a:solidFill>
                        <a:srgbClr val="9E9E9E"/>
                      </a:solidFill>
                      <a:prstDash val="solid"/>
                    </a:lnT>
                    <a:lnB w="38100">
                      <a:solidFill>
                        <a:srgbClr val="9E9E9E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EXAM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NUMBER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38100">
                      <a:solidFill>
                        <a:srgbClr val="9E9E9E"/>
                      </a:solidFill>
                      <a:prstDash val="solid"/>
                    </a:lnL>
                    <a:lnR w="38100">
                      <a:solidFill>
                        <a:srgbClr val="9E9E9E"/>
                      </a:solidFill>
                      <a:prstDash val="solid"/>
                    </a:lnR>
                    <a:lnT w="38100">
                      <a:solidFill>
                        <a:srgbClr val="9E9E9E"/>
                      </a:solidFill>
                      <a:prstDash val="solid"/>
                    </a:lnT>
                    <a:lnB w="38100">
                      <a:solidFill>
                        <a:srgbClr val="9E9E9E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70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600" b="0" spc="-10" dirty="0">
                          <a:latin typeface="Arial"/>
                          <a:cs typeface="Arial"/>
                        </a:rPr>
                        <a:t>Aman</a:t>
                      </a:r>
                      <a:r>
                        <a:rPr sz="1600" b="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-5" dirty="0">
                          <a:latin typeface="Arial"/>
                          <a:cs typeface="Arial"/>
                        </a:rPr>
                        <a:t>Singh</a:t>
                      </a:r>
                      <a:r>
                        <a:rPr sz="1600" b="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Bhadoriya</a:t>
                      </a:r>
                      <a:endParaRPr sz="1600" b="0" dirty="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38100">
                      <a:solidFill>
                        <a:srgbClr val="9E9E9E"/>
                      </a:solidFill>
                      <a:prstDash val="solid"/>
                    </a:lnL>
                    <a:lnR w="38100">
                      <a:solidFill>
                        <a:srgbClr val="9E9E9E"/>
                      </a:solidFill>
                      <a:prstDash val="solid"/>
                    </a:lnR>
                    <a:lnT w="38100">
                      <a:solidFill>
                        <a:srgbClr val="9E9E9E"/>
                      </a:solidFill>
                      <a:prstDash val="solid"/>
                    </a:lnT>
                    <a:lnB w="38100">
                      <a:solidFill>
                        <a:srgbClr val="9E9E9E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600" b="0" spc="-5" dirty="0">
                          <a:latin typeface="Arial"/>
                          <a:cs typeface="Arial"/>
                        </a:rPr>
                        <a:t>19BCA04014</a:t>
                      </a:r>
                      <a:endParaRPr sz="1600" b="0" dirty="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38100">
                      <a:solidFill>
                        <a:srgbClr val="9E9E9E"/>
                      </a:solidFill>
                      <a:prstDash val="solid"/>
                    </a:lnL>
                    <a:lnR w="38100">
                      <a:solidFill>
                        <a:srgbClr val="9E9E9E"/>
                      </a:solidFill>
                      <a:prstDash val="solid"/>
                    </a:lnR>
                    <a:lnT w="38100">
                      <a:solidFill>
                        <a:srgbClr val="9E9E9E"/>
                      </a:solidFill>
                      <a:prstDash val="solid"/>
                    </a:lnT>
                    <a:lnB w="38100">
                      <a:solidFill>
                        <a:srgbClr val="9E9E9E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600" b="0" dirty="0" smtClean="0">
                          <a:latin typeface="Times New Roman"/>
                          <a:cs typeface="Times New Roman"/>
                        </a:rPr>
                        <a:t>016016</a:t>
                      </a:r>
                      <a:endParaRPr sz="1600" b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9E9E9E"/>
                      </a:solidFill>
                      <a:prstDash val="solid"/>
                    </a:lnL>
                    <a:lnR w="38100">
                      <a:solidFill>
                        <a:srgbClr val="9E9E9E"/>
                      </a:solidFill>
                      <a:prstDash val="solid"/>
                    </a:lnR>
                    <a:lnT w="38100">
                      <a:solidFill>
                        <a:srgbClr val="9E9E9E"/>
                      </a:solidFill>
                      <a:prstDash val="solid"/>
                    </a:lnT>
                    <a:lnB w="38100">
                      <a:solidFill>
                        <a:srgbClr val="9E9E9E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63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600" b="0" spc="-5" dirty="0">
                          <a:latin typeface="Arial"/>
                          <a:cs typeface="Arial"/>
                        </a:rPr>
                        <a:t>Rohit</a:t>
                      </a:r>
                      <a:r>
                        <a:rPr sz="1600" b="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-5" dirty="0">
                          <a:latin typeface="Arial"/>
                          <a:cs typeface="Arial"/>
                        </a:rPr>
                        <a:t>Singh</a:t>
                      </a:r>
                      <a:endParaRPr sz="1600" b="0" dirty="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38100">
                      <a:solidFill>
                        <a:srgbClr val="9E9E9E"/>
                      </a:solidFill>
                      <a:prstDash val="solid"/>
                    </a:lnL>
                    <a:lnR w="38100">
                      <a:solidFill>
                        <a:srgbClr val="9E9E9E"/>
                      </a:solidFill>
                      <a:prstDash val="solid"/>
                    </a:lnR>
                    <a:lnT w="38100">
                      <a:solidFill>
                        <a:srgbClr val="9E9E9E"/>
                      </a:solidFill>
                      <a:prstDash val="solid"/>
                    </a:lnT>
                    <a:lnB w="38100">
                      <a:solidFill>
                        <a:srgbClr val="9E9E9E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600" b="0" spc="-5" dirty="0">
                          <a:latin typeface="Arial"/>
                          <a:cs typeface="Arial"/>
                        </a:rPr>
                        <a:t>19BCA04265</a:t>
                      </a:r>
                      <a:endParaRPr sz="1600" b="0" dirty="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38100">
                      <a:solidFill>
                        <a:srgbClr val="9E9E9E"/>
                      </a:solidFill>
                      <a:prstDash val="solid"/>
                    </a:lnL>
                    <a:lnR w="38100">
                      <a:solidFill>
                        <a:srgbClr val="9E9E9E"/>
                      </a:solidFill>
                      <a:prstDash val="solid"/>
                    </a:lnR>
                    <a:lnT w="38100">
                      <a:solidFill>
                        <a:srgbClr val="9E9E9E"/>
                      </a:solidFill>
                      <a:prstDash val="solid"/>
                    </a:lnT>
                    <a:lnB w="38100">
                      <a:solidFill>
                        <a:srgbClr val="9E9E9E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600" b="0" dirty="0" smtClean="0">
                          <a:latin typeface="Times New Roman"/>
                          <a:cs typeface="Times New Roman"/>
                        </a:rPr>
                        <a:t>016225</a:t>
                      </a:r>
                      <a:endParaRPr sz="1600" b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9E9E9E"/>
                      </a:solidFill>
                      <a:prstDash val="solid"/>
                    </a:lnL>
                    <a:lnR w="38100">
                      <a:solidFill>
                        <a:srgbClr val="9E9E9E"/>
                      </a:solidFill>
                      <a:prstDash val="solid"/>
                    </a:lnR>
                    <a:lnT w="38100">
                      <a:solidFill>
                        <a:srgbClr val="9E9E9E"/>
                      </a:solidFill>
                      <a:prstDash val="solid"/>
                    </a:lnT>
                    <a:lnB w="38100">
                      <a:solidFill>
                        <a:srgbClr val="9E9E9E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65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600" b="0" spc="-10" dirty="0">
                          <a:latin typeface="Arial"/>
                          <a:cs typeface="Arial"/>
                        </a:rPr>
                        <a:t>Abhishek</a:t>
                      </a:r>
                      <a:r>
                        <a:rPr sz="1600" b="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dirty="0">
                          <a:latin typeface="Arial"/>
                          <a:cs typeface="Arial"/>
                        </a:rPr>
                        <a:t>Patel</a:t>
                      </a:r>
                      <a:endParaRPr sz="1600" b="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38100">
                      <a:solidFill>
                        <a:srgbClr val="9E9E9E"/>
                      </a:solidFill>
                      <a:prstDash val="solid"/>
                    </a:lnL>
                    <a:lnR w="38100">
                      <a:solidFill>
                        <a:srgbClr val="9E9E9E"/>
                      </a:solidFill>
                      <a:prstDash val="solid"/>
                    </a:lnR>
                    <a:lnT w="38100">
                      <a:solidFill>
                        <a:srgbClr val="9E9E9E"/>
                      </a:solidFill>
                      <a:prstDash val="solid"/>
                    </a:lnT>
                    <a:lnB w="38100">
                      <a:solidFill>
                        <a:srgbClr val="9E9E9E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600" b="0" spc="-5" dirty="0">
                          <a:latin typeface="Arial"/>
                          <a:cs typeface="Arial"/>
                        </a:rPr>
                        <a:t>19BCA04006</a:t>
                      </a:r>
                      <a:endParaRPr sz="1600" b="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38100">
                      <a:solidFill>
                        <a:srgbClr val="9E9E9E"/>
                      </a:solidFill>
                      <a:prstDash val="solid"/>
                    </a:lnL>
                    <a:lnR w="38100">
                      <a:solidFill>
                        <a:srgbClr val="9E9E9E"/>
                      </a:solidFill>
                      <a:prstDash val="solid"/>
                    </a:lnR>
                    <a:lnT w="38100">
                      <a:solidFill>
                        <a:srgbClr val="9E9E9E"/>
                      </a:solidFill>
                      <a:prstDash val="solid"/>
                    </a:lnT>
                    <a:lnB w="38100">
                      <a:solidFill>
                        <a:srgbClr val="9E9E9E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600" b="0" dirty="0" smtClean="0">
                          <a:latin typeface="Times New Roman"/>
                          <a:cs typeface="Times New Roman"/>
                        </a:rPr>
                        <a:t>016009</a:t>
                      </a:r>
                      <a:endParaRPr sz="1600" b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9E9E9E"/>
                      </a:solidFill>
                      <a:prstDash val="solid"/>
                    </a:lnL>
                    <a:lnR w="38100">
                      <a:solidFill>
                        <a:srgbClr val="9E9E9E"/>
                      </a:solidFill>
                      <a:prstDash val="solid"/>
                    </a:lnR>
                    <a:lnT w="38100">
                      <a:solidFill>
                        <a:srgbClr val="9E9E9E"/>
                      </a:solidFill>
                      <a:prstDash val="solid"/>
                    </a:lnT>
                    <a:lnB w="38100">
                      <a:solidFill>
                        <a:srgbClr val="9E9E9E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801581"/>
              </p:ext>
            </p:extLst>
          </p:nvPr>
        </p:nvGraphicFramePr>
        <p:xfrm>
          <a:off x="1981200" y="1143000"/>
          <a:ext cx="8458198" cy="45998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8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7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7227">
                <a:tc>
                  <a:txBody>
                    <a:bodyPr/>
                    <a:lstStyle/>
                    <a:p>
                      <a:pPr marL="68580">
                        <a:lnSpc>
                          <a:spcPts val="1870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Component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70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Quantity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870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Price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Configuration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Vendor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284">
                <a:tc>
                  <a:txBody>
                    <a:bodyPr/>
                    <a:lstStyle/>
                    <a:p>
                      <a:pPr marL="68580">
                        <a:lnSpc>
                          <a:spcPts val="1639"/>
                        </a:lnSpc>
                      </a:pP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Arduino</a:t>
                      </a:r>
                      <a:r>
                        <a:rPr sz="1600" spc="-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Uno</a:t>
                      </a:r>
                      <a:endParaRPr sz="16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39"/>
                        </a:lnSpc>
                      </a:pPr>
                      <a:r>
                        <a:rPr sz="160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639"/>
                        </a:lnSpc>
                      </a:pP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600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R3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Krishna Electronics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227">
                <a:tc>
                  <a:txBody>
                    <a:bodyPr/>
                    <a:lstStyle/>
                    <a:p>
                      <a:pPr marL="68580">
                        <a:lnSpc>
                          <a:spcPts val="1639"/>
                        </a:lnSpc>
                      </a:pP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MQ-135</a:t>
                      </a:r>
                      <a:r>
                        <a:rPr sz="1600" spc="-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dirty="0">
                          <a:latin typeface="Microsoft Sans Serif"/>
                          <a:cs typeface="Microsoft Sans Serif"/>
                        </a:rPr>
                        <a:t>Sensor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39"/>
                        </a:lnSpc>
                      </a:pPr>
                      <a:r>
                        <a:rPr sz="160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639"/>
                        </a:lnSpc>
                      </a:pP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120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MQ-135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Krishna Electronics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418">
                <a:tc>
                  <a:txBody>
                    <a:bodyPr/>
                    <a:lstStyle/>
                    <a:p>
                      <a:pPr marL="68580">
                        <a:lnSpc>
                          <a:spcPts val="1639"/>
                        </a:lnSpc>
                      </a:pPr>
                      <a:r>
                        <a:rPr sz="1600" dirty="0">
                          <a:latin typeface="Microsoft Sans Serif"/>
                          <a:cs typeface="Microsoft Sans Serif"/>
                        </a:rPr>
                        <a:t>Jumper</a:t>
                      </a:r>
                      <a:r>
                        <a:rPr sz="1600" spc="-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dirty="0">
                          <a:latin typeface="Microsoft Sans Serif"/>
                          <a:cs typeface="Microsoft Sans Serif"/>
                        </a:rPr>
                        <a:t>Wires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39"/>
                        </a:lnSpc>
                      </a:pP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40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639"/>
                        </a:lnSpc>
                      </a:pP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40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Male To Male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Krishna Electronics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192">
                <a:tc>
                  <a:txBody>
                    <a:bodyPr/>
                    <a:lstStyle/>
                    <a:p>
                      <a:pPr marL="68580">
                        <a:lnSpc>
                          <a:spcPts val="1639"/>
                        </a:lnSpc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16x4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 LCD</a:t>
                      </a:r>
                      <a:r>
                        <a:rPr sz="1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display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39"/>
                        </a:lnSpc>
                      </a:pPr>
                      <a:r>
                        <a:rPr sz="160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639"/>
                        </a:lnSpc>
                      </a:pP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300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16*4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Krishna Electronics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921">
                <a:tc>
                  <a:txBody>
                    <a:bodyPr/>
                    <a:lstStyle/>
                    <a:p>
                      <a:pPr marL="68580">
                        <a:lnSpc>
                          <a:spcPts val="1639"/>
                        </a:lnSpc>
                      </a:pP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Breadboard</a:t>
                      </a:r>
                      <a:endParaRPr sz="16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39"/>
                        </a:lnSpc>
                      </a:pPr>
                      <a:r>
                        <a:rPr sz="160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639"/>
                        </a:lnSpc>
                      </a:pP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60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Krishna Electronics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920">
                <a:tc>
                  <a:txBody>
                    <a:bodyPr/>
                    <a:lstStyle/>
                    <a:p>
                      <a:pPr marL="68580">
                        <a:lnSpc>
                          <a:spcPts val="1645"/>
                        </a:lnSpc>
                      </a:pPr>
                      <a:r>
                        <a:rPr sz="1600" dirty="0">
                          <a:latin typeface="Microsoft Sans Serif"/>
                          <a:cs typeface="Microsoft Sans Serif"/>
                        </a:rPr>
                        <a:t>Buzzer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45"/>
                        </a:lnSpc>
                      </a:pPr>
                      <a:r>
                        <a:rPr sz="1600" dirty="0">
                          <a:latin typeface="Microsoft Sans Serif"/>
                          <a:cs typeface="Microsoft Sans Serif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645"/>
                        </a:lnSpc>
                      </a:pP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10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Krishna Electronics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Atmega328p IC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250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328P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Krishna Electronics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5V charging Module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Krishna Electronics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378093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LED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R,Y,G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Krishna Electronics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1704928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200k Register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Krishna Electronics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0669215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16.000Mhz Crystal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Krishna Electronics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738511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Coper Board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Krishna Electronics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1046948"/>
                  </a:ext>
                </a:extLst>
              </a:tr>
              <a:tr h="2969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 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1685 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Krishna Electronics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17780" marT="57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321052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295400" y="457200"/>
            <a:ext cx="4188206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Times New Roman"/>
                <a:cs typeface="Times New Roman"/>
              </a:rPr>
              <a:t>1.7</a:t>
            </a:r>
            <a:r>
              <a:rPr b="1" spc="38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DEVICE</a:t>
            </a:r>
            <a:r>
              <a:rPr b="1" spc="-2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COST</a:t>
            </a:r>
            <a:r>
              <a:rPr b="1" spc="-20" dirty="0">
                <a:latin typeface="Times New Roman"/>
                <a:cs typeface="Times New Roman"/>
              </a:rPr>
              <a:t> </a:t>
            </a:r>
            <a:r>
              <a:rPr b="1" spc="-15" dirty="0">
                <a:latin typeface="Times New Roman"/>
                <a:cs typeface="Times New Roman"/>
              </a:rPr>
              <a:t>SPECIFICATION</a:t>
            </a:r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495046"/>
            <a:ext cx="153945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 smtClean="0"/>
              <a:t>PHASE</a:t>
            </a:r>
            <a:r>
              <a:rPr sz="2400" spc="-75" dirty="0" smtClean="0"/>
              <a:t> </a:t>
            </a:r>
            <a:r>
              <a:rPr sz="2400" spc="-5" dirty="0"/>
              <a:t>II: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1844255" y="495046"/>
            <a:ext cx="966194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ASSEMBLING</a:t>
            </a:r>
            <a:r>
              <a:rPr sz="2400" b="1" spc="-8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AND</a:t>
            </a:r>
            <a:r>
              <a:rPr sz="2400" b="1" spc="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PROGRAMMING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IN</a:t>
            </a:r>
            <a:r>
              <a:rPr sz="2400" b="1" spc="-15" dirty="0">
                <a:latin typeface="Times New Roman"/>
                <a:cs typeface="Times New Roman"/>
              </a:rPr>
              <a:t> VIRTUAL</a:t>
            </a:r>
            <a:r>
              <a:rPr sz="2400" b="1" spc="-8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ENVIRONMENT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9047" y="1071117"/>
            <a:ext cx="6753353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2230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2.1	SELECTION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OF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THE </a:t>
            </a:r>
            <a:r>
              <a:rPr sz="2000" b="1" spc="-30" dirty="0">
                <a:latin typeface="Times New Roman"/>
                <a:cs typeface="Times New Roman"/>
              </a:rPr>
              <a:t>HARDWARE</a:t>
            </a:r>
            <a:r>
              <a:rPr sz="2000" b="1" spc="-5" dirty="0">
                <a:latin typeface="Times New Roman"/>
                <a:cs typeface="Times New Roman"/>
              </a:rPr>
              <a:t> COMPONENTS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600" y="1554383"/>
            <a:ext cx="2718816" cy="18288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600200" y="3733800"/>
            <a:ext cx="7541006" cy="1263166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110"/>
              </a:spcBef>
            </a:pPr>
            <a:r>
              <a:rPr b="1" spc="-5" dirty="0">
                <a:latin typeface="Times New Roman"/>
                <a:cs typeface="Times New Roman"/>
              </a:rPr>
              <a:t>16*4</a:t>
            </a:r>
            <a:r>
              <a:rPr b="1" spc="-3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LCD</a:t>
            </a:r>
            <a:r>
              <a:rPr b="1" spc="-2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Display</a:t>
            </a:r>
            <a:endParaRPr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50000"/>
              </a:lnSpc>
              <a:spcBef>
                <a:spcPts val="55"/>
              </a:spcBef>
            </a:pP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The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system displays</a:t>
            </a:r>
            <a:r>
              <a:rPr spc="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the</a:t>
            </a:r>
            <a:r>
              <a:rPr spc="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air</a:t>
            </a:r>
            <a:r>
              <a:rPr spc="1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quality</a:t>
            </a:r>
            <a:r>
              <a:rPr spc="-1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on</a:t>
            </a:r>
            <a:r>
              <a:rPr spc="1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a</a:t>
            </a:r>
            <a:r>
              <a:rPr spc="2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16x4</a:t>
            </a:r>
            <a:r>
              <a:rPr spc="1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LCD</a:t>
            </a:r>
            <a:r>
              <a:rPr spc="2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20" dirty="0">
                <a:solidFill>
                  <a:srgbClr val="1F2023"/>
                </a:solidFill>
                <a:latin typeface="Microsoft Sans Serif"/>
                <a:cs typeface="Microsoft Sans Serif"/>
              </a:rPr>
              <a:t>display.</a:t>
            </a:r>
            <a:r>
              <a:rPr spc="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It</a:t>
            </a:r>
            <a:r>
              <a:rPr spc="1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10" dirty="0">
                <a:solidFill>
                  <a:srgbClr val="1F2023"/>
                </a:solidFill>
                <a:latin typeface="Microsoft Sans Serif"/>
                <a:cs typeface="Microsoft Sans Serif"/>
              </a:rPr>
              <a:t>will</a:t>
            </a:r>
            <a:r>
              <a:rPr spc="4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show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the</a:t>
            </a:r>
            <a:r>
              <a:rPr spc="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air</a:t>
            </a:r>
            <a:r>
              <a:rPr spc="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quality in</a:t>
            </a:r>
            <a:r>
              <a:rPr spc="1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PPM</a:t>
            </a:r>
            <a:r>
              <a:rPr spc="1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on</a:t>
            </a:r>
            <a:r>
              <a:rPr spc="1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the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LCD</a:t>
            </a:r>
            <a:r>
              <a:rPr spc="1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so</a:t>
            </a:r>
            <a:r>
              <a:rPr spc="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that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10" dirty="0">
                <a:solidFill>
                  <a:srgbClr val="1F2023"/>
                </a:solidFill>
                <a:latin typeface="Microsoft Sans Serif"/>
                <a:cs typeface="Microsoft Sans Serif"/>
              </a:rPr>
              <a:t>we</a:t>
            </a:r>
            <a:r>
              <a:rPr spc="3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can </a:t>
            </a:r>
            <a:r>
              <a:rPr spc="-35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monitor</a:t>
            </a:r>
            <a:r>
              <a:rPr spc="-2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it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very</a:t>
            </a:r>
            <a:r>
              <a:rPr spc="1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20" dirty="0">
                <a:solidFill>
                  <a:srgbClr val="1F2023"/>
                </a:solidFill>
                <a:latin typeface="Microsoft Sans Serif"/>
                <a:cs typeface="Microsoft Sans Serif"/>
              </a:rPr>
              <a:t>easily.</a:t>
            </a:r>
            <a:endParaRPr dirty="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0800" y="990600"/>
            <a:ext cx="2667000" cy="185775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24300" y="3886200"/>
            <a:ext cx="917155" cy="97408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03677" y="4902848"/>
            <a:ext cx="7744459" cy="1336328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55"/>
              </a:spcBef>
            </a:pPr>
            <a:r>
              <a:rPr spc="-5" dirty="0" smtClean="0">
                <a:solidFill>
                  <a:srgbClr val="1F2023"/>
                </a:solidFill>
                <a:latin typeface="Microsoft Sans Serif"/>
                <a:cs typeface="Microsoft Sans Serif"/>
              </a:rPr>
              <a:t>Focusing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on the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device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produced,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it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detects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high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temperature and sense the dusty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air </a:t>
            </a:r>
            <a:r>
              <a:rPr spc="-15" dirty="0">
                <a:solidFill>
                  <a:srgbClr val="1F2023"/>
                </a:solidFill>
                <a:latin typeface="Microsoft Sans Serif"/>
                <a:cs typeface="Microsoft Sans Serif"/>
              </a:rPr>
              <a:t>immediately. </a:t>
            </a:r>
            <a:r>
              <a:rPr spc="-36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Once</a:t>
            </a:r>
            <a:r>
              <a:rPr spc="-1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the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 sensitivity</a:t>
            </a:r>
            <a:r>
              <a:rPr spc="-1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is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 high, the</a:t>
            </a:r>
            <a:r>
              <a:rPr spc="-1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buzzer</a:t>
            </a:r>
            <a:r>
              <a:rPr spc="-1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module</a:t>
            </a:r>
            <a:r>
              <a:rPr spc="-1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10" dirty="0">
                <a:solidFill>
                  <a:srgbClr val="1F2023"/>
                </a:solidFill>
                <a:latin typeface="Microsoft Sans Serif"/>
                <a:cs typeface="Microsoft Sans Serif"/>
              </a:rPr>
              <a:t>will</a:t>
            </a:r>
            <a:r>
              <a:rPr spc="4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active</a:t>
            </a:r>
            <a:r>
              <a:rPr spc="1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to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alert</a:t>
            </a:r>
            <a:r>
              <a:rPr spc="-1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15" dirty="0">
                <a:solidFill>
                  <a:srgbClr val="1F2023"/>
                </a:solidFill>
                <a:latin typeface="Microsoft Sans Serif"/>
                <a:cs typeface="Microsoft Sans Serif"/>
              </a:rPr>
              <a:t>user.</a:t>
            </a:r>
            <a:endParaRPr dirty="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2362200" y="266472"/>
            <a:ext cx="228600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sz="2000" b="1" spc="-5" dirty="0">
                <a:latin typeface="Times New Roman"/>
                <a:cs typeface="Times New Roman"/>
              </a:rPr>
              <a:t>Arduino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Uno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41984" y="3486090"/>
            <a:ext cx="12477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110"/>
              </a:spcBef>
              <a:buFont typeface="Wingdings" panose="05000000000000000000" pitchFamily="2" charset="2"/>
              <a:buChar char="§"/>
            </a:pPr>
            <a:r>
              <a:rPr lang="en-IN" sz="2000" b="1" spc="-10" dirty="0" smtClean="0">
                <a:latin typeface="Times New Roman"/>
                <a:cs typeface="Times New Roman"/>
              </a:rPr>
              <a:t>Buzzer</a:t>
            </a:r>
            <a:endParaRPr lang="en-IN"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8400" y="1828800"/>
            <a:ext cx="2203704" cy="194614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33600" y="3733800"/>
            <a:ext cx="6553200" cy="9842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dirty="0">
              <a:latin typeface="Times New Roman"/>
              <a:cs typeface="Times New Roman"/>
            </a:endParaRPr>
          </a:p>
          <a:p>
            <a:pPr marL="297815" indent="-285750">
              <a:lnSpc>
                <a:spcPct val="100000"/>
              </a:lnSpc>
              <a:spcBef>
                <a:spcPts val="1100"/>
              </a:spcBef>
              <a:buFont typeface="Wingdings" panose="05000000000000000000" pitchFamily="2" charset="2"/>
              <a:buChar char="§"/>
              <a:tabLst>
                <a:tab pos="299085" algn="l"/>
                <a:tab pos="299720" algn="l"/>
              </a:tabLst>
            </a:pPr>
            <a:r>
              <a:rPr spc="-5" dirty="0" smtClean="0">
                <a:latin typeface="Times New Roman"/>
                <a:cs typeface="Times New Roman"/>
              </a:rPr>
              <a:t>This</a:t>
            </a:r>
            <a:r>
              <a:rPr spc="114" dirty="0" smtClean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sensor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is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suitable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for</a:t>
            </a:r>
            <a:r>
              <a:rPr spc="11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home</a:t>
            </a:r>
            <a:r>
              <a:rPr spc="1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and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industrial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use,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it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has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fast</a:t>
            </a:r>
            <a:r>
              <a:rPr spc="114" dirty="0">
                <a:latin typeface="Times New Roman"/>
                <a:cs typeface="Times New Roman"/>
              </a:rPr>
              <a:t> </a:t>
            </a:r>
            <a:r>
              <a:rPr spc="-5" dirty="0" smtClean="0">
                <a:latin typeface="Times New Roman"/>
                <a:cs typeface="Times New Roman"/>
              </a:rPr>
              <a:t>response</a:t>
            </a:r>
            <a:r>
              <a:rPr lang="en-GB" spc="-5" dirty="0" smtClean="0">
                <a:latin typeface="Times New Roman"/>
                <a:cs typeface="Times New Roman"/>
              </a:rPr>
              <a:t> </a:t>
            </a:r>
            <a:r>
              <a:rPr dirty="0" smtClean="0">
                <a:latin typeface="Times New Roman"/>
                <a:cs typeface="Times New Roman"/>
              </a:rPr>
              <a:t>and</a:t>
            </a:r>
            <a:r>
              <a:rPr spc="-10" dirty="0" smtClean="0">
                <a:latin typeface="Times New Roman"/>
                <a:cs typeface="Times New Roman"/>
              </a:rPr>
              <a:t> </a:t>
            </a:r>
            <a:r>
              <a:rPr dirty="0" smtClean="0">
                <a:latin typeface="Times New Roman"/>
                <a:cs typeface="Times New Roman"/>
              </a:rPr>
              <a:t>recovery</a:t>
            </a:r>
            <a:r>
              <a:rPr spc="-35" dirty="0" smtClean="0">
                <a:latin typeface="Times New Roman"/>
                <a:cs typeface="Times New Roman"/>
              </a:rPr>
              <a:t> </a:t>
            </a:r>
            <a:r>
              <a:rPr dirty="0" smtClean="0">
                <a:latin typeface="Times New Roman"/>
                <a:cs typeface="Times New Roman"/>
              </a:rPr>
              <a:t>characteristics,</a:t>
            </a:r>
            <a:r>
              <a:rPr spc="-20" dirty="0" smtClean="0">
                <a:latin typeface="Times New Roman"/>
                <a:cs typeface="Times New Roman"/>
              </a:rPr>
              <a:t> </a:t>
            </a:r>
            <a:r>
              <a:rPr spc="5" dirty="0" smtClean="0">
                <a:latin typeface="Times New Roman"/>
                <a:cs typeface="Times New Roman"/>
              </a:rPr>
              <a:t>long</a:t>
            </a:r>
            <a:r>
              <a:rPr spc="-35" dirty="0" smtClean="0">
                <a:latin typeface="Times New Roman"/>
                <a:cs typeface="Times New Roman"/>
              </a:rPr>
              <a:t> </a:t>
            </a:r>
            <a:r>
              <a:rPr dirty="0" smtClean="0">
                <a:latin typeface="Times New Roman"/>
                <a:cs typeface="Times New Roman"/>
              </a:rPr>
              <a:t>life</a:t>
            </a:r>
            <a:r>
              <a:rPr spc="-25" dirty="0" smtClean="0">
                <a:latin typeface="Times New Roman"/>
                <a:cs typeface="Times New Roman"/>
              </a:rPr>
              <a:t> </a:t>
            </a:r>
            <a:r>
              <a:rPr dirty="0" smtClean="0">
                <a:latin typeface="Times New Roman"/>
                <a:cs typeface="Times New Roman"/>
              </a:rPr>
              <a:t>and reliable</a:t>
            </a:r>
            <a:r>
              <a:rPr spc="-35" dirty="0" smtClean="0">
                <a:latin typeface="Times New Roman"/>
                <a:cs typeface="Times New Roman"/>
              </a:rPr>
              <a:t> </a:t>
            </a:r>
            <a:r>
              <a:rPr spc="-10" dirty="0" smtClean="0">
                <a:latin typeface="Times New Roman"/>
                <a:cs typeface="Times New Roman"/>
              </a:rPr>
              <a:t>stability.</a:t>
            </a:r>
            <a:r>
              <a:rPr lang="en-GB" spc="-10" dirty="0" smtClean="0">
                <a:latin typeface="Times New Roman"/>
                <a:cs typeface="Times New Roman"/>
              </a:rPr>
              <a:t> 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5" name="Rectangle 4"/>
          <p:cNvSpPr/>
          <p:nvPr/>
        </p:nvSpPr>
        <p:spPr>
          <a:xfrm>
            <a:off x="2104053" y="736945"/>
            <a:ext cx="26956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98830" indent="-34290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en-IN" sz="2000" b="1" spc="-5" dirty="0">
                <a:latin typeface="Times New Roman"/>
                <a:cs typeface="Times New Roman"/>
              </a:rPr>
              <a:t>MQ-135</a:t>
            </a:r>
            <a:r>
              <a:rPr lang="en-IN" sz="2000" b="1" spc="-25" dirty="0">
                <a:latin typeface="Times New Roman"/>
                <a:cs typeface="Times New Roman"/>
              </a:rPr>
              <a:t> </a:t>
            </a:r>
            <a:r>
              <a:rPr lang="en-IN" sz="2000" b="1" spc="-5" dirty="0">
                <a:latin typeface="Times New Roman"/>
                <a:cs typeface="Times New Roman"/>
              </a:rPr>
              <a:t>Sensor</a:t>
            </a:r>
            <a:endParaRPr lang="en-IN"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0770" y="381000"/>
            <a:ext cx="8988806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 smtClean="0">
                <a:latin typeface="Times New Roman"/>
                <a:cs typeface="Times New Roman"/>
              </a:rPr>
              <a:t>2.2</a:t>
            </a:r>
            <a:r>
              <a:rPr lang="en-GB" sz="2000" b="1" spc="-5" dirty="0" smtClean="0">
                <a:latin typeface="Times New Roman"/>
                <a:cs typeface="Times New Roman"/>
              </a:rPr>
              <a:t>  </a:t>
            </a:r>
            <a:r>
              <a:rPr sz="2000" b="1" spc="-10" dirty="0" smtClean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Times New Roman"/>
                <a:cs typeface="Times New Roman"/>
              </a:rPr>
              <a:t>ESTABLISHING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THE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CONNECTIONS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BETWEEN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THE COMPONENTS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2843195"/>
            <a:ext cx="2642616" cy="363321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27417" y="2929936"/>
            <a:ext cx="2590800" cy="36576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20062" y="2877407"/>
            <a:ext cx="3099028" cy="361818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897628" y="1951311"/>
            <a:ext cx="14478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Microsoft Sans Serif"/>
                <a:cs typeface="Microsoft Sans Serif"/>
              </a:rPr>
              <a:t>2.</a:t>
            </a:r>
            <a:r>
              <a:rPr b="1" spc="-30" dirty="0">
                <a:latin typeface="Microsoft Sans Serif"/>
                <a:cs typeface="Microsoft Sans Serif"/>
              </a:rPr>
              <a:t> </a:t>
            </a:r>
            <a:r>
              <a:rPr b="1" spc="-5" dirty="0">
                <a:latin typeface="Microsoft Sans Serif"/>
                <a:cs typeface="Microsoft Sans Serif"/>
              </a:rPr>
              <a:t>Frint</a:t>
            </a:r>
            <a:r>
              <a:rPr b="1" spc="-25" dirty="0">
                <a:latin typeface="Microsoft Sans Serif"/>
                <a:cs typeface="Microsoft Sans Serif"/>
              </a:rPr>
              <a:t> </a:t>
            </a:r>
            <a:r>
              <a:rPr b="1" spc="-5" dirty="0">
                <a:latin typeface="Microsoft Sans Serif"/>
                <a:cs typeface="Microsoft Sans Serif"/>
              </a:rPr>
              <a:t>side</a:t>
            </a:r>
            <a:endParaRPr b="1" dirty="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891667" y="1931723"/>
            <a:ext cx="243674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Times New Roman"/>
                <a:cs typeface="Times New Roman"/>
              </a:rPr>
              <a:t>1.</a:t>
            </a:r>
            <a:r>
              <a:rPr b="1" spc="-2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Circuit</a:t>
            </a:r>
            <a:r>
              <a:rPr b="1" spc="-4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connection</a:t>
            </a:r>
            <a:r>
              <a:rPr b="1" spc="-1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(Back</a:t>
            </a:r>
            <a:r>
              <a:rPr b="1" spc="-5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Side)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368004" y="1931723"/>
            <a:ext cx="280314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b="1" dirty="0">
                <a:latin typeface="Times New Roman"/>
                <a:cs typeface="Times New Roman"/>
              </a:rPr>
              <a:t>3.	Arduino</a:t>
            </a:r>
            <a:r>
              <a:rPr b="1" spc="-5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connection</a:t>
            </a:r>
            <a:r>
              <a:rPr b="1" spc="-85" dirty="0">
                <a:latin typeface="Times New Roman"/>
                <a:cs typeface="Times New Roman"/>
              </a:rPr>
              <a:t> </a:t>
            </a:r>
            <a:r>
              <a:rPr b="1" spc="-20" dirty="0">
                <a:latin typeface="Times New Roman"/>
                <a:cs typeface="Times New Roman"/>
              </a:rPr>
              <a:t>With</a:t>
            </a:r>
            <a:r>
              <a:rPr b="1" spc="-1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Circuit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15337" y="1045609"/>
            <a:ext cx="19207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2000" b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IN" sz="2000" b="1" u="sng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 </a:t>
            </a:r>
            <a:r>
              <a:rPr lang="en-IN" sz="2000" b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First Device</a:t>
            </a:r>
            <a:r>
              <a:rPr lang="en-IN" sz="2000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N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2282952"/>
            <a:ext cx="2714244" cy="382066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89065" y="1143000"/>
            <a:ext cx="33077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Times New Roman"/>
                <a:cs typeface="Times New Roman"/>
              </a:rPr>
              <a:t>4.MQ-135</a:t>
            </a:r>
            <a:r>
              <a:rPr b="1" spc="-3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sensor</a:t>
            </a:r>
            <a:r>
              <a:rPr b="1" spc="-3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and</a:t>
            </a:r>
            <a:r>
              <a:rPr b="1" spc="-2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Buzzer</a:t>
            </a:r>
            <a:r>
              <a:rPr b="1" spc="-2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connection</a:t>
            </a:r>
            <a:r>
              <a:rPr b="1" spc="-4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with</a:t>
            </a:r>
            <a:endParaRPr b="1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82678" y="2286000"/>
            <a:ext cx="3200400" cy="39624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648200" y="1098984"/>
            <a:ext cx="293487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Times New Roman"/>
                <a:cs typeface="Times New Roman"/>
              </a:rPr>
              <a:t>5.</a:t>
            </a:r>
            <a:r>
              <a:rPr b="1" spc="-1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Display</a:t>
            </a:r>
            <a:r>
              <a:rPr b="1" spc="-4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connection</a:t>
            </a:r>
            <a:r>
              <a:rPr b="1" spc="-5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with</a:t>
            </a:r>
            <a:r>
              <a:rPr b="1" spc="-2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circuit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04668" y="2282952"/>
            <a:ext cx="3640836" cy="396544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296400" y="1295354"/>
            <a:ext cx="207479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Times New Roman"/>
                <a:cs typeface="Times New Roman"/>
              </a:rPr>
              <a:t>6.</a:t>
            </a:r>
            <a:r>
              <a:rPr b="1" spc="-130" dirty="0">
                <a:latin typeface="Times New Roman"/>
                <a:cs typeface="Times New Roman"/>
              </a:rPr>
              <a:t>W</a:t>
            </a:r>
            <a:r>
              <a:rPr b="1" dirty="0">
                <a:latin typeface="Times New Roman"/>
                <a:cs typeface="Times New Roman"/>
              </a:rPr>
              <a:t>or</a:t>
            </a:r>
            <a:r>
              <a:rPr b="1" spc="5" dirty="0">
                <a:latin typeface="Times New Roman"/>
                <a:cs typeface="Times New Roman"/>
              </a:rPr>
              <a:t>k</a:t>
            </a:r>
            <a:r>
              <a:rPr b="1" dirty="0">
                <a:latin typeface="Times New Roman"/>
                <a:cs typeface="Times New Roman"/>
              </a:rPr>
              <a:t>ing</a:t>
            </a:r>
            <a:r>
              <a:rPr b="1" spc="-3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Module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5400" y="457200"/>
            <a:ext cx="2214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II.  Second Device </a:t>
            </a:r>
            <a:endParaRPr lang="en-IN" sz="2000" dirty="0"/>
          </a:p>
        </p:txBody>
      </p:sp>
      <p:sp>
        <p:nvSpPr>
          <p:cNvPr id="3" name="Rectangle 2"/>
          <p:cNvSpPr/>
          <p:nvPr/>
        </p:nvSpPr>
        <p:spPr>
          <a:xfrm>
            <a:off x="1752600" y="1447800"/>
            <a:ext cx="1571905" cy="374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Front Side</a:t>
            </a:r>
            <a:endParaRPr lang="en-IN" sz="11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10" t="36710" r="12719" b="31448"/>
          <a:stretch/>
        </p:blipFill>
        <p:spPr bwMode="auto">
          <a:xfrm>
            <a:off x="1295400" y="2530151"/>
            <a:ext cx="4343400" cy="27336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ctangle 5"/>
          <p:cNvSpPr/>
          <p:nvPr/>
        </p:nvSpPr>
        <p:spPr>
          <a:xfrm>
            <a:off x="7905564" y="1524000"/>
            <a:ext cx="1511952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07000"/>
              </a:lnSpc>
              <a:spcAft>
                <a:spcPts val="0"/>
              </a:spcAft>
            </a:pPr>
            <a:r>
              <a:rPr lang="en-IN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2.   Back 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Side</a:t>
            </a:r>
            <a:endParaRPr lang="en-IN" sz="12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7" name="Picture 6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8" t="40559" r="22531" b="24354"/>
          <a:stretch/>
        </p:blipFill>
        <p:spPr bwMode="auto">
          <a:xfrm>
            <a:off x="6858000" y="2556879"/>
            <a:ext cx="4114800" cy="27193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4383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3798" y="6362191"/>
            <a:ext cx="20827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Microsoft Sans Serif"/>
                <a:cs typeface="Microsoft Sans Serif"/>
              </a:rPr>
              <a:t>15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3813" y="305296"/>
            <a:ext cx="5331206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2.3</a:t>
            </a:r>
            <a:r>
              <a:rPr sz="2000" b="1" spc="36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DEVELOPING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THE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LOGIC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14142" y="1319530"/>
            <a:ext cx="4452620" cy="875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nsolas"/>
                <a:cs typeface="Consolas"/>
              </a:rPr>
              <a:t>#include &lt;LiquidCrystal.h&gt;</a:t>
            </a:r>
          </a:p>
          <a:p>
            <a:pPr marL="12700" marR="508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const </a:t>
            </a:r>
            <a:r>
              <a:rPr sz="1400" spc="5" dirty="0">
                <a:latin typeface="Consolas"/>
                <a:cs typeface="Consolas"/>
              </a:rPr>
              <a:t>int </a:t>
            </a:r>
            <a:r>
              <a:rPr sz="1400" dirty="0">
                <a:latin typeface="Consolas"/>
                <a:cs typeface="Consolas"/>
              </a:rPr>
              <a:t>rs=7,</a:t>
            </a:r>
            <a:r>
              <a:rPr sz="1400" spc="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en=6,</a:t>
            </a:r>
            <a:r>
              <a:rPr sz="1400" spc="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d4=5,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d5=4,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d6=3,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d7=2</a:t>
            </a:r>
            <a:r>
              <a:rPr sz="1400" dirty="0" smtClean="0">
                <a:latin typeface="Consolas"/>
                <a:cs typeface="Consolas"/>
              </a:rPr>
              <a:t>;</a:t>
            </a:r>
            <a:endParaRPr lang="en-GB" sz="1400" dirty="0" smtClean="0">
              <a:latin typeface="Consolas"/>
              <a:cs typeface="Consolas"/>
            </a:endParaRPr>
          </a:p>
          <a:p>
            <a:pPr marL="12700" marR="5080">
              <a:lnSpc>
                <a:spcPct val="100000"/>
              </a:lnSpc>
            </a:pPr>
            <a:r>
              <a:rPr sz="1400" spc="-755" dirty="0" smtClean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LiquidCrystal</a:t>
            </a:r>
            <a:r>
              <a:rPr sz="1400" spc="5" dirty="0">
                <a:latin typeface="Consolas"/>
                <a:cs typeface="Consolas"/>
              </a:rPr>
              <a:t> lcd </a:t>
            </a:r>
            <a:r>
              <a:rPr sz="1400" dirty="0">
                <a:latin typeface="Consolas"/>
                <a:cs typeface="Consolas"/>
              </a:rPr>
              <a:t>(rs,en,d4,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d5,d6,d7);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333117" y="1319530"/>
            <a:ext cx="3665854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nsolas"/>
                <a:cs typeface="Consolas"/>
              </a:rPr>
              <a:t>//Header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file</a:t>
            </a:r>
            <a:r>
              <a:rPr sz="1400" spc="-15" dirty="0">
                <a:latin typeface="Consolas"/>
                <a:cs typeface="Consolas"/>
              </a:rPr>
              <a:t> </a:t>
            </a:r>
            <a:r>
              <a:rPr sz="1400" spc="5" dirty="0">
                <a:latin typeface="Consolas"/>
                <a:cs typeface="Consolas"/>
              </a:rPr>
              <a:t>for</a:t>
            </a:r>
            <a:r>
              <a:rPr sz="1400" spc="-15" dirty="0">
                <a:latin typeface="Consolas"/>
                <a:cs typeface="Consolas"/>
              </a:rPr>
              <a:t> </a:t>
            </a:r>
            <a:r>
              <a:rPr sz="1400" spc="5" dirty="0">
                <a:latin typeface="Consolas"/>
                <a:cs typeface="Consolas"/>
              </a:rPr>
              <a:t>LCD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//pins</a:t>
            </a:r>
            <a:r>
              <a:rPr sz="1400" spc="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of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LCD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connected</a:t>
            </a:r>
            <a:r>
              <a:rPr sz="1400" spc="5" dirty="0">
                <a:latin typeface="Consolas"/>
                <a:cs typeface="Consolas"/>
              </a:rPr>
              <a:t> to</a:t>
            </a:r>
            <a:r>
              <a:rPr sz="1400" dirty="0">
                <a:latin typeface="Consolas"/>
                <a:cs typeface="Consolas"/>
              </a:rPr>
              <a:t> Arduino</a:t>
            </a:r>
            <a:endParaRPr sz="1400">
              <a:latin typeface="Consolas"/>
              <a:cs typeface="Consolas"/>
            </a:endParaRPr>
          </a:p>
          <a:p>
            <a:pPr marL="405765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//lcd</a:t>
            </a:r>
            <a:r>
              <a:rPr sz="1400" spc="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function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from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LiquidCrystal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14142" y="2173351"/>
            <a:ext cx="120523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nsolas"/>
                <a:cs typeface="Consolas"/>
              </a:rPr>
              <a:t>int</a:t>
            </a:r>
            <a:r>
              <a:rPr sz="1400" spc="-2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buz</a:t>
            </a:r>
            <a:r>
              <a:rPr sz="1400" spc="-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-2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8; </a:t>
            </a:r>
            <a:r>
              <a:rPr sz="1400" spc="-755" dirty="0">
                <a:latin typeface="Consolas"/>
                <a:cs typeface="Consolas"/>
              </a:rPr>
              <a:t> </a:t>
            </a:r>
            <a:endParaRPr sz="1400" dirty="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30295" y="2173351"/>
            <a:ext cx="268160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nsolas"/>
                <a:cs typeface="Consolas"/>
              </a:rPr>
              <a:t>//buzzer connected to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spc="5" dirty="0">
                <a:latin typeface="Consolas"/>
                <a:cs typeface="Consolas"/>
              </a:rPr>
              <a:t>pin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8</a:t>
            </a:r>
          </a:p>
          <a:p>
            <a:pPr marL="12700">
              <a:lnSpc>
                <a:spcPct val="100000"/>
              </a:lnSpc>
            </a:pPr>
            <a:endParaRPr sz="1400" dirty="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14142" y="2811907"/>
            <a:ext cx="2386330" cy="6680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90"/>
              </a:spcBef>
            </a:pPr>
            <a:r>
              <a:rPr sz="1400" dirty="0">
                <a:latin typeface="Consolas"/>
                <a:cs typeface="Consolas"/>
              </a:rPr>
              <a:t>const</a:t>
            </a:r>
            <a:r>
              <a:rPr sz="1400" spc="-15" dirty="0">
                <a:latin typeface="Consolas"/>
                <a:cs typeface="Consolas"/>
              </a:rPr>
              <a:t> </a:t>
            </a:r>
            <a:r>
              <a:rPr sz="1400" spc="5" dirty="0">
                <a:latin typeface="Consolas"/>
                <a:cs typeface="Consolas"/>
              </a:rPr>
              <a:t>int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aqsensor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5" dirty="0">
                <a:latin typeface="Consolas"/>
                <a:cs typeface="Consolas"/>
              </a:rPr>
              <a:t>A0; </a:t>
            </a:r>
            <a:r>
              <a:rPr sz="1400" spc="-75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of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Arduino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int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threshold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 250;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30469" y="2811907"/>
            <a:ext cx="366585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nsolas"/>
                <a:cs typeface="Consolas"/>
              </a:rPr>
              <a:t>//output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of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mq135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connected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to</a:t>
            </a:r>
            <a:r>
              <a:rPr sz="1400" spc="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A0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pin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30330" y="3240151"/>
            <a:ext cx="327215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nsolas"/>
                <a:cs typeface="Consolas"/>
              </a:rPr>
              <a:t>//Threshold level </a:t>
            </a:r>
            <a:r>
              <a:rPr sz="1400" spc="5" dirty="0">
                <a:latin typeface="Consolas"/>
                <a:cs typeface="Consolas"/>
              </a:rPr>
              <a:t>for</a:t>
            </a:r>
            <a:r>
              <a:rPr sz="1400" dirty="0">
                <a:latin typeface="Consolas"/>
                <a:cs typeface="Consolas"/>
              </a:rPr>
              <a:t> </a:t>
            </a:r>
            <a:r>
              <a:rPr sz="1400" spc="5" dirty="0">
                <a:latin typeface="Consolas"/>
                <a:cs typeface="Consolas"/>
              </a:rPr>
              <a:t>Air</a:t>
            </a:r>
            <a:r>
              <a:rPr sz="1400" dirty="0">
                <a:latin typeface="Consolas"/>
                <a:cs typeface="Consolas"/>
              </a:rPr>
              <a:t> Quality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14142" y="3667125"/>
            <a:ext cx="14020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nsolas"/>
                <a:cs typeface="Consolas"/>
              </a:rPr>
              <a:t>void</a:t>
            </a:r>
            <a:r>
              <a:rPr sz="1400" spc="-2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setup()</a:t>
            </a:r>
            <a:r>
              <a:rPr sz="1400" spc="-2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14142" y="4092321"/>
            <a:ext cx="2680970" cy="881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891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nsolas"/>
                <a:cs typeface="Consolas"/>
              </a:rPr>
              <a:t>pinMode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(buz,OUTPUT);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ts val="1675"/>
              </a:lnSpc>
              <a:spcBef>
                <a:spcPts val="15"/>
              </a:spcBef>
            </a:pPr>
            <a:r>
              <a:rPr sz="1400" dirty="0">
                <a:latin typeface="Consolas"/>
                <a:cs typeface="Consolas"/>
              </a:rPr>
              <a:t>Arduino</a:t>
            </a:r>
            <a:endParaRPr sz="1400">
              <a:latin typeface="Consolas"/>
              <a:cs typeface="Consolas"/>
            </a:endParaRPr>
          </a:p>
          <a:p>
            <a:pPr marL="12700" marR="5080" indent="196215">
              <a:lnSpc>
                <a:spcPts val="1689"/>
              </a:lnSpc>
              <a:spcBef>
                <a:spcPts val="40"/>
              </a:spcBef>
            </a:pPr>
            <a:r>
              <a:rPr sz="1400" dirty="0">
                <a:latin typeface="Consolas"/>
                <a:cs typeface="Consolas"/>
              </a:rPr>
              <a:t>pinMode (aqsensor,INPUT); </a:t>
            </a:r>
            <a:r>
              <a:rPr sz="1400" spc="-75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arduino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30361" y="4092321"/>
            <a:ext cx="366585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nsolas"/>
                <a:cs typeface="Consolas"/>
              </a:rPr>
              <a:t>// </a:t>
            </a:r>
            <a:r>
              <a:rPr sz="1400" spc="5" dirty="0">
                <a:latin typeface="Consolas"/>
                <a:cs typeface="Consolas"/>
              </a:rPr>
              <a:t>buzzer</a:t>
            </a:r>
            <a:r>
              <a:rPr sz="1400" dirty="0">
                <a:latin typeface="Consolas"/>
                <a:cs typeface="Consolas"/>
              </a:rPr>
              <a:t> is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connected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as Output from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30326" y="4519040"/>
            <a:ext cx="327215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nsolas"/>
                <a:cs typeface="Consolas"/>
              </a:rPr>
              <a:t>//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MQ135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is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connected </a:t>
            </a:r>
            <a:r>
              <a:rPr sz="1400" spc="5" dirty="0">
                <a:latin typeface="Consolas"/>
                <a:cs typeface="Consolas"/>
              </a:rPr>
              <a:t>as</a:t>
            </a:r>
            <a:r>
              <a:rPr sz="1400" dirty="0">
                <a:latin typeface="Consolas"/>
                <a:cs typeface="Consolas"/>
              </a:rPr>
              <a:t> INPUT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to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14142" y="5158816"/>
            <a:ext cx="2188845" cy="4552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8915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nsolas"/>
                <a:cs typeface="Consolas"/>
              </a:rPr>
              <a:t>Serial.begin</a:t>
            </a:r>
            <a:r>
              <a:rPr sz="1400" spc="-4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(9600);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400" dirty="0">
                <a:latin typeface="Consolas"/>
                <a:cs typeface="Consolas"/>
              </a:rPr>
              <a:t>rate</a:t>
            </a:r>
            <a:r>
              <a:rPr sz="1400" spc="-2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of</a:t>
            </a:r>
            <a:r>
              <a:rPr sz="1400" spc="-2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9600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34310" y="5158816"/>
            <a:ext cx="37636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nsolas"/>
                <a:cs typeface="Consolas"/>
              </a:rPr>
              <a:t>//begin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serial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communication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with baud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10739" y="5801055"/>
            <a:ext cx="169735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nsolas"/>
                <a:cs typeface="Consolas"/>
              </a:rPr>
              <a:t>lcd.clear();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lcd.begin</a:t>
            </a:r>
            <a:r>
              <a:rPr sz="1400" spc="-2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(16,4);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34800" y="5801055"/>
            <a:ext cx="199326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nsolas"/>
                <a:cs typeface="Consolas"/>
              </a:rPr>
              <a:t>//</a:t>
            </a:r>
            <a:r>
              <a:rPr sz="1400" spc="-2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clear</a:t>
            </a:r>
            <a:r>
              <a:rPr sz="1400" spc="-20" dirty="0">
                <a:latin typeface="Consolas"/>
                <a:cs typeface="Consolas"/>
              </a:rPr>
              <a:t> </a:t>
            </a:r>
            <a:r>
              <a:rPr sz="1400" spc="5" dirty="0">
                <a:latin typeface="Consolas"/>
                <a:cs typeface="Consolas"/>
              </a:rPr>
              <a:t>lcd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//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consider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16,4</a:t>
            </a:r>
            <a:r>
              <a:rPr sz="1400" spc="-15" dirty="0">
                <a:latin typeface="Consolas"/>
                <a:cs typeface="Consolas"/>
              </a:rPr>
              <a:t> </a:t>
            </a:r>
            <a:r>
              <a:rPr sz="1400" spc="5" dirty="0">
                <a:latin typeface="Consolas"/>
                <a:cs typeface="Consolas"/>
              </a:rPr>
              <a:t>lcd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14142" y="6227775"/>
            <a:ext cx="1238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587174" y="802117"/>
            <a:ext cx="2167453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romanUcPeriod"/>
            </a:pPr>
            <a:r>
              <a:rPr lang="en-IN" b="1" u="sng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First Device Code</a:t>
            </a:r>
            <a:endParaRPr lang="en-IN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1828398" y="6377783"/>
            <a:ext cx="259079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z="1300" spc="-5" dirty="0">
                <a:latin typeface="Microsoft Sans Serif"/>
                <a:cs typeface="Microsoft Sans Serif"/>
              </a:rPr>
              <a:t>18</a:t>
            </a:fld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512188" y="404876"/>
            <a:ext cx="13042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nsolas"/>
                <a:cs typeface="Consolas"/>
              </a:rPr>
              <a:t>void</a:t>
            </a:r>
            <a:r>
              <a:rPr sz="1400" spc="-3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loop()</a:t>
            </a:r>
            <a:r>
              <a:rPr sz="1400" spc="-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12188" y="830326"/>
            <a:ext cx="3272154" cy="45465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96215">
              <a:lnSpc>
                <a:spcPct val="100699"/>
              </a:lnSpc>
              <a:spcBef>
                <a:spcPts val="90"/>
              </a:spcBef>
            </a:pPr>
            <a:r>
              <a:rPr sz="1400" dirty="0">
                <a:latin typeface="Consolas"/>
                <a:cs typeface="Consolas"/>
              </a:rPr>
              <a:t>int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ppm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2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analogRead(aqsensor); </a:t>
            </a:r>
            <a:r>
              <a:rPr sz="1400" spc="-75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ppm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36273" y="830326"/>
            <a:ext cx="48469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nsolas"/>
                <a:cs typeface="Consolas"/>
              </a:rPr>
              <a:t>//read MQ135</a:t>
            </a:r>
            <a:r>
              <a:rPr sz="1400" spc="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analog</a:t>
            </a:r>
            <a:r>
              <a:rPr sz="1400" spc="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outputs</a:t>
            </a:r>
            <a:r>
              <a:rPr sz="1400" spc="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at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A0 </a:t>
            </a:r>
            <a:r>
              <a:rPr sz="1400" spc="5" dirty="0">
                <a:latin typeface="Consolas"/>
                <a:cs typeface="Consolas"/>
              </a:rPr>
              <a:t>and </a:t>
            </a:r>
            <a:r>
              <a:rPr sz="1400" dirty="0">
                <a:latin typeface="Consolas"/>
                <a:cs typeface="Consolas"/>
              </a:rPr>
              <a:t>store</a:t>
            </a:r>
            <a:r>
              <a:rPr sz="1400" spc="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it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in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08785" y="1471930"/>
            <a:ext cx="297688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nsolas"/>
                <a:cs typeface="Consolas"/>
              </a:rPr>
              <a:t>Serial.print("Air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Quality:</a:t>
            </a:r>
            <a:r>
              <a:rPr sz="1400" spc="5" dirty="0">
                <a:latin typeface="Consolas"/>
                <a:cs typeface="Consolas"/>
              </a:rPr>
              <a:t> "); </a:t>
            </a:r>
            <a:r>
              <a:rPr sz="1400" spc="-75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Serial.println(ppm);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35994" y="1471930"/>
            <a:ext cx="3764279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nsolas"/>
                <a:cs typeface="Consolas"/>
              </a:rPr>
              <a:t>//print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spc="5" dirty="0">
                <a:latin typeface="Consolas"/>
                <a:cs typeface="Consolas"/>
              </a:rPr>
              <a:t>message</a:t>
            </a:r>
            <a:r>
              <a:rPr sz="1400" dirty="0">
                <a:latin typeface="Consolas"/>
                <a:cs typeface="Consolas"/>
              </a:rPr>
              <a:t> in serail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monitor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//print value</a:t>
            </a:r>
            <a:r>
              <a:rPr sz="1400" spc="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of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ppm</a:t>
            </a:r>
            <a:r>
              <a:rPr sz="1400" spc="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in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serial monitor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08785" y="2112391"/>
            <a:ext cx="2681605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nsolas"/>
                <a:cs typeface="Consolas"/>
              </a:rPr>
              <a:t>lcd.setCursor(0,0); 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lcd.print("Air Quality: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"); </a:t>
            </a:r>
            <a:r>
              <a:rPr sz="1400" spc="-75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lcd.print(ppm);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36064" y="2112391"/>
            <a:ext cx="4551680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nsolas"/>
                <a:cs typeface="Consolas"/>
              </a:rPr>
              <a:t>// </a:t>
            </a:r>
            <a:r>
              <a:rPr sz="1400" spc="5" dirty="0">
                <a:latin typeface="Consolas"/>
                <a:cs typeface="Consolas"/>
              </a:rPr>
              <a:t>set</a:t>
            </a:r>
            <a:r>
              <a:rPr sz="1400" dirty="0">
                <a:latin typeface="Consolas"/>
                <a:cs typeface="Consolas"/>
              </a:rPr>
              <a:t> cursor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of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lcd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to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1st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row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and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1st</a:t>
            </a:r>
            <a:r>
              <a:rPr sz="1400" spc="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column</a:t>
            </a:r>
            <a:endParaRPr sz="1400">
              <a:latin typeface="Consolas"/>
              <a:cs typeface="Consolas"/>
            </a:endParaRPr>
          </a:p>
          <a:p>
            <a:pPr marL="110489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//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print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message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on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lcd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//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print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spc="5" dirty="0">
                <a:latin typeface="Consolas"/>
                <a:cs typeface="Consolas"/>
              </a:rPr>
              <a:t>value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of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MQ135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08785" y="2965831"/>
            <a:ext cx="3567429" cy="1946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nsolas"/>
                <a:cs typeface="Consolas"/>
              </a:rPr>
              <a:t>If</a:t>
            </a:r>
            <a:r>
              <a:rPr sz="1400" spc="-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(ppm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&gt;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threshold)</a:t>
            </a:r>
            <a:endParaRPr sz="1400">
              <a:latin typeface="Consolas"/>
              <a:cs typeface="Consolas"/>
            </a:endParaRPr>
          </a:p>
          <a:p>
            <a:pPr marL="208915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  <a:p>
            <a:pPr marL="405765" marR="508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lcd.setCursor(1,1); 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lcd.print("AQ Level HIGH"); 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Serial.println("AQ</a:t>
            </a:r>
            <a:r>
              <a:rPr sz="1400" spc="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Level</a:t>
            </a:r>
            <a:r>
              <a:rPr sz="1400" spc="2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HIGH"); </a:t>
            </a:r>
            <a:r>
              <a:rPr sz="1400" spc="-75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digitalWrite(buz,HIGH);</a:t>
            </a:r>
            <a:endParaRPr sz="1400">
              <a:latin typeface="Consolas"/>
              <a:cs typeface="Consolas"/>
            </a:endParaRPr>
          </a:p>
          <a:p>
            <a:pPr marL="208915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Else</a:t>
            </a:r>
            <a:endParaRPr sz="1400">
              <a:latin typeface="Consolas"/>
              <a:cs typeface="Consolas"/>
            </a:endParaRPr>
          </a:p>
          <a:p>
            <a:pPr marL="208915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36133" y="2965831"/>
            <a:ext cx="47485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nsolas"/>
                <a:cs typeface="Consolas"/>
              </a:rPr>
              <a:t>//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check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is</a:t>
            </a:r>
            <a:r>
              <a:rPr sz="1400" spc="5" dirty="0">
                <a:latin typeface="Consolas"/>
                <a:cs typeface="Consolas"/>
              </a:rPr>
              <a:t> ppm</a:t>
            </a:r>
            <a:r>
              <a:rPr sz="1400" dirty="0">
                <a:latin typeface="Consolas"/>
                <a:cs typeface="Consolas"/>
              </a:rPr>
              <a:t> is</a:t>
            </a:r>
            <a:r>
              <a:rPr sz="1400" spc="5" dirty="0">
                <a:latin typeface="Consolas"/>
                <a:cs typeface="Consolas"/>
              </a:rPr>
              <a:t> greater</a:t>
            </a:r>
            <a:r>
              <a:rPr sz="1400" dirty="0">
                <a:latin typeface="Consolas"/>
                <a:cs typeface="Consolas"/>
              </a:rPr>
              <a:t> than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threshold </a:t>
            </a:r>
            <a:r>
              <a:rPr sz="1400" spc="5" dirty="0">
                <a:latin typeface="Consolas"/>
                <a:cs typeface="Consolas"/>
              </a:rPr>
              <a:t>or </a:t>
            </a:r>
            <a:r>
              <a:rPr sz="1400" dirty="0">
                <a:latin typeface="Consolas"/>
                <a:cs typeface="Consolas"/>
              </a:rPr>
              <a:t>not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36300" y="3392551"/>
            <a:ext cx="43554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nsolas"/>
                <a:cs typeface="Consolas"/>
              </a:rPr>
              <a:t>//jump here</a:t>
            </a:r>
            <a:r>
              <a:rPr sz="1400" spc="5" dirty="0">
                <a:latin typeface="Consolas"/>
                <a:cs typeface="Consolas"/>
              </a:rPr>
              <a:t> if</a:t>
            </a:r>
            <a:r>
              <a:rPr sz="1400" dirty="0">
                <a:latin typeface="Consolas"/>
                <a:cs typeface="Consolas"/>
              </a:rPr>
              <a:t> ppm</a:t>
            </a:r>
            <a:r>
              <a:rPr sz="1400" spc="5" dirty="0">
                <a:latin typeface="Consolas"/>
                <a:cs typeface="Consolas"/>
              </a:rPr>
              <a:t> is</a:t>
            </a:r>
            <a:r>
              <a:rPr sz="1400" dirty="0">
                <a:latin typeface="Consolas"/>
                <a:cs typeface="Consolas"/>
              </a:rPr>
              <a:t> </a:t>
            </a:r>
            <a:r>
              <a:rPr sz="1400" spc="5" dirty="0">
                <a:latin typeface="Consolas"/>
                <a:cs typeface="Consolas"/>
              </a:rPr>
              <a:t>greater </a:t>
            </a:r>
            <a:r>
              <a:rPr sz="1400" dirty="0">
                <a:latin typeface="Consolas"/>
                <a:cs typeface="Consolas"/>
              </a:rPr>
              <a:t>than</a:t>
            </a:r>
            <a:r>
              <a:rPr sz="1400" spc="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threshold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42739" y="4032884"/>
            <a:ext cx="15995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nsolas"/>
                <a:cs typeface="Consolas"/>
              </a:rPr>
              <a:t>//Turn</a:t>
            </a:r>
            <a:r>
              <a:rPr sz="1400" spc="-2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ON</a:t>
            </a:r>
            <a:r>
              <a:rPr sz="1400" spc="-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Buzzer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12188" y="4886325"/>
            <a:ext cx="4747895" cy="1520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1980" marR="5080">
              <a:lnSpc>
                <a:spcPct val="100000"/>
              </a:lnSpc>
              <a:spcBef>
                <a:spcPts val="100"/>
              </a:spcBef>
              <a:tabLst>
                <a:tab pos="3062605" algn="l"/>
              </a:tabLst>
            </a:pPr>
            <a:r>
              <a:rPr sz="1400" dirty="0">
                <a:latin typeface="Consolas"/>
                <a:cs typeface="Consolas"/>
              </a:rPr>
              <a:t>digitalWrite(buz,LOW);	//Turn</a:t>
            </a:r>
            <a:r>
              <a:rPr sz="1400" spc="-2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off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Buzzer </a:t>
            </a:r>
            <a:r>
              <a:rPr sz="1400" spc="-75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lcd.setCursor(1,1);</a:t>
            </a:r>
            <a:endParaRPr sz="1400">
              <a:latin typeface="Consolas"/>
              <a:cs typeface="Consolas"/>
            </a:endParaRPr>
          </a:p>
          <a:p>
            <a:pPr marL="601980" marR="98806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onsolas"/>
                <a:cs typeface="Consolas"/>
              </a:rPr>
              <a:t>lcd.print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("AQ Level</a:t>
            </a:r>
            <a:r>
              <a:rPr sz="1400" spc="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Good"); 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Serial.println("AQ</a:t>
            </a:r>
            <a:r>
              <a:rPr sz="1400" spc="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Level</a:t>
            </a:r>
            <a:r>
              <a:rPr sz="1400" spc="2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Good");</a:t>
            </a:r>
            <a:endParaRPr sz="1400">
              <a:latin typeface="Consolas"/>
              <a:cs typeface="Consolas"/>
            </a:endParaRPr>
          </a:p>
          <a:p>
            <a:pPr marL="405765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  <a:p>
            <a:pPr marL="208915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delay</a:t>
            </a:r>
            <a:r>
              <a:rPr sz="1400" spc="-3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(500);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609600"/>
            <a:ext cx="2336794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655"/>
              </a:spcAft>
            </a:pPr>
            <a:r>
              <a:rPr lang="en-IN" b="1" u="sng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II. Second </a:t>
            </a:r>
            <a:r>
              <a:rPr lang="en-IN" b="1" u="sng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Device Code</a:t>
            </a:r>
            <a:endParaRPr lang="en-IN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09800" y="1219200"/>
            <a:ext cx="6096000" cy="48067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int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buz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= 8;  //buzzer connected to pin 8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int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green = 7;  //led connected to pin 9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int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yello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= 6;  //led connected to pin 9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int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red = 5;  //led connected to pin 9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const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int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aqsensor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= A0;  //output of mq135 connected to A0 pin of Arduino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int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threshold = 230;//Threshold level for Air Quality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int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threshold1 = 200; 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void setup() {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pinMode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buz,OUTPUT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);     // buzzer is connected as Output from Arduino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pinMode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green,OUTPUT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);     // led is connected as output from Arduino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pinMode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yello,OUTPUT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);     // led is connected as output from Arduino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pinMode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red,OUTPUT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);     // led is connected as output from Arduino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pinMode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aqsensor,INPUT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); // MQ135 is connected as INPUT to 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arduino</a:t>
            </a:r>
            <a:endParaRPr lang="en-IN" sz="1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Serial.begin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(9600);      //begin serial communication with baud rate of 9600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8591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9263" y="22352"/>
            <a:ext cx="23171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/>
              <a:t>Table</a:t>
            </a:r>
            <a:r>
              <a:rPr sz="2400" spc="-40" dirty="0"/>
              <a:t> </a:t>
            </a:r>
            <a:r>
              <a:rPr sz="2400" dirty="0"/>
              <a:t>of</a:t>
            </a:r>
            <a:r>
              <a:rPr sz="2400" spc="-30" dirty="0"/>
              <a:t> </a:t>
            </a:r>
            <a:r>
              <a:rPr sz="2400" spc="-5" dirty="0"/>
              <a:t>Contents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2" y="438910"/>
            <a:ext cx="11661640" cy="6419088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370109"/>
              </p:ext>
            </p:extLst>
          </p:nvPr>
        </p:nvGraphicFramePr>
        <p:xfrm>
          <a:off x="223837" y="457201"/>
          <a:ext cx="11583035" cy="63434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5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0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18">
                <a:tc>
                  <a:txBody>
                    <a:bodyPr/>
                    <a:lstStyle/>
                    <a:p>
                      <a:pPr marL="4591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S.</a:t>
                      </a:r>
                      <a:r>
                        <a:rPr sz="12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9525">
                      <a:solidFill>
                        <a:srgbClr val="497DBA"/>
                      </a:solidFill>
                      <a:prstDash val="solid"/>
                    </a:lnL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Particular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478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Slide</a:t>
                      </a:r>
                      <a:r>
                        <a:rPr sz="120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R w="9525">
                      <a:solidFill>
                        <a:srgbClr val="497DBA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000" b="1" spc="-15" dirty="0">
                          <a:latin typeface="Arial"/>
                          <a:cs typeface="Arial"/>
                        </a:rPr>
                        <a:t>PHASE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I: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2544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BUILDING</a:t>
                      </a:r>
                      <a:r>
                        <a:rPr sz="10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PROJECT</a:t>
                      </a:r>
                      <a:r>
                        <a:rPr sz="10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15" dirty="0">
                          <a:latin typeface="Arial"/>
                          <a:cs typeface="Arial"/>
                        </a:rPr>
                        <a:t>PLAN</a:t>
                      </a:r>
                      <a:r>
                        <a:rPr sz="1000" b="1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SCRATCH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2544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1.1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2544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PROJECT</a:t>
                      </a:r>
                      <a:r>
                        <a:rPr sz="10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TITLE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2544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1.2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2544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PROJECT</a:t>
                      </a:r>
                      <a:r>
                        <a:rPr sz="10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DEFINITION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2544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1.3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GROUP</a:t>
                      </a:r>
                      <a:r>
                        <a:rPr sz="10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DETAILS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1.4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PLANNING ACTIVITIES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latin typeface="Microsoft Sans Serif"/>
                          <a:cs typeface="Microsoft Sans Serif"/>
                        </a:rPr>
                        <a:t>6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1.5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2544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SYSTEM</a:t>
                      </a:r>
                      <a:r>
                        <a:rPr sz="10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REQUIREMENTS SPECIFICATION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2544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Microsoft Sans Serif"/>
                          <a:cs typeface="Microsoft Sans Serif"/>
                        </a:rPr>
                        <a:t>7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1.6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254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DESIGNATING </a:t>
                      </a:r>
                      <a:r>
                        <a:rPr sz="1000" spc="5" dirty="0">
                          <a:latin typeface="Microsoft Sans Serif"/>
                          <a:cs typeface="Microsoft Sans Serif"/>
                        </a:rPr>
                        <a:t>WITH</a:t>
                      </a:r>
                      <a:r>
                        <a:rPr sz="1000" spc="-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SOFTWARE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254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 smtClean="0">
                          <a:latin typeface="Microsoft Sans Serif"/>
                          <a:cs typeface="Microsoft Sans Serif"/>
                        </a:rPr>
                        <a:t>8</a:t>
                      </a:r>
                      <a:r>
                        <a:rPr lang="en-GB" sz="1200" dirty="0" smtClean="0">
                          <a:latin typeface="Microsoft Sans Serif"/>
                          <a:cs typeface="Microsoft Sans Serif"/>
                        </a:rPr>
                        <a:t>-9</a:t>
                      </a:r>
                      <a:endParaRPr sz="12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1.7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254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DEVICE COST</a:t>
                      </a: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SPECIFICATION</a:t>
                      </a:r>
                      <a:endParaRPr sz="10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254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en-GB" sz="1200" dirty="0" smtClean="0">
                          <a:latin typeface="Microsoft Sans Serif"/>
                          <a:cs typeface="Microsoft Sans Serif"/>
                        </a:rPr>
                        <a:t>10</a:t>
                      </a:r>
                      <a:endParaRPr sz="12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b="1" spc="-15" dirty="0">
                          <a:latin typeface="Arial"/>
                          <a:cs typeface="Arial"/>
                        </a:rPr>
                        <a:t>PHASE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II: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b="1" spc="-10" dirty="0">
                          <a:latin typeface="Arial"/>
                          <a:cs typeface="Arial"/>
                        </a:rPr>
                        <a:t>ASSEMBLING</a:t>
                      </a:r>
                      <a:r>
                        <a:rPr sz="1000" b="1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15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000" b="1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PROGRAMMING</a:t>
                      </a:r>
                      <a:r>
                        <a:rPr sz="100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0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VIRTUAL</a:t>
                      </a:r>
                      <a:r>
                        <a:rPr sz="1000" b="1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ENVIRONMENT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2.1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254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SELECTION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OF 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HARDWARE</a:t>
                      </a:r>
                      <a:r>
                        <a:rPr sz="10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COMPONENTS</a:t>
                      </a:r>
                      <a:endParaRPr sz="10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254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 smtClean="0">
                          <a:latin typeface="Microsoft Sans Serif"/>
                          <a:cs typeface="Microsoft Sans Serif"/>
                        </a:rPr>
                        <a:t>1</a:t>
                      </a:r>
                      <a:r>
                        <a:rPr lang="en-GB" sz="1200" spc="-5" dirty="0" smtClean="0">
                          <a:latin typeface="Microsoft Sans Serif"/>
                          <a:cs typeface="Microsoft Sans Serif"/>
                        </a:rPr>
                        <a:t>1</a:t>
                      </a:r>
                      <a:r>
                        <a:rPr sz="1200" spc="-5" dirty="0" smtClean="0">
                          <a:latin typeface="Microsoft Sans Serif"/>
                          <a:cs typeface="Microsoft Sans Serif"/>
                        </a:rPr>
                        <a:t>-1</a:t>
                      </a:r>
                      <a:r>
                        <a:rPr lang="en-GB" sz="1200" spc="-5" dirty="0" smtClean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12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2.2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254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ESTABLISHING</a:t>
                      </a:r>
                      <a:r>
                        <a:rPr sz="10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THE 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CONNECTIONS</a:t>
                      </a:r>
                      <a:r>
                        <a:rPr sz="10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BETWEEN</a:t>
                      </a:r>
                      <a:r>
                        <a:rPr sz="10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 COMPONENTS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254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5" dirty="0" smtClean="0">
                          <a:latin typeface="Microsoft Sans Serif"/>
                          <a:cs typeface="Microsoft Sans Serif"/>
                        </a:rPr>
                        <a:t>1</a:t>
                      </a:r>
                      <a:r>
                        <a:rPr lang="en-GB" sz="1200" spc="-5" dirty="0" smtClean="0">
                          <a:latin typeface="Microsoft Sans Serif"/>
                          <a:cs typeface="Microsoft Sans Serif"/>
                        </a:rPr>
                        <a:t>4</a:t>
                      </a:r>
                      <a:r>
                        <a:rPr sz="1200" spc="-5" dirty="0" smtClean="0">
                          <a:latin typeface="Microsoft Sans Serif"/>
                          <a:cs typeface="Microsoft Sans Serif"/>
                        </a:rPr>
                        <a:t>-1</a:t>
                      </a:r>
                      <a:r>
                        <a:rPr lang="en-GB" sz="1200" spc="-5" dirty="0" smtClean="0">
                          <a:latin typeface="Microsoft Sans Serif"/>
                          <a:cs typeface="Microsoft Sans Serif"/>
                        </a:rPr>
                        <a:t>6</a:t>
                      </a:r>
                      <a:endParaRPr sz="12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27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2.3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254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DEVELOPING</a:t>
                      </a: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10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LOGIC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254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 smtClean="0">
                          <a:latin typeface="Microsoft Sans Serif"/>
                          <a:cs typeface="Microsoft Sans Serif"/>
                        </a:rPr>
                        <a:t>1</a:t>
                      </a:r>
                      <a:r>
                        <a:rPr lang="en-GB" sz="1200" spc="-5" dirty="0" smtClean="0">
                          <a:latin typeface="Microsoft Sans Serif"/>
                          <a:cs typeface="Microsoft Sans Serif"/>
                        </a:rPr>
                        <a:t>7</a:t>
                      </a:r>
                      <a:r>
                        <a:rPr sz="1200" spc="-5" dirty="0" smtClean="0">
                          <a:latin typeface="Microsoft Sans Serif"/>
                          <a:cs typeface="Microsoft Sans Serif"/>
                        </a:rPr>
                        <a:t>-</a:t>
                      </a:r>
                      <a:r>
                        <a:rPr lang="en-GB" sz="1200" spc="-5" dirty="0" smtClean="0">
                          <a:latin typeface="Microsoft Sans Serif"/>
                          <a:cs typeface="Microsoft Sans Serif"/>
                        </a:rPr>
                        <a:t>21</a:t>
                      </a:r>
                      <a:endParaRPr sz="12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2.4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318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BURNING</a:t>
                      </a:r>
                      <a:r>
                        <a:rPr sz="10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 CODE 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INTO</a:t>
                      </a:r>
                      <a:r>
                        <a:rPr sz="10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 PROCESSOR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318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GB" sz="1200" spc="-5" dirty="0" smtClean="0">
                          <a:latin typeface="Microsoft Sans Serif"/>
                          <a:cs typeface="Microsoft Sans Serif"/>
                        </a:rPr>
                        <a:t>22</a:t>
                      </a:r>
                      <a:endParaRPr sz="12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b="1" spc="-15" dirty="0">
                          <a:latin typeface="Arial"/>
                          <a:cs typeface="Arial"/>
                        </a:rPr>
                        <a:t>PHASE</a:t>
                      </a:r>
                      <a:r>
                        <a:rPr sz="10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III: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DEMONSTRATING ON</a:t>
                      </a:r>
                      <a:r>
                        <a:rPr sz="10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0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KIT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3.1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254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OPTIMIZING</a:t>
                      </a:r>
                      <a:r>
                        <a:rPr sz="10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COMPONENTS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254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GB" sz="1200" spc="-5" dirty="0" smtClean="0">
                          <a:latin typeface="Microsoft Sans Serif"/>
                          <a:cs typeface="Microsoft Sans Serif"/>
                        </a:rPr>
                        <a:t>23</a:t>
                      </a:r>
                      <a:endParaRPr sz="12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3.2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318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DETAIL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UNDERSTANDING</a:t>
                      </a:r>
                      <a:r>
                        <a:rPr sz="10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HARDWARE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 COMPONENTS</a:t>
                      </a:r>
                      <a:r>
                        <a:rPr sz="10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ON</a:t>
                      </a:r>
                      <a:r>
                        <a:rPr sz="10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PCB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318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GB" sz="1200" spc="-5" dirty="0" smtClean="0">
                          <a:latin typeface="Microsoft Sans Serif"/>
                          <a:cs typeface="Microsoft Sans Serif"/>
                        </a:rPr>
                        <a:t>24</a:t>
                      </a:r>
                      <a:endParaRPr sz="12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3.3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254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IMPLEMENTATION OF 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PROJECT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2545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GB" sz="1200" dirty="0" smtClean="0">
                          <a:latin typeface="Microsoft Sans Serif"/>
                          <a:cs typeface="Microsoft Sans Serif"/>
                        </a:rPr>
                        <a:t>25</a:t>
                      </a:r>
                      <a:endParaRPr sz="12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3.4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318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ADVANTAGES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318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GB" sz="1200" spc="-5" dirty="0" smtClean="0">
                          <a:latin typeface="Microsoft Sans Serif"/>
                          <a:cs typeface="Microsoft Sans Serif"/>
                        </a:rPr>
                        <a:t>26</a:t>
                      </a:r>
                      <a:endParaRPr sz="12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08381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3.5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318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CHALLENGES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318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GB" sz="1200" spc="-5" dirty="0" smtClean="0">
                          <a:latin typeface="Microsoft Sans Serif"/>
                          <a:cs typeface="Microsoft Sans Serif"/>
                        </a:rPr>
                        <a:t>27</a:t>
                      </a:r>
                      <a:endParaRPr sz="12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191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3.6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318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REAL 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LIFE</a:t>
                      </a: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APPLICATIONS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318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200" spc="-5" dirty="0" smtClean="0">
                          <a:latin typeface="Microsoft Sans Serif"/>
                          <a:cs typeface="Microsoft Sans Serif"/>
                        </a:rPr>
                        <a:t>2</a:t>
                      </a:r>
                      <a:r>
                        <a:rPr lang="en-GB" sz="1200" spc="-5" dirty="0" smtClean="0">
                          <a:latin typeface="Microsoft Sans Serif"/>
                          <a:cs typeface="Microsoft Sans Serif"/>
                        </a:rPr>
                        <a:t>8</a:t>
                      </a:r>
                      <a:r>
                        <a:rPr sz="1200" spc="-5" dirty="0" smtClean="0">
                          <a:latin typeface="Microsoft Sans Serif"/>
                          <a:cs typeface="Microsoft Sans Serif"/>
                        </a:rPr>
                        <a:t>-2</a:t>
                      </a:r>
                      <a:r>
                        <a:rPr lang="en-GB" sz="1200" spc="-5" dirty="0" smtClean="0">
                          <a:latin typeface="Microsoft Sans Serif"/>
                          <a:cs typeface="Microsoft Sans Serif"/>
                        </a:rPr>
                        <a:t>9</a:t>
                      </a:r>
                      <a:endParaRPr sz="12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2544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3.7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318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CONCLUSION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318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lang="en-GB" sz="1200" spc="-5" dirty="0" smtClean="0">
                          <a:latin typeface="Microsoft Sans Serif"/>
                          <a:cs typeface="Microsoft Sans Serif"/>
                        </a:rPr>
                        <a:t>30</a:t>
                      </a:r>
                      <a:endParaRPr sz="12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2544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  <a:solidFill>
                      <a:srgbClr val="B8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74322"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3.8</a:t>
                      </a:r>
                      <a:endParaRPr sz="10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318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REFERENCES</a:t>
                      </a:r>
                      <a:endParaRPr sz="10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3180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lang="en-GB" sz="1200" spc="-5" dirty="0" smtClean="0">
                          <a:latin typeface="Microsoft Sans Serif"/>
                          <a:cs typeface="Microsoft Sans Serif"/>
                        </a:rPr>
                        <a:t>31</a:t>
                      </a:r>
                      <a:endParaRPr sz="12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2544" marB="0">
                    <a:lnL w="9525">
                      <a:solidFill>
                        <a:srgbClr val="497DBA"/>
                      </a:solidFill>
                      <a:prstDash val="solid"/>
                    </a:lnL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152400"/>
            <a:ext cx="6324600" cy="6833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void loop() {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</a:t>
            </a:r>
            <a:r>
              <a:rPr lang="en-IN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int</a:t>
            </a: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ppm = </a:t>
            </a:r>
            <a:r>
              <a:rPr lang="en-IN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analogRead</a:t>
            </a: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IN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aqsensor</a:t>
            </a: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); //read MQ135 </a:t>
            </a:r>
            <a:r>
              <a:rPr lang="en-IN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analog</a:t>
            </a: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outputs at A0 and store it in ppm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Serial.print</a:t>
            </a: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("Air Quality: ");  //print message in </a:t>
            </a:r>
            <a:r>
              <a:rPr lang="en-IN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serail</a:t>
            </a: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monitor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</a:t>
            </a:r>
            <a:r>
              <a:rPr lang="en-IN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Serial.println</a:t>
            </a: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(ppm);            //print value of ppm in serial monitor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if (ppm &gt; threshold)            // check is ppm is greater than threshold or not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{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  </a:t>
            </a:r>
            <a:r>
              <a:rPr lang="en-IN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Serial.println</a:t>
            </a: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("AQ Level HIGH"); 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  tone(red,1000,200);         //blink led with turn on time 1000mS, turn off time 200mS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   </a:t>
            </a:r>
            <a:r>
              <a:rPr lang="en-IN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digitalWrite</a:t>
            </a: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IN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green,LOW</a:t>
            </a: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);   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   </a:t>
            </a:r>
            <a:r>
              <a:rPr lang="en-IN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digitalWrite</a:t>
            </a: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IN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yello,LOW</a:t>
            </a: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); 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  </a:t>
            </a:r>
            <a:r>
              <a:rPr lang="en-IN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digitalWrite</a:t>
            </a: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IN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buz,HIGH</a:t>
            </a:r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);     //Turn ON Buzzer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6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}</a:t>
            </a:r>
          </a:p>
          <a:p>
            <a:r>
              <a:rPr lang="en-IN" sz="1600" dirty="0"/>
              <a:t>else if (ppm &lt; threshold)            // check is ppm is greater than threshold or not</a:t>
            </a:r>
          </a:p>
          <a:p>
            <a:r>
              <a:rPr lang="en-IN" sz="1600" dirty="0"/>
              <a:t>    {</a:t>
            </a:r>
          </a:p>
          <a:p>
            <a:r>
              <a:rPr lang="en-IN" sz="1600" dirty="0"/>
              <a:t> if (ppm &lt;= threshold1)            </a:t>
            </a:r>
            <a:r>
              <a:rPr lang="en-IN" sz="1600" dirty="0" smtClean="0"/>
              <a:t>// check is ppm lower than or = threshold1</a:t>
            </a:r>
            <a:endParaRPr lang="en-IN" sz="1600" dirty="0"/>
          </a:p>
          <a:p>
            <a:r>
              <a:rPr lang="en-IN" sz="1600" dirty="0"/>
              <a:t>    {</a:t>
            </a:r>
          </a:p>
          <a:p>
            <a:r>
              <a:rPr lang="en-IN" sz="1600" dirty="0" err="1"/>
              <a:t>Serial.println</a:t>
            </a:r>
            <a:r>
              <a:rPr lang="en-IN" sz="1600" dirty="0"/>
              <a:t>("AQ Level good"); 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endParaRPr lang="en-IN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010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-226284"/>
            <a:ext cx="7848600" cy="7048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n-IN" sz="1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tone(green,1000,200);         //blink led with turn on time 1000mS, turn off time 200mS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   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digitalWrite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yello,LOW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);   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   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digitalWrite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red,LOW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   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digitalWrite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buz,LOW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); 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}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 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Serial.println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("AQ Level medium"); 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tone(yello,1000,200);         //blink led with turn on time 1000mS, turn off time 200mS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   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digitalWrite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green,LOW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);   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   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digitalWrite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red,LOW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   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digitalWrite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buz,LOW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); 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}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else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{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Serial.println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("AQ Level Good");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 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digitalWrite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green,HIGH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); 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   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digitalWrite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yello,LOW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  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digitalWrite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red,LOW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);   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  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digitalWrite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buz,LOW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);  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}  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delay (500);</a:t>
            </a:r>
          </a:p>
          <a:p>
            <a:pPr>
              <a:lnSpc>
                <a:spcPct val="107000"/>
              </a:lnSpc>
              <a:spcAft>
                <a:spcPts val="655"/>
              </a:spcAft>
            </a:pP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4288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828398" y="6377783"/>
            <a:ext cx="259079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z="1300" spc="-5" dirty="0">
                <a:latin typeface="Microsoft Sans Serif"/>
                <a:cs typeface="Microsoft Sans Serif"/>
              </a:rPr>
              <a:t>22</a:t>
            </a:fld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43000" y="762000"/>
            <a:ext cx="8295387" cy="33053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6" lvl="1">
              <a:lnSpc>
                <a:spcPct val="100000"/>
              </a:lnSpc>
              <a:spcBef>
                <a:spcPts val="95"/>
              </a:spcBef>
              <a:tabLst>
                <a:tab pos="419100" algn="l"/>
                <a:tab pos="419734" algn="l"/>
              </a:tabLst>
            </a:pPr>
            <a:r>
              <a:rPr lang="en-GB" sz="2000" b="1" spc="-5" dirty="0" smtClean="0">
                <a:latin typeface="Times New Roman"/>
                <a:cs typeface="Times New Roman"/>
              </a:rPr>
              <a:t>2.4    </a:t>
            </a:r>
            <a:r>
              <a:rPr sz="2000" b="1" spc="-5" dirty="0" smtClean="0">
                <a:latin typeface="Times New Roman"/>
                <a:cs typeface="Times New Roman"/>
              </a:rPr>
              <a:t>BURNING</a:t>
            </a:r>
            <a:r>
              <a:rPr sz="2000" b="1" spc="-45" dirty="0" smtClean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THE</a:t>
            </a:r>
            <a:r>
              <a:rPr sz="2000" b="1" spc="-10" dirty="0">
                <a:latin typeface="Times New Roman"/>
                <a:cs typeface="Times New Roman"/>
              </a:rPr>
              <a:t> CODE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INTO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THE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PROCESSOR</a:t>
            </a:r>
            <a:endParaRPr sz="20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</a:pPr>
            <a:r>
              <a:rPr lang="en-GB" sz="2500" dirty="0" smtClean="0">
                <a:latin typeface="Times New Roman"/>
                <a:cs typeface="Times New Roman"/>
              </a:rPr>
              <a:t>  </a:t>
            </a:r>
          </a:p>
          <a:p>
            <a:pPr lvl="1">
              <a:lnSpc>
                <a:spcPct val="100000"/>
              </a:lnSpc>
            </a:pPr>
            <a:endParaRPr sz="2500" dirty="0">
              <a:latin typeface="Times New Roman"/>
              <a:cs typeface="Times New Roman"/>
            </a:endParaRPr>
          </a:p>
          <a:p>
            <a:pPr marL="1129030" lvl="2" indent="-285750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1071245" algn="l"/>
                <a:tab pos="1071880" algn="l"/>
              </a:tabLst>
            </a:pP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Connect</a:t>
            </a:r>
            <a:r>
              <a:rPr spc="-1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your</a:t>
            </a:r>
            <a:r>
              <a:rPr spc="-7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Arduino</a:t>
            </a:r>
            <a:r>
              <a:rPr spc="-2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using</a:t>
            </a:r>
            <a:r>
              <a:rPr spc="-2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the</a:t>
            </a:r>
            <a:r>
              <a:rPr spc="-1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USB</a:t>
            </a:r>
            <a:r>
              <a:rPr spc="1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cable.</a:t>
            </a:r>
            <a:endParaRPr dirty="0">
              <a:latin typeface="Microsoft Sans Serif"/>
              <a:cs typeface="Microsoft Sans Serif"/>
            </a:endParaRPr>
          </a:p>
          <a:p>
            <a:pPr marL="1200150" lvl="2" indent="-285750">
              <a:lnSpc>
                <a:spcPct val="100000"/>
              </a:lnSpc>
              <a:spcBef>
                <a:spcPts val="20"/>
              </a:spcBef>
              <a:buClr>
                <a:srgbClr val="1F2023"/>
              </a:buClr>
              <a:buFont typeface="Wingdings" panose="05000000000000000000" pitchFamily="2" charset="2"/>
              <a:buChar char="§"/>
            </a:pPr>
            <a:endParaRPr dirty="0">
              <a:latin typeface="Microsoft Sans Serif"/>
              <a:cs typeface="Microsoft Sans Serif"/>
            </a:endParaRPr>
          </a:p>
          <a:p>
            <a:pPr marL="1129030" lvl="2" indent="-285750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1071245" algn="l"/>
                <a:tab pos="1071880" algn="l"/>
              </a:tabLst>
            </a:pP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Choose</a:t>
            </a:r>
            <a:r>
              <a:rPr spc="-4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10" dirty="0">
                <a:solidFill>
                  <a:srgbClr val="1F2023"/>
                </a:solidFill>
                <a:latin typeface="Microsoft Sans Serif"/>
                <a:cs typeface="Microsoft Sans Serif"/>
              </a:rPr>
              <a:t>Tools→Board→Arduino</a:t>
            </a:r>
            <a:r>
              <a:rPr spc="-3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Uno</a:t>
            </a:r>
            <a:r>
              <a:rPr spc="1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to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 find</a:t>
            </a:r>
            <a:r>
              <a:rPr spc="-1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your</a:t>
            </a:r>
            <a:r>
              <a:rPr spc="1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board</a:t>
            </a:r>
            <a:r>
              <a:rPr spc="-2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in</a:t>
            </a:r>
            <a:r>
              <a:rPr spc="1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the</a:t>
            </a:r>
            <a:r>
              <a:rPr spc="-9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Arduino</a:t>
            </a:r>
            <a:r>
              <a:rPr spc="-1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menu.</a:t>
            </a:r>
            <a:endParaRPr dirty="0">
              <a:latin typeface="Microsoft Sans Serif"/>
              <a:cs typeface="Microsoft Sans Serif"/>
            </a:endParaRPr>
          </a:p>
          <a:p>
            <a:pPr marL="1200150" lvl="2" indent="-285750">
              <a:lnSpc>
                <a:spcPct val="100000"/>
              </a:lnSpc>
              <a:spcBef>
                <a:spcPts val="15"/>
              </a:spcBef>
              <a:buClr>
                <a:srgbClr val="1F2023"/>
              </a:buClr>
              <a:buFont typeface="Wingdings" panose="05000000000000000000" pitchFamily="2" charset="2"/>
              <a:buChar char="§"/>
            </a:pPr>
            <a:endParaRPr dirty="0">
              <a:latin typeface="Microsoft Sans Serif"/>
              <a:cs typeface="Microsoft Sans Serif"/>
            </a:endParaRPr>
          </a:p>
          <a:p>
            <a:pPr marL="1129030" lvl="2" indent="-285750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1071245" algn="l"/>
                <a:tab pos="1071880" algn="l"/>
              </a:tabLst>
            </a:pP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Choose</a:t>
            </a:r>
            <a:r>
              <a:rPr spc="-1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the</a:t>
            </a:r>
            <a:r>
              <a:rPr spc="-1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correct</a:t>
            </a:r>
            <a:r>
              <a:rPr spc="-2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serial</a:t>
            </a:r>
            <a:r>
              <a:rPr spc="-1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port</a:t>
            </a:r>
            <a:r>
              <a:rPr spc="-1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for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 your</a:t>
            </a:r>
            <a:r>
              <a:rPr spc="1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board.</a:t>
            </a:r>
            <a:endParaRPr dirty="0">
              <a:latin typeface="Microsoft Sans Serif"/>
              <a:cs typeface="Microsoft Sans Serif"/>
            </a:endParaRPr>
          </a:p>
          <a:p>
            <a:pPr marL="1200150" lvl="2" indent="-285750">
              <a:lnSpc>
                <a:spcPct val="100000"/>
              </a:lnSpc>
              <a:spcBef>
                <a:spcPts val="15"/>
              </a:spcBef>
              <a:buClr>
                <a:srgbClr val="1F2023"/>
              </a:buClr>
              <a:buFont typeface="Wingdings" panose="05000000000000000000" pitchFamily="2" charset="2"/>
              <a:buChar char="§"/>
            </a:pPr>
            <a:endParaRPr dirty="0">
              <a:latin typeface="Microsoft Sans Serif"/>
              <a:cs typeface="Microsoft Sans Serif"/>
            </a:endParaRPr>
          </a:p>
          <a:p>
            <a:pPr marL="1129030" lvl="2" indent="-285750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§"/>
              <a:tabLst>
                <a:tab pos="1071245" algn="l"/>
                <a:tab pos="1071880" algn="l"/>
              </a:tabLst>
            </a:pP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Click</a:t>
            </a:r>
            <a:r>
              <a:rPr spc="-1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the</a:t>
            </a:r>
            <a:r>
              <a:rPr spc="-1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Upload</a:t>
            </a:r>
            <a:r>
              <a:rPr spc="-1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button</a:t>
            </a:r>
            <a:r>
              <a:rPr sz="1400" dirty="0">
                <a:solidFill>
                  <a:srgbClr val="1F2023"/>
                </a:solidFill>
                <a:latin typeface="Microsoft Sans Serif"/>
                <a:cs typeface="Microsoft Sans Serif"/>
              </a:rPr>
              <a:t>.</a:t>
            </a:r>
            <a:endParaRPr sz="14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828398" y="6377783"/>
            <a:ext cx="259079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z="1300" spc="-5" dirty="0">
                <a:latin typeface="Microsoft Sans Serif"/>
                <a:cs typeface="Microsoft Sans Serif"/>
              </a:rPr>
              <a:t>23</a:t>
            </a:fld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457200"/>
            <a:ext cx="677900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PHASE</a:t>
            </a:r>
            <a:r>
              <a:rPr sz="2400" spc="-15" dirty="0"/>
              <a:t> </a:t>
            </a:r>
            <a:r>
              <a:rPr sz="2400" spc="-5" dirty="0"/>
              <a:t>III:</a:t>
            </a:r>
            <a:r>
              <a:rPr sz="2400" spc="445" dirty="0"/>
              <a:t> </a:t>
            </a:r>
            <a:r>
              <a:rPr sz="2400" spc="-15" dirty="0"/>
              <a:t>DEMONSTRATING</a:t>
            </a:r>
            <a:r>
              <a:rPr sz="2400" spc="15" dirty="0"/>
              <a:t> </a:t>
            </a:r>
            <a:r>
              <a:rPr sz="2400" spc="-5" dirty="0"/>
              <a:t>ON</a:t>
            </a:r>
            <a:r>
              <a:rPr sz="2400" spc="-35" dirty="0"/>
              <a:t> </a:t>
            </a:r>
            <a:r>
              <a:rPr sz="2400" dirty="0"/>
              <a:t>THE</a:t>
            </a:r>
            <a:r>
              <a:rPr sz="2400" spc="-5" dirty="0"/>
              <a:t> </a:t>
            </a:r>
            <a:r>
              <a:rPr sz="2400" dirty="0"/>
              <a:t>KIT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753108" y="1049781"/>
            <a:ext cx="8685783" cy="55906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7840" lvl="1">
              <a:lnSpc>
                <a:spcPct val="100000"/>
              </a:lnSpc>
              <a:spcBef>
                <a:spcPts val="95"/>
              </a:spcBef>
              <a:tabLst>
                <a:tab pos="1106805" algn="l"/>
                <a:tab pos="1107440" algn="l"/>
              </a:tabLst>
            </a:pPr>
            <a:r>
              <a:rPr lang="en-GB" sz="2000" b="1" spc="-10" dirty="0" smtClean="0">
                <a:latin typeface="Times New Roman"/>
                <a:cs typeface="Times New Roman"/>
              </a:rPr>
              <a:t>3.1    </a:t>
            </a:r>
            <a:r>
              <a:rPr sz="2000" b="1" spc="-10" dirty="0" smtClean="0">
                <a:latin typeface="Times New Roman"/>
                <a:cs typeface="Times New Roman"/>
              </a:rPr>
              <a:t>OPTIMIZING</a:t>
            </a:r>
            <a:r>
              <a:rPr sz="2000" b="1" spc="-15" dirty="0" smtClean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THE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COMPONENTS</a:t>
            </a:r>
            <a:endParaRPr sz="2000" dirty="0">
              <a:latin typeface="Times New Roman"/>
              <a:cs typeface="Times New Roman"/>
            </a:endParaRPr>
          </a:p>
          <a:p>
            <a:pPr marL="485140" lvl="1">
              <a:lnSpc>
                <a:spcPct val="100000"/>
              </a:lnSpc>
              <a:spcBef>
                <a:spcPts val="35"/>
              </a:spcBef>
            </a:pPr>
            <a:endParaRPr sz="1550" dirty="0"/>
          </a:p>
          <a:p>
            <a:pPr marL="1081405" lvl="2" indent="-229235" algn="just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1081405" algn="l"/>
                <a:tab pos="1082040" algn="l"/>
              </a:tabLst>
            </a:pP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2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biggest</a:t>
            </a:r>
            <a:r>
              <a:rPr sz="1600" spc="2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problem</a:t>
            </a:r>
            <a:r>
              <a:rPr sz="1600" spc="2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with</a:t>
            </a:r>
            <a:r>
              <a:rPr sz="1600" spc="2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connecting</a:t>
            </a:r>
            <a:r>
              <a:rPr sz="1600" spc="2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components</a:t>
            </a:r>
            <a:r>
              <a:rPr sz="1600" spc="2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2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when</a:t>
            </a:r>
            <a:r>
              <a:rPr sz="1600" spc="25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connecting</a:t>
            </a:r>
            <a:r>
              <a:rPr sz="1600" spc="2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2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wires</a:t>
            </a:r>
            <a:r>
              <a:rPr sz="1600" spc="2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between</a:t>
            </a:r>
            <a:r>
              <a:rPr sz="1600" spc="2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them</a:t>
            </a:r>
            <a:r>
              <a:rPr sz="1600" spc="2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2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endParaRPr sz="1600" dirty="0">
              <a:latin typeface="Times New Roman"/>
              <a:cs typeface="Times New Roman"/>
            </a:endParaRPr>
          </a:p>
          <a:p>
            <a:pPr marL="1081405" algn="just">
              <a:lnSpc>
                <a:spcPct val="100000"/>
              </a:lnSpc>
              <a:spcBef>
                <a:spcPts val="840"/>
              </a:spcBef>
            </a:pPr>
            <a:r>
              <a:rPr b="0" dirty="0">
                <a:latin typeface="Times New Roman"/>
                <a:cs typeface="Times New Roman"/>
              </a:rPr>
              <a:t>right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place</a:t>
            </a:r>
            <a:r>
              <a:rPr b="0" spc="5" dirty="0">
                <a:latin typeface="Times New Roman"/>
                <a:cs typeface="Times New Roman"/>
              </a:rPr>
              <a:t>s</a:t>
            </a:r>
            <a:r>
              <a:rPr b="0" dirty="0">
                <a:latin typeface="Times New Roman"/>
                <a:cs typeface="Times New Roman"/>
              </a:rPr>
              <a:t>.</a:t>
            </a:r>
            <a:endParaRPr dirty="0">
              <a:latin typeface="Times New Roman"/>
              <a:cs typeface="Times New Roman"/>
            </a:endParaRPr>
          </a:p>
          <a:p>
            <a:pPr marL="485140" algn="just">
              <a:lnSpc>
                <a:spcPct val="100000"/>
              </a:lnSpc>
              <a:spcBef>
                <a:spcPts val="50"/>
              </a:spcBef>
            </a:pPr>
            <a:endParaRPr dirty="0">
              <a:latin typeface="Times New Roman"/>
              <a:cs typeface="Times New Roman"/>
            </a:endParaRPr>
          </a:p>
          <a:p>
            <a:pPr marL="1081405" marR="5080" lvl="2" indent="-228600" algn="just">
              <a:lnSpc>
                <a:spcPct val="150000"/>
              </a:lnSpc>
              <a:buFont typeface="Wingdings"/>
              <a:buChar char=""/>
              <a:tabLst>
                <a:tab pos="1081405" algn="l"/>
                <a:tab pos="1082040" algn="l"/>
              </a:tabLst>
            </a:pP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most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important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thing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was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make</a:t>
            </a:r>
            <a:r>
              <a:rPr sz="1600" spc="1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this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device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smaller</a:t>
            </a:r>
            <a:r>
              <a:rPr sz="1600" spc="1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so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that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its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size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can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</a:t>
            </a:r>
            <a:r>
              <a:rPr sz="1600" spc="1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reduced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1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it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can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be </a:t>
            </a:r>
            <a:r>
              <a:rPr sz="1600" spc="-3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more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effectively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carried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by</a:t>
            </a:r>
            <a:r>
              <a:rPr sz="1600" spc="-5" dirty="0">
                <a:latin typeface="Times New Roman"/>
                <a:cs typeface="Times New Roman"/>
              </a:rPr>
              <a:t> anyone anywhere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can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disabled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or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enabled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anywhere.</a:t>
            </a:r>
            <a:endParaRPr sz="1600" dirty="0">
              <a:latin typeface="Times New Roman"/>
              <a:cs typeface="Times New Roman"/>
            </a:endParaRPr>
          </a:p>
          <a:p>
            <a:pPr marL="485140" lvl="2" algn="just">
              <a:lnSpc>
                <a:spcPct val="100000"/>
              </a:lnSpc>
              <a:spcBef>
                <a:spcPts val="50"/>
              </a:spcBef>
              <a:buFont typeface="Wingdings"/>
              <a:buChar char=""/>
            </a:pPr>
            <a:endParaRPr sz="1600" dirty="0">
              <a:latin typeface="Times New Roman"/>
              <a:cs typeface="Times New Roman"/>
            </a:endParaRPr>
          </a:p>
          <a:p>
            <a:pPr marL="1081405" marR="6350" lvl="2" indent="-228600" algn="just">
              <a:lnSpc>
                <a:spcPct val="150000"/>
              </a:lnSpc>
              <a:buFont typeface="Wingdings"/>
              <a:buChar char=""/>
              <a:tabLst>
                <a:tab pos="1081405" algn="l"/>
                <a:tab pos="1082040" algn="l"/>
              </a:tabLst>
            </a:pPr>
            <a:r>
              <a:rPr sz="1600" spc="-5" dirty="0">
                <a:latin typeface="Times New Roman"/>
                <a:cs typeface="Times New Roman"/>
              </a:rPr>
              <a:t>Creating</a:t>
            </a:r>
            <a:r>
              <a:rPr sz="1600" spc="2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this</a:t>
            </a:r>
            <a:r>
              <a:rPr sz="1600" spc="2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device</a:t>
            </a:r>
            <a:r>
              <a:rPr sz="1600" spc="2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2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2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most</a:t>
            </a:r>
            <a:r>
              <a:rPr sz="1600" spc="2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common</a:t>
            </a:r>
            <a:r>
              <a:rPr sz="1600" spc="2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problem</a:t>
            </a:r>
            <a:r>
              <a:rPr sz="1600" spc="2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2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2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connecting</a:t>
            </a:r>
            <a:r>
              <a:rPr sz="1600" spc="2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each</a:t>
            </a:r>
            <a:r>
              <a:rPr sz="1600" spc="2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wire</a:t>
            </a:r>
            <a:r>
              <a:rPr sz="1600" spc="2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with</a:t>
            </a:r>
            <a:r>
              <a:rPr sz="1600" spc="2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2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soldering</a:t>
            </a:r>
            <a:r>
              <a:rPr sz="1600" spc="2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so</a:t>
            </a:r>
            <a:r>
              <a:rPr sz="1600" spc="2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that </a:t>
            </a:r>
            <a:r>
              <a:rPr sz="1600" spc="-3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soldering </a:t>
            </a:r>
            <a:r>
              <a:rPr sz="1600" spc="-5" dirty="0">
                <a:latin typeface="Times New Roman"/>
                <a:cs typeface="Times New Roman"/>
              </a:rPr>
              <a:t>work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 a</a:t>
            </a:r>
            <a:r>
              <a:rPr sz="1600" spc="-5" dirty="0">
                <a:latin typeface="Times New Roman"/>
                <a:cs typeface="Times New Roman"/>
              </a:rPr>
              <a:t> most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complicated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5" dirty="0">
                <a:latin typeface="Times New Roman"/>
                <a:cs typeface="Times New Roman"/>
              </a:rPr>
              <a:t>time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consuming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work</a:t>
            </a:r>
            <a:endParaRPr sz="1600" dirty="0">
              <a:latin typeface="Times New Roman"/>
              <a:cs typeface="Times New Roman"/>
            </a:endParaRPr>
          </a:p>
          <a:p>
            <a:pPr marL="485140" lvl="2" algn="just">
              <a:lnSpc>
                <a:spcPct val="100000"/>
              </a:lnSpc>
              <a:buFont typeface="Wingdings"/>
              <a:buChar char=""/>
            </a:pPr>
            <a:endParaRPr sz="1600" dirty="0">
              <a:latin typeface="Times New Roman"/>
              <a:cs typeface="Times New Roman"/>
            </a:endParaRPr>
          </a:p>
          <a:p>
            <a:pPr marL="485140" lvl="2" algn="just">
              <a:lnSpc>
                <a:spcPct val="100000"/>
              </a:lnSpc>
              <a:buFont typeface="Wingdings"/>
              <a:buChar char=""/>
            </a:pPr>
            <a:endParaRPr sz="1600" dirty="0">
              <a:latin typeface="Times New Roman"/>
              <a:cs typeface="Times New Roman"/>
            </a:endParaRPr>
          </a:p>
          <a:p>
            <a:pPr marL="485140" lvl="2" algn="just">
              <a:lnSpc>
                <a:spcPct val="100000"/>
              </a:lnSpc>
              <a:spcBef>
                <a:spcPts val="35"/>
              </a:spcBef>
              <a:buFont typeface="Wingdings"/>
              <a:buChar char=""/>
            </a:pPr>
            <a:endParaRPr sz="1600" dirty="0">
              <a:latin typeface="Times New Roman"/>
              <a:cs typeface="Times New Roman"/>
            </a:endParaRPr>
          </a:p>
          <a:p>
            <a:pPr marL="1081405" lvl="2" indent="-229235" algn="just">
              <a:lnSpc>
                <a:spcPct val="100000"/>
              </a:lnSpc>
              <a:buFont typeface="Wingdings"/>
              <a:buChar char=""/>
              <a:tabLst>
                <a:tab pos="1081405" algn="l"/>
                <a:tab pos="1082040" algn="l"/>
              </a:tabLst>
            </a:pP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most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serious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thing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when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making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this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device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was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that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if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we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put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single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wire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wrong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place,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there</a:t>
            </a:r>
            <a:endParaRPr sz="1600" dirty="0">
              <a:latin typeface="Times New Roman"/>
              <a:cs typeface="Times New Roman"/>
            </a:endParaRPr>
          </a:p>
          <a:p>
            <a:pPr marL="1081405" algn="just">
              <a:lnSpc>
                <a:spcPct val="100000"/>
              </a:lnSpc>
              <a:spcBef>
                <a:spcPts val="840"/>
              </a:spcBef>
            </a:pPr>
            <a:r>
              <a:rPr b="0" dirty="0">
                <a:latin typeface="Times New Roman"/>
                <a:cs typeface="Times New Roman"/>
              </a:rPr>
              <a:t>could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be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 problem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with </a:t>
            </a:r>
            <a:r>
              <a:rPr b="0" spc="5" dirty="0">
                <a:latin typeface="Times New Roman"/>
                <a:cs typeface="Times New Roman"/>
              </a:rPr>
              <a:t>the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components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of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our</a:t>
            </a:r>
            <a:r>
              <a:rPr b="0" spc="-5" dirty="0">
                <a:latin typeface="Times New Roman"/>
                <a:cs typeface="Times New Roman"/>
              </a:rPr>
              <a:t> equipment,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which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could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cost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our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equipment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more.</a:t>
            </a:r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828398" y="6377783"/>
            <a:ext cx="259079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z="1300" spc="-5" dirty="0">
                <a:latin typeface="Microsoft Sans Serif"/>
                <a:cs typeface="Microsoft Sans Serif"/>
              </a:rPr>
              <a:t>24</a:t>
            </a:fld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209800" y="1828800"/>
            <a:ext cx="5207000" cy="33374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spc="-5" dirty="0">
                <a:latin typeface="Times New Roman"/>
                <a:cs typeface="Times New Roman"/>
              </a:rPr>
              <a:t>This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devise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is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Portable.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dirty="0">
              <a:latin typeface="Times New Roman"/>
              <a:cs typeface="Times New Roman"/>
            </a:endParaRPr>
          </a:p>
          <a:p>
            <a:pPr marL="285750" indent="-285750">
              <a:lnSpc>
                <a:spcPct val="100000"/>
              </a:lnSpc>
              <a:spcBef>
                <a:spcPts val="20"/>
              </a:spcBef>
              <a:buFont typeface="Wingdings" panose="05000000000000000000" pitchFamily="2" charset="2"/>
              <a:buChar char="§"/>
            </a:pPr>
            <a:endParaRPr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dirty="0">
                <a:latin typeface="Times New Roman"/>
                <a:cs typeface="Times New Roman"/>
              </a:rPr>
              <a:t>It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is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easy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to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implement</a:t>
            </a:r>
            <a:r>
              <a:rPr dirty="0">
                <a:latin typeface="Times New Roman"/>
                <a:cs typeface="Times New Roman"/>
              </a:rPr>
              <a:t> any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place.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dirty="0">
              <a:latin typeface="Times New Roman"/>
              <a:cs typeface="Times New Roman"/>
            </a:endParaRPr>
          </a:p>
          <a:p>
            <a:pPr marL="285750" indent="-285750">
              <a:lnSpc>
                <a:spcPct val="100000"/>
              </a:lnSpc>
              <a:spcBef>
                <a:spcPts val="20"/>
              </a:spcBef>
              <a:buFont typeface="Wingdings" panose="05000000000000000000" pitchFamily="2" charset="2"/>
              <a:buChar char="§"/>
            </a:pPr>
            <a:endParaRPr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spc="-5" dirty="0">
                <a:latin typeface="Times New Roman"/>
                <a:cs typeface="Times New Roman"/>
              </a:rPr>
              <a:t>This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device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gives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output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to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current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situation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and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current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place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dirty="0">
              <a:latin typeface="Times New Roman"/>
              <a:cs typeface="Times New Roman"/>
            </a:endParaRPr>
          </a:p>
          <a:p>
            <a:pPr marL="285750" indent="-285750">
              <a:lnSpc>
                <a:spcPct val="100000"/>
              </a:lnSpc>
              <a:spcBef>
                <a:spcPts val="25"/>
              </a:spcBef>
              <a:buFont typeface="Wingdings" panose="05000000000000000000" pitchFamily="2" charset="2"/>
              <a:buChar char="§"/>
            </a:pPr>
            <a:endParaRPr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spc="-60" dirty="0">
                <a:latin typeface="Times New Roman"/>
                <a:cs typeface="Times New Roman"/>
              </a:rPr>
              <a:t>We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can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disassemble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and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add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any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element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of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this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device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at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any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place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762000"/>
            <a:ext cx="9058911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  <a:tabLst>
                <a:tab pos="367030" algn="l"/>
              </a:tabLst>
            </a:pPr>
            <a:r>
              <a:rPr sz="2000" b="1" dirty="0">
                <a:latin typeface="Times New Roman"/>
                <a:cs typeface="Times New Roman"/>
              </a:rPr>
              <a:t>3.2	</a:t>
            </a:r>
            <a:r>
              <a:rPr lang="en-GB" sz="2000" b="1" dirty="0" smtClean="0">
                <a:latin typeface="Times New Roman"/>
                <a:cs typeface="Times New Roman"/>
              </a:rPr>
              <a:t>  </a:t>
            </a:r>
            <a:r>
              <a:rPr sz="2000" b="1" spc="-10" dirty="0" smtClean="0">
                <a:latin typeface="Times New Roman"/>
                <a:cs typeface="Times New Roman"/>
              </a:rPr>
              <a:t>D</a:t>
            </a:r>
            <a:r>
              <a:rPr sz="2000" b="1" dirty="0" smtClean="0">
                <a:latin typeface="Times New Roman"/>
                <a:cs typeface="Times New Roman"/>
              </a:rPr>
              <a:t>E</a:t>
            </a:r>
            <a:r>
              <a:rPr sz="2000" b="1" spc="-110" dirty="0" smtClean="0">
                <a:latin typeface="Times New Roman"/>
                <a:cs typeface="Times New Roman"/>
              </a:rPr>
              <a:t>T</a:t>
            </a:r>
            <a:r>
              <a:rPr sz="2000" b="1" spc="-10" dirty="0" smtClean="0">
                <a:latin typeface="Times New Roman"/>
                <a:cs typeface="Times New Roman"/>
              </a:rPr>
              <a:t>A</a:t>
            </a:r>
            <a:r>
              <a:rPr sz="2000" b="1" dirty="0" smtClean="0">
                <a:latin typeface="Times New Roman"/>
                <a:cs typeface="Times New Roman"/>
              </a:rPr>
              <a:t>IL</a:t>
            </a:r>
            <a:r>
              <a:rPr sz="2000" b="1" spc="-65" dirty="0" smtClean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UND</a:t>
            </a:r>
            <a:r>
              <a:rPr sz="2000" b="1" dirty="0">
                <a:latin typeface="Times New Roman"/>
                <a:cs typeface="Times New Roman"/>
              </a:rPr>
              <a:t>E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S</a:t>
            </a:r>
            <a:r>
              <a:rPr sz="2000" b="1" spc="-110" dirty="0">
                <a:latin typeface="Times New Roman"/>
                <a:cs typeface="Times New Roman"/>
              </a:rPr>
              <a:t>T</a:t>
            </a:r>
            <a:r>
              <a:rPr sz="2000" b="1" spc="-10" dirty="0">
                <a:latin typeface="Times New Roman"/>
                <a:cs typeface="Times New Roman"/>
              </a:rPr>
              <a:t>AND</a:t>
            </a:r>
            <a:r>
              <a:rPr sz="2000" b="1" dirty="0">
                <a:latin typeface="Times New Roman"/>
                <a:cs typeface="Times New Roman"/>
              </a:rPr>
              <a:t>I</a:t>
            </a:r>
            <a:r>
              <a:rPr sz="2000" b="1" spc="-10" dirty="0">
                <a:latin typeface="Times New Roman"/>
                <a:cs typeface="Times New Roman"/>
              </a:rPr>
              <a:t>N</a:t>
            </a:r>
            <a:r>
              <a:rPr sz="2000" b="1" dirty="0">
                <a:latin typeface="Times New Roman"/>
                <a:cs typeface="Times New Roman"/>
              </a:rPr>
              <a:t>G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THE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H</a:t>
            </a:r>
            <a:r>
              <a:rPr sz="2000" b="1" spc="-10" dirty="0">
                <a:latin typeface="Times New Roman"/>
                <a:cs typeface="Times New Roman"/>
              </a:rPr>
              <a:t>ARD</a:t>
            </a:r>
            <a:r>
              <a:rPr sz="2000" b="1" spc="-160" dirty="0">
                <a:latin typeface="Times New Roman"/>
                <a:cs typeface="Times New Roman"/>
              </a:rPr>
              <a:t>W</a:t>
            </a:r>
            <a:r>
              <a:rPr sz="2000" b="1" spc="-10" dirty="0">
                <a:latin typeface="Times New Roman"/>
                <a:cs typeface="Times New Roman"/>
              </a:rPr>
              <a:t>AR</a:t>
            </a:r>
            <a:r>
              <a:rPr sz="2000" b="1" dirty="0">
                <a:latin typeface="Times New Roman"/>
                <a:cs typeface="Times New Roman"/>
              </a:rPr>
              <a:t>E  </a:t>
            </a:r>
            <a:r>
              <a:rPr sz="2000" b="1" spc="-5" dirty="0">
                <a:latin typeface="Times New Roman"/>
                <a:cs typeface="Times New Roman"/>
              </a:rPr>
              <a:t>COMPONENTS</a:t>
            </a:r>
            <a:r>
              <a:rPr sz="2000" b="1" dirty="0">
                <a:latin typeface="Times New Roman"/>
                <a:cs typeface="Times New Roman"/>
              </a:rPr>
              <a:t> ON</a:t>
            </a:r>
            <a:r>
              <a:rPr sz="2000" b="1" spc="-5" dirty="0">
                <a:latin typeface="Times New Roman"/>
                <a:cs typeface="Times New Roman"/>
              </a:rPr>
              <a:t> PCB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304800"/>
            <a:ext cx="781583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9100" algn="l"/>
              </a:tabLst>
            </a:pPr>
            <a:r>
              <a:rPr sz="2000" b="1" spc="-5" dirty="0" smtClean="0">
                <a:latin typeface="Times New Roman"/>
                <a:cs typeface="Times New Roman"/>
              </a:rPr>
              <a:t>3.3</a:t>
            </a:r>
            <a:r>
              <a:rPr lang="en-GB" sz="2000" b="1" spc="-5" dirty="0" smtClean="0">
                <a:latin typeface="Times New Roman"/>
                <a:cs typeface="Times New Roman"/>
              </a:rPr>
              <a:t>   </a:t>
            </a:r>
            <a:r>
              <a:rPr sz="2000" b="1" spc="-5" dirty="0">
                <a:latin typeface="Times New Roman"/>
                <a:cs typeface="Times New Roman"/>
              </a:rPr>
              <a:t>	I</a:t>
            </a:r>
            <a:r>
              <a:rPr sz="2000" b="1" dirty="0">
                <a:latin typeface="Times New Roman"/>
                <a:cs typeface="Times New Roman"/>
              </a:rPr>
              <a:t>M</a:t>
            </a:r>
            <a:r>
              <a:rPr sz="2000" b="1" spc="-5" dirty="0">
                <a:latin typeface="Times New Roman"/>
                <a:cs typeface="Times New Roman"/>
              </a:rPr>
              <a:t>PLE</a:t>
            </a:r>
            <a:r>
              <a:rPr sz="2000" b="1" dirty="0">
                <a:latin typeface="Times New Roman"/>
                <a:cs typeface="Times New Roman"/>
              </a:rPr>
              <a:t>M</a:t>
            </a:r>
            <a:r>
              <a:rPr sz="2000" b="1" spc="-5" dirty="0">
                <a:latin typeface="Times New Roman"/>
                <a:cs typeface="Times New Roman"/>
              </a:rPr>
              <a:t>EN</a:t>
            </a:r>
            <a:r>
              <a:rPr sz="2000" b="1" spc="-120" dirty="0">
                <a:latin typeface="Times New Roman"/>
                <a:cs typeface="Times New Roman"/>
              </a:rPr>
              <a:t>T</a:t>
            </a:r>
            <a:r>
              <a:rPr sz="2000" b="1" spc="-125" dirty="0">
                <a:latin typeface="Times New Roman"/>
                <a:cs typeface="Times New Roman"/>
              </a:rPr>
              <a:t>A</a:t>
            </a:r>
            <a:r>
              <a:rPr sz="2000" b="1" spc="-5" dirty="0">
                <a:latin typeface="Times New Roman"/>
                <a:cs typeface="Times New Roman"/>
              </a:rPr>
              <a:t>TI</a:t>
            </a:r>
            <a:r>
              <a:rPr sz="2000" b="1" spc="-15" dirty="0">
                <a:latin typeface="Times New Roman"/>
                <a:cs typeface="Times New Roman"/>
              </a:rPr>
              <a:t>O</a:t>
            </a:r>
            <a:r>
              <a:rPr sz="2000" b="1" spc="-5" dirty="0">
                <a:latin typeface="Times New Roman"/>
                <a:cs typeface="Times New Roman"/>
              </a:rPr>
              <a:t>N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Times New Roman"/>
                <a:cs typeface="Times New Roman"/>
              </a:rPr>
              <a:t>O</a:t>
            </a:r>
            <a:r>
              <a:rPr sz="2000" b="1" spc="-5" dirty="0">
                <a:latin typeface="Times New Roman"/>
                <a:cs typeface="Times New Roman"/>
              </a:rPr>
              <a:t>F</a:t>
            </a:r>
            <a:r>
              <a:rPr sz="2000" b="1" spc="-8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THE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PR</a:t>
            </a:r>
            <a:r>
              <a:rPr sz="2000" b="1" spc="-15" dirty="0">
                <a:latin typeface="Times New Roman"/>
                <a:cs typeface="Times New Roman"/>
              </a:rPr>
              <a:t>O</a:t>
            </a:r>
            <a:r>
              <a:rPr sz="2000" b="1" spc="-5" dirty="0">
                <a:latin typeface="Times New Roman"/>
                <a:cs typeface="Times New Roman"/>
              </a:rPr>
              <a:t>JECT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7400" y="1714343"/>
            <a:ext cx="7391399" cy="46482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828398" y="6377783"/>
            <a:ext cx="259079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z="1300" spc="-5" dirty="0">
                <a:latin typeface="Microsoft Sans Serif"/>
                <a:cs typeface="Microsoft Sans Serif"/>
              </a:rPr>
              <a:t>25</a:t>
            </a:fld>
            <a:endParaRPr sz="13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828398" y="6377783"/>
            <a:ext cx="259079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z="1300" spc="-5" dirty="0">
                <a:latin typeface="Microsoft Sans Serif"/>
                <a:cs typeface="Microsoft Sans Serif"/>
              </a:rPr>
              <a:t>26</a:t>
            </a:fld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831594" y="712978"/>
            <a:ext cx="2892806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Times New Roman"/>
                <a:cs typeface="Times New Roman"/>
              </a:rPr>
              <a:t>3.4</a:t>
            </a:r>
            <a:r>
              <a:rPr sz="2000" b="1" spc="260" dirty="0">
                <a:latin typeface="Times New Roman"/>
                <a:cs typeface="Times New Roman"/>
              </a:rPr>
              <a:t> </a:t>
            </a:r>
            <a:r>
              <a:rPr lang="en-GB" sz="2000" b="1" spc="260" dirty="0" smtClean="0">
                <a:latin typeface="Times New Roman"/>
                <a:cs typeface="Times New Roman"/>
              </a:rPr>
              <a:t> </a:t>
            </a:r>
            <a:r>
              <a:rPr sz="2000" b="1" spc="-40" dirty="0" smtClean="0">
                <a:latin typeface="Times New Roman"/>
                <a:cs typeface="Times New Roman"/>
              </a:rPr>
              <a:t>ADVANTAGES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7400" y="1447800"/>
            <a:ext cx="8744585" cy="41671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2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Thus,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installing</a:t>
            </a:r>
            <a:r>
              <a:rPr spc="-2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an</a:t>
            </a:r>
            <a:r>
              <a:rPr spc="2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air</a:t>
            </a:r>
            <a:r>
              <a:rPr spc="1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quality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monitoring</a:t>
            </a:r>
            <a:r>
              <a:rPr spc="-1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system</a:t>
            </a:r>
            <a:r>
              <a:rPr spc="2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helps</a:t>
            </a:r>
            <a:r>
              <a:rPr spc="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monitor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 the</a:t>
            </a:r>
            <a:r>
              <a:rPr spc="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presence</a:t>
            </a:r>
            <a:r>
              <a:rPr spc="-3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of</a:t>
            </a:r>
            <a:r>
              <a:rPr spc="3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pollutants,</a:t>
            </a:r>
            <a:r>
              <a:rPr spc="-1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resulting</a:t>
            </a:r>
            <a:r>
              <a:rPr spc="-2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in</a:t>
            </a:r>
            <a:r>
              <a:rPr spc="2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better </a:t>
            </a:r>
            <a:r>
              <a:rPr spc="-36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environmental</a:t>
            </a:r>
            <a:r>
              <a:rPr spc="-3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conditions</a:t>
            </a:r>
            <a:r>
              <a:rPr spc="-2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for</a:t>
            </a:r>
            <a:r>
              <a:rPr spc="-1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humans</a:t>
            </a:r>
            <a:r>
              <a:rPr spc="-1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to reside.</a:t>
            </a:r>
            <a:endParaRPr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F2023"/>
              </a:buClr>
              <a:buFont typeface="Wingdings"/>
              <a:buChar char=""/>
            </a:pPr>
            <a:endParaRPr dirty="0">
              <a:latin typeface="Microsoft Sans Serif"/>
              <a:cs typeface="Microsoft Sans Serif"/>
            </a:endParaRPr>
          </a:p>
          <a:p>
            <a:pPr marL="355600" marR="325120" indent="-342900">
              <a:lnSpc>
                <a:spcPct val="15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This also impacts their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health and reduces the chances of occurring any health issues by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maintaining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a </a:t>
            </a:r>
            <a:r>
              <a:rPr spc="-36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moderate</a:t>
            </a:r>
            <a:r>
              <a:rPr spc="-3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ambiance</a:t>
            </a:r>
            <a:r>
              <a:rPr spc="-3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or</a:t>
            </a:r>
            <a:r>
              <a:rPr spc="1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as required.</a:t>
            </a:r>
            <a:endParaRPr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lr>
                <a:srgbClr val="1F2023"/>
              </a:buClr>
              <a:buFont typeface="Wingdings"/>
              <a:buChar char=""/>
            </a:pPr>
            <a:endParaRPr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1F2023"/>
              </a:buClr>
              <a:buFont typeface="Wingdings"/>
              <a:buChar char=""/>
            </a:pPr>
            <a:endParaRPr dirty="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Monitoring</a:t>
            </a:r>
            <a:r>
              <a:rPr spc="-1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helps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in</a:t>
            </a:r>
            <a:r>
              <a:rPr spc="2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assessing</a:t>
            </a:r>
            <a:r>
              <a:rPr spc="-2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the</a:t>
            </a:r>
            <a:r>
              <a:rPr spc="1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10" dirty="0">
                <a:solidFill>
                  <a:srgbClr val="1F2023"/>
                </a:solidFill>
                <a:latin typeface="Microsoft Sans Serif"/>
                <a:cs typeface="Microsoft Sans Serif"/>
              </a:rPr>
              <a:t>level</a:t>
            </a:r>
            <a:r>
              <a:rPr spc="3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of</a:t>
            </a:r>
            <a:r>
              <a:rPr spc="1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pollution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in</a:t>
            </a:r>
            <a:r>
              <a:rPr spc="2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relation</a:t>
            </a:r>
            <a:r>
              <a:rPr spc="-2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to</a:t>
            </a:r>
            <a:r>
              <a:rPr spc="1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the</a:t>
            </a:r>
            <a:r>
              <a:rPr spc="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ambient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air</a:t>
            </a:r>
            <a:r>
              <a:rPr spc="1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quality</a:t>
            </a:r>
            <a:r>
              <a:rPr spc="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standards.</a:t>
            </a:r>
            <a:endParaRPr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lr>
                <a:srgbClr val="1F2023"/>
              </a:buClr>
              <a:buFont typeface="Wingdings"/>
              <a:buChar char=""/>
            </a:pPr>
            <a:endParaRPr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1F2023"/>
              </a:buClr>
              <a:buFont typeface="Wingdings"/>
              <a:buChar char=""/>
            </a:pPr>
            <a:endParaRPr dirty="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Standards</a:t>
            </a:r>
            <a:r>
              <a:rPr spc="-3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are a</a:t>
            </a:r>
            <a:r>
              <a:rPr spc="1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regulatory</a:t>
            </a:r>
            <a:r>
              <a:rPr spc="-2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measure</a:t>
            </a:r>
            <a:r>
              <a:rPr spc="-1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to</a:t>
            </a:r>
            <a:r>
              <a:rPr spc="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set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the target</a:t>
            </a:r>
            <a:r>
              <a:rPr spc="-2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for</a:t>
            </a:r>
            <a:r>
              <a:rPr spc="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pollution</a:t>
            </a:r>
            <a:r>
              <a:rPr spc="-10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reduction</a:t>
            </a:r>
            <a:r>
              <a:rPr spc="-2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and </a:t>
            </a:r>
            <a:r>
              <a:rPr spc="-5" dirty="0">
                <a:solidFill>
                  <a:srgbClr val="1F2023"/>
                </a:solidFill>
                <a:latin typeface="Microsoft Sans Serif"/>
                <a:cs typeface="Microsoft Sans Serif"/>
              </a:rPr>
              <a:t>achieve</a:t>
            </a:r>
            <a:r>
              <a:rPr spc="5" dirty="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1F2023"/>
                </a:solidFill>
                <a:latin typeface="Microsoft Sans Serif"/>
                <a:cs typeface="Microsoft Sans Serif"/>
              </a:rPr>
              <a:t>clean </a:t>
            </a:r>
            <a:r>
              <a:rPr spc="-20" dirty="0">
                <a:solidFill>
                  <a:srgbClr val="1F2023"/>
                </a:solidFill>
                <a:latin typeface="Microsoft Sans Serif"/>
                <a:cs typeface="Microsoft Sans Serif"/>
              </a:rPr>
              <a:t>air.</a:t>
            </a:r>
            <a:endParaRPr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828398" y="6377783"/>
            <a:ext cx="259079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z="1300" spc="-5" dirty="0">
                <a:latin typeface="Microsoft Sans Serif"/>
                <a:cs typeface="Microsoft Sans Serif"/>
              </a:rPr>
              <a:t>27</a:t>
            </a:fld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343657" y="866902"/>
            <a:ext cx="8216265" cy="45134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6" lvl="1">
              <a:lnSpc>
                <a:spcPct val="100000"/>
              </a:lnSpc>
              <a:spcBef>
                <a:spcPts val="95"/>
              </a:spcBef>
              <a:tabLst>
                <a:tab pos="419100" algn="l"/>
                <a:tab pos="419734" algn="l"/>
              </a:tabLst>
            </a:pPr>
            <a:r>
              <a:rPr lang="en-GB" sz="2000" b="1" spc="-5" dirty="0" smtClean="0">
                <a:latin typeface="Times New Roman"/>
                <a:cs typeface="Times New Roman"/>
              </a:rPr>
              <a:t>3.5  </a:t>
            </a:r>
            <a:r>
              <a:rPr sz="2000" b="1" spc="-5" dirty="0" smtClean="0">
                <a:latin typeface="Times New Roman"/>
                <a:cs typeface="Times New Roman"/>
              </a:rPr>
              <a:t>CHALLENGES</a:t>
            </a:r>
            <a:endParaRPr sz="20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Times New Roman"/>
              <a:buAutoNum type="arabicPeriod" startAt="5"/>
            </a:pPr>
            <a:endParaRPr sz="1700" dirty="0">
              <a:latin typeface="Times New Roman"/>
              <a:cs typeface="Times New Roman"/>
            </a:endParaRPr>
          </a:p>
          <a:p>
            <a:pPr marL="567055" lvl="2" indent="-229235" algn="just">
              <a:lnSpc>
                <a:spcPct val="100000"/>
              </a:lnSpc>
              <a:spcBef>
                <a:spcPts val="1460"/>
              </a:spcBef>
              <a:buFont typeface="Wingdings"/>
              <a:buChar char=""/>
              <a:tabLst>
                <a:tab pos="567055" algn="l"/>
                <a:tab pos="567690" algn="l"/>
              </a:tabLst>
            </a:pPr>
            <a:r>
              <a:rPr spc="-5" dirty="0">
                <a:latin typeface="Times New Roman"/>
                <a:cs typeface="Times New Roman"/>
              </a:rPr>
              <a:t>The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main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problem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to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build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this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device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was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to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find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compatible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sensor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for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that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device.</a:t>
            </a:r>
          </a:p>
          <a:p>
            <a:pPr lvl="2" algn="just">
              <a:lnSpc>
                <a:spcPct val="100000"/>
              </a:lnSpc>
              <a:buFont typeface="Wingdings"/>
              <a:buChar char=""/>
            </a:pPr>
            <a:endParaRPr dirty="0">
              <a:latin typeface="Times New Roman"/>
              <a:cs typeface="Times New Roman"/>
            </a:endParaRPr>
          </a:p>
          <a:p>
            <a:pPr lvl="2" algn="just">
              <a:lnSpc>
                <a:spcPct val="100000"/>
              </a:lnSpc>
              <a:spcBef>
                <a:spcPts val="30"/>
              </a:spcBef>
              <a:buFont typeface="Wingdings"/>
              <a:buChar char=""/>
            </a:pPr>
            <a:endParaRPr dirty="0">
              <a:latin typeface="Times New Roman"/>
              <a:cs typeface="Times New Roman"/>
            </a:endParaRPr>
          </a:p>
          <a:p>
            <a:pPr marL="567055" lvl="2" indent="-229235" algn="just">
              <a:lnSpc>
                <a:spcPct val="100000"/>
              </a:lnSpc>
              <a:buFont typeface="Wingdings"/>
              <a:buChar char=""/>
              <a:tabLst>
                <a:tab pos="567055" algn="l"/>
                <a:tab pos="567690" algn="l"/>
              </a:tabLst>
            </a:pPr>
            <a:r>
              <a:rPr spc="-5" dirty="0">
                <a:latin typeface="Times New Roman"/>
                <a:cs typeface="Times New Roman"/>
              </a:rPr>
              <a:t>The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second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main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challenge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is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connecting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circuit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with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 correct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pin</a:t>
            </a:r>
          </a:p>
          <a:p>
            <a:pPr lvl="2" algn="just">
              <a:lnSpc>
                <a:spcPct val="100000"/>
              </a:lnSpc>
              <a:buFont typeface="Wingdings"/>
              <a:buChar char=""/>
            </a:pPr>
            <a:endParaRPr dirty="0">
              <a:latin typeface="Times New Roman"/>
              <a:cs typeface="Times New Roman"/>
            </a:endParaRPr>
          </a:p>
          <a:p>
            <a:pPr lvl="2" algn="just">
              <a:lnSpc>
                <a:spcPct val="100000"/>
              </a:lnSpc>
              <a:spcBef>
                <a:spcPts val="25"/>
              </a:spcBef>
              <a:buFont typeface="Wingdings"/>
              <a:buChar char=""/>
            </a:pPr>
            <a:endParaRPr dirty="0">
              <a:latin typeface="Times New Roman"/>
              <a:cs typeface="Times New Roman"/>
            </a:endParaRPr>
          </a:p>
          <a:p>
            <a:pPr marL="567055" lvl="2" indent="-229235" algn="just">
              <a:lnSpc>
                <a:spcPct val="100000"/>
              </a:lnSpc>
              <a:buFont typeface="Wingdings"/>
              <a:buChar char=""/>
              <a:tabLst>
                <a:tab pos="567055" algn="l"/>
                <a:tab pos="567690" algn="l"/>
              </a:tabLst>
            </a:pPr>
            <a:r>
              <a:rPr dirty="0">
                <a:latin typeface="Times New Roman"/>
                <a:cs typeface="Times New Roman"/>
              </a:rPr>
              <a:t>Main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challenge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of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this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device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</a:t>
            </a:r>
            <a:r>
              <a:rPr spc="-5" dirty="0">
                <a:latin typeface="Times New Roman"/>
                <a:cs typeface="Times New Roman"/>
              </a:rPr>
              <a:t> make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this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device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portable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for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everyone</a:t>
            </a:r>
          </a:p>
          <a:p>
            <a:pPr lvl="2" algn="just">
              <a:lnSpc>
                <a:spcPct val="100000"/>
              </a:lnSpc>
              <a:spcBef>
                <a:spcPts val="45"/>
              </a:spcBef>
              <a:buFont typeface="Wingdings"/>
              <a:buChar char=""/>
            </a:pPr>
            <a:endParaRPr dirty="0">
              <a:latin typeface="Times New Roman"/>
              <a:cs typeface="Times New Roman"/>
            </a:endParaRPr>
          </a:p>
          <a:p>
            <a:pPr marL="567055" marR="5080" lvl="2" indent="-228600" algn="just">
              <a:lnSpc>
                <a:spcPct val="150100"/>
              </a:lnSpc>
              <a:buFont typeface="Wingdings"/>
              <a:buChar char=""/>
              <a:tabLst>
                <a:tab pos="567055" algn="l"/>
                <a:tab pos="567690" algn="l"/>
              </a:tabLst>
            </a:pPr>
            <a:r>
              <a:rPr spc="-5" dirty="0">
                <a:latin typeface="Times New Roman"/>
                <a:cs typeface="Times New Roman"/>
              </a:rPr>
              <a:t>The most important </a:t>
            </a:r>
            <a:r>
              <a:rPr dirty="0">
                <a:latin typeface="Times New Roman"/>
                <a:cs typeface="Times New Roman"/>
              </a:rPr>
              <a:t>thing </a:t>
            </a:r>
            <a:r>
              <a:rPr spc="-5" dirty="0">
                <a:latin typeface="Times New Roman"/>
                <a:cs typeface="Times New Roman"/>
              </a:rPr>
              <a:t>was </a:t>
            </a:r>
            <a:r>
              <a:rPr dirty="0">
                <a:latin typeface="Times New Roman"/>
                <a:cs typeface="Times New Roman"/>
              </a:rPr>
              <a:t>to </a:t>
            </a:r>
            <a:r>
              <a:rPr spc="-5" dirty="0">
                <a:latin typeface="Times New Roman"/>
                <a:cs typeface="Times New Roman"/>
              </a:rPr>
              <a:t>make </a:t>
            </a:r>
            <a:r>
              <a:rPr dirty="0">
                <a:latin typeface="Times New Roman"/>
                <a:cs typeface="Times New Roman"/>
              </a:rPr>
              <a:t>this device </a:t>
            </a:r>
            <a:r>
              <a:rPr spc="-5" dirty="0">
                <a:latin typeface="Times New Roman"/>
                <a:cs typeface="Times New Roman"/>
              </a:rPr>
              <a:t>smaller </a:t>
            </a:r>
            <a:r>
              <a:rPr dirty="0">
                <a:latin typeface="Times New Roman"/>
                <a:cs typeface="Times New Roman"/>
              </a:rPr>
              <a:t>so that its size can be reduced and it can be </a:t>
            </a:r>
            <a:r>
              <a:rPr spc="-5" dirty="0">
                <a:latin typeface="Times New Roman"/>
                <a:cs typeface="Times New Roman"/>
              </a:rPr>
              <a:t>more </a:t>
            </a:r>
            <a:r>
              <a:rPr spc="-33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effectively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carried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by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anyone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anywhere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and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can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be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disabled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or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enabled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anywhere.</a:t>
            </a:r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2223" y="457200"/>
            <a:ext cx="4569206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910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3.6	REAL</a:t>
            </a:r>
            <a:r>
              <a:rPr sz="2000" b="1" spc="-1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LIFE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AP</a:t>
            </a:r>
            <a:r>
              <a:rPr sz="2000" b="1" spc="-15" dirty="0">
                <a:latin typeface="Times New Roman"/>
                <a:cs typeface="Times New Roman"/>
              </a:rPr>
              <a:t>P</a:t>
            </a:r>
            <a:r>
              <a:rPr sz="2000" b="1" spc="-5" dirty="0">
                <a:latin typeface="Times New Roman"/>
                <a:cs typeface="Times New Roman"/>
              </a:rPr>
              <a:t>LIC</a:t>
            </a:r>
            <a:r>
              <a:rPr sz="2000" b="1" spc="-130" dirty="0">
                <a:latin typeface="Times New Roman"/>
                <a:cs typeface="Times New Roman"/>
              </a:rPr>
              <a:t>A</a:t>
            </a:r>
            <a:r>
              <a:rPr sz="2000" b="1" spc="-5" dirty="0">
                <a:latin typeface="Times New Roman"/>
                <a:cs typeface="Times New Roman"/>
              </a:rPr>
              <a:t>TI</a:t>
            </a:r>
            <a:r>
              <a:rPr sz="2000" b="1" spc="-15" dirty="0">
                <a:latin typeface="Times New Roman"/>
                <a:cs typeface="Times New Roman"/>
              </a:rPr>
              <a:t>O</a:t>
            </a:r>
            <a:r>
              <a:rPr sz="2000" b="1" spc="-5" dirty="0">
                <a:latin typeface="Times New Roman"/>
                <a:cs typeface="Times New Roman"/>
              </a:rPr>
              <a:t>NS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4600" y="990600"/>
            <a:ext cx="2514600" cy="1905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60194" y="3480873"/>
            <a:ext cx="7042150" cy="2677015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913130">
              <a:lnSpc>
                <a:spcPct val="100000"/>
              </a:lnSpc>
              <a:spcBef>
                <a:spcPts val="1115"/>
              </a:spcBef>
            </a:pPr>
            <a:r>
              <a:rPr sz="2000" b="1" spc="-10" dirty="0">
                <a:latin typeface="Times New Roman"/>
                <a:cs typeface="Times New Roman"/>
              </a:rPr>
              <a:t>Smock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-5" dirty="0" smtClean="0">
                <a:latin typeface="Times New Roman"/>
                <a:cs typeface="Times New Roman"/>
              </a:rPr>
              <a:t>Detector</a:t>
            </a:r>
            <a:endParaRPr lang="en-GB" sz="2000" b="1" spc="-5" dirty="0" smtClean="0">
              <a:latin typeface="Times New Roman"/>
              <a:cs typeface="Times New Roman"/>
            </a:endParaRPr>
          </a:p>
          <a:p>
            <a:pPr marL="913130">
              <a:lnSpc>
                <a:spcPct val="100000"/>
              </a:lnSpc>
              <a:spcBef>
                <a:spcPts val="1115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9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pc="-5" dirty="0">
                <a:latin typeface="Times New Roman"/>
                <a:cs typeface="Times New Roman"/>
              </a:rPr>
              <a:t>Smoke</a:t>
            </a:r>
            <a:r>
              <a:rPr dirty="0">
                <a:latin typeface="Times New Roman"/>
                <a:cs typeface="Times New Roman"/>
              </a:rPr>
              <a:t> sensors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detect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presence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of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Smoke,</a:t>
            </a:r>
            <a:r>
              <a:rPr dirty="0">
                <a:latin typeface="Times New Roman"/>
                <a:cs typeface="Times New Roman"/>
              </a:rPr>
              <a:t> Gases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and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Flame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surrounding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their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field.</a:t>
            </a:r>
          </a:p>
          <a:p>
            <a:pPr algn="just">
              <a:lnSpc>
                <a:spcPct val="100000"/>
              </a:lnSpc>
              <a:buFont typeface="Wingdings"/>
              <a:buChar char=""/>
            </a:pPr>
            <a:endParaRPr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20"/>
              </a:spcBef>
              <a:buFont typeface="Wingdings"/>
              <a:buChar char=""/>
            </a:pPr>
            <a:endParaRPr dirty="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>
                <a:latin typeface="Times New Roman"/>
                <a:cs typeface="Times New Roman"/>
              </a:rPr>
              <a:t>It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can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be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detected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either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optically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or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by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physical </a:t>
            </a:r>
            <a:r>
              <a:rPr dirty="0">
                <a:latin typeface="Times New Roman"/>
                <a:cs typeface="Times New Roman"/>
              </a:rPr>
              <a:t>process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or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by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use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of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both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methods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28398" y="6377783"/>
            <a:ext cx="259079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z="1300" spc="-5" dirty="0">
                <a:latin typeface="Microsoft Sans Serif"/>
                <a:cs typeface="Microsoft Sans Serif"/>
              </a:rPr>
              <a:t>28</a:t>
            </a:fld>
            <a:endParaRPr sz="13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9800" y="457200"/>
            <a:ext cx="2051303" cy="238658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517394" y="3296538"/>
            <a:ext cx="7763509" cy="300659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Times New Roman"/>
                <a:cs typeface="Times New Roman"/>
              </a:rPr>
              <a:t>Air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Pollution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detector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299085" marR="5080" indent="-287020" algn="just">
              <a:lnSpc>
                <a:spcPct val="150000"/>
              </a:lnSpc>
              <a:buFont typeface="Wingdings" panose="05000000000000000000" pitchFamily="2" charset="2"/>
              <a:buChar char="§"/>
              <a:tabLst>
                <a:tab pos="299085" algn="l"/>
                <a:tab pos="299720" algn="l"/>
              </a:tabLst>
            </a:pPr>
            <a:r>
              <a:rPr spc="-5" dirty="0">
                <a:latin typeface="Times New Roman"/>
                <a:cs typeface="Times New Roman"/>
              </a:rPr>
              <a:t>The </a:t>
            </a:r>
            <a:r>
              <a:rPr dirty="0">
                <a:latin typeface="Times New Roman"/>
                <a:cs typeface="Times New Roman"/>
              </a:rPr>
              <a:t>air </a:t>
            </a:r>
            <a:r>
              <a:rPr spc="-5" dirty="0">
                <a:latin typeface="Times New Roman"/>
                <a:cs typeface="Times New Roman"/>
              </a:rPr>
              <a:t>pollution monitoring system was </a:t>
            </a:r>
            <a:r>
              <a:rPr dirty="0">
                <a:latin typeface="Times New Roman"/>
                <a:cs typeface="Times New Roman"/>
              </a:rPr>
              <a:t>designed to </a:t>
            </a:r>
            <a:r>
              <a:rPr spc="-5" dirty="0">
                <a:latin typeface="Times New Roman"/>
                <a:cs typeface="Times New Roman"/>
              </a:rPr>
              <a:t>monitor </a:t>
            </a:r>
            <a:r>
              <a:rPr dirty="0">
                <a:latin typeface="Times New Roman"/>
                <a:cs typeface="Times New Roman"/>
              </a:rPr>
              <a:t>and </a:t>
            </a:r>
            <a:r>
              <a:rPr spc="-5" dirty="0">
                <a:latin typeface="Times New Roman"/>
                <a:cs typeface="Times New Roman"/>
              </a:rPr>
              <a:t>analyse </a:t>
            </a:r>
            <a:r>
              <a:rPr dirty="0">
                <a:latin typeface="Times New Roman"/>
                <a:cs typeface="Times New Roman"/>
              </a:rPr>
              <a:t>air quality in </a:t>
            </a:r>
            <a:r>
              <a:rPr spc="5" dirty="0">
                <a:latin typeface="Times New Roman"/>
                <a:cs typeface="Times New Roman"/>
              </a:rPr>
              <a:t>real-time </a:t>
            </a:r>
            <a:r>
              <a:rPr dirty="0">
                <a:latin typeface="Times New Roman"/>
                <a:cs typeface="Times New Roman"/>
              </a:rPr>
              <a:t>and log </a:t>
            </a:r>
            <a:r>
              <a:rPr spc="-3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data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to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 </a:t>
            </a:r>
            <a:r>
              <a:rPr spc="-5" dirty="0">
                <a:latin typeface="Times New Roman"/>
                <a:cs typeface="Times New Roman"/>
              </a:rPr>
              <a:t>remote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server,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keeping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data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updated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over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internet.</a:t>
            </a:r>
          </a:p>
          <a:p>
            <a:pPr marL="285750" indent="-285750" algn="just">
              <a:lnSpc>
                <a:spcPct val="100000"/>
              </a:lnSpc>
              <a:spcBef>
                <a:spcPts val="45"/>
              </a:spcBef>
              <a:buFont typeface="Wingdings" panose="05000000000000000000" pitchFamily="2" charset="2"/>
              <a:buChar char="§"/>
            </a:pPr>
            <a:endParaRPr dirty="0">
              <a:latin typeface="Times New Roman"/>
              <a:cs typeface="Times New Roman"/>
            </a:endParaRPr>
          </a:p>
          <a:p>
            <a:pPr marL="299085" marR="132080" indent="-287020" algn="just">
              <a:lnSpc>
                <a:spcPct val="150200"/>
              </a:lnSpc>
              <a:buFont typeface="Wingdings" panose="05000000000000000000" pitchFamily="2" charset="2"/>
              <a:buChar char="§"/>
              <a:tabLst>
                <a:tab pos="299085" algn="l"/>
                <a:tab pos="299720" algn="l"/>
              </a:tabLst>
            </a:pPr>
            <a:r>
              <a:rPr spc="-5" dirty="0">
                <a:latin typeface="Times New Roman"/>
                <a:cs typeface="Times New Roman"/>
              </a:rPr>
              <a:t>Air </a:t>
            </a:r>
            <a:r>
              <a:rPr dirty="0">
                <a:latin typeface="Times New Roman"/>
                <a:cs typeface="Times New Roman"/>
              </a:rPr>
              <a:t>quality </a:t>
            </a:r>
            <a:r>
              <a:rPr spc="-5" dirty="0">
                <a:latin typeface="Times New Roman"/>
                <a:cs typeface="Times New Roman"/>
              </a:rPr>
              <a:t>measurements were </a:t>
            </a:r>
            <a:r>
              <a:rPr dirty="0">
                <a:latin typeface="Times New Roman"/>
                <a:cs typeface="Times New Roman"/>
              </a:rPr>
              <a:t>taken based on the Parts per Million (PPM) </a:t>
            </a:r>
            <a:r>
              <a:rPr spc="-5" dirty="0">
                <a:latin typeface="Times New Roman"/>
                <a:cs typeface="Times New Roman"/>
              </a:rPr>
              <a:t>metrics </a:t>
            </a:r>
            <a:r>
              <a:rPr dirty="0">
                <a:latin typeface="Times New Roman"/>
                <a:cs typeface="Times New Roman"/>
              </a:rPr>
              <a:t>and </a:t>
            </a:r>
            <a:r>
              <a:rPr spc="-5" dirty="0">
                <a:latin typeface="Times New Roman"/>
                <a:cs typeface="Times New Roman"/>
              </a:rPr>
              <a:t>analysed </a:t>
            </a:r>
            <a:r>
              <a:rPr dirty="0">
                <a:latin typeface="Times New Roman"/>
                <a:cs typeface="Times New Roman"/>
              </a:rPr>
              <a:t>using </a:t>
            </a:r>
            <a:r>
              <a:rPr spc="-3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Microsoft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Excel.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28398" y="6377783"/>
            <a:ext cx="259079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z="1300" spc="-5" dirty="0">
                <a:latin typeface="Microsoft Sans Serif"/>
                <a:cs typeface="Microsoft Sans Serif"/>
              </a:rPr>
              <a:t>29</a:t>
            </a:fld>
            <a:endParaRPr sz="13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2" name="object 2"/>
          <p:cNvSpPr txBox="1"/>
          <p:nvPr/>
        </p:nvSpPr>
        <p:spPr>
          <a:xfrm>
            <a:off x="609600" y="838200"/>
            <a:ext cx="139687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latin typeface="Arial"/>
                <a:cs typeface="Arial"/>
              </a:rPr>
              <a:t>PHASE </a:t>
            </a:r>
            <a:r>
              <a:rPr sz="2400" b="1" dirty="0">
                <a:latin typeface="Arial"/>
                <a:cs typeface="Arial"/>
              </a:rPr>
              <a:t>I: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26837" y="838200"/>
            <a:ext cx="852039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BUILDING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 </a:t>
            </a:r>
            <a:r>
              <a:rPr sz="2400" b="1" dirty="0">
                <a:latin typeface="Arial"/>
                <a:cs typeface="Arial"/>
              </a:rPr>
              <a:t>PROJECT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spc="-15" dirty="0">
                <a:latin typeface="Arial"/>
                <a:cs typeface="Arial"/>
              </a:rPr>
              <a:t>PLAN</a:t>
            </a:r>
            <a:r>
              <a:rPr sz="2400" b="1" spc="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FROM </a:t>
            </a:r>
            <a:r>
              <a:rPr sz="2400" b="1" spc="-10" dirty="0">
                <a:latin typeface="Arial"/>
                <a:cs typeface="Arial"/>
              </a:rPr>
              <a:t>SCRATCH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4000" y="1692356"/>
            <a:ext cx="3607562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80390" algn="l"/>
              </a:tabLst>
            </a:pPr>
            <a:r>
              <a:rPr sz="2000" b="1" spc="-5" dirty="0">
                <a:latin typeface="Arial"/>
                <a:cs typeface="Arial"/>
              </a:rPr>
              <a:t>1.1	PROJECT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TITLE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38600" y="3124200"/>
            <a:ext cx="4474972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u="sng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200" b="1" u="sng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Air</a:t>
            </a:r>
            <a:r>
              <a:rPr sz="32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2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Quality</a:t>
            </a:r>
            <a:r>
              <a:rPr sz="3200" b="1" u="sng" spc="-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2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Detector</a:t>
            </a:r>
            <a:endParaRPr sz="3200" u="sng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828398" y="6377783"/>
            <a:ext cx="259079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z="1300" spc="-5" dirty="0">
                <a:latin typeface="Microsoft Sans Serif"/>
                <a:cs typeface="Microsoft Sans Serif"/>
              </a:rPr>
              <a:t>30</a:t>
            </a:fld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831594" y="1171702"/>
            <a:ext cx="8453755" cy="26026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53085">
              <a:spcBef>
                <a:spcPts val="95"/>
              </a:spcBef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50200"/>
              </a:lnSpc>
              <a:spcBef>
                <a:spcPts val="975"/>
              </a:spcBef>
              <a:buFont typeface="Wingdings"/>
              <a:buChar char=""/>
              <a:tabLst>
                <a:tab pos="484505" algn="l"/>
                <a:tab pos="485140" algn="l"/>
              </a:tabLst>
            </a:pPr>
            <a:r>
              <a:rPr sz="2000" dirty="0"/>
              <a:t>	</a:t>
            </a:r>
            <a:r>
              <a:rPr sz="2000" spc="-5" dirty="0">
                <a:latin typeface="Times New Roman"/>
                <a:cs typeface="Times New Roman"/>
              </a:rPr>
              <a:t>This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Air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quality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detector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devices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that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monitor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presence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air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pollution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LPG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GAS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Smock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detector </a:t>
            </a:r>
            <a:r>
              <a:rPr sz="2000" spc="-3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surrounding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area.</a:t>
            </a:r>
          </a:p>
          <a:p>
            <a:pPr algn="just">
              <a:lnSpc>
                <a:spcPct val="100000"/>
              </a:lnSpc>
              <a:buFont typeface="Wingdings"/>
              <a:buChar char=""/>
            </a:pPr>
            <a:endParaRPr sz="20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25"/>
              </a:spcBef>
              <a:buFont typeface="Wingdings"/>
              <a:buChar char=""/>
            </a:pPr>
            <a:endParaRPr sz="2000" dirty="0">
              <a:latin typeface="Times New Roman"/>
              <a:cs typeface="Times New Roman"/>
            </a:endParaRPr>
          </a:p>
          <a:p>
            <a:pPr marL="530860" indent="-518159" algn="just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30225" algn="l"/>
                <a:tab pos="530860" algn="l"/>
              </a:tabLst>
            </a:pPr>
            <a:r>
              <a:rPr sz="2000" spc="-5" dirty="0">
                <a:latin typeface="Times New Roman"/>
                <a:cs typeface="Times New Roman"/>
              </a:rPr>
              <a:t>This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device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will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able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work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three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conditions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802370"/>
            <a:ext cx="33287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53085">
              <a:lnSpc>
                <a:spcPct val="100000"/>
              </a:lnSpc>
              <a:spcBef>
                <a:spcPts val="95"/>
              </a:spcBef>
            </a:pPr>
            <a:r>
              <a:rPr lang="en-IN" sz="2400" b="1" spc="-5" dirty="0">
                <a:latin typeface="Times New Roman"/>
                <a:cs typeface="Times New Roman"/>
              </a:rPr>
              <a:t>3.7</a:t>
            </a:r>
            <a:r>
              <a:rPr lang="en-IN" sz="2400" b="1" spc="340" dirty="0">
                <a:latin typeface="Times New Roman"/>
                <a:cs typeface="Times New Roman"/>
              </a:rPr>
              <a:t> </a:t>
            </a:r>
            <a:r>
              <a:rPr lang="en-IN" sz="2400" b="1" spc="-5" dirty="0">
                <a:latin typeface="Times New Roman"/>
                <a:cs typeface="Times New Roman"/>
              </a:rPr>
              <a:t>CONCLUSION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828398" y="6377783"/>
            <a:ext cx="259079" cy="20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sz="1300" spc="-5" dirty="0">
                <a:latin typeface="Microsoft Sans Serif"/>
                <a:cs typeface="Microsoft Sans Serif"/>
              </a:rPr>
              <a:t>31</a:t>
            </a:fld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524000" y="762000"/>
            <a:ext cx="3807206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57200" algn="l"/>
              </a:tabLst>
            </a:pPr>
            <a:r>
              <a:rPr sz="2000" b="1" dirty="0">
                <a:latin typeface="Times New Roman"/>
                <a:cs typeface="Times New Roman"/>
              </a:rPr>
              <a:t>3.8	</a:t>
            </a:r>
            <a:r>
              <a:rPr sz="2000" b="1" spc="-5" dirty="0">
                <a:latin typeface="Times New Roman"/>
                <a:cs typeface="Times New Roman"/>
              </a:rPr>
              <a:t>REFERENCES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59560" y="1828800"/>
            <a:ext cx="9426575" cy="30501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7015" algn="just">
              <a:lnSpc>
                <a:spcPct val="100000"/>
              </a:lnSpc>
              <a:spcBef>
                <a:spcPts val="105"/>
              </a:spcBef>
            </a:pPr>
            <a:r>
              <a:rPr spc="-55" dirty="0">
                <a:latin typeface="Times New Roman"/>
                <a:cs typeface="Times New Roman"/>
              </a:rPr>
              <a:t>To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make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Times New Roman"/>
                <a:cs typeface="Times New Roman"/>
              </a:rPr>
              <a:t>this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device </a:t>
            </a:r>
            <a:r>
              <a:rPr spc="-5" dirty="0">
                <a:latin typeface="Times New Roman"/>
                <a:cs typeface="Times New Roman"/>
              </a:rPr>
              <a:t>we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5" dirty="0">
                <a:latin typeface="Times New Roman"/>
                <a:cs typeface="Times New Roman"/>
              </a:rPr>
              <a:t>got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 reference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from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online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websites and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Times New Roman"/>
                <a:cs typeface="Times New Roman"/>
              </a:rPr>
              <a:t>Youtube.com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platform.</a:t>
            </a:r>
            <a:endParaRPr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45"/>
              </a:spcBef>
            </a:pPr>
            <a:endParaRPr sz="1150" dirty="0" smtClean="0">
              <a:latin typeface="Times New Roman"/>
              <a:cs typeface="Times New Roman"/>
            </a:endParaRPr>
          </a:p>
          <a:p>
            <a:pPr marL="12700" marR="6200775" indent="304800" algn="just">
              <a:lnSpc>
                <a:spcPct val="152900"/>
              </a:lnSpc>
            </a:pPr>
            <a:r>
              <a:rPr b="1" dirty="0" smtClean="0">
                <a:latin typeface="Times New Roman"/>
                <a:cs typeface="Times New Roman"/>
              </a:rPr>
              <a:t>Link</a:t>
            </a:r>
            <a:r>
              <a:rPr lang="en-GB" b="1" dirty="0" smtClean="0">
                <a:latin typeface="Times New Roman"/>
                <a:cs typeface="Times New Roman"/>
              </a:rPr>
              <a:t> </a:t>
            </a:r>
            <a:r>
              <a:rPr b="1" dirty="0" smtClean="0">
                <a:latin typeface="Times New Roman"/>
                <a:cs typeface="Times New Roman"/>
              </a:rPr>
              <a:t>of </a:t>
            </a:r>
            <a:r>
              <a:rPr b="1" dirty="0">
                <a:latin typeface="Times New Roman"/>
                <a:cs typeface="Times New Roman"/>
              </a:rPr>
              <a:t>the </a:t>
            </a:r>
            <a:r>
              <a:rPr b="1" spc="-10" dirty="0">
                <a:latin typeface="Times New Roman"/>
                <a:cs typeface="Times New Roman"/>
              </a:rPr>
              <a:t>Website </a:t>
            </a:r>
            <a:r>
              <a:rPr b="1" dirty="0">
                <a:latin typeface="Times New Roman"/>
                <a:cs typeface="Times New Roman"/>
              </a:rPr>
              <a:t>:- </a:t>
            </a:r>
            <a:r>
              <a:rPr b="1" spc="5" dirty="0">
                <a:latin typeface="Times New Roman"/>
                <a:cs typeface="Times New Roman"/>
              </a:rPr>
              <a:t> </a:t>
            </a:r>
            <a:r>
              <a:rPr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https://</a:t>
            </a:r>
            <a:r>
              <a:rPr b="1" u="heavy" spc="-5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circuitdigest.com/arduino-projects </a:t>
            </a:r>
            <a:endParaRPr lang="en-GB" b="1" u="heavy" spc="-5" dirty="0" smtClean="0">
              <a:solidFill>
                <a:srgbClr val="0000FF"/>
              </a:solidFill>
              <a:uFill>
                <a:solidFill>
                  <a:srgbClr val="0000FF"/>
                </a:solidFill>
              </a:uFill>
              <a:latin typeface="Times New Roman"/>
              <a:cs typeface="Times New Roman"/>
            </a:endParaRPr>
          </a:p>
          <a:p>
            <a:pPr marL="12700" marR="6200775" indent="304800" algn="just">
              <a:lnSpc>
                <a:spcPct val="152900"/>
              </a:lnSpc>
            </a:pPr>
            <a:r>
              <a:rPr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Link</a:t>
            </a:r>
            <a:r>
              <a:rPr b="1" spc="-2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of</a:t>
            </a:r>
            <a:r>
              <a:rPr b="1" spc="-1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the</a:t>
            </a:r>
            <a:r>
              <a:rPr b="1" spc="-1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similar</a:t>
            </a:r>
            <a:r>
              <a:rPr b="1" spc="-5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project</a:t>
            </a:r>
            <a:r>
              <a:rPr b="1" spc="-15" dirty="0">
                <a:latin typeface="Times New Roman"/>
                <a:cs typeface="Times New Roman"/>
              </a:rPr>
              <a:t> </a:t>
            </a:r>
            <a:r>
              <a:rPr b="1" spc="5" dirty="0">
                <a:latin typeface="Times New Roman"/>
                <a:cs typeface="Times New Roman"/>
              </a:rPr>
              <a:t>:-</a:t>
            </a:r>
            <a:endParaRPr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40"/>
              </a:spcBef>
            </a:pPr>
            <a:r>
              <a:rPr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https://circuitdigest.com/microcontroller-projects/interfacing-mql35-gas-sensor-</a:t>
            </a:r>
            <a:r>
              <a:rPr b="1" u="heavy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with-arduino-to-measure-co2-levels-in-ppm</a:t>
            </a:r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2" name="object 2"/>
          <p:cNvSpPr txBox="1"/>
          <p:nvPr/>
        </p:nvSpPr>
        <p:spPr>
          <a:xfrm>
            <a:off x="2133600" y="2057400"/>
            <a:ext cx="6870446" cy="1860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§"/>
            </a:pPr>
            <a:r>
              <a:rPr sz="2000" spc="-5" dirty="0">
                <a:latin typeface="Microsoft Sans Serif"/>
                <a:cs typeface="Microsoft Sans Serif"/>
              </a:rPr>
              <a:t>Air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quality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detector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are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devices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that </a:t>
            </a:r>
            <a:r>
              <a:rPr sz="2000" spc="-5" dirty="0">
                <a:latin typeface="Microsoft Sans Serif"/>
                <a:cs typeface="Microsoft Sans Serif"/>
              </a:rPr>
              <a:t>monitor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presence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air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pollution in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surrounding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area. </a:t>
            </a:r>
            <a:r>
              <a:rPr sz="2000" spc="-5" dirty="0">
                <a:latin typeface="Microsoft Sans Serif"/>
                <a:cs typeface="Microsoft Sans Serif"/>
              </a:rPr>
              <a:t>They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can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be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used </a:t>
            </a:r>
            <a:r>
              <a:rPr sz="2000" spc="-35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for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both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indoor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and outdoor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environments.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Air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quality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detector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are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devices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used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detect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contaminants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 </a:t>
            </a:r>
            <a:r>
              <a:rPr sz="2000" spc="-5" dirty="0">
                <a:latin typeface="Microsoft Sans Serif"/>
                <a:cs typeface="Microsoft Sans Serif"/>
              </a:rPr>
              <a:t>air.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This </a:t>
            </a:r>
            <a:r>
              <a:rPr sz="2000" dirty="0">
                <a:latin typeface="Microsoft Sans Serif"/>
                <a:cs typeface="Microsoft Sans Serif"/>
              </a:rPr>
              <a:t> includes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particulates,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pollutants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and</a:t>
            </a:r>
            <a:r>
              <a:rPr sz="2000" spc="-5" dirty="0">
                <a:latin typeface="Microsoft Sans Serif"/>
                <a:cs typeface="Microsoft Sans Serif"/>
              </a:rPr>
              <a:t> noxious</a:t>
            </a:r>
            <a:r>
              <a:rPr sz="2000" dirty="0">
                <a:latin typeface="Microsoft Sans Serif"/>
                <a:cs typeface="Microsoft Sans Serif"/>
              </a:rPr>
              <a:t> gases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that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may be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harmful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human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health.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000" y="914400"/>
            <a:ext cx="487680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05130" algn="l"/>
              </a:tabLst>
            </a:pPr>
            <a:r>
              <a:rPr sz="2000" b="1" smtClean="0">
                <a:latin typeface="Arial"/>
                <a:cs typeface="Arial"/>
              </a:rPr>
              <a:t>1.2</a:t>
            </a:r>
            <a:r>
              <a:rPr lang="en-GB" sz="2000" b="1" dirty="0" smtClean="0">
                <a:latin typeface="Arial"/>
                <a:cs typeface="Arial"/>
              </a:rPr>
              <a:t>  </a:t>
            </a:r>
            <a:r>
              <a:rPr sz="2000" b="1" dirty="0">
                <a:latin typeface="Arial"/>
                <a:cs typeface="Arial"/>
              </a:rPr>
              <a:t>	</a:t>
            </a:r>
            <a:r>
              <a:rPr sz="2000" b="1" spc="-5" dirty="0">
                <a:latin typeface="Arial"/>
                <a:cs typeface="Arial"/>
              </a:rPr>
              <a:t>PROJECT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DEFINITION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495712"/>
              </p:ext>
            </p:extLst>
          </p:nvPr>
        </p:nvGraphicFramePr>
        <p:xfrm>
          <a:off x="1593850" y="1974850"/>
          <a:ext cx="8306432" cy="33768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30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3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9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69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61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835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800" b="1" dirty="0">
                          <a:latin typeface="Microsoft Sans Serif"/>
                          <a:cs typeface="Microsoft Sans Serif"/>
                        </a:rPr>
                        <a:t>Group</a:t>
                      </a:r>
                      <a:r>
                        <a:rPr sz="1800" b="1" spc="-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b="1" dirty="0">
                          <a:latin typeface="Microsoft Sans Serif"/>
                          <a:cs typeface="Microsoft Sans Serif"/>
                        </a:rPr>
                        <a:t>Member</a:t>
                      </a:r>
                      <a:r>
                        <a:rPr sz="1800" b="1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b="1" spc="-5" dirty="0">
                          <a:latin typeface="Microsoft Sans Serif"/>
                          <a:cs typeface="Microsoft Sans Serif"/>
                        </a:rPr>
                        <a:t>Name</a:t>
                      </a:r>
                      <a:endParaRPr sz="1800" b="1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800" b="1" spc="-5" dirty="0">
                          <a:latin typeface="Microsoft Sans Serif"/>
                          <a:cs typeface="Microsoft Sans Serif"/>
                        </a:rPr>
                        <a:t>Enrollment</a:t>
                      </a:r>
                      <a:r>
                        <a:rPr sz="1800" b="1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b="1" spc="-5" dirty="0">
                          <a:latin typeface="Microsoft Sans Serif"/>
                          <a:cs typeface="Microsoft Sans Serif"/>
                        </a:rPr>
                        <a:t>no.</a:t>
                      </a:r>
                      <a:endParaRPr sz="1800" b="1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800" b="1" spc="-5" dirty="0">
                          <a:latin typeface="Microsoft Sans Serif"/>
                          <a:cs typeface="Microsoft Sans Serif"/>
                        </a:rPr>
                        <a:t>Roll</a:t>
                      </a:r>
                      <a:r>
                        <a:rPr sz="1800" b="1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b="1" spc="-5" dirty="0">
                          <a:latin typeface="Microsoft Sans Serif"/>
                          <a:cs typeface="Microsoft Sans Serif"/>
                        </a:rPr>
                        <a:t>No.</a:t>
                      </a:r>
                      <a:endParaRPr sz="1800" b="1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800" b="1" dirty="0">
                          <a:latin typeface="Microsoft Sans Serif"/>
                          <a:cs typeface="Microsoft Sans Serif"/>
                        </a:rPr>
                        <a:t>Group</a:t>
                      </a:r>
                      <a:r>
                        <a:rPr sz="1800" b="1" spc="-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b="1" spc="-5" dirty="0">
                          <a:latin typeface="Microsoft Sans Serif"/>
                          <a:cs typeface="Microsoft Sans Serif"/>
                        </a:rPr>
                        <a:t>No.</a:t>
                      </a:r>
                      <a:endParaRPr sz="1800" b="1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800" b="1" spc="-5" dirty="0">
                          <a:latin typeface="Microsoft Sans Serif"/>
                          <a:cs typeface="Microsoft Sans Serif"/>
                        </a:rPr>
                        <a:t>Exam</a:t>
                      </a:r>
                      <a:r>
                        <a:rPr sz="1800" b="1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b="1" spc="-5" dirty="0">
                          <a:latin typeface="Microsoft Sans Serif"/>
                          <a:cs typeface="Microsoft Sans Serif"/>
                        </a:rPr>
                        <a:t>no.</a:t>
                      </a:r>
                      <a:endParaRPr sz="1800" b="1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b="0" dirty="0">
                          <a:latin typeface="Microsoft Sans Serif"/>
                          <a:cs typeface="Microsoft Sans Serif"/>
                        </a:rPr>
                        <a:t>Aman</a:t>
                      </a:r>
                      <a:r>
                        <a:rPr sz="1600" b="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b="0" spc="-5" dirty="0">
                          <a:latin typeface="Microsoft Sans Serif"/>
                          <a:cs typeface="Microsoft Sans Serif"/>
                        </a:rPr>
                        <a:t>Singh</a:t>
                      </a:r>
                      <a:r>
                        <a:rPr sz="1600" b="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b="0" spc="-5" dirty="0">
                          <a:latin typeface="Microsoft Sans Serif"/>
                          <a:cs typeface="Microsoft Sans Serif"/>
                        </a:rPr>
                        <a:t>Bhadoriya</a:t>
                      </a:r>
                      <a:endParaRPr sz="1600" b="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b="0" spc="-5" dirty="0">
                          <a:latin typeface="Microsoft Sans Serif"/>
                          <a:cs typeface="Microsoft Sans Serif"/>
                        </a:rPr>
                        <a:t>19BCA04014</a:t>
                      </a:r>
                      <a:endParaRPr sz="1600" b="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b="0" spc="-5" dirty="0">
                          <a:latin typeface="Microsoft Sans Serif"/>
                          <a:cs typeface="Microsoft Sans Serif"/>
                        </a:rPr>
                        <a:t>19302</a:t>
                      </a:r>
                      <a:endParaRPr sz="1600" b="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b="0" spc="-5" dirty="0">
                          <a:latin typeface="Microsoft Sans Serif"/>
                          <a:cs typeface="Microsoft Sans Serif"/>
                        </a:rPr>
                        <a:t>E1</a:t>
                      </a:r>
                      <a:endParaRPr sz="1600" b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600" b="0" dirty="0" smtClean="0">
                          <a:latin typeface="Times New Roman"/>
                          <a:cs typeface="Times New Roman"/>
                        </a:rPr>
                        <a:t>  016016</a:t>
                      </a:r>
                      <a:endParaRPr sz="1600" b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709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b="0" spc="-5" dirty="0">
                          <a:latin typeface="Microsoft Sans Serif"/>
                          <a:cs typeface="Microsoft Sans Serif"/>
                        </a:rPr>
                        <a:t>Rohit</a:t>
                      </a:r>
                      <a:r>
                        <a:rPr sz="1600" b="0" spc="-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b="0" spc="-5" dirty="0">
                          <a:latin typeface="Microsoft Sans Serif"/>
                          <a:cs typeface="Microsoft Sans Serif"/>
                        </a:rPr>
                        <a:t>Singh</a:t>
                      </a:r>
                      <a:endParaRPr sz="1600" b="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b="0" spc="-5" dirty="0">
                          <a:latin typeface="Microsoft Sans Serif"/>
                          <a:cs typeface="Microsoft Sans Serif"/>
                        </a:rPr>
                        <a:t>19BCA04265</a:t>
                      </a:r>
                      <a:endParaRPr sz="1600" b="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600" b="0" dirty="0" smtClean="0">
                          <a:latin typeface="Times New Roman"/>
                          <a:cs typeface="Times New Roman"/>
                        </a:rPr>
                        <a:t>  19357</a:t>
                      </a:r>
                      <a:endParaRPr sz="1600" b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b="0" spc="-5" dirty="0">
                          <a:latin typeface="Microsoft Sans Serif"/>
                          <a:cs typeface="Microsoft Sans Serif"/>
                        </a:rPr>
                        <a:t>E1</a:t>
                      </a:r>
                      <a:endParaRPr sz="1600" b="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600" b="0" dirty="0" smtClean="0">
                          <a:latin typeface="Times New Roman"/>
                          <a:cs typeface="Times New Roman"/>
                        </a:rPr>
                        <a:t>  016225</a:t>
                      </a:r>
                      <a:endParaRPr sz="1600" b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7026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600" b="0" spc="-5" dirty="0">
                          <a:latin typeface="Microsoft Sans Serif"/>
                          <a:cs typeface="Microsoft Sans Serif"/>
                        </a:rPr>
                        <a:t>Abhishek</a:t>
                      </a:r>
                      <a:r>
                        <a:rPr sz="1600" b="0" spc="-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b="0" spc="-5" dirty="0">
                          <a:latin typeface="Microsoft Sans Serif"/>
                          <a:cs typeface="Microsoft Sans Serif"/>
                        </a:rPr>
                        <a:t>Patel</a:t>
                      </a:r>
                      <a:endParaRPr sz="1600" b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600" b="0" spc="-5" dirty="0">
                          <a:latin typeface="Microsoft Sans Serif"/>
                          <a:cs typeface="Microsoft Sans Serif"/>
                        </a:rPr>
                        <a:t>19BCA04006</a:t>
                      </a:r>
                      <a:endParaRPr sz="1600" b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600" b="0" spc="-5" dirty="0">
                          <a:latin typeface="Microsoft Sans Serif"/>
                          <a:cs typeface="Microsoft Sans Serif"/>
                        </a:rPr>
                        <a:t>19333</a:t>
                      </a:r>
                      <a:endParaRPr sz="1600" b="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600" b="0" spc="-5" dirty="0">
                          <a:latin typeface="Microsoft Sans Serif"/>
                          <a:cs typeface="Microsoft Sans Serif"/>
                        </a:rPr>
                        <a:t>E1</a:t>
                      </a:r>
                      <a:endParaRPr sz="1600" b="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dirty="0" smtClean="0">
                          <a:latin typeface="Times New Roman"/>
                          <a:cs typeface="Times New Roman"/>
                        </a:rPr>
                        <a:t>  016009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 b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88340" y="614299"/>
            <a:ext cx="90551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Arial"/>
                <a:cs typeface="Arial"/>
              </a:rPr>
              <a:t>1</a:t>
            </a:r>
            <a:r>
              <a:rPr sz="2000" b="1" spc="-10" dirty="0">
                <a:latin typeface="Arial"/>
                <a:cs typeface="Arial"/>
              </a:rPr>
              <a:t>.</a:t>
            </a:r>
            <a:r>
              <a:rPr sz="2000" b="1" dirty="0">
                <a:latin typeface="Arial"/>
                <a:cs typeface="Arial"/>
              </a:rPr>
              <a:t>3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93850" y="625106"/>
            <a:ext cx="3054350" cy="6418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b="1" dirty="0" smtClean="0">
                <a:latin typeface="Times New Roman"/>
                <a:cs typeface="Times New Roman"/>
              </a:rPr>
              <a:t>G</a:t>
            </a:r>
            <a:r>
              <a:rPr sz="2000" b="1" spc="-10" dirty="0" smtClean="0">
                <a:latin typeface="Times New Roman"/>
                <a:cs typeface="Times New Roman"/>
              </a:rPr>
              <a:t>R</a:t>
            </a:r>
            <a:r>
              <a:rPr sz="2000" b="1" dirty="0" smtClean="0">
                <a:latin typeface="Times New Roman"/>
                <a:cs typeface="Times New Roman"/>
              </a:rPr>
              <a:t>O</a:t>
            </a:r>
            <a:r>
              <a:rPr sz="2000" b="1" spc="-10" dirty="0" smtClean="0">
                <a:latin typeface="Times New Roman"/>
                <a:cs typeface="Times New Roman"/>
              </a:rPr>
              <a:t>U</a:t>
            </a:r>
            <a:r>
              <a:rPr sz="2000" b="1" dirty="0" smtClean="0">
                <a:latin typeface="Times New Roman"/>
                <a:cs typeface="Times New Roman"/>
              </a:rPr>
              <a:t>P</a:t>
            </a:r>
            <a:r>
              <a:rPr lang="en-GB" sz="2000" b="1" dirty="0" smtClean="0">
                <a:latin typeface="Times New Roman"/>
                <a:cs typeface="Times New Roman"/>
              </a:rPr>
              <a:t>  </a:t>
            </a:r>
            <a:r>
              <a:rPr lang="en-IN" sz="2000" b="1" spc="-5" dirty="0" smtClean="0">
                <a:latin typeface="Times New Roman"/>
                <a:cs typeface="Times New Roman"/>
              </a:rPr>
              <a:t>DETAILS</a:t>
            </a:r>
            <a:endParaRPr lang="en-IN" sz="20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685800"/>
            <a:ext cx="420039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/>
              <a:t>1.4</a:t>
            </a:r>
            <a:r>
              <a:rPr sz="2000" spc="400" dirty="0"/>
              <a:t> </a:t>
            </a:r>
            <a:r>
              <a:rPr lang="en-GB" sz="2000" spc="400" dirty="0" smtClean="0"/>
              <a:t>  </a:t>
            </a:r>
            <a:r>
              <a:rPr sz="2000" spc="-5" dirty="0" smtClean="0"/>
              <a:t>PLANNING</a:t>
            </a:r>
            <a:r>
              <a:rPr sz="2000" spc="-105" dirty="0" smtClean="0"/>
              <a:t> </a:t>
            </a:r>
            <a:r>
              <a:rPr sz="2000" spc="-5" dirty="0"/>
              <a:t>ACTIVITIES</a:t>
            </a:r>
            <a:endParaRPr sz="2000" dirty="0"/>
          </a:p>
        </p:txBody>
      </p:sp>
      <p:sp>
        <p:nvSpPr>
          <p:cNvPr id="3" name="object 3"/>
          <p:cNvSpPr txBox="1"/>
          <p:nvPr/>
        </p:nvSpPr>
        <p:spPr>
          <a:xfrm>
            <a:off x="1676400" y="1676400"/>
            <a:ext cx="7741920" cy="306045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§"/>
              <a:tabLst>
                <a:tab pos="355600" algn="l"/>
                <a:tab pos="356235" algn="l"/>
              </a:tabLst>
            </a:pPr>
            <a:r>
              <a:rPr dirty="0">
                <a:latin typeface="Times New Roman"/>
                <a:cs typeface="Times New Roman"/>
              </a:rPr>
              <a:t>In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Times New Roman"/>
                <a:cs typeface="Times New Roman"/>
              </a:rPr>
              <a:t>this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project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we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are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Times New Roman"/>
                <a:cs typeface="Times New Roman"/>
              </a:rPr>
              <a:t>show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you</a:t>
            </a:r>
            <a:r>
              <a:rPr spc="5" dirty="0">
                <a:latin typeface="Times New Roman"/>
                <a:cs typeface="Times New Roman"/>
              </a:rPr>
              <a:t> how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to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measure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air</a:t>
            </a:r>
            <a:r>
              <a:rPr spc="-15" dirty="0">
                <a:latin typeface="Times New Roman"/>
                <a:cs typeface="Times New Roman"/>
              </a:rPr>
              <a:t> Quality.</a:t>
            </a:r>
            <a:endParaRPr dirty="0">
              <a:latin typeface="Times New Roman"/>
              <a:cs typeface="Times New Roman"/>
            </a:endParaRPr>
          </a:p>
          <a:p>
            <a:pPr marL="285750" indent="-285750" algn="just">
              <a:lnSpc>
                <a:spcPct val="100000"/>
              </a:lnSpc>
              <a:spcBef>
                <a:spcPts val="10"/>
              </a:spcBef>
              <a:buFont typeface="Wingdings" panose="05000000000000000000" pitchFamily="2" charset="2"/>
              <a:buChar char="§"/>
            </a:pPr>
            <a:endParaRPr dirty="0">
              <a:latin typeface="Times New Roman"/>
              <a:cs typeface="Times New Roman"/>
            </a:endParaRPr>
          </a:p>
          <a:p>
            <a:pPr marL="355600" indent="-343535" algn="just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§"/>
              <a:tabLst>
                <a:tab pos="355600" algn="l"/>
                <a:tab pos="356235" algn="l"/>
              </a:tabLst>
            </a:pPr>
            <a:r>
              <a:rPr dirty="0">
                <a:latin typeface="Times New Roman"/>
                <a:cs typeface="Times New Roman"/>
              </a:rPr>
              <a:t>In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Times New Roman"/>
                <a:cs typeface="Times New Roman"/>
              </a:rPr>
              <a:t>this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project,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we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are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Times New Roman"/>
                <a:cs typeface="Times New Roman"/>
              </a:rPr>
              <a:t>going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to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Times New Roman"/>
                <a:cs typeface="Times New Roman"/>
              </a:rPr>
              <a:t>use </a:t>
            </a:r>
            <a:r>
              <a:rPr dirty="0">
                <a:latin typeface="Times New Roman"/>
                <a:cs typeface="Times New Roman"/>
              </a:rPr>
              <a:t>an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MQ-135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Sensor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with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Arduino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to</a:t>
            </a:r>
            <a:r>
              <a:rPr spc="-5" dirty="0">
                <a:latin typeface="Times New Roman"/>
                <a:cs typeface="Times New Roman"/>
              </a:rPr>
              <a:t> measure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Times New Roman"/>
                <a:cs typeface="Times New Roman"/>
              </a:rPr>
              <a:t>the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CO2</a:t>
            </a:r>
            <a:r>
              <a:rPr dirty="0">
                <a:latin typeface="Times New Roman"/>
                <a:cs typeface="Times New Roman"/>
              </a:rPr>
              <a:t> concentration.</a:t>
            </a:r>
          </a:p>
          <a:p>
            <a:pPr marL="285750" indent="-285750" algn="just">
              <a:lnSpc>
                <a:spcPct val="100000"/>
              </a:lnSpc>
              <a:spcBef>
                <a:spcPts val="10"/>
              </a:spcBef>
              <a:buFont typeface="Wingdings" panose="05000000000000000000" pitchFamily="2" charset="2"/>
              <a:buChar char="§"/>
            </a:pPr>
            <a:endParaRPr dirty="0">
              <a:latin typeface="Times New Roman"/>
              <a:cs typeface="Times New Roman"/>
            </a:endParaRPr>
          </a:p>
          <a:p>
            <a:pPr marL="355600" indent="-343535" algn="just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355600" algn="l"/>
                <a:tab pos="356235" algn="l"/>
              </a:tabLst>
            </a:pPr>
            <a:r>
              <a:rPr spc="-5" dirty="0">
                <a:latin typeface="Times New Roman"/>
                <a:cs typeface="Times New Roman"/>
              </a:rPr>
              <a:t>CO2</a:t>
            </a:r>
            <a:r>
              <a:rPr dirty="0">
                <a:latin typeface="Times New Roman"/>
                <a:cs typeface="Times New Roman"/>
              </a:rPr>
              <a:t> concentration values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will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be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displayed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on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Times New Roman"/>
                <a:cs typeface="Times New Roman"/>
              </a:rPr>
              <a:t>the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OLED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module.</a:t>
            </a:r>
            <a:endParaRPr dirty="0">
              <a:latin typeface="Times New Roman"/>
              <a:cs typeface="Times New Roman"/>
            </a:endParaRPr>
          </a:p>
          <a:p>
            <a:pPr marL="285750" indent="-285750" algn="just">
              <a:lnSpc>
                <a:spcPct val="100000"/>
              </a:lnSpc>
              <a:spcBef>
                <a:spcPts val="10"/>
              </a:spcBef>
              <a:buFont typeface="Wingdings" panose="05000000000000000000" pitchFamily="2" charset="2"/>
              <a:buChar char="§"/>
            </a:pPr>
            <a:endParaRPr dirty="0">
              <a:latin typeface="Times New Roman"/>
              <a:cs typeface="Times New Roman"/>
            </a:endParaRPr>
          </a:p>
          <a:p>
            <a:pPr marL="355600" indent="-343535" algn="just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§"/>
              <a:tabLst>
                <a:tab pos="355600" algn="l"/>
                <a:tab pos="356235" algn="l"/>
              </a:tabLst>
            </a:pPr>
            <a:r>
              <a:rPr spc="-60" dirty="0">
                <a:latin typeface="Times New Roman"/>
                <a:cs typeface="Times New Roman"/>
              </a:rPr>
              <a:t>We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can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also </a:t>
            </a:r>
            <a:r>
              <a:rPr spc="-5" dirty="0">
                <a:latin typeface="Times New Roman"/>
                <a:cs typeface="Times New Roman"/>
              </a:rPr>
              <a:t>measure</a:t>
            </a:r>
            <a:r>
              <a:rPr spc="5" dirty="0">
                <a:latin typeface="Times New Roman"/>
                <a:cs typeface="Times New Roman"/>
              </a:rPr>
              <a:t> the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concentration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of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Times New Roman"/>
                <a:cs typeface="Times New Roman"/>
              </a:rPr>
              <a:t>using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Arduino.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LPG, SMOKE,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and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Ammonia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gas.</a:t>
            </a:r>
          </a:p>
          <a:p>
            <a:pPr marL="285750" indent="-285750" algn="just">
              <a:lnSpc>
                <a:spcPct val="100000"/>
              </a:lnSpc>
              <a:spcBef>
                <a:spcPts val="10"/>
              </a:spcBef>
              <a:buFont typeface="Wingdings" panose="05000000000000000000" pitchFamily="2" charset="2"/>
              <a:buChar char="§"/>
            </a:pPr>
            <a:endParaRPr dirty="0">
              <a:latin typeface="Times New Roman"/>
              <a:cs typeface="Times New Roman"/>
            </a:endParaRPr>
          </a:p>
          <a:p>
            <a:pPr marL="355600" indent="-343535" algn="just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355600" algn="l"/>
                <a:tab pos="356235" algn="l"/>
              </a:tabLst>
            </a:pPr>
            <a:r>
              <a:rPr spc="-5" dirty="0">
                <a:latin typeface="Times New Roman"/>
                <a:cs typeface="Times New Roman"/>
              </a:rPr>
              <a:t>Our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project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is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5" dirty="0">
                <a:latin typeface="Times New Roman"/>
                <a:cs typeface="Times New Roman"/>
              </a:rPr>
              <a:t>use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to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School,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home,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hospital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and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heavy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Air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polluted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place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etc.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2" name="object 2"/>
          <p:cNvSpPr txBox="1"/>
          <p:nvPr/>
        </p:nvSpPr>
        <p:spPr>
          <a:xfrm>
            <a:off x="685800" y="609600"/>
            <a:ext cx="5966968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9415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1.5	</a:t>
            </a:r>
            <a:r>
              <a:rPr lang="en-GB" sz="2000" b="1" spc="-5" dirty="0" smtClean="0">
                <a:latin typeface="Times New Roman"/>
                <a:cs typeface="Times New Roman"/>
              </a:rPr>
              <a:t>    </a:t>
            </a:r>
            <a:r>
              <a:rPr sz="2000" b="1" dirty="0" smtClean="0">
                <a:latin typeface="Times New Roman"/>
                <a:cs typeface="Times New Roman"/>
              </a:rPr>
              <a:t>SYSTEM</a:t>
            </a:r>
            <a:r>
              <a:rPr sz="2000" b="1" spc="-20" dirty="0" smtClean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REQUIREMENTS </a:t>
            </a:r>
            <a:r>
              <a:rPr sz="2000" b="1" spc="-10" dirty="0">
                <a:latin typeface="Times New Roman"/>
                <a:cs typeface="Times New Roman"/>
              </a:rPr>
              <a:t>SPECIFICATION</a:t>
            </a:r>
            <a:endParaRPr sz="2000" dirty="0">
              <a:latin typeface="Times New Roman"/>
              <a:cs typeface="Times New Roman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175228"/>
              </p:ext>
            </p:extLst>
          </p:nvPr>
        </p:nvGraphicFramePr>
        <p:xfrm>
          <a:off x="1980184" y="1752600"/>
          <a:ext cx="3378200" cy="4191002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3378200">
                  <a:extLst>
                    <a:ext uri="{9D8B030D-6E8A-4147-A177-3AD203B41FA5}">
                      <a16:colId xmlns:a16="http://schemas.microsoft.com/office/drawing/2014/main" val="4256673671"/>
                    </a:ext>
                  </a:extLst>
                </a:gridCol>
              </a:tblGrid>
              <a:tr h="884602">
                <a:tc>
                  <a:txBody>
                    <a:bodyPr/>
                    <a:lstStyle/>
                    <a:p>
                      <a:pPr marR="70104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Arduino Uno with 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ATMEGA328p 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1675" marR="73025" marT="19050" marB="0"/>
                </a:tc>
                <a:extLst>
                  <a:ext uri="{0D108BD9-81ED-4DB2-BD59-A6C34878D82A}">
                    <a16:rowId xmlns:a16="http://schemas.microsoft.com/office/drawing/2014/main" val="214607948"/>
                  </a:ext>
                </a:extLst>
              </a:tr>
              <a:tr h="6612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MQ-135 Air Quality Sensor 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1675" marR="73025" marT="19050" marB="0"/>
                </a:tc>
                <a:extLst>
                  <a:ext uri="{0D108BD9-81ED-4DB2-BD59-A6C34878D82A}">
                    <a16:rowId xmlns:a16="http://schemas.microsoft.com/office/drawing/2014/main" val="3973398271"/>
                  </a:ext>
                </a:extLst>
              </a:tr>
              <a:tr h="6612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Jumper Wires 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1675" marR="73025" marT="19050" marB="0"/>
                </a:tc>
                <a:extLst>
                  <a:ext uri="{0D108BD9-81ED-4DB2-BD59-A6C34878D82A}">
                    <a16:rowId xmlns:a16="http://schemas.microsoft.com/office/drawing/2014/main" val="1949102945"/>
                  </a:ext>
                </a:extLst>
              </a:tr>
              <a:tr h="661280">
                <a:tc>
                  <a:txBody>
                    <a:bodyPr/>
                    <a:lstStyle/>
                    <a:p>
                      <a:pPr marR="68961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16x4 LCD display 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1675" marR="73025" marT="19050" marB="0"/>
                </a:tc>
                <a:extLst>
                  <a:ext uri="{0D108BD9-81ED-4DB2-BD59-A6C34878D82A}">
                    <a16:rowId xmlns:a16="http://schemas.microsoft.com/office/drawing/2014/main" val="2269594514"/>
                  </a:ext>
                </a:extLst>
              </a:tr>
              <a:tr h="6612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Breadboard 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1675" marR="73025" marT="19050" marB="0"/>
                </a:tc>
                <a:extLst>
                  <a:ext uri="{0D108BD9-81ED-4DB2-BD59-A6C34878D82A}">
                    <a16:rowId xmlns:a16="http://schemas.microsoft.com/office/drawing/2014/main" val="3857024372"/>
                  </a:ext>
                </a:extLst>
              </a:tr>
              <a:tr h="6612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Coper board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1675" marR="73025" marT="19050" marB="0"/>
                </a:tc>
                <a:extLst>
                  <a:ext uri="{0D108BD9-81ED-4DB2-BD59-A6C34878D82A}">
                    <a16:rowId xmlns:a16="http://schemas.microsoft.com/office/drawing/2014/main" val="1545018969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542715"/>
              </p:ext>
            </p:extLst>
          </p:nvPr>
        </p:nvGraphicFramePr>
        <p:xfrm>
          <a:off x="5943600" y="1740159"/>
          <a:ext cx="3378200" cy="4191002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3378200">
                  <a:extLst>
                    <a:ext uri="{9D8B030D-6E8A-4147-A177-3AD203B41FA5}">
                      <a16:colId xmlns:a16="http://schemas.microsoft.com/office/drawing/2014/main" val="2839673978"/>
                    </a:ext>
                  </a:extLst>
                </a:gridCol>
              </a:tblGrid>
              <a:tr h="8846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3x 200k register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1675" marR="73025" marT="19050" marB="0"/>
                </a:tc>
                <a:extLst>
                  <a:ext uri="{0D108BD9-81ED-4DB2-BD59-A6C34878D82A}">
                    <a16:rowId xmlns:a16="http://schemas.microsoft.com/office/drawing/2014/main" val="3445439286"/>
                  </a:ext>
                </a:extLst>
              </a:tr>
              <a:tr h="6612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1x 16.000 MHZ crystal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1675" marR="73025" marT="19050" marB="0"/>
                </a:tc>
                <a:extLst>
                  <a:ext uri="{0D108BD9-81ED-4DB2-BD59-A6C34878D82A}">
                    <a16:rowId xmlns:a16="http://schemas.microsoft.com/office/drawing/2014/main" val="967673802"/>
                  </a:ext>
                </a:extLst>
              </a:tr>
              <a:tr h="6612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3x R,Y,G LED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1675" marR="73025" marT="19050" marB="0"/>
                </a:tc>
                <a:extLst>
                  <a:ext uri="{0D108BD9-81ED-4DB2-BD59-A6C34878D82A}">
                    <a16:rowId xmlns:a16="http://schemas.microsoft.com/office/drawing/2014/main" val="1888307869"/>
                  </a:ext>
                </a:extLst>
              </a:tr>
              <a:tr h="6612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1x Atmega328P IC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1675" marR="73025" marT="19050" marB="0"/>
                </a:tc>
                <a:extLst>
                  <a:ext uri="{0D108BD9-81ED-4DB2-BD59-A6C34878D82A}">
                    <a16:rowId xmlns:a16="http://schemas.microsoft.com/office/drawing/2014/main" val="1807260812"/>
                  </a:ext>
                </a:extLst>
              </a:tr>
              <a:tr h="6612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5v battery Charging Module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1675" marR="73025" marT="19050" marB="0"/>
                </a:tc>
                <a:extLst>
                  <a:ext uri="{0D108BD9-81ED-4DB2-BD59-A6C34878D82A}">
                    <a16:rowId xmlns:a16="http://schemas.microsoft.com/office/drawing/2014/main" val="3438927223"/>
                  </a:ext>
                </a:extLst>
              </a:tr>
              <a:tr h="6612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Buzzer 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1675" marR="73025" marT="19050" marB="0"/>
                </a:tc>
                <a:extLst>
                  <a:ext uri="{0D108BD9-81ED-4DB2-BD59-A6C34878D82A}">
                    <a16:rowId xmlns:a16="http://schemas.microsoft.com/office/drawing/2014/main" val="422422884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1898904"/>
            <a:ext cx="7467600" cy="443331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71600" y="304800"/>
            <a:ext cx="5477511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910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1.6	</a:t>
            </a:r>
            <a:r>
              <a:rPr lang="en-GB" sz="2000" b="1" spc="-5" dirty="0" smtClean="0">
                <a:latin typeface="Times New Roman"/>
                <a:cs typeface="Times New Roman"/>
              </a:rPr>
              <a:t>   </a:t>
            </a:r>
            <a:r>
              <a:rPr sz="2000" b="1" spc="-15" dirty="0" smtClean="0">
                <a:latin typeface="Times New Roman"/>
                <a:cs typeface="Times New Roman"/>
              </a:rPr>
              <a:t>DESIGNATING</a:t>
            </a:r>
            <a:r>
              <a:rPr sz="2000" b="1" spc="-55" dirty="0" smtClean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WITH</a:t>
            </a:r>
            <a:r>
              <a:rPr sz="2000" b="1" spc="-30" dirty="0">
                <a:latin typeface="Times New Roman"/>
                <a:cs typeface="Times New Roman"/>
              </a:rPr>
              <a:t> SOFTWARE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5" name="Rectangle 4"/>
          <p:cNvSpPr/>
          <p:nvPr/>
        </p:nvSpPr>
        <p:spPr>
          <a:xfrm>
            <a:off x="1600200" y="1067483"/>
            <a:ext cx="2205732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41020">
              <a:lnSpc>
                <a:spcPct val="107000"/>
              </a:lnSpc>
              <a:spcAft>
                <a:spcPts val="765"/>
              </a:spcAft>
            </a:pPr>
            <a:r>
              <a:rPr lang="en-IN" b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1. First Device</a:t>
            </a:r>
            <a:endParaRPr lang="en-IN" sz="1200" u="sng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3600" y="990600"/>
            <a:ext cx="1794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2. Second device</a:t>
            </a:r>
            <a:endParaRPr lang="en-IN" u="sng" dirty="0"/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676400"/>
            <a:ext cx="686562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453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1906</Words>
  <Application>Microsoft Office PowerPoint</Application>
  <PresentationFormat>Widescreen</PresentationFormat>
  <Paragraphs>448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Consolas</vt:lpstr>
      <vt:lpstr>Microsoft Sans Serif</vt:lpstr>
      <vt:lpstr>Times New Roman</vt:lpstr>
      <vt:lpstr>Wingdings</vt:lpstr>
      <vt:lpstr>Office Theme</vt:lpstr>
      <vt:lpstr>B. P. College of Computer Studies, Gandhinagar  &amp;</vt:lpstr>
      <vt:lpstr>Table of Contents</vt:lpstr>
      <vt:lpstr>PowerPoint Presentation</vt:lpstr>
      <vt:lpstr>PowerPoint Presentation</vt:lpstr>
      <vt:lpstr>PowerPoint Presentation</vt:lpstr>
      <vt:lpstr>1.4   PLANNING ACTIVITIES</vt:lpstr>
      <vt:lpstr>PowerPoint Presentation</vt:lpstr>
      <vt:lpstr>PowerPoint Presentation</vt:lpstr>
      <vt:lpstr>PowerPoint Presentation</vt:lpstr>
      <vt:lpstr>PowerPoint Presentation</vt:lpstr>
      <vt:lpstr>PHASE II: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PHASE III: DEMONSTRATING ON THE KIT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megha shah</dc:creator>
  <cp:lastModifiedBy>Rohit Singh</cp:lastModifiedBy>
  <cp:revision>12</cp:revision>
  <dcterms:created xsi:type="dcterms:W3CDTF">2022-03-28T14:32:35Z</dcterms:created>
  <dcterms:modified xsi:type="dcterms:W3CDTF">2022-04-04T03:24:15Z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2022-02-05T00:00:00Z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2022-03-28T00:00:00Z</vt:filetime>
  </property>
</Properties>
</file>