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72" r:id="rId9"/>
    <p:sldId id="266" r:id="rId10"/>
    <p:sldId id="270" r:id="rId11"/>
    <p:sldId id="271" r:id="rId12"/>
    <p:sldId id="273" r:id="rId13"/>
    <p:sldId id="274" r:id="rId14"/>
    <p:sldId id="261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2E759971-BE78-3D4D-AFEB-103FAFD8E9B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B30AFA-74EF-4D41-8223-F84A858C2B2A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eust.com/eclipse" TargetMode="External"/><Relationship Id="rId2" Type="http://schemas.openxmlformats.org/officeDocument/2006/relationships/hyperlink" Target="http://testng.org/doc/downloa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3195971"/>
            <a:ext cx="7551601" cy="1612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APPIUM MOBILE TESTING</a:t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7978" y="5591153"/>
            <a:ext cx="286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ROHIT JACHAK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SHIVALI SINGHAL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3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effectLst/>
              </a:rPr>
              <a:t>Open Command Prompt and navigate to your Android SDK's \platform-tools\ directory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IN" dirty="0">
                <a:effectLst/>
              </a:rPr>
              <a:t>Run 'adb devices' command. You can see your connected device listed in Command Prompt window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en-IN" dirty="0">
                <a:effectLst/>
              </a:rPr>
              <a:t>Run 'adb start-server' command. It will start ADB server that will be used by Appium to send commands to your Android device.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Now, navigate to Appium directory in your system and start Appium by clicking Appium.exe file.</a:t>
            </a:r>
            <a:endParaRPr lang="en-US" dirty="0">
              <a:effectLst/>
            </a:endParaRPr>
          </a:p>
          <a:p>
            <a:r>
              <a:rPr lang="en-IN" dirty="0">
                <a:effectLst/>
              </a:rPr>
              <a:t>Do not alter the IP address or port number and click 'Launch' button. Your Appium console start at 127.0.0.1:4723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501691" y="146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. Testng </a:t>
            </a:r>
            <a:r>
              <a:rPr lang="en-US" dirty="0" smtClean="0"/>
              <a:t>: </a:t>
            </a:r>
            <a:r>
              <a:rPr lang="en-IN" dirty="0" smtClean="0">
                <a:effectLst/>
              </a:rPr>
              <a:t>TestNG </a:t>
            </a:r>
            <a:r>
              <a:rPr lang="en-IN" dirty="0">
                <a:effectLst/>
              </a:rPr>
              <a:t>is a testing framework designed to simplify a broad range of testing needs, from unit testing to integration testing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://testng.org/doc/download.html</a:t>
            </a:r>
            <a:endParaRPr lang="en-US" dirty="0"/>
          </a:p>
          <a:p>
            <a:r>
              <a:rPr lang="en-US" dirty="0" smtClean="0">
                <a:effectLst/>
              </a:rPr>
              <a:t>- For </a:t>
            </a:r>
            <a:r>
              <a:rPr lang="en-US" dirty="0">
                <a:effectLst/>
              </a:rPr>
              <a:t>Eclipse 3.4 and above, enter </a:t>
            </a:r>
            <a:r>
              <a:rPr lang="en-US" dirty="0">
                <a:effectLst/>
                <a:hlinkClick r:id="rId3"/>
              </a:rPr>
              <a:t>http://beust.com/eclipse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r>
              <a:rPr lang="en-US" dirty="0" smtClean="0">
                <a:effectLst/>
              </a:rPr>
              <a:t>- Go to </a:t>
            </a:r>
            <a:r>
              <a:rPr lang="en-US" dirty="0">
                <a:effectLst/>
              </a:rPr>
              <a:t>eclipse. click on </a:t>
            </a:r>
            <a:r>
              <a:rPr lang="en-US" dirty="0" smtClean="0">
                <a:effectLst/>
              </a:rPr>
              <a:t>help-&gt;install </a:t>
            </a:r>
            <a:r>
              <a:rPr lang="en-US" dirty="0">
                <a:effectLst/>
              </a:rPr>
              <a:t>new </a:t>
            </a:r>
            <a:r>
              <a:rPr lang="en-US" dirty="0" smtClean="0">
                <a:effectLst/>
              </a:rPr>
              <a:t>software-&gt;add </a:t>
            </a:r>
            <a:r>
              <a:rPr lang="en-US" dirty="0">
                <a:effectLst/>
              </a:rPr>
              <a:t>the above link and click on install</a:t>
            </a:r>
            <a:r>
              <a:rPr lang="en-US" dirty="0" smtClean="0">
                <a:effectLst/>
              </a:rPr>
              <a:t>.</a:t>
            </a:r>
            <a:endParaRPr lang="en-US" dirty="0"/>
          </a:p>
          <a:p>
            <a:r>
              <a:rPr lang="en-US" dirty="0">
                <a:effectLst/>
              </a:rPr>
              <a:t>2. Selenium </a:t>
            </a:r>
            <a:r>
              <a:rPr lang="en-US" dirty="0" smtClean="0">
                <a:effectLst/>
              </a:rPr>
              <a:t>web driver </a:t>
            </a:r>
            <a:r>
              <a:rPr lang="en-US" dirty="0">
                <a:effectLst/>
              </a:rPr>
              <a:t>standalone </a:t>
            </a:r>
            <a:r>
              <a:rPr lang="en-US" dirty="0" smtClean="0">
                <a:effectLst/>
              </a:rPr>
              <a:t>2.42.2</a:t>
            </a:r>
          </a:p>
          <a:p>
            <a:r>
              <a:rPr lang="en-US" dirty="0" smtClean="0">
                <a:effectLst/>
              </a:rPr>
              <a:t>3</a:t>
            </a:r>
            <a:r>
              <a:rPr lang="en-US" dirty="0">
                <a:effectLst/>
              </a:rPr>
              <a:t>. Java client 2.1.0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to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UI </a:t>
            </a:r>
            <a:r>
              <a:rPr lang="en-US" sz="2400" dirty="0" err="1" smtClean="0"/>
              <a:t>Automator</a:t>
            </a:r>
            <a:r>
              <a:rPr lang="en-US" sz="2400" dirty="0" smtClean="0"/>
              <a:t> to detect element on mobile device</a:t>
            </a:r>
            <a:endParaRPr lang="en-US" sz="2400" dirty="0"/>
          </a:p>
        </p:txBody>
      </p:sp>
      <p:pic>
        <p:nvPicPr>
          <p:cNvPr id="6" name="Content Placeholder 5" descr="UIautoma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0" b="10940"/>
          <a:stretch>
            <a:fillRect/>
          </a:stretch>
        </p:blipFill>
        <p:spPr>
          <a:xfrm>
            <a:off x="436192" y="2693813"/>
            <a:ext cx="8197848" cy="3989410"/>
          </a:xfrm>
        </p:spPr>
      </p:pic>
    </p:spTree>
    <p:extLst>
      <p:ext uri="{BB962C8B-B14F-4D97-AF65-F5344CB8AC3E}">
        <p14:creationId xmlns:p14="http://schemas.microsoft.com/office/powerpoint/2010/main" val="8615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Limitations using APPIUM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>
                <a:effectLst/>
              </a:rPr>
              <a:t>Appium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does not support testing of Android Version lower than 4.2</a:t>
            </a:r>
          </a:p>
          <a:p>
            <a:pPr lvl="0" algn="just"/>
            <a:r>
              <a:rPr lang="en-US" dirty="0">
                <a:effectLst/>
              </a:rPr>
              <a:t>Limited support for hybrid app testing. </a:t>
            </a:r>
            <a:r>
              <a:rPr lang="en-US" dirty="0" err="1">
                <a:effectLst/>
              </a:rPr>
              <a:t>eg</a:t>
            </a:r>
            <a:r>
              <a:rPr lang="en-US" dirty="0">
                <a:effectLst/>
              </a:rPr>
              <a:t>: not possible to test the switching action of application from the web app to native and vice-versa.</a:t>
            </a:r>
          </a:p>
          <a:p>
            <a:pPr algn="just"/>
            <a:r>
              <a:rPr lang="en-US" dirty="0" smtClean="0">
                <a:effectLst/>
              </a:rPr>
              <a:t>There is </a:t>
            </a:r>
            <a:r>
              <a:rPr lang="en-US" dirty="0">
                <a:effectLst/>
              </a:rPr>
              <a:t>n</a:t>
            </a:r>
            <a:r>
              <a:rPr lang="en-US" dirty="0" smtClean="0">
                <a:effectLst/>
              </a:rPr>
              <a:t>o </a:t>
            </a:r>
            <a:r>
              <a:rPr lang="en-US" dirty="0">
                <a:effectLst/>
              </a:rPr>
              <a:t>support to run </a:t>
            </a:r>
            <a:r>
              <a:rPr lang="en-US" dirty="0" err="1">
                <a:effectLst/>
              </a:rPr>
              <a:t>Appium</a:t>
            </a:r>
            <a:r>
              <a:rPr lang="en-US" dirty="0">
                <a:effectLst/>
              </a:rPr>
              <a:t> Inspector on Microsoft Windows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Appium.io</a:t>
            </a:r>
            <a:endParaRPr lang="en-US" dirty="0" smtClean="0"/>
          </a:p>
          <a:p>
            <a:r>
              <a:rPr lang="en-US" dirty="0" smtClean="0"/>
              <a:t>Guru99</a:t>
            </a:r>
          </a:p>
          <a:p>
            <a:r>
              <a:rPr lang="en-US" dirty="0" err="1" smtClean="0"/>
              <a:t>Developer.android.com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videotution</a:t>
            </a:r>
            <a:endParaRPr lang="en-US" dirty="0" smtClean="0"/>
          </a:p>
          <a:p>
            <a:r>
              <a:rPr lang="en-US" dirty="0" err="1" smtClean="0"/>
              <a:t>Apk</a:t>
            </a:r>
            <a:r>
              <a:rPr lang="en-US" dirty="0" smtClean="0"/>
              <a:t> info(from Play Store).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756431"/>
            <a:ext cx="7716837" cy="14478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8000" dirty="0"/>
              <a:t> THANK YOU !!</a:t>
            </a:r>
            <a:br>
              <a:rPr lang="en-US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487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717947"/>
            <a:ext cx="7716837" cy="1447800"/>
          </a:xfrm>
        </p:spPr>
        <p:txBody>
          <a:bodyPr/>
          <a:lstStyle/>
          <a:p>
            <a:pPr algn="ctr"/>
            <a:r>
              <a:rPr lang="en-US" sz="8000" dirty="0"/>
              <a:t>Any questions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sz="8800" dirty="0" smtClean="0"/>
              <a:t>???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241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APPIUM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3012142"/>
            <a:ext cx="7716838" cy="338865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300" dirty="0">
                <a:effectLst/>
              </a:rPr>
              <a:t> </a:t>
            </a:r>
            <a:r>
              <a:rPr lang="en-US" sz="2300" dirty="0" err="1" smtClean="0">
                <a:effectLst/>
              </a:rPr>
              <a:t>Appium</a:t>
            </a:r>
            <a:r>
              <a:rPr lang="en-US" sz="2300" dirty="0" smtClean="0">
                <a:effectLst/>
              </a:rPr>
              <a:t> is an http server written using </a:t>
            </a:r>
            <a:r>
              <a:rPr lang="en-US" sz="2300" dirty="0" err="1" smtClean="0">
                <a:effectLst/>
              </a:rPr>
              <a:t>node.js</a:t>
            </a:r>
            <a:r>
              <a:rPr lang="en-US" sz="2300" dirty="0" smtClean="0">
                <a:effectLst/>
              </a:rPr>
              <a:t> and drives </a:t>
            </a:r>
            <a:r>
              <a:rPr lang="en-US" sz="2300" dirty="0" err="1" smtClean="0">
                <a:effectLst/>
              </a:rPr>
              <a:t>ios</a:t>
            </a:r>
            <a:r>
              <a:rPr lang="en-US" sz="2300" dirty="0" smtClean="0">
                <a:effectLst/>
              </a:rPr>
              <a:t> and android session using </a:t>
            </a:r>
            <a:r>
              <a:rPr lang="en-US" sz="2300" dirty="0" err="1" smtClean="0">
                <a:effectLst/>
              </a:rPr>
              <a:t>webdriver</a:t>
            </a:r>
            <a:r>
              <a:rPr lang="en-US" sz="2300" dirty="0" smtClean="0">
                <a:effectLst/>
              </a:rPr>
              <a:t> JSON wire protocol.</a:t>
            </a:r>
          </a:p>
          <a:p>
            <a:pPr lvl="0" algn="just"/>
            <a:r>
              <a:rPr lang="en-IN" sz="2300" dirty="0">
                <a:effectLst/>
              </a:rPr>
              <a:t>When Appium is downloaded and </a:t>
            </a:r>
            <a:r>
              <a:rPr lang="en-IN" sz="2300" dirty="0" smtClean="0">
                <a:effectLst/>
              </a:rPr>
              <a:t>installed</a:t>
            </a:r>
            <a:r>
              <a:rPr lang="en-US" sz="2300" dirty="0" smtClean="0">
                <a:effectLst/>
              </a:rPr>
              <a:t>, </a:t>
            </a:r>
            <a:r>
              <a:rPr lang="en-IN" sz="2000" dirty="0">
                <a:effectLst/>
              </a:rPr>
              <a:t>then a server is setup on our machine that exposes a REST API</a:t>
            </a:r>
            <a:r>
              <a:rPr lang="en-IN" sz="2000" dirty="0" smtClean="0">
                <a:effectLst/>
              </a:rPr>
              <a:t>.</a:t>
            </a:r>
            <a:endParaRPr lang="en-US" sz="2300" dirty="0" smtClean="0">
              <a:effectLst/>
            </a:endParaRPr>
          </a:p>
          <a:p>
            <a:pPr lvl="0"/>
            <a:r>
              <a:rPr lang="en-IN" sz="2300" dirty="0">
                <a:effectLst/>
              </a:rPr>
              <a:t>It receives connection and command request from the client and execute that command on mobile devices (Android / iOS).</a:t>
            </a:r>
            <a:endParaRPr lang="en-US" sz="2300" dirty="0">
              <a:effectLst/>
            </a:endParaRPr>
          </a:p>
          <a:p>
            <a:r>
              <a:rPr lang="en-IN" sz="2300" dirty="0">
                <a:effectLst/>
              </a:rPr>
              <a:t>It responds back with HTTP responses. </a:t>
            </a:r>
            <a:r>
              <a:rPr lang="en-US" sz="2300" dirty="0" smtClean="0">
                <a:effectLst/>
              </a:rPr>
              <a:t>F</a:t>
            </a:r>
            <a:r>
              <a:rPr lang="en-IN" sz="2300" dirty="0" smtClean="0">
                <a:effectLst/>
              </a:rPr>
              <a:t>ramework such as:</a:t>
            </a:r>
          </a:p>
          <a:p>
            <a:r>
              <a:rPr lang="en-IN" sz="2600" dirty="0" smtClean="0">
                <a:effectLst/>
              </a:rPr>
              <a:t>Apple </a:t>
            </a:r>
            <a:r>
              <a:rPr lang="en-IN" sz="2600" dirty="0">
                <a:effectLst/>
              </a:rPr>
              <a:t>Instruments for iOS </a:t>
            </a:r>
            <a:r>
              <a:rPr lang="en-IN" sz="2600" dirty="0" smtClean="0">
                <a:effectLst/>
              </a:rPr>
              <a:t>, </a:t>
            </a:r>
            <a:r>
              <a:rPr lang="en-IN" sz="2600" dirty="0">
                <a:effectLst/>
              </a:rPr>
              <a:t>Google UIAutomator for Android API level 16 or higher</a:t>
            </a:r>
            <a:endParaRPr lang="en-US" sz="26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35" y="1708377"/>
            <a:ext cx="7716837" cy="1447800"/>
          </a:xfrm>
        </p:spPr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Appium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US" dirty="0" smtClean="0">
                <a:effectLst/>
              </a:rPr>
              <a:t>Provides open source, cross</a:t>
            </a:r>
            <a:r>
              <a:rPr lang="en-US" dirty="0">
                <a:effectLst/>
              </a:rPr>
              <a:t>-platform solution for native and hybrid mobile automation i.e. Android and </a:t>
            </a:r>
            <a:r>
              <a:rPr lang="en-US" dirty="0" err="1">
                <a:effectLst/>
              </a:rPr>
              <a:t>iOS</a:t>
            </a:r>
            <a:r>
              <a:rPr lang="en-US" dirty="0">
                <a:effectLst/>
              </a:rPr>
              <a:t>.</a:t>
            </a:r>
          </a:p>
          <a:p>
            <a:pPr lvl="0" algn="just"/>
            <a:r>
              <a:rPr lang="en-US" dirty="0">
                <a:effectLst/>
              </a:rPr>
              <a:t>Allows you to communicate with other </a:t>
            </a:r>
            <a:r>
              <a:rPr lang="en-US" dirty="0">
                <a:solidFill>
                  <a:srgbClr val="FFFFFF"/>
                </a:solidFill>
                <a:effectLst/>
              </a:rPr>
              <a:t>Android apps </a:t>
            </a:r>
            <a:r>
              <a:rPr lang="en-US" dirty="0" smtClean="0">
                <a:solidFill>
                  <a:srgbClr val="FFFF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not </a:t>
            </a:r>
            <a:r>
              <a:rPr lang="en-US" dirty="0">
                <a:effectLst/>
              </a:rPr>
              <a:t>only app under the test. For example, you can start another app from app under the test (for example, Camera app)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 smtClean="0">
                <a:effectLst/>
              </a:rPr>
              <a:t>It is build </a:t>
            </a:r>
            <a:r>
              <a:rPr lang="en-US" dirty="0">
                <a:effectLst/>
              </a:rPr>
              <a:t>on idea that testing native app don’t require </a:t>
            </a:r>
            <a:r>
              <a:rPr lang="en-US" dirty="0" err="1">
                <a:effectLst/>
              </a:rPr>
              <a:t>sdk</a:t>
            </a:r>
            <a:r>
              <a:rPr lang="en-US" dirty="0">
                <a:effectLst/>
              </a:rPr>
              <a:t> or recompiling app and use test practices, framework and your own tools.</a:t>
            </a:r>
          </a:p>
          <a:p>
            <a:pPr lvl="0"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32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>
                <a:effectLst/>
              </a:rPr>
              <a:t>It is “black box”. You can test not only app developed by yourself but any *.</a:t>
            </a:r>
            <a:r>
              <a:rPr lang="en-US" dirty="0" err="1">
                <a:effectLst/>
              </a:rPr>
              <a:t>apk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solidFill>
                  <a:srgbClr val="FFFFFF"/>
                </a:solidFill>
                <a:effectLst/>
              </a:rPr>
              <a:t>installed </a:t>
            </a:r>
            <a:r>
              <a:rPr lang="en-US" dirty="0" smtClean="0">
                <a:effectLst/>
              </a:rPr>
              <a:t>on </a:t>
            </a:r>
            <a:r>
              <a:rPr lang="en-US" dirty="0">
                <a:effectLst/>
              </a:rPr>
              <a:t>your phone or emulator. Internal implementation of the app is not limitation for testing (except some rules related to UI definition like defining content-description text).</a:t>
            </a:r>
          </a:p>
          <a:p>
            <a:pPr lvl="0" algn="just"/>
            <a:r>
              <a:rPr lang="en-US" dirty="0">
                <a:effectLst/>
              </a:rPr>
              <a:t>You can write tests with your favorite </a:t>
            </a:r>
            <a:r>
              <a:rPr lang="en-US" dirty="0" smtClean="0">
                <a:effectLst/>
              </a:rPr>
              <a:t>development </a:t>
            </a:r>
            <a:r>
              <a:rPr lang="en-US" dirty="0">
                <a:effectLst/>
              </a:rPr>
              <a:t>tools using any </a:t>
            </a:r>
            <a:r>
              <a:rPr lang="en-US" dirty="0" err="1">
                <a:effectLst/>
              </a:rPr>
              <a:t>WebDriver</a:t>
            </a:r>
            <a:r>
              <a:rPr lang="en-US" dirty="0">
                <a:effectLst/>
              </a:rPr>
              <a:t> compatible language such as Java, Objective-C, JavaScript with </a:t>
            </a:r>
            <a:r>
              <a:rPr lang="en-US" dirty="0" err="1">
                <a:effectLst/>
              </a:rPr>
              <a:t>node.js</a:t>
            </a:r>
            <a:r>
              <a:rPr lang="en-US" dirty="0">
                <a:effectLst/>
              </a:rPr>
              <a:t>, PHP, Ruby, Python, C#… All you need </a:t>
            </a:r>
            <a:r>
              <a:rPr lang="en-US" dirty="0">
                <a:solidFill>
                  <a:srgbClr val="FFFFFF"/>
                </a:solidFill>
                <a:effectLst/>
              </a:rPr>
              <a:t>are Selenium </a:t>
            </a:r>
            <a:r>
              <a:rPr lang="en-US" dirty="0" err="1" smtClean="0">
                <a:solidFill>
                  <a:srgbClr val="FFFFFF"/>
                </a:solidFill>
                <a:effectLst/>
              </a:rPr>
              <a:t>WebDriver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and </a:t>
            </a:r>
            <a:r>
              <a:rPr lang="en-US" dirty="0">
                <a:effectLst/>
              </a:rPr>
              <a:t>language specific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206231"/>
            <a:ext cx="7716837" cy="14478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DIFFERENCE BETWEEN SELENDROID AND APPIUM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131170"/>
              </p:ext>
            </p:extLst>
          </p:nvPr>
        </p:nvGraphicFramePr>
        <p:xfrm>
          <a:off x="712788" y="1152656"/>
          <a:ext cx="7716837" cy="551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79"/>
                <a:gridCol w="2572279"/>
                <a:gridCol w="2572279"/>
              </a:tblGrid>
              <a:tr h="421458">
                <a:tc>
                  <a:txBody>
                    <a:bodyPr/>
                    <a:lstStyle/>
                    <a:p>
                      <a:r>
                        <a:rPr lang="en-US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selendroid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Appium</a:t>
                      </a:r>
                      <a:endParaRPr lang="en-US" dirty="0"/>
                    </a:p>
                  </a:txBody>
                  <a:tcPr/>
                </a:tc>
              </a:tr>
              <a:tr h="421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Supported platforms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Android, IOS</a:t>
                      </a:r>
                      <a:endParaRPr lang="en-US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Ios, android, firefox os</a:t>
                      </a:r>
                    </a:p>
                  </a:txBody>
                  <a:tcPr marL="68580" marR="68580" marT="0" marB="0"/>
                </a:tc>
              </a:tr>
              <a:tr h="421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Mobile App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Native hybrid mobile web &amp; web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Native, </a:t>
                      </a: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hybrid, mobile web &amp; web</a:t>
                      </a:r>
                    </a:p>
                  </a:txBody>
                  <a:tcPr marL="68580" marR="68580" marT="0" marB="0"/>
                </a:tc>
              </a:tr>
              <a:tr h="421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Cross platform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  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yes</a:t>
                      </a:r>
                    </a:p>
                  </a:txBody>
                  <a:tcPr marL="68580" marR="68580" marT="0" marB="0"/>
                </a:tc>
              </a:tr>
              <a:tr h="421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User agent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  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421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emulator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421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Real device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421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Selenium grid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2078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System requirement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Tested to run on mac,linux windows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Java sdk(min 1.6) is installed and JAVA_HOME is configured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Latest android sdk is installed and ANDROID_HOME is installed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Android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Mac </a:t>
                      </a:r>
                      <a:r>
                        <a:rPr lang="en-US" sz="1400" dirty="0" err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os</a:t>
                      </a: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x 10.7+ or windows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7+ or </a:t>
                      </a:r>
                      <a:r>
                        <a:rPr lang="en-US" sz="1400" dirty="0" err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linux</a:t>
                      </a: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androidsdk</a:t>
                      </a: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&gt;16 </a:t>
                      </a:r>
                      <a:r>
                        <a:rPr lang="en-US" sz="1400" dirty="0" err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sdk</a:t>
                      </a: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&lt;16 in selenium mode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MAC OSX 10.7+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XCODE 4.5+ w/command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Line tools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2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90372"/>
              </p:ext>
            </p:extLst>
          </p:nvPr>
        </p:nvGraphicFramePr>
        <p:xfrm>
          <a:off x="273673" y="1371600"/>
          <a:ext cx="8587008" cy="49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491"/>
                <a:gridCol w="4392517"/>
              </a:tblGrid>
              <a:tr h="68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ＭＳ 明朝"/>
                          <a:cs typeface="Times New Roman" panose="02020603050405020304" pitchFamily="18" charset="0"/>
                        </a:rPr>
                        <a:t>            SIMULATOR/EMULATOR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ＭＳ 明朝"/>
                          <a:cs typeface="Times New Roman" panose="02020603050405020304" pitchFamily="18" charset="0"/>
                        </a:rPr>
                        <a:t>                    REAL DEVICE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2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situations where the deadline to produce text execution results are short and purchasing the required mobile devices may be not possible.  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real device allows the testers to test almost all the real time scenarios which can be tested for the mobile applications.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58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wide gamut of mobile devices creates the problems, whereby the testers are not confident about which mobile devices to invest in for testing, considering the budget constraints. Emulator/simulator (s) is tailor made for this type of situation(s).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real device allows the testers to test even usability issues like the look and feel of the application, color resolution of the screen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Emulator/simulator(s) are in most cases open and free software which can be very easily downloaded from Internet and ready to be tested for.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real devices allow stringent performance testing issues like working with a real time transport application for 15 hours continuously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emulator/simulators are not able to simulate the battery issues.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world devices can easily perform the same.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2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easier to do web application testing when it comes to opening the web application. 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on real devices provides more in terms of reliability.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9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84" y="1686006"/>
            <a:ext cx="7716837" cy="14478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sz="2400" dirty="0"/>
              <a:t>Step by </a:t>
            </a:r>
            <a:r>
              <a:rPr lang="en-US" sz="2400" dirty="0" smtClean="0"/>
              <a:t>step demonstration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74339"/>
            <a:ext cx="7716838" cy="3611771"/>
          </a:xfrm>
        </p:spPr>
        <p:txBody>
          <a:bodyPr>
            <a:noAutofit/>
          </a:bodyPr>
          <a:lstStyle/>
          <a:p>
            <a:r>
              <a:rPr lang="en-IN" dirty="0">
                <a:effectLst/>
              </a:rPr>
              <a:t>Install Android SDK in your system</a:t>
            </a:r>
            <a:r>
              <a:rPr lang="en-IN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(guru99.com)</a:t>
            </a:r>
            <a:endParaRPr lang="en-US" dirty="0">
              <a:effectLst/>
            </a:endParaRPr>
          </a:p>
          <a:p>
            <a:r>
              <a:rPr lang="en-IN" dirty="0">
                <a:effectLst/>
              </a:rPr>
              <a:t>Go to Control panel  </a:t>
            </a:r>
            <a:r>
              <a:rPr lang="en-IN" dirty="0" smtClean="0">
                <a:effectLst/>
              </a:rPr>
              <a:t>and set environment variables</a:t>
            </a:r>
          </a:p>
          <a:p>
            <a:r>
              <a:rPr lang="en-IN" dirty="0">
                <a:effectLst/>
              </a:rPr>
              <a:t>Start your Android emulator or </a:t>
            </a:r>
            <a:r>
              <a:rPr lang="en-IN" dirty="0" smtClean="0">
                <a:effectLst/>
              </a:rPr>
              <a:t>attach </a:t>
            </a:r>
            <a:r>
              <a:rPr lang="en-IN" dirty="0">
                <a:effectLst/>
              </a:rPr>
              <a:t>any Android device to your </a:t>
            </a:r>
            <a:r>
              <a:rPr lang="en-IN" dirty="0" smtClean="0">
                <a:effectLst/>
              </a:rPr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1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br>
              <a:rPr lang="en-US" dirty="0" smtClean="0"/>
            </a:br>
            <a:r>
              <a:rPr lang="en-US" sz="4000" dirty="0" smtClean="0"/>
              <a:t>(in system variables)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ANDROID_HOME </a:t>
            </a:r>
            <a:r>
              <a:rPr lang="pl-PL" dirty="0" smtClean="0"/>
              <a:t>:  C</a:t>
            </a:r>
            <a:r>
              <a:rPr lang="pl-PL" dirty="0"/>
              <a:t>:\Program </a:t>
            </a:r>
            <a:r>
              <a:rPr lang="pl-PL" dirty="0" err="1"/>
              <a:t>Files</a:t>
            </a:r>
            <a:r>
              <a:rPr lang="pl-PL" dirty="0"/>
              <a:t>\android-</a:t>
            </a:r>
            <a:r>
              <a:rPr lang="pl-PL" dirty="0" err="1"/>
              <a:t>sdk</a:t>
            </a:r>
            <a:r>
              <a:rPr lang="pl-PL" dirty="0"/>
              <a:t>-</a:t>
            </a:r>
            <a:r>
              <a:rPr lang="pl-PL" dirty="0" err="1"/>
              <a:t>windows</a:t>
            </a:r>
            <a:r>
              <a:rPr lang="pl-PL" dirty="0" smtClean="0"/>
              <a:t>\</a:t>
            </a:r>
          </a:p>
          <a:p>
            <a:r>
              <a:rPr lang="pl-PL" dirty="0">
                <a:effectLst/>
              </a:rPr>
              <a:t>JAVA_HOME </a:t>
            </a:r>
            <a:r>
              <a:rPr lang="pl-PL" dirty="0" smtClean="0">
                <a:effectLst/>
              </a:rPr>
              <a:t>: </a:t>
            </a:r>
            <a:r>
              <a:rPr lang="pl-PL" dirty="0">
                <a:effectLst/>
              </a:rPr>
              <a:t> C:\Program </a:t>
            </a:r>
            <a:r>
              <a:rPr lang="pl-PL" dirty="0" err="1">
                <a:effectLst/>
              </a:rPr>
              <a:t>Files</a:t>
            </a:r>
            <a:r>
              <a:rPr lang="pl-PL" dirty="0">
                <a:effectLst/>
              </a:rPr>
              <a:t>\Java\jdk1.8.0_45</a:t>
            </a:r>
          </a:p>
          <a:p>
            <a:r>
              <a:rPr lang="pl-PL" dirty="0">
                <a:effectLst/>
              </a:rPr>
              <a:t>PATH </a:t>
            </a:r>
            <a:r>
              <a:rPr lang="pl-PL" dirty="0" smtClean="0">
                <a:effectLst/>
              </a:rPr>
              <a:t>:  C</a:t>
            </a:r>
            <a:r>
              <a:rPr lang="pl-PL" dirty="0">
                <a:effectLst/>
              </a:rPr>
              <a:t>:\Program </a:t>
            </a:r>
            <a:r>
              <a:rPr lang="pl-PL" dirty="0" err="1">
                <a:effectLst/>
              </a:rPr>
              <a:t>Files</a:t>
            </a:r>
            <a:r>
              <a:rPr lang="pl-PL" dirty="0">
                <a:effectLst/>
              </a:rPr>
              <a:t>\android-</a:t>
            </a:r>
            <a:r>
              <a:rPr lang="pl-PL" dirty="0" err="1">
                <a:effectLst/>
              </a:rPr>
              <a:t>sdk</a:t>
            </a:r>
            <a:r>
              <a:rPr lang="pl-PL" dirty="0">
                <a:effectLst/>
              </a:rPr>
              <a:t>-</a:t>
            </a:r>
            <a:r>
              <a:rPr lang="pl-PL" dirty="0" err="1">
                <a:effectLst/>
              </a:rPr>
              <a:t>windows</a:t>
            </a:r>
            <a:r>
              <a:rPr lang="pl-PL" dirty="0">
                <a:effectLst/>
              </a:rPr>
              <a:t>\</a:t>
            </a:r>
            <a:r>
              <a:rPr lang="pl-PL" dirty="0" err="1">
                <a:effectLst/>
              </a:rPr>
              <a:t>tools</a:t>
            </a:r>
            <a:r>
              <a:rPr lang="pl-PL" dirty="0" smtClean="0">
                <a:effectLst/>
              </a:rPr>
              <a:t>;     C</a:t>
            </a:r>
            <a:r>
              <a:rPr lang="pl-PL" dirty="0">
                <a:effectLst/>
              </a:rPr>
              <a:t>:\Program </a:t>
            </a:r>
            <a:r>
              <a:rPr lang="pl-PL" dirty="0" err="1">
                <a:effectLst/>
              </a:rPr>
              <a:t>Files</a:t>
            </a:r>
            <a:r>
              <a:rPr lang="pl-PL" dirty="0">
                <a:effectLst/>
              </a:rPr>
              <a:t>\android-</a:t>
            </a:r>
            <a:r>
              <a:rPr lang="pl-PL" dirty="0" err="1">
                <a:effectLst/>
              </a:rPr>
              <a:t>sdk</a:t>
            </a:r>
            <a:r>
              <a:rPr lang="pl-PL" dirty="0">
                <a:effectLst/>
              </a:rPr>
              <a:t>-</a:t>
            </a:r>
            <a:r>
              <a:rPr lang="pl-PL" dirty="0" err="1">
                <a:effectLst/>
              </a:rPr>
              <a:t>windows</a:t>
            </a:r>
            <a:r>
              <a:rPr lang="pl-PL" dirty="0">
                <a:effectLst/>
              </a:rPr>
              <a:t>\platform-</a:t>
            </a:r>
            <a:r>
              <a:rPr lang="pl-PL" dirty="0" err="1">
                <a:effectLst/>
              </a:rPr>
              <a:t>tools</a:t>
            </a:r>
            <a:r>
              <a:rPr lang="pl-PL" dirty="0">
                <a:effectLst/>
              </a:rPr>
              <a:t>;%</a:t>
            </a:r>
            <a:r>
              <a:rPr lang="pl-PL" dirty="0" err="1">
                <a:effectLst/>
              </a:rPr>
              <a:t>SystemRoot</a:t>
            </a:r>
            <a:r>
              <a:rPr lang="pl-PL" dirty="0">
                <a:effectLst/>
              </a:rPr>
              <a:t>%\system32\</a:t>
            </a:r>
            <a:r>
              <a:rPr lang="pl-PL" dirty="0" smtClean="0">
                <a:effectLst/>
              </a:rPr>
              <a:t>;    C</a:t>
            </a:r>
            <a:r>
              <a:rPr lang="pl-PL" dirty="0">
                <a:effectLst/>
              </a:rPr>
              <a:t>:\Program </a:t>
            </a:r>
            <a:r>
              <a:rPr lang="pl-PL" dirty="0" err="1">
                <a:effectLst/>
              </a:rPr>
              <a:t>Files</a:t>
            </a:r>
            <a:r>
              <a:rPr lang="pl-PL" dirty="0">
                <a:effectLst/>
              </a:rPr>
              <a:t>\Java\jdk1.8.0_45\bin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564342"/>
            <a:ext cx="7716837" cy="1447800"/>
          </a:xfrm>
        </p:spPr>
        <p:txBody>
          <a:bodyPr/>
          <a:lstStyle/>
          <a:p>
            <a:r>
              <a:rPr lang="en-US" dirty="0"/>
              <a:t>Android mobile device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7" y="3012142"/>
            <a:ext cx="8248189" cy="33886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 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5" y="2953627"/>
            <a:ext cx="4586238" cy="3505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51" y="2895111"/>
            <a:ext cx="383898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2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2436</TotalTime>
  <Words>717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明朝</vt:lpstr>
      <vt:lpstr>Arial Rounded MT Bold</vt:lpstr>
      <vt:lpstr>Cambria</vt:lpstr>
      <vt:lpstr>Times New Roman</vt:lpstr>
      <vt:lpstr>Sky</vt:lpstr>
      <vt:lpstr>APPIUM MOBILE TESTING  </vt:lpstr>
      <vt:lpstr>Introduction to APPIUM</vt:lpstr>
      <vt:lpstr>Why Appium? </vt:lpstr>
      <vt:lpstr>Continued..</vt:lpstr>
      <vt:lpstr>DIFFERENCE BETWEEN SELENDROID AND APPIUM </vt:lpstr>
      <vt:lpstr>PowerPoint Presentation</vt:lpstr>
      <vt:lpstr>Step by step demonstration   </vt:lpstr>
      <vt:lpstr>Environment variables (in system variables)</vt:lpstr>
      <vt:lpstr>Android mobile device setup </vt:lpstr>
      <vt:lpstr>Continued...</vt:lpstr>
      <vt:lpstr>Continued..</vt:lpstr>
      <vt:lpstr>Libraries to be added</vt:lpstr>
      <vt:lpstr>UI Automator to detect element on mobile device</vt:lpstr>
      <vt:lpstr>Limitations using APPIUM </vt:lpstr>
      <vt:lpstr>Websites Used</vt:lpstr>
      <vt:lpstr>  THANK YOU !! </vt:lpstr>
      <vt:lpstr>Any questions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 MOBILE TESTING  </dc:title>
  <dc:creator>Shivali Singhal</dc:creator>
  <cp:lastModifiedBy>rohit jachak</cp:lastModifiedBy>
  <cp:revision>31</cp:revision>
  <dcterms:created xsi:type="dcterms:W3CDTF">2015-04-13T04:49:46Z</dcterms:created>
  <dcterms:modified xsi:type="dcterms:W3CDTF">2015-04-23T18:58:11Z</dcterms:modified>
</cp:coreProperties>
</file>