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8" r:id="rId6"/>
    <p:sldId id="278" r:id="rId7"/>
    <p:sldId id="309" r:id="rId8"/>
    <p:sldId id="263" r:id="rId9"/>
    <p:sldId id="310" r:id="rId10"/>
    <p:sldId id="311" r:id="rId11"/>
    <p:sldId id="316" r:id="rId12"/>
    <p:sldId id="315" r:id="rId13"/>
    <p:sldId id="318"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0583"/>
    <a:srgbClr val="AD5C4D"/>
    <a:srgbClr val="637700"/>
    <a:srgbClr val="636A58"/>
    <a:srgbClr val="505A47"/>
    <a:srgbClr val="D1D8B7"/>
    <a:srgbClr val="A09D79"/>
    <a:srgbClr val="543E35"/>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0" y="-89647"/>
            <a:ext cx="12192000" cy="2339788"/>
          </a:xfrm>
        </p:spPr>
        <p:txBody>
          <a:bodyPr anchor="ct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Developing an Automated Computational Genomics Pipeline for Breast Cancer Detection Using NGS</a:t>
            </a:r>
          </a:p>
        </p:txBody>
      </p:sp>
      <p:sp>
        <p:nvSpPr>
          <p:cNvPr id="2" name="TextBox 1">
            <a:extLst>
              <a:ext uri="{FF2B5EF4-FFF2-40B4-BE49-F238E27FC236}">
                <a16:creationId xmlns:a16="http://schemas.microsoft.com/office/drawing/2014/main" id="{0B2BAF4F-8859-6860-A4CD-CE0FE1AAB73B}"/>
              </a:ext>
            </a:extLst>
          </p:cNvPr>
          <p:cNvSpPr txBox="1"/>
          <p:nvPr/>
        </p:nvSpPr>
        <p:spPr>
          <a:xfrm>
            <a:off x="349625" y="4679577"/>
            <a:ext cx="11672046" cy="2441694"/>
          </a:xfrm>
          <a:prstGeom prst="rect">
            <a:avLst/>
          </a:prstGeom>
          <a:noFill/>
        </p:spPr>
        <p:txBody>
          <a:bodyPr wrap="square" rtlCol="0">
            <a:spAutoFit/>
          </a:bodyPr>
          <a:lstStyle/>
          <a:p>
            <a:pPr algn="ctr">
              <a:lnSpc>
                <a:spcPct val="150000"/>
              </a:lnSpc>
              <a:spcAft>
                <a:spcPts val="800"/>
              </a:spcAft>
            </a:pPr>
            <a:r>
              <a:rPr lang="en-IN" sz="1800" b="1"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Dilip Sisodia</a:t>
            </a:r>
            <a:r>
              <a:rPr lang="en-IN" sz="1800" b="1"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a,b*</a:t>
            </a:r>
            <a:r>
              <a:rPr lang="en-IN" sz="1800" b="1"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Virendra Kumar Sharma</a:t>
            </a:r>
            <a:r>
              <a:rPr lang="en-IN" sz="1800" b="1"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IN" sz="1800" b="1"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Rohit Joshi</a:t>
            </a:r>
            <a:r>
              <a:rPr lang="en-IN" sz="1800" b="1"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IN" sz="1800" b="1"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Hemant Arya</a:t>
            </a:r>
            <a:r>
              <a:rPr lang="en-IN" sz="1800" b="1"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800" b="1"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and Tarun Kumar Bhatt</a:t>
            </a:r>
            <a:r>
              <a:rPr lang="en-IN" sz="1800" b="1"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US" sz="180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50000"/>
              </a:lnSpc>
              <a:spcAft>
                <a:spcPts val="800"/>
              </a:spcAft>
            </a:pPr>
            <a:r>
              <a:rPr lang="en-IN" sz="1800"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IN" sz="18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Engineering College, Ajmer, Rajasthan-305025, India</a:t>
            </a:r>
            <a:endParaRPr lang="en-US" sz="180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50000"/>
              </a:lnSpc>
              <a:spcAft>
                <a:spcPts val="800"/>
              </a:spcAft>
            </a:pPr>
            <a:r>
              <a:rPr lang="en-IN" sz="1800"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IN" sz="18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Bhagwant University, Ajmer, Rajasthan-305004, India</a:t>
            </a:r>
            <a:endParaRPr lang="en-US" sz="180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50000"/>
              </a:lnSpc>
              <a:spcAft>
                <a:spcPts val="800"/>
              </a:spcAft>
            </a:pPr>
            <a:r>
              <a:rPr lang="en-IN" sz="1800" kern="100" baseline="300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Biotechnology, Central University of Rajasthan, Bandarsindri, Ajmer-305817, India</a:t>
            </a:r>
            <a:endParaRPr lang="en-US" sz="1800" kern="100" dirty="0">
              <a:solidFill>
                <a:schemeClr val="tx1">
                  <a:lumMod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04F8F426-C0D1-8EFC-4908-5EA6664982F5}"/>
              </a:ext>
            </a:extLst>
          </p:cNvPr>
          <p:cNvSpPr txBox="1"/>
          <p:nvPr/>
        </p:nvSpPr>
        <p:spPr>
          <a:xfrm>
            <a:off x="1837765" y="2250141"/>
            <a:ext cx="8373035" cy="209288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International Conference on </a:t>
            </a:r>
          </a:p>
          <a:p>
            <a:pPr algn="ctr"/>
            <a:r>
              <a:rPr lang="en-US" sz="2800" b="1" dirty="0">
                <a:latin typeface="Times New Roman" panose="02020603050405020304" pitchFamily="18" charset="0"/>
                <a:cs typeface="Times New Roman" panose="02020603050405020304" pitchFamily="18" charset="0"/>
              </a:rPr>
              <a:t>Recent Trends in Materials Science &amp; Devices 2025</a:t>
            </a:r>
          </a:p>
          <a:p>
            <a:pPr algn="ctr"/>
            <a:r>
              <a:rPr lang="en-US" sz="2800" b="1" dirty="0">
                <a:latin typeface="Times New Roman" panose="02020603050405020304" pitchFamily="18" charset="0"/>
                <a:cs typeface="Times New Roman" panose="02020603050405020304" pitchFamily="18" charset="0"/>
              </a:rPr>
              <a:t>(ICRTMD-2025)</a:t>
            </a:r>
          </a:p>
          <a:p>
            <a:pPr algn="ctr"/>
            <a:r>
              <a:rPr lang="en-US" sz="2800" dirty="0">
                <a:latin typeface="Times New Roman" panose="02020603050405020304" pitchFamily="18" charset="0"/>
                <a:cs typeface="Times New Roman" panose="02020603050405020304" pitchFamily="18" charset="0"/>
              </a:rPr>
              <a:t>24-26 March, 2025</a:t>
            </a:r>
          </a:p>
          <a:p>
            <a:pPr algn="ctr"/>
            <a:endParaRPr lang="en-US" dirty="0"/>
          </a:p>
        </p:txBody>
      </p:sp>
      <p:sp>
        <p:nvSpPr>
          <p:cNvPr id="5" name="TextBox 4">
            <a:extLst>
              <a:ext uri="{FF2B5EF4-FFF2-40B4-BE49-F238E27FC236}">
                <a16:creationId xmlns:a16="http://schemas.microsoft.com/office/drawing/2014/main" id="{4E9B2EE8-F876-DA40-9D4A-EA6ADA5419C4}"/>
              </a:ext>
            </a:extLst>
          </p:cNvPr>
          <p:cNvSpPr txBox="1"/>
          <p:nvPr/>
        </p:nvSpPr>
        <p:spPr>
          <a:xfrm>
            <a:off x="5141258" y="1713531"/>
            <a:ext cx="23263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Abstract Id : 370</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DA10-6016-8D7C-0244-91F69097F83C}"/>
              </a:ext>
            </a:extLst>
          </p:cNvPr>
          <p:cNvSpPr>
            <a:spLocks noGrp="1"/>
          </p:cNvSpPr>
          <p:nvPr>
            <p:ph type="title"/>
          </p:nvPr>
        </p:nvSpPr>
        <p:spPr>
          <a:xfrm>
            <a:off x="555812" y="233083"/>
            <a:ext cx="10360152" cy="914400"/>
          </a:xfrm>
        </p:spPr>
        <p:txBody>
          <a:bodyPr/>
          <a:lstStyle/>
          <a:p>
            <a:r>
              <a:rPr lang="en-US" sz="48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4EDB4995-9EF7-07C8-BB5B-A1A23F48F9E9}"/>
              </a:ext>
            </a:extLst>
          </p:cNvPr>
          <p:cNvSpPr>
            <a:spLocks noGrp="1"/>
          </p:cNvSpPr>
          <p:nvPr>
            <p:ph sz="quarter" idx="13"/>
          </p:nvPr>
        </p:nvSpPr>
        <p:spPr>
          <a:xfrm>
            <a:off x="1054787" y="1147483"/>
            <a:ext cx="9861177" cy="5262282"/>
          </a:xfrm>
        </p:spPr>
        <p:txBody>
          <a:bodyPr>
            <a:normAutofit/>
          </a:bodyPr>
          <a:lstStyle/>
          <a:p>
            <a:pPr marL="0" indent="0" algn="just">
              <a:lnSpc>
                <a:spcPct val="115000"/>
              </a:lnSpc>
              <a:spcAft>
                <a:spcPts val="800"/>
              </a:spcAft>
              <a:buNone/>
              <a:tabLst>
                <a:tab pos="2232660" algn="l"/>
              </a:tabLst>
            </a:pP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Speiser, Dorothee, and Ulrich Bick. "Primary prevention and early detection of hereditary breast cancer."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Breast Care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18, no. 6 (2023): 450-456.</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 C. Antoniou et al., "BRCA1 and BRCA2 mutations and breast cancer risk,"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The American Journal of Human Genetics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vol. 72, no. 5, pp. 1117-1130, 2003.</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Parmigiani, Giovanni, Donald A. Berry, and Omar Aguilar. "Determining carrier probabilities for breast cancer–susceptibility genes BRCA1 and BRCA2."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The American Journal of Human Genetics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62, no. 1 (1998): 145-158.</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Antoniou, Antonis C., A. P. Cunningham, J. Peto, D. G. Evans, F. Lalloo, S. A. Narod, H. A. Risch et al. "The BOADICEA model of genetic susceptibility to breast and ovarian cancers: updates and extensions."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British journal of cancer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98, no. 8 (2008): 1457-1466.</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Mullis, K., &amp; Faloona, F. (1987). "Specific synthesis of DNA in vitro via a polymerase-chain reaction."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Methods in Enzymology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155, 335-350.</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spcAft>
                <a:spcPts val="800"/>
              </a:spcAft>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Metzker, Michael L. "Sequencing technologies—the next generation."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Nature reviews genetics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11, no. 1 (2010): 31-46</a:t>
            </a: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Cancer Genome Atlas Network.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Comprehensive molecular portraits of human breast tumours.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Nature, 2012, 490, 61–70.</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Kleinbaum, D. G., &amp; Klein, M.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Logistic Regression: A Self-Learning Text.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Springer, 2010.</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ts val="1440"/>
              </a:lnSpc>
              <a:buFont typeface="+mj-lt"/>
              <a:buAutoNum type="arabicPeriod"/>
              <a:tabLst>
                <a:tab pos="223266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Breiman, L.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Random forests.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Machine Learning, 2001, 45(1), 5–32.</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94622EEE-439D-66BA-CA66-EC8989AF6280}"/>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83735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681E6-B300-68FE-852F-586CC36A9A21}"/>
              </a:ext>
            </a:extLst>
          </p:cNvPr>
          <p:cNvSpPr txBox="1"/>
          <p:nvPr/>
        </p:nvSpPr>
        <p:spPr>
          <a:xfrm>
            <a:off x="4589929" y="1103653"/>
            <a:ext cx="6382871" cy="2585323"/>
          </a:xfrm>
          <a:prstGeom prst="rect">
            <a:avLst/>
          </a:prstGeom>
          <a:noFill/>
        </p:spPr>
        <p:txBody>
          <a:bodyPr wrap="square" rtlCol="0">
            <a:spAutoFit/>
          </a:bodyPr>
          <a:lstStyle/>
          <a:p>
            <a:r>
              <a:rPr lang="en-US" sz="5400" b="1" dirty="0">
                <a:solidFill>
                  <a:schemeClr val="bg2">
                    <a:lumMod val="50000"/>
                  </a:schemeClr>
                </a:solidFill>
                <a:latin typeface="Times New Roman" panose="02020603050405020304" pitchFamily="18" charset="0"/>
                <a:cs typeface="Times New Roman" panose="02020603050405020304" pitchFamily="18" charset="0"/>
              </a:rPr>
              <a:t>Thank You!</a:t>
            </a:r>
          </a:p>
          <a:p>
            <a:endParaRPr lang="en-US" sz="5400" b="1" dirty="0">
              <a:solidFill>
                <a:schemeClr val="bg2">
                  <a:lumMod val="50000"/>
                </a:schemeClr>
              </a:solidFill>
              <a:latin typeface="+mj-lt"/>
            </a:endParaRPr>
          </a:p>
          <a:p>
            <a:r>
              <a:rPr lang="en-US" sz="5400" b="1" dirty="0">
                <a:solidFill>
                  <a:schemeClr val="bg2">
                    <a:lumMod val="50000"/>
                  </a:schemeClr>
                </a:solidFill>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13765" y="331693"/>
            <a:ext cx="5641848" cy="806823"/>
          </a:xfrm>
        </p:spPr>
        <p:txBody>
          <a:bodyPr/>
          <a:lstStyle/>
          <a:p>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p>
        </p:txBody>
      </p:sp>
      <p:pic>
        <p:nvPicPr>
          <p:cNvPr id="13" name="Picture Placeholder 12">
            <a:extLst>
              <a:ext uri="{FF2B5EF4-FFF2-40B4-BE49-F238E27FC236}">
                <a16:creationId xmlns:a16="http://schemas.microsoft.com/office/drawing/2014/main" id="{E72B2C34-3C98-6FD0-8D0E-DE95E0EB5497}"/>
              </a:ext>
            </a:extLst>
          </p:cNvPr>
          <p:cNvPicPr>
            <a:picLocks noGrp="1" noChangeAspect="1"/>
          </p:cNvPicPr>
          <p:nvPr>
            <p:ph type="pic" idx="1"/>
          </p:nvPr>
        </p:nvPicPr>
        <p:blipFill>
          <a:blip r:embed="rId3"/>
          <a:srcRect l="13822" r="13822"/>
          <a:stretch>
            <a:fillRect/>
          </a:stretch>
        </p:blipFill>
        <p:spPr/>
      </p:pic>
      <p:sp>
        <p:nvSpPr>
          <p:cNvPr id="14" name="TextBox 13">
            <a:extLst>
              <a:ext uri="{FF2B5EF4-FFF2-40B4-BE49-F238E27FC236}">
                <a16:creationId xmlns:a16="http://schemas.microsoft.com/office/drawing/2014/main" id="{C3BD9AA3-D5B8-8FCE-CF2D-E970E412D5A5}"/>
              </a:ext>
            </a:extLst>
          </p:cNvPr>
          <p:cNvSpPr txBox="1"/>
          <p:nvPr/>
        </p:nvSpPr>
        <p:spPr>
          <a:xfrm>
            <a:off x="206189" y="1543689"/>
            <a:ext cx="6589058" cy="3970318"/>
          </a:xfrm>
          <a:prstGeom prst="rect">
            <a:avLst/>
          </a:prstGeom>
          <a:noFill/>
        </p:spPr>
        <p:txBody>
          <a:bodyPr wrap="square" rtlCol="0">
            <a:spAutoFit/>
          </a:bodyPr>
          <a:lstStyle/>
          <a:p>
            <a:pPr algn="just"/>
            <a:r>
              <a:rPr lang="en-US" dirty="0">
                <a:solidFill>
                  <a:schemeClr val="accent1">
                    <a:lumMod val="10000"/>
                  </a:schemeClr>
                </a:solidFill>
                <a:latin typeface="Times New Roman" panose="02020603050405020304" pitchFamily="18" charset="0"/>
                <a:cs typeface="Times New Roman" panose="02020603050405020304" pitchFamily="18" charset="0"/>
              </a:rPr>
              <a:t>Breast cancer is one of the most common and life-threatening diseases affecting millions of people worldwide. It occurs due to uncontrolled cell growth in the breast tissue, often caused by genetic mutations. According to the World Health Organization (WHO), in 2020, approximately 2.3 million new cases and 685,000 deaths were reported due to breast cancer.</a:t>
            </a: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algn="just"/>
            <a:r>
              <a:rPr lang="en-US" dirty="0">
                <a:solidFill>
                  <a:schemeClr val="accent1">
                    <a:lumMod val="10000"/>
                  </a:schemeClr>
                </a:solidFill>
                <a:latin typeface="Times New Roman" panose="02020603050405020304" pitchFamily="18" charset="0"/>
                <a:cs typeface="Times New Roman" panose="02020603050405020304" pitchFamily="18" charset="0"/>
              </a:rPr>
              <a:t>In recent years, Next-Generation Sequencing (NGS) has emerged as a powerful technique to analyze genetic mutations linked to various diseases, including breast cancer. This project aims to develop an automated computational genomics Pipeline that can analyze NGS data and identify genetics mutations, in BRCA1 and BRCA2 genes. </a:t>
            </a:r>
          </a:p>
        </p:txBody>
      </p:sp>
      <p:sp>
        <p:nvSpPr>
          <p:cNvPr id="15" name="TextBox 14">
            <a:extLst>
              <a:ext uri="{FF2B5EF4-FFF2-40B4-BE49-F238E27FC236}">
                <a16:creationId xmlns:a16="http://schemas.microsoft.com/office/drawing/2014/main" id="{9967939C-18D1-4D01-AB64-6179D102E920}"/>
              </a:ext>
            </a:extLst>
          </p:cNvPr>
          <p:cNvSpPr txBox="1"/>
          <p:nvPr/>
        </p:nvSpPr>
        <p:spPr>
          <a:xfrm>
            <a:off x="11716870" y="6356234"/>
            <a:ext cx="546848" cy="461665"/>
          </a:xfrm>
          <a:prstGeom prst="rect">
            <a:avLst/>
          </a:prstGeom>
          <a:noFill/>
        </p:spPr>
        <p:txBody>
          <a:bodyPr wrap="square" rtlCol="0">
            <a:spAutoFit/>
          </a:bodyPr>
          <a:lstStyle/>
          <a:p>
            <a:r>
              <a:rPr lang="en-US" sz="2400" dirty="0">
                <a:latin typeface="+mj-lt"/>
              </a:rPr>
              <a:t>2</a:t>
            </a: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42268" y="293164"/>
            <a:ext cx="6291616" cy="776308"/>
          </a:xfrm>
        </p:spPr>
        <p:txBody>
          <a:bodyPr anchor="b"/>
          <a:lstStyle/>
          <a:p>
            <a:r>
              <a:rPr lang="en-US" b="1" dirty="0">
                <a:latin typeface="Times New Roman" panose="02020603050405020304" pitchFamily="18" charset="0"/>
                <a:cs typeface="Times New Roman" panose="02020603050405020304" pitchFamily="18" charset="0"/>
              </a:rPr>
              <a:t>Objective of the Study</a:t>
            </a:r>
          </a:p>
        </p:txBody>
      </p:sp>
      <p:pic>
        <p:nvPicPr>
          <p:cNvPr id="24" name="Picture Placeholder 23">
            <a:extLst>
              <a:ext uri="{FF2B5EF4-FFF2-40B4-BE49-F238E27FC236}">
                <a16:creationId xmlns:a16="http://schemas.microsoft.com/office/drawing/2014/main" id="{FE47D1DD-BDF4-025C-B27F-56D36BB84C3A}"/>
              </a:ext>
            </a:extLst>
          </p:cNvPr>
          <p:cNvPicPr>
            <a:picLocks noGrp="1" noChangeAspect="1"/>
          </p:cNvPicPr>
          <p:nvPr>
            <p:ph type="pic" sz="quarter" idx="11"/>
          </p:nvPr>
        </p:nvPicPr>
        <p:blipFill>
          <a:blip r:embed="rId3"/>
          <a:srcRect l="2132" t="3367" b="3367"/>
          <a:stretch/>
        </p:blipFill>
        <p:spPr>
          <a:xfrm>
            <a:off x="0" y="1481775"/>
            <a:ext cx="4025153" cy="5376225"/>
          </a:xfrm>
        </p:spPr>
      </p:pic>
      <p:sp>
        <p:nvSpPr>
          <p:cNvPr id="25" name="TextBox 24">
            <a:extLst>
              <a:ext uri="{FF2B5EF4-FFF2-40B4-BE49-F238E27FC236}">
                <a16:creationId xmlns:a16="http://schemas.microsoft.com/office/drawing/2014/main" id="{AECD6305-F5DF-EABF-7167-F0C655BF70C6}"/>
              </a:ext>
            </a:extLst>
          </p:cNvPr>
          <p:cNvSpPr txBox="1"/>
          <p:nvPr/>
        </p:nvSpPr>
        <p:spPr>
          <a:xfrm>
            <a:off x="5181602" y="1938330"/>
            <a:ext cx="4679575"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accent1">
                    <a:lumMod val="10000"/>
                  </a:schemeClr>
                </a:solidFill>
                <a:latin typeface="Times New Roman" panose="02020603050405020304" pitchFamily="18" charset="0"/>
                <a:cs typeface="Times New Roman" panose="02020603050405020304" pitchFamily="18" charset="0"/>
              </a:rPr>
              <a:t>Process NGS data from breast Cancer patients and healthy individuals.</a:t>
            </a: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chemeClr val="accent1">
                    <a:lumMod val="10000"/>
                  </a:schemeClr>
                </a:solidFill>
                <a:latin typeface="Times New Roman" panose="02020603050405020304" pitchFamily="18" charset="0"/>
                <a:cs typeface="Times New Roman" panose="02020603050405020304" pitchFamily="18" charset="0"/>
              </a:rPr>
              <a:t>Identify genetic mutations in BRCA1 and BRCA2 genes.</a:t>
            </a: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chemeClr val="accent1">
                    <a:lumMod val="10000"/>
                  </a:schemeClr>
                </a:solidFill>
                <a:latin typeface="Times New Roman" panose="02020603050405020304" pitchFamily="18" charset="0"/>
                <a:cs typeface="Times New Roman" panose="02020603050405020304" pitchFamily="18" charset="0"/>
              </a:rPr>
              <a:t>Analyze the correlation between mutations and breast cancer risk.</a:t>
            </a:r>
          </a:p>
          <a:p>
            <a:pPr algn="just"/>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chemeClr val="accent1">
                    <a:lumMod val="10000"/>
                  </a:schemeClr>
                </a:solidFill>
                <a:latin typeface="Times New Roman" panose="02020603050405020304" pitchFamily="18" charset="0"/>
                <a:cs typeface="Times New Roman" panose="02020603050405020304" pitchFamily="18" charset="0"/>
              </a:rPr>
              <a:t>Using Machine learning models to classify patients based on genetics variations.</a:t>
            </a:r>
          </a:p>
          <a:p>
            <a:pPr marL="285750" indent="-285750" algn="just">
              <a:buFont typeface="Wingdings" panose="05000000000000000000" pitchFamily="2" charset="2"/>
              <a:buChar char="q"/>
            </a:pPr>
            <a:endParaRPr lang="en-US" dirty="0">
              <a:solidFill>
                <a:schemeClr val="accent1">
                  <a:lumMod val="1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chemeClr val="accent1">
                    <a:lumMod val="10000"/>
                  </a:schemeClr>
                </a:solidFill>
                <a:latin typeface="Times New Roman" panose="02020603050405020304" pitchFamily="18" charset="0"/>
                <a:cs typeface="Times New Roman" panose="02020603050405020304" pitchFamily="18" charset="0"/>
              </a:rPr>
              <a:t>Support personalized medicine by enabling early detection and risk assessment.</a:t>
            </a:r>
          </a:p>
          <a:p>
            <a:endParaRPr lang="en-US" dirty="0"/>
          </a:p>
        </p:txBody>
      </p:sp>
      <p:sp>
        <p:nvSpPr>
          <p:cNvPr id="30" name="TextBox 29">
            <a:extLst>
              <a:ext uri="{FF2B5EF4-FFF2-40B4-BE49-F238E27FC236}">
                <a16:creationId xmlns:a16="http://schemas.microsoft.com/office/drawing/2014/main" id="{61ADD4B1-45FF-E9FB-E6E2-EEA98E1663EC}"/>
              </a:ext>
            </a:extLst>
          </p:cNvPr>
          <p:cNvSpPr txBox="1"/>
          <p:nvPr/>
        </p:nvSpPr>
        <p:spPr>
          <a:xfrm>
            <a:off x="11716870" y="6320118"/>
            <a:ext cx="475130" cy="461665"/>
          </a:xfrm>
          <a:prstGeom prst="rect">
            <a:avLst/>
          </a:prstGeom>
          <a:noFill/>
        </p:spPr>
        <p:txBody>
          <a:bodyPr wrap="square" rtlCol="0">
            <a:spAutoFit/>
          </a:bodyPr>
          <a:lstStyle/>
          <a:p>
            <a:r>
              <a:rPr lang="en-US" sz="2400" dirty="0">
                <a:latin typeface="+mj-lt"/>
              </a:rPr>
              <a:t>3</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64254" y="551332"/>
            <a:ext cx="7534656" cy="914400"/>
          </a:xfrm>
        </p:spPr>
        <p:txBody>
          <a:bodyPr/>
          <a:lstStyle/>
          <a:p>
            <a:br>
              <a:rPr lang="en-US" dirty="0">
                <a:effectLst/>
              </a:rPr>
            </a:br>
            <a:r>
              <a:rPr lang="en-IN" sz="4800" b="1" kern="100" dirty="0">
                <a:effectLst/>
                <a:latin typeface="Times New Roman" panose="02020603050405020304" pitchFamily="18" charset="0"/>
                <a:ea typeface="Aptos" panose="020B0004020202020204" pitchFamily="34" charset="0"/>
                <a:cs typeface="Mangal" panose="02040503050203030202" pitchFamily="18" charset="0"/>
              </a:rPr>
              <a:t>Proposed Methodology </a:t>
            </a:r>
            <a:br>
              <a:rPr lang="en-US" sz="1800" kern="100" dirty="0">
                <a:effectLst/>
                <a:latin typeface="Aptos" panose="020B0004020202020204" pitchFamily="34" charset="0"/>
                <a:ea typeface="Aptos" panose="020B0004020202020204" pitchFamily="34" charset="0"/>
                <a:cs typeface="Mangal" panose="02040503050203030202" pitchFamily="18" charset="0"/>
              </a:rPr>
            </a:b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689976" y="6338047"/>
            <a:ext cx="423851" cy="437656"/>
          </a:xfrm>
        </p:spPr>
        <p:txBody>
          <a:bodyPr/>
          <a:lstStyle/>
          <a:p>
            <a:fld id="{58FB4751-880F-D840-AAA9-3A15815CC996}" type="slidenum">
              <a:rPr lang="en-US" smtClean="0"/>
              <a:pPr/>
              <a:t>4</a:t>
            </a:fld>
            <a:endParaRPr lang="en-US" dirty="0"/>
          </a:p>
        </p:txBody>
      </p:sp>
      <p:sp>
        <p:nvSpPr>
          <p:cNvPr id="7" name="Rectangle 6">
            <a:extLst>
              <a:ext uri="{FF2B5EF4-FFF2-40B4-BE49-F238E27FC236}">
                <a16:creationId xmlns:a16="http://schemas.microsoft.com/office/drawing/2014/main" id="{DD5BAAD3-0C84-A098-D398-ACCA5FFB6925}"/>
              </a:ext>
            </a:extLst>
          </p:cNvPr>
          <p:cNvSpPr/>
          <p:nvPr/>
        </p:nvSpPr>
        <p:spPr>
          <a:xfrm>
            <a:off x="905435" y="1792941"/>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Data Acquisition</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NGS data convert to FASTQ</a:t>
            </a:r>
          </a:p>
        </p:txBody>
      </p:sp>
      <p:sp>
        <p:nvSpPr>
          <p:cNvPr id="13" name="Rectangle 12">
            <a:extLst>
              <a:ext uri="{FF2B5EF4-FFF2-40B4-BE49-F238E27FC236}">
                <a16:creationId xmlns:a16="http://schemas.microsoft.com/office/drawing/2014/main" id="{128B940C-90D2-E8A0-7C29-DC247B4798E8}"/>
              </a:ext>
            </a:extLst>
          </p:cNvPr>
          <p:cNvSpPr/>
          <p:nvPr/>
        </p:nvSpPr>
        <p:spPr>
          <a:xfrm>
            <a:off x="3254986" y="1792939"/>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Quality Control &amp; Preprocessing FASTQ</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Trimmomatic</a:t>
            </a:r>
          </a:p>
        </p:txBody>
      </p:sp>
      <p:sp>
        <p:nvSpPr>
          <p:cNvPr id="14" name="Rectangle 13">
            <a:extLst>
              <a:ext uri="{FF2B5EF4-FFF2-40B4-BE49-F238E27FC236}">
                <a16:creationId xmlns:a16="http://schemas.microsoft.com/office/drawing/2014/main" id="{3B274B61-BF7B-9D93-A3C0-C3F79AFB59FE}"/>
              </a:ext>
            </a:extLst>
          </p:cNvPr>
          <p:cNvSpPr/>
          <p:nvPr/>
        </p:nvSpPr>
        <p:spPr>
          <a:xfrm>
            <a:off x="5604537" y="1792939"/>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Sequence Alignment</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Align to genome Tools</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Bowtie2</a:t>
            </a:r>
          </a:p>
        </p:txBody>
      </p:sp>
      <p:sp>
        <p:nvSpPr>
          <p:cNvPr id="15" name="Rectangle 14">
            <a:extLst>
              <a:ext uri="{FF2B5EF4-FFF2-40B4-BE49-F238E27FC236}">
                <a16:creationId xmlns:a16="http://schemas.microsoft.com/office/drawing/2014/main" id="{1FF9A4F7-F0A5-D6F9-A6F4-EB6FB44BEA44}"/>
              </a:ext>
            </a:extLst>
          </p:cNvPr>
          <p:cNvSpPr/>
          <p:nvPr/>
        </p:nvSpPr>
        <p:spPr>
          <a:xfrm>
            <a:off x="7954088" y="1792939"/>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Variant Calling Identify SNP &amp; Indels Tools SAMtools, BCFtools</a:t>
            </a:r>
          </a:p>
        </p:txBody>
      </p:sp>
      <p:sp>
        <p:nvSpPr>
          <p:cNvPr id="17" name="Rectangle 16">
            <a:extLst>
              <a:ext uri="{FF2B5EF4-FFF2-40B4-BE49-F238E27FC236}">
                <a16:creationId xmlns:a16="http://schemas.microsoft.com/office/drawing/2014/main" id="{A60C3663-5531-F05B-8FF7-3F4882CBB247}"/>
              </a:ext>
            </a:extLst>
          </p:cNvPr>
          <p:cNvSpPr/>
          <p:nvPr/>
        </p:nvSpPr>
        <p:spPr>
          <a:xfrm>
            <a:off x="905435" y="4025152"/>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latin typeface="Times New Roman" panose="02020603050405020304" pitchFamily="18" charset="0"/>
                <a:cs typeface="Times New Roman" panose="02020603050405020304" pitchFamily="18" charset="0"/>
              </a:rPr>
              <a:t>Result &amp; conclusion Analyze result, Future Work</a:t>
            </a:r>
          </a:p>
        </p:txBody>
      </p:sp>
      <p:sp>
        <p:nvSpPr>
          <p:cNvPr id="18" name="Rectangle 17">
            <a:extLst>
              <a:ext uri="{FF2B5EF4-FFF2-40B4-BE49-F238E27FC236}">
                <a16:creationId xmlns:a16="http://schemas.microsoft.com/office/drawing/2014/main" id="{7B2CD5EA-3012-1C49-A9C3-C9B2C46FF07A}"/>
              </a:ext>
            </a:extLst>
          </p:cNvPr>
          <p:cNvSpPr/>
          <p:nvPr/>
        </p:nvSpPr>
        <p:spPr>
          <a:xfrm>
            <a:off x="3255784" y="4025152"/>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Machine Learning Model </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Train classifier</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LR/RF</a:t>
            </a:r>
          </a:p>
        </p:txBody>
      </p:sp>
      <p:sp>
        <p:nvSpPr>
          <p:cNvPr id="20" name="Rectangle 19">
            <a:extLst>
              <a:ext uri="{FF2B5EF4-FFF2-40B4-BE49-F238E27FC236}">
                <a16:creationId xmlns:a16="http://schemas.microsoft.com/office/drawing/2014/main" id="{DEB9EE4D-003A-735A-22D5-C31A6A6F5F96}"/>
              </a:ext>
            </a:extLst>
          </p:cNvPr>
          <p:cNvSpPr/>
          <p:nvPr/>
        </p:nvSpPr>
        <p:spPr>
          <a:xfrm>
            <a:off x="5604536" y="4025152"/>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Feature Extraction mutation features </a:t>
            </a:r>
          </a:p>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BRCA1/BRCA2</a:t>
            </a:r>
          </a:p>
        </p:txBody>
      </p:sp>
      <p:sp>
        <p:nvSpPr>
          <p:cNvPr id="21" name="Rectangle 20">
            <a:extLst>
              <a:ext uri="{FF2B5EF4-FFF2-40B4-BE49-F238E27FC236}">
                <a16:creationId xmlns:a16="http://schemas.microsoft.com/office/drawing/2014/main" id="{F9A074C4-B2C7-F4E4-3C16-F27D62F271FE}"/>
              </a:ext>
            </a:extLst>
          </p:cNvPr>
          <p:cNvSpPr/>
          <p:nvPr/>
        </p:nvSpPr>
        <p:spPr>
          <a:xfrm>
            <a:off x="7954088" y="4025152"/>
            <a:ext cx="1434353" cy="150607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Variant Annotation Analyze mutation </a:t>
            </a:r>
            <a:r>
              <a:rPr lang="en-US" dirty="0">
                <a:solidFill>
                  <a:schemeClr val="accent1">
                    <a:lumMod val="10000"/>
                  </a:schemeClr>
                </a:solidFill>
                <a:latin typeface="Times New Roman" panose="02020603050405020304" pitchFamily="18" charset="0"/>
                <a:cs typeface="Times New Roman" panose="02020603050405020304" pitchFamily="18" charset="0"/>
              </a:rPr>
              <a:t>impact Tools</a:t>
            </a:r>
          </a:p>
          <a:p>
            <a:pPr algn="ctr"/>
            <a:r>
              <a:rPr lang="en-US" dirty="0">
                <a:solidFill>
                  <a:schemeClr val="accent1">
                    <a:lumMod val="10000"/>
                  </a:schemeClr>
                </a:solidFill>
                <a:latin typeface="Times New Roman" panose="02020603050405020304" pitchFamily="18" charset="0"/>
                <a:cs typeface="Times New Roman" panose="02020603050405020304" pitchFamily="18" charset="0"/>
              </a:rPr>
              <a:t>SnpEff</a:t>
            </a:r>
          </a:p>
        </p:txBody>
      </p:sp>
      <p:sp>
        <p:nvSpPr>
          <p:cNvPr id="23" name="Arrow: Right 22">
            <a:extLst>
              <a:ext uri="{FF2B5EF4-FFF2-40B4-BE49-F238E27FC236}">
                <a16:creationId xmlns:a16="http://schemas.microsoft.com/office/drawing/2014/main" id="{D19FF482-6A05-65A5-4854-A382AA428889}"/>
              </a:ext>
            </a:extLst>
          </p:cNvPr>
          <p:cNvSpPr/>
          <p:nvPr/>
        </p:nvSpPr>
        <p:spPr>
          <a:xfrm>
            <a:off x="2339788" y="2330818"/>
            <a:ext cx="915198"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7BDAF20D-1987-7782-C3C5-46866803F002}"/>
              </a:ext>
            </a:extLst>
          </p:cNvPr>
          <p:cNvSpPr/>
          <p:nvPr/>
        </p:nvSpPr>
        <p:spPr>
          <a:xfrm>
            <a:off x="4689337" y="2321856"/>
            <a:ext cx="915197"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B433D876-6415-75E1-6FF1-9620683D94E8}"/>
              </a:ext>
            </a:extLst>
          </p:cNvPr>
          <p:cNvSpPr/>
          <p:nvPr/>
        </p:nvSpPr>
        <p:spPr>
          <a:xfrm>
            <a:off x="7038891" y="2321856"/>
            <a:ext cx="915197"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8658E2B3-FD80-7616-6375-87BBF21483D5}"/>
              </a:ext>
            </a:extLst>
          </p:cNvPr>
          <p:cNvSpPr/>
          <p:nvPr/>
        </p:nvSpPr>
        <p:spPr>
          <a:xfrm>
            <a:off x="8473244" y="3299010"/>
            <a:ext cx="401815" cy="726142"/>
          </a:xfrm>
          <a:prstGeom prst="down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CF391C4-DB55-E097-1566-2B6740060766}"/>
              </a:ext>
            </a:extLst>
          </p:cNvPr>
          <p:cNvSpPr/>
          <p:nvPr/>
        </p:nvSpPr>
        <p:spPr>
          <a:xfrm rot="10800000">
            <a:off x="7038890" y="4522681"/>
            <a:ext cx="915197"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C4B37BF5-7895-83FF-D0E7-14D1BB7F07C7}"/>
              </a:ext>
            </a:extLst>
          </p:cNvPr>
          <p:cNvSpPr/>
          <p:nvPr/>
        </p:nvSpPr>
        <p:spPr>
          <a:xfrm rot="10800000">
            <a:off x="4689337" y="4522680"/>
            <a:ext cx="915197"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3FE9AFDB-66A6-0022-CD1B-7F0AAD223F86}"/>
              </a:ext>
            </a:extLst>
          </p:cNvPr>
          <p:cNvSpPr/>
          <p:nvPr/>
        </p:nvSpPr>
        <p:spPr>
          <a:xfrm rot="10800000">
            <a:off x="2338989" y="4522681"/>
            <a:ext cx="915198" cy="41237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872754" y="0"/>
            <a:ext cx="6729444" cy="853620"/>
          </a:xfrm>
        </p:spPr>
        <p:txBody>
          <a:bodyPr anchor="b"/>
          <a:lstStyle/>
          <a:p>
            <a:r>
              <a:rPr lang="en-US" b="1" dirty="0">
                <a:latin typeface="Times New Roman" panose="02020603050405020304" pitchFamily="18" charset="0"/>
                <a:cs typeface="Times New Roman" panose="02020603050405020304" pitchFamily="18" charset="0"/>
              </a:rPr>
              <a:t>Preprocessing Steps</a:t>
            </a:r>
          </a:p>
        </p:txBody>
      </p:sp>
      <p:sp>
        <p:nvSpPr>
          <p:cNvPr id="2" name="TextBox 1">
            <a:extLst>
              <a:ext uri="{FF2B5EF4-FFF2-40B4-BE49-F238E27FC236}">
                <a16:creationId xmlns:a16="http://schemas.microsoft.com/office/drawing/2014/main" id="{9213CBBD-02DD-FC81-0933-625E512C124D}"/>
              </a:ext>
            </a:extLst>
          </p:cNvPr>
          <p:cNvSpPr txBox="1"/>
          <p:nvPr/>
        </p:nvSpPr>
        <p:spPr>
          <a:xfrm>
            <a:off x="3496234" y="1147482"/>
            <a:ext cx="7557248"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2">
                    <a:lumMod val="75000"/>
                  </a:schemeClr>
                </a:solidFill>
                <a:latin typeface="Times New Roman" panose="02020603050405020304" pitchFamily="18" charset="0"/>
                <a:cs typeface="Times New Roman" panose="02020603050405020304" pitchFamily="18" charset="0"/>
              </a:rPr>
              <a:t>SRA Toolkit - Downloads sequencing data from NCBI SRA.</a:t>
            </a:r>
          </a:p>
          <a:p>
            <a:pPr marL="285750" indent="-285750">
              <a:buFont typeface="Wingdings" panose="05000000000000000000" pitchFamily="2" charset="2"/>
              <a:buChar char="q"/>
            </a:pP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accent2">
                    <a:lumMod val="75000"/>
                  </a:schemeClr>
                </a:solidFill>
                <a:latin typeface="Times New Roman" panose="02020603050405020304" pitchFamily="18" charset="0"/>
                <a:cs typeface="Times New Roman" panose="02020603050405020304" pitchFamily="18" charset="0"/>
              </a:rPr>
              <a:t>FASTQC - Checks base Sequence quality,</a:t>
            </a:r>
            <a:r>
              <a:rPr lang="en-IN" sz="1800"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 Per Sequence Quality Scores</a:t>
            </a:r>
            <a:endParaRPr lang="en-US" sz="1800" kern="100" dirty="0">
              <a:solidFill>
                <a:schemeClr val="accent2">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q"/>
            </a:pP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accent2">
                    <a:lumMod val="75000"/>
                  </a:schemeClr>
                </a:solidFill>
                <a:latin typeface="Times New Roman" panose="02020603050405020304" pitchFamily="18" charset="0"/>
                <a:cs typeface="Times New Roman" panose="02020603050405020304" pitchFamily="18" charset="0"/>
              </a:rPr>
              <a:t>Trimmomatic – Removes low-quality reads and adapter sequences.</a:t>
            </a:r>
          </a:p>
        </p:txBody>
      </p:sp>
      <p:pic>
        <p:nvPicPr>
          <p:cNvPr id="8" name="Picture 7">
            <a:extLst>
              <a:ext uri="{FF2B5EF4-FFF2-40B4-BE49-F238E27FC236}">
                <a16:creationId xmlns:a16="http://schemas.microsoft.com/office/drawing/2014/main" id="{7A7181F7-B31B-4917-BC61-3AF780F9CBA4}"/>
              </a:ext>
            </a:extLst>
          </p:cNvPr>
          <p:cNvPicPr>
            <a:picLocks noChangeAspect="1"/>
          </p:cNvPicPr>
          <p:nvPr/>
        </p:nvPicPr>
        <p:blipFill>
          <a:blip r:embed="rId3"/>
          <a:srcRect l="2254" t="1176" r="8811"/>
          <a:stretch/>
        </p:blipFill>
        <p:spPr>
          <a:xfrm>
            <a:off x="7727576" y="2979655"/>
            <a:ext cx="3932706" cy="2476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A screenshot of a computer&#10;&#10;AI-generated content may be incorrect.">
            <a:extLst>
              <a:ext uri="{FF2B5EF4-FFF2-40B4-BE49-F238E27FC236}">
                <a16:creationId xmlns:a16="http://schemas.microsoft.com/office/drawing/2014/main" id="{2451FB82-59B1-5C7A-A22E-96DFF16F3FA6}"/>
              </a:ext>
            </a:extLst>
          </p:cNvPr>
          <p:cNvPicPr>
            <a:picLocks noChangeAspect="1"/>
          </p:cNvPicPr>
          <p:nvPr/>
        </p:nvPicPr>
        <p:blipFill>
          <a:blip r:embed="rId4">
            <a:extLst>
              <a:ext uri="{28A0092B-C50C-407E-A947-70E740481C1C}">
                <a14:useLocalDpi xmlns:a14="http://schemas.microsoft.com/office/drawing/2010/main" val="0"/>
              </a:ext>
            </a:extLst>
          </a:blip>
          <a:srcRect r="4485"/>
          <a:stretch/>
        </p:blipFill>
        <p:spPr>
          <a:xfrm>
            <a:off x="1607006" y="2979655"/>
            <a:ext cx="5154706" cy="2454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B8DE8844-7D1C-69D6-2416-1538B417051A}"/>
              </a:ext>
            </a:extLst>
          </p:cNvPr>
          <p:cNvSpPr txBox="1"/>
          <p:nvPr/>
        </p:nvSpPr>
        <p:spPr>
          <a:xfrm>
            <a:off x="1479178" y="5434099"/>
            <a:ext cx="3532094" cy="307777"/>
          </a:xfrm>
          <a:prstGeom prst="rect">
            <a:avLst/>
          </a:prstGeom>
          <a:noFill/>
        </p:spPr>
        <p:txBody>
          <a:bodyPr wrap="square" rtlCol="0">
            <a:spAutoFit/>
          </a:bodyPr>
          <a:lstStyle/>
          <a:p>
            <a:r>
              <a:rPr lang="en-US" sz="1400" b="1" dirty="0">
                <a:solidFill>
                  <a:schemeClr val="accent2">
                    <a:lumMod val="75000"/>
                  </a:schemeClr>
                </a:solidFill>
                <a:latin typeface="Times New Roman" panose="02020603050405020304" pitchFamily="18" charset="0"/>
                <a:cs typeface="Times New Roman" panose="02020603050405020304" pitchFamily="18" charset="0"/>
              </a:rPr>
              <a:t>Figure 1:</a:t>
            </a:r>
            <a:r>
              <a:rPr lang="en-US" sz="1400" dirty="0">
                <a:solidFill>
                  <a:schemeClr val="accent2">
                    <a:lumMod val="75000"/>
                  </a:schemeClr>
                </a:solidFill>
                <a:latin typeface="Times New Roman" panose="02020603050405020304" pitchFamily="18" charset="0"/>
                <a:cs typeface="Times New Roman" panose="02020603050405020304" pitchFamily="18" charset="0"/>
              </a:rPr>
              <a:t> Downloading sequencing Data</a:t>
            </a:r>
          </a:p>
        </p:txBody>
      </p:sp>
      <p:sp>
        <p:nvSpPr>
          <p:cNvPr id="16" name="TextBox 15">
            <a:extLst>
              <a:ext uri="{FF2B5EF4-FFF2-40B4-BE49-F238E27FC236}">
                <a16:creationId xmlns:a16="http://schemas.microsoft.com/office/drawing/2014/main" id="{CB5F07F4-132C-7DB2-49B6-49C4BB38190F}"/>
              </a:ext>
            </a:extLst>
          </p:cNvPr>
          <p:cNvSpPr txBox="1"/>
          <p:nvPr/>
        </p:nvSpPr>
        <p:spPr>
          <a:xfrm>
            <a:off x="7543708" y="5456304"/>
            <a:ext cx="3696508" cy="307777"/>
          </a:xfrm>
          <a:prstGeom prst="rect">
            <a:avLst/>
          </a:prstGeom>
          <a:noFill/>
        </p:spPr>
        <p:txBody>
          <a:bodyPr wrap="square">
            <a:spAutoFit/>
          </a:bodyPr>
          <a:lstStyle/>
          <a:p>
            <a:r>
              <a:rPr lang="en-US" sz="1400" dirty="0">
                <a:solidFill>
                  <a:schemeClr val="accent2">
                    <a:lumMod val="75000"/>
                  </a:schemeClr>
                </a:solidFill>
                <a:latin typeface="Times New Roman" panose="02020603050405020304" pitchFamily="18" charset="0"/>
                <a:cs typeface="Times New Roman" panose="02020603050405020304" pitchFamily="18" charset="0"/>
              </a:rPr>
              <a:t>  </a:t>
            </a:r>
            <a:r>
              <a:rPr lang="en-US" sz="1400" b="1" dirty="0">
                <a:solidFill>
                  <a:schemeClr val="accent2">
                    <a:lumMod val="75000"/>
                  </a:schemeClr>
                </a:solidFill>
                <a:latin typeface="Times New Roman" panose="02020603050405020304" pitchFamily="18" charset="0"/>
                <a:cs typeface="Times New Roman" panose="02020603050405020304" pitchFamily="18" charset="0"/>
              </a:rPr>
              <a:t>Figure 2: </a:t>
            </a:r>
            <a:r>
              <a:rPr lang="en-US" sz="1400" dirty="0">
                <a:solidFill>
                  <a:schemeClr val="accent2">
                    <a:lumMod val="75000"/>
                  </a:schemeClr>
                </a:solidFill>
                <a:latin typeface="Times New Roman" panose="02020603050405020304" pitchFamily="18" charset="0"/>
                <a:cs typeface="Times New Roman" panose="02020603050405020304" pitchFamily="18" charset="0"/>
              </a:rPr>
              <a:t>Per base sequence quality</a:t>
            </a:r>
          </a:p>
        </p:txBody>
      </p:sp>
      <p:sp>
        <p:nvSpPr>
          <p:cNvPr id="17" name="TextBox 16">
            <a:extLst>
              <a:ext uri="{FF2B5EF4-FFF2-40B4-BE49-F238E27FC236}">
                <a16:creationId xmlns:a16="http://schemas.microsoft.com/office/drawing/2014/main" id="{CECABF22-9DF6-ADC0-7A84-9B5CE08DDB8A}"/>
              </a:ext>
            </a:extLst>
          </p:cNvPr>
          <p:cNvSpPr txBox="1"/>
          <p:nvPr/>
        </p:nvSpPr>
        <p:spPr>
          <a:xfrm>
            <a:off x="2888161" y="6031755"/>
            <a:ext cx="10280992" cy="400110"/>
          </a:xfrm>
          <a:prstGeom prst="rect">
            <a:avLst/>
          </a:prstGeom>
          <a:noFill/>
        </p:spPr>
        <p:txBody>
          <a:bodyPr wrap="square" rtlCol="0">
            <a:spAutoFit/>
          </a:bodyPr>
          <a:lstStyle/>
          <a:p>
            <a:r>
              <a:rPr lang="en-US" sz="2000" b="1" dirty="0">
                <a:solidFill>
                  <a:schemeClr val="accent3">
                    <a:lumMod val="50000"/>
                  </a:schemeClr>
                </a:solidFill>
                <a:latin typeface="Times New Roman" panose="02020603050405020304" pitchFamily="18" charset="0"/>
                <a:cs typeface="Times New Roman" panose="02020603050405020304" pitchFamily="18" charset="0"/>
              </a:rPr>
              <a:t>Key Outcome: Clean, high-quality data for accurate mutation detection</a:t>
            </a:r>
          </a:p>
        </p:txBody>
      </p:sp>
      <p:sp>
        <p:nvSpPr>
          <p:cNvPr id="18" name="TextBox 17">
            <a:extLst>
              <a:ext uri="{FF2B5EF4-FFF2-40B4-BE49-F238E27FC236}">
                <a16:creationId xmlns:a16="http://schemas.microsoft.com/office/drawing/2014/main" id="{B4C0680E-E058-9379-48FF-42D0D0592B1A}"/>
              </a:ext>
            </a:extLst>
          </p:cNvPr>
          <p:cNvSpPr txBox="1"/>
          <p:nvPr/>
        </p:nvSpPr>
        <p:spPr>
          <a:xfrm>
            <a:off x="11749929" y="6343270"/>
            <a:ext cx="361389" cy="461665"/>
          </a:xfrm>
          <a:prstGeom prst="rect">
            <a:avLst/>
          </a:prstGeom>
          <a:noFill/>
        </p:spPr>
        <p:txBody>
          <a:bodyPr wrap="square" rtlCol="0">
            <a:spAutoFit/>
          </a:bodyPr>
          <a:lstStyle/>
          <a:p>
            <a:r>
              <a:rPr lang="en-US" sz="2400" dirty="0">
                <a:latin typeface="+mj-lt"/>
              </a:rPr>
              <a:t>5</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11277" y="27433"/>
            <a:ext cx="10360152" cy="914400"/>
          </a:xfrm>
        </p:spPr>
        <p:txBody>
          <a:bodyPr/>
          <a:lstStyle/>
          <a:p>
            <a:r>
              <a:rPr lang="en-US" sz="4800" b="1" dirty="0">
                <a:latin typeface="Times New Roman" panose="02020603050405020304" pitchFamily="18" charset="0"/>
                <a:cs typeface="Times New Roman" panose="02020603050405020304" pitchFamily="18" charset="0"/>
              </a:rPr>
              <a:t>Mutation Detection &amp; Annotation</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735106" y="1501226"/>
            <a:ext cx="10829365" cy="4862672"/>
          </a:xfrm>
        </p:spPr>
        <p:txBody>
          <a:bodyPr>
            <a:normAutofit/>
          </a:bodyPr>
          <a:lstStyle/>
          <a:p>
            <a:r>
              <a:rPr lang="en-US" sz="1800" dirty="0">
                <a:solidFill>
                  <a:schemeClr val="tx1">
                    <a:lumMod val="50000"/>
                  </a:schemeClr>
                </a:solidFill>
                <a:latin typeface="Times New Roman" panose="02020603050405020304" pitchFamily="18" charset="0"/>
                <a:cs typeface="Times New Roman" panose="02020603050405020304" pitchFamily="18" charset="0"/>
              </a:rPr>
              <a:t>Genomic Basis of BRCA1 &amp; BRCA2:</a:t>
            </a:r>
          </a:p>
          <a:p>
            <a:pPr marL="285750" indent="-285750">
              <a:buFont typeface="Wingdings" panose="05000000000000000000" pitchFamily="2" charset="2"/>
              <a:buChar char="q"/>
            </a:pPr>
            <a:r>
              <a:rPr lang="en-US" sz="1800" dirty="0">
                <a:solidFill>
                  <a:schemeClr val="tx1">
                    <a:lumMod val="50000"/>
                  </a:schemeClr>
                </a:solidFill>
                <a:latin typeface="Times New Roman" panose="02020603050405020304" pitchFamily="18" charset="0"/>
                <a:cs typeface="Times New Roman" panose="02020603050405020304" pitchFamily="18" charset="0"/>
              </a:rPr>
              <a:t>BRCA1 gene is located on chromosome 17.</a:t>
            </a:r>
          </a:p>
          <a:p>
            <a:pPr marL="285750" indent="-285750">
              <a:buFont typeface="Wingdings" panose="05000000000000000000" pitchFamily="2" charset="2"/>
              <a:buChar char="q"/>
            </a:pPr>
            <a:r>
              <a:rPr lang="en-US" sz="1800" dirty="0">
                <a:solidFill>
                  <a:schemeClr val="tx1">
                    <a:lumMod val="50000"/>
                  </a:schemeClr>
                </a:solidFill>
                <a:latin typeface="Times New Roman" panose="02020603050405020304" pitchFamily="18" charset="0"/>
                <a:cs typeface="Times New Roman" panose="02020603050405020304" pitchFamily="18" charset="0"/>
              </a:rPr>
              <a:t>BRCA2 gene is located on chromosome 13.</a:t>
            </a:r>
          </a:p>
          <a:p>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r>
              <a:rPr lang="en-US" sz="1800" dirty="0">
                <a:solidFill>
                  <a:schemeClr val="tx1">
                    <a:lumMod val="50000"/>
                  </a:schemeClr>
                </a:solidFill>
                <a:latin typeface="Times New Roman" panose="02020603050405020304" pitchFamily="18" charset="0"/>
                <a:cs typeface="Times New Roman" panose="02020603050405020304" pitchFamily="18" charset="0"/>
              </a:rPr>
              <a:t>Mutations in these genes significantly increase breast cancer risk.</a:t>
            </a:r>
          </a:p>
          <a:p>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r>
              <a:rPr lang="en-US" sz="1800" dirty="0">
                <a:solidFill>
                  <a:schemeClr val="tx1">
                    <a:lumMod val="50000"/>
                  </a:schemeClr>
                </a:solidFill>
                <a:latin typeface="Times New Roman" panose="02020603050405020304" pitchFamily="18" charset="0"/>
                <a:cs typeface="Times New Roman" panose="02020603050405020304" pitchFamily="18" charset="0"/>
              </a:rPr>
              <a:t>Pipeline for Mutation Detection:</a:t>
            </a:r>
          </a:p>
          <a:p>
            <a:r>
              <a:rPr lang="en-US" sz="1800" dirty="0">
                <a:solidFill>
                  <a:schemeClr val="tx1">
                    <a:lumMod val="50000"/>
                  </a:schemeClr>
                </a:solidFill>
                <a:latin typeface="Times New Roman" panose="02020603050405020304" pitchFamily="18" charset="0"/>
                <a:cs typeface="Times New Roman" panose="02020603050405020304" pitchFamily="18" charset="0"/>
              </a:rPr>
              <a:t>1</a:t>
            </a:r>
            <a:r>
              <a:rPr lang="en-US" sz="1800" b="1" dirty="0">
                <a:solidFill>
                  <a:schemeClr val="tx1">
                    <a:lumMod val="50000"/>
                  </a:schemeClr>
                </a:solidFill>
                <a:latin typeface="Times New Roman" panose="02020603050405020304" pitchFamily="18" charset="0"/>
                <a:cs typeface="Times New Roman" panose="02020603050405020304" pitchFamily="18" charset="0"/>
              </a:rPr>
              <a:t>. Bowtie2</a:t>
            </a:r>
            <a:r>
              <a:rPr lang="en-US" sz="1800" dirty="0">
                <a:solidFill>
                  <a:schemeClr val="tx1">
                    <a:lumMod val="50000"/>
                  </a:schemeClr>
                </a:solidFill>
                <a:latin typeface="Times New Roman" panose="02020603050405020304" pitchFamily="18" charset="0"/>
                <a:cs typeface="Times New Roman" panose="02020603050405020304" pitchFamily="18" charset="0"/>
              </a:rPr>
              <a:t> – Aligns sequencing reads to the human genome.</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2. </a:t>
            </a:r>
            <a:r>
              <a:rPr lang="en-US" sz="1800" b="1" dirty="0">
                <a:solidFill>
                  <a:schemeClr val="tx1">
                    <a:lumMod val="50000"/>
                  </a:schemeClr>
                </a:solidFill>
                <a:latin typeface="Times New Roman" panose="02020603050405020304" pitchFamily="18" charset="0"/>
                <a:cs typeface="Times New Roman" panose="02020603050405020304" pitchFamily="18" charset="0"/>
              </a:rPr>
              <a:t>SAMtools &amp; BCFtools</a:t>
            </a:r>
            <a:r>
              <a:rPr lang="en-US" sz="1800" dirty="0">
                <a:solidFill>
                  <a:schemeClr val="tx1">
                    <a:lumMod val="50000"/>
                  </a:schemeClr>
                </a:solidFill>
                <a:latin typeface="Times New Roman" panose="02020603050405020304" pitchFamily="18" charset="0"/>
                <a:cs typeface="Times New Roman" panose="02020603050405020304" pitchFamily="18" charset="0"/>
              </a:rPr>
              <a:t> – Identifies genetic mutations.</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3. </a:t>
            </a:r>
            <a:r>
              <a:rPr lang="en-US" sz="1800" b="1" dirty="0">
                <a:solidFill>
                  <a:schemeClr val="tx1">
                    <a:lumMod val="50000"/>
                  </a:schemeClr>
                </a:solidFill>
                <a:latin typeface="Times New Roman" panose="02020603050405020304" pitchFamily="18" charset="0"/>
                <a:cs typeface="Times New Roman" panose="02020603050405020304" pitchFamily="18" charset="0"/>
              </a:rPr>
              <a:t>SnpEff</a:t>
            </a:r>
            <a:r>
              <a:rPr lang="en-US" sz="1800" dirty="0">
                <a:solidFill>
                  <a:schemeClr val="tx1">
                    <a:lumMod val="50000"/>
                  </a:schemeClr>
                </a:solidFill>
                <a:latin typeface="Times New Roman" panose="02020603050405020304" pitchFamily="18" charset="0"/>
                <a:cs typeface="Times New Roman" panose="02020603050405020304" pitchFamily="18" charset="0"/>
              </a:rPr>
              <a:t> – Analyzes mutations and their impact.</a:t>
            </a:r>
          </a:p>
          <a:p>
            <a:pPr marL="342900" indent="-342900">
              <a:buFont typeface="Arial" panose="020B0604020202020204" pitchFamily="34" charset="0"/>
              <a:buChar char="•"/>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r>
              <a:rPr lang="en-US" b="1" dirty="0">
                <a:solidFill>
                  <a:srgbClr val="AD5C4D"/>
                </a:solidFill>
                <a:latin typeface="Times New Roman" panose="02020603050405020304" pitchFamily="18" charset="0"/>
                <a:cs typeface="Times New Roman" panose="02020603050405020304" pitchFamily="18" charset="0"/>
              </a:rPr>
              <a:t>Key Outcome:</a:t>
            </a:r>
            <a:br>
              <a:rPr lang="en-US" dirty="0">
                <a:solidFill>
                  <a:srgbClr val="AD5C4D"/>
                </a:solidFill>
                <a:latin typeface="Times New Roman" panose="02020603050405020304" pitchFamily="18" charset="0"/>
                <a:cs typeface="Times New Roman" panose="02020603050405020304" pitchFamily="18" charset="0"/>
              </a:rPr>
            </a:br>
            <a:r>
              <a:rPr lang="en-US" dirty="0">
                <a:solidFill>
                  <a:srgbClr val="AD5C4D"/>
                </a:solidFill>
                <a:latin typeface="Times New Roman" panose="02020603050405020304" pitchFamily="18" charset="0"/>
                <a:cs typeface="Times New Roman" panose="02020603050405020304" pitchFamily="18" charset="0"/>
              </a:rPr>
              <a:t>Efficient detection of genetic mutations in BRCA1 &amp; BRCA2, aiding in early breast cancer diagnosis.</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734800" y="6363898"/>
            <a:ext cx="361098" cy="404455"/>
          </a:xfrm>
        </p:spPr>
        <p:txBody>
          <a:bodyPr/>
          <a:lstStyle/>
          <a:p>
            <a:fld id="{58FB4751-880F-D840-AAA9-3A15815CC996}" type="slidenum">
              <a:rPr lang="en-US" smtClean="0"/>
              <a:pPr/>
              <a:t>6</a:t>
            </a:fld>
            <a:endParaRPr lang="en-US" dirty="0"/>
          </a:p>
        </p:txBody>
      </p:sp>
      <p:pic>
        <p:nvPicPr>
          <p:cNvPr id="4" name="Picture 3">
            <a:extLst>
              <a:ext uri="{FF2B5EF4-FFF2-40B4-BE49-F238E27FC236}">
                <a16:creationId xmlns:a16="http://schemas.microsoft.com/office/drawing/2014/main" id="{A9ECC50D-35B6-0943-49E8-37839B64FDBC}"/>
              </a:ext>
            </a:extLst>
          </p:cNvPr>
          <p:cNvPicPr>
            <a:picLocks noChangeAspect="1"/>
          </p:cNvPicPr>
          <p:nvPr/>
        </p:nvPicPr>
        <p:blipFill>
          <a:blip r:embed="rId3"/>
          <a:stretch>
            <a:fillRect/>
          </a:stretch>
        </p:blipFill>
        <p:spPr>
          <a:xfrm>
            <a:off x="7240108" y="1428400"/>
            <a:ext cx="3750622" cy="3617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C29EDB9-BEAE-75E6-4A30-9D6BD2E8EBE9}"/>
              </a:ext>
            </a:extLst>
          </p:cNvPr>
          <p:cNvSpPr txBox="1"/>
          <p:nvPr/>
        </p:nvSpPr>
        <p:spPr>
          <a:xfrm>
            <a:off x="7371783" y="5068290"/>
            <a:ext cx="3487271"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Figure.3: </a:t>
            </a:r>
            <a:r>
              <a:rPr lang="en-US" sz="1400" dirty="0">
                <a:latin typeface="Times New Roman" panose="02020603050405020304" pitchFamily="18" charset="0"/>
                <a:cs typeface="Times New Roman" panose="02020603050405020304" pitchFamily="18" charset="0"/>
              </a:rPr>
              <a:t>BRCA1 &amp; BRCA2 Gene Locations</a:t>
            </a:r>
          </a:p>
        </p:txBody>
      </p:sp>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442317" y="89647"/>
            <a:ext cx="10360152" cy="914400"/>
          </a:xfrm>
        </p:spPr>
        <p:txBody>
          <a:bodyPr/>
          <a:lstStyle/>
          <a:p>
            <a:r>
              <a:rPr lang="en-US" sz="4800" b="1" dirty="0">
                <a:latin typeface="Times New Roman" panose="02020603050405020304" pitchFamily="18" charset="0"/>
                <a:cs typeface="Times New Roman" panose="02020603050405020304" pitchFamily="18" charset="0"/>
              </a:rPr>
              <a:t>Machine Learning-Based classification</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621611" y="1276948"/>
            <a:ext cx="11050436" cy="5253318"/>
          </a:xfrm>
        </p:spPr>
        <p:txBody>
          <a:bodyPr>
            <a:normAutofit/>
          </a:bodyPr>
          <a:lstStyle/>
          <a:p>
            <a:pPr marL="0" indent="0" algn="just">
              <a:buNone/>
            </a:pPr>
            <a:r>
              <a:rPr lang="en-US" sz="1800" dirty="0">
                <a:solidFill>
                  <a:schemeClr val="tx1">
                    <a:lumMod val="50000"/>
                  </a:schemeClr>
                </a:solidFill>
                <a:latin typeface="Times New Roman" panose="02020603050405020304" pitchFamily="18" charset="0"/>
                <a:cs typeface="Times New Roman" panose="02020603050405020304" pitchFamily="18" charset="0"/>
              </a:rPr>
              <a:t>Feature Extraction from Genetic Variants:</a:t>
            </a:r>
          </a:p>
          <a:p>
            <a:pPr marL="285750" indent="-285750" algn="just">
              <a:buFont typeface="Wingdings" panose="05000000000000000000" pitchFamily="2" charset="2"/>
              <a:buChar char="q"/>
            </a:pPr>
            <a:r>
              <a:rPr lang="en-US" sz="1800" dirty="0">
                <a:solidFill>
                  <a:schemeClr val="tx1">
                    <a:lumMod val="50000"/>
                  </a:schemeClr>
                </a:solidFill>
                <a:latin typeface="Times New Roman" panose="02020603050405020304" pitchFamily="18" charset="0"/>
                <a:cs typeface="Times New Roman" panose="02020603050405020304" pitchFamily="18" charset="0"/>
              </a:rPr>
              <a:t>Extracted key genetic mutation features (BRCA1, BRCA2, missense, synonymous, intron, splice site mutations).</a:t>
            </a: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r>
              <a:rPr lang="en-US" sz="1800" dirty="0">
                <a:solidFill>
                  <a:schemeClr val="tx1">
                    <a:lumMod val="50000"/>
                  </a:schemeClr>
                </a:solidFill>
                <a:latin typeface="Times New Roman" panose="02020603050405020304" pitchFamily="18" charset="0"/>
                <a:cs typeface="Times New Roman" panose="02020603050405020304" pitchFamily="18" charset="0"/>
              </a:rPr>
              <a:t>Created a structured dataset for classification.</a:t>
            </a:r>
          </a:p>
          <a:p>
            <a:pPr marL="285750" indent="-285750">
              <a:buFont typeface="Wingdings" panose="05000000000000000000" pitchFamily="2" charset="2"/>
              <a:buChar char="q"/>
            </a:pPr>
            <a:r>
              <a:rPr lang="en-US" sz="1800" dirty="0">
                <a:solidFill>
                  <a:schemeClr val="tx1">
                    <a:lumMod val="50000"/>
                  </a:schemeClr>
                </a:solidFill>
                <a:latin typeface="Times New Roman" panose="02020603050405020304" pitchFamily="18" charset="0"/>
                <a:cs typeface="Times New Roman" panose="02020603050405020304" pitchFamily="18" charset="0"/>
              </a:rPr>
              <a:t>Algorithms Used:</a:t>
            </a:r>
          </a:p>
          <a:p>
            <a:pPr marL="0" indent="0">
              <a:buNone/>
            </a:pPr>
            <a:r>
              <a:rPr lang="en-US" sz="1800" dirty="0">
                <a:solidFill>
                  <a:schemeClr val="tx1">
                    <a:lumMod val="50000"/>
                  </a:schemeClr>
                </a:solidFill>
                <a:latin typeface="Times New Roman" panose="02020603050405020304" pitchFamily="18" charset="0"/>
                <a:cs typeface="Times New Roman" panose="02020603050405020304" pitchFamily="18" charset="0"/>
              </a:rPr>
              <a:t>1. Random Forest – Robust for feature importance analysis.</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2. Logistic Regression – Useful for binary classification (Cancer vs. Non-Cancer)</a:t>
            </a:r>
          </a:p>
          <a:p>
            <a:pPr marL="0" indent="0">
              <a:buNone/>
            </a:pP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737576" y="6202533"/>
            <a:ext cx="391671" cy="655467"/>
          </a:xfrm>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867FD01E-633D-2A9E-E275-C7DBD3D29387}"/>
              </a:ext>
            </a:extLst>
          </p:cNvPr>
          <p:cNvPicPr>
            <a:picLocks noChangeAspect="1"/>
          </p:cNvPicPr>
          <p:nvPr/>
        </p:nvPicPr>
        <p:blipFill>
          <a:blip r:embed="rId3"/>
          <a:stretch>
            <a:fillRect/>
          </a:stretch>
        </p:blipFill>
        <p:spPr>
          <a:xfrm>
            <a:off x="2411165" y="2110413"/>
            <a:ext cx="3290388" cy="2371939"/>
          </a:xfrm>
          <a:prstGeom prst="rect">
            <a:avLst/>
          </a:prstGeom>
        </p:spPr>
      </p:pic>
      <p:pic>
        <p:nvPicPr>
          <p:cNvPr id="9" name="Picture 8">
            <a:extLst>
              <a:ext uri="{FF2B5EF4-FFF2-40B4-BE49-F238E27FC236}">
                <a16:creationId xmlns:a16="http://schemas.microsoft.com/office/drawing/2014/main" id="{1C1311D5-F134-D18D-E90A-7801DC15577C}"/>
              </a:ext>
            </a:extLst>
          </p:cNvPr>
          <p:cNvPicPr>
            <a:picLocks noChangeAspect="1"/>
          </p:cNvPicPr>
          <p:nvPr/>
        </p:nvPicPr>
        <p:blipFill>
          <a:blip r:embed="rId4"/>
          <a:stretch>
            <a:fillRect/>
          </a:stretch>
        </p:blipFill>
        <p:spPr>
          <a:xfrm>
            <a:off x="6096001" y="2110413"/>
            <a:ext cx="3355020" cy="2371939"/>
          </a:xfrm>
          <a:prstGeom prst="rect">
            <a:avLst/>
          </a:prstGeom>
        </p:spPr>
      </p:pic>
      <p:sp>
        <p:nvSpPr>
          <p:cNvPr id="10" name="TextBox 9">
            <a:extLst>
              <a:ext uri="{FF2B5EF4-FFF2-40B4-BE49-F238E27FC236}">
                <a16:creationId xmlns:a16="http://schemas.microsoft.com/office/drawing/2014/main" id="{9BA81982-2290-62F7-ADD9-F3D9B538D364}"/>
              </a:ext>
            </a:extLst>
          </p:cNvPr>
          <p:cNvSpPr txBox="1"/>
          <p:nvPr/>
        </p:nvSpPr>
        <p:spPr>
          <a:xfrm>
            <a:off x="6358197" y="4482352"/>
            <a:ext cx="3092824" cy="307777"/>
          </a:xfrm>
          <a:prstGeom prst="rect">
            <a:avLst/>
          </a:prstGeom>
          <a:noFill/>
        </p:spPr>
        <p:txBody>
          <a:bodyPr wrap="square" rtlCol="0">
            <a:spAutoFit/>
          </a:bodyPr>
          <a:lstStyle/>
          <a:p>
            <a:r>
              <a:rPr lang="en-IN" sz="1400" b="1" dirty="0">
                <a:effectLst/>
                <a:latin typeface="Times New Roman" panose="02020603050405020304" pitchFamily="18" charset="0"/>
                <a:ea typeface="Aptos" panose="020B0004020202020204" pitchFamily="34" charset="0"/>
              </a:rPr>
              <a:t>Figure 5:  </a:t>
            </a:r>
            <a:r>
              <a:rPr lang="en-IN" sz="1400" dirty="0">
                <a:effectLst/>
                <a:latin typeface="Times New Roman" panose="02020603050405020304" pitchFamily="18" charset="0"/>
                <a:ea typeface="Aptos" panose="020B0004020202020204" pitchFamily="34" charset="0"/>
              </a:rPr>
              <a:t>BRCA2 Mutation Count</a:t>
            </a:r>
            <a:endParaRPr lang="en-US" sz="1400" dirty="0"/>
          </a:p>
        </p:txBody>
      </p:sp>
      <p:sp>
        <p:nvSpPr>
          <p:cNvPr id="13" name="TextBox 12">
            <a:extLst>
              <a:ext uri="{FF2B5EF4-FFF2-40B4-BE49-F238E27FC236}">
                <a16:creationId xmlns:a16="http://schemas.microsoft.com/office/drawing/2014/main" id="{14EA5263-608B-C7CC-626A-4ED37D6A27D8}"/>
              </a:ext>
            </a:extLst>
          </p:cNvPr>
          <p:cNvSpPr txBox="1"/>
          <p:nvPr/>
        </p:nvSpPr>
        <p:spPr>
          <a:xfrm>
            <a:off x="2641494" y="4447911"/>
            <a:ext cx="3092823" cy="307777"/>
          </a:xfrm>
          <a:prstGeom prst="rect">
            <a:avLst/>
          </a:prstGeom>
          <a:noFill/>
        </p:spPr>
        <p:txBody>
          <a:bodyPr wrap="square" rtlCol="0">
            <a:spAutoFit/>
          </a:bodyPr>
          <a:lstStyle/>
          <a:p>
            <a:r>
              <a:rPr lang="en-IN" sz="1400" b="1" dirty="0">
                <a:effectLst/>
                <a:latin typeface="Times New Roman" panose="02020603050405020304" pitchFamily="18" charset="0"/>
                <a:ea typeface="Aptos" panose="020B0004020202020204" pitchFamily="34" charset="0"/>
              </a:rPr>
              <a:t>Figure 4:  </a:t>
            </a:r>
            <a:r>
              <a:rPr lang="en-IN" sz="1400" dirty="0">
                <a:effectLst/>
                <a:latin typeface="Times New Roman" panose="02020603050405020304" pitchFamily="18" charset="0"/>
                <a:ea typeface="Aptos" panose="020B0004020202020204" pitchFamily="34" charset="0"/>
              </a:rPr>
              <a:t>BRCA1 Mutation Count</a:t>
            </a:r>
            <a:endParaRPr lang="en-US" sz="1400" dirty="0"/>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2985247" y="0"/>
            <a:ext cx="10360152" cy="914400"/>
          </a:xfrm>
        </p:spPr>
        <p:txBody>
          <a:bodyPr/>
          <a:lstStyle/>
          <a:p>
            <a:r>
              <a:rPr lang="en-US" sz="4800" b="1" dirty="0">
                <a:latin typeface="Times New Roman" panose="02020603050405020304" pitchFamily="18" charset="0"/>
                <a:cs typeface="Times New Roman" panose="02020603050405020304" pitchFamily="18" charset="0"/>
              </a:rPr>
              <a:t>Result &amp; Observations</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582704" y="1537086"/>
            <a:ext cx="11456895" cy="5168513"/>
          </a:xfrm>
        </p:spPr>
        <p:txBody>
          <a:bodyPr>
            <a:normAutofit/>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Genomic Variant Analysis (SRR24518792 Sample)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Total Variants Detected: 389</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BRCA1 Variants (Chromosome 17): 13</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BRCA2 Variants (Chromosome 13): 9</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Pipeline Performance: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Efficient mutation detection in BRCA1 &amp; BRCA2 genes.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Successfully aligned and annotated sequencing reads.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Variants identified provide insights into breast cancer susceptibility.</a:t>
            </a:r>
          </a:p>
          <a:p>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Key Takeaway: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automated pipeline effectively detects clinically relevant mutations, supporting genomic-based breast cancer diagnostics.</a:t>
            </a:r>
          </a:p>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631706" y="6112886"/>
            <a:ext cx="661416" cy="895899"/>
          </a:xfrm>
        </p:spPr>
        <p:txBody>
          <a:bodyPr/>
          <a:lstStyle/>
          <a:p>
            <a:fld id="{58FB4751-880F-D840-AAA9-3A15815CC996}" type="slidenum">
              <a:rPr lang="en-US" smtClean="0"/>
              <a:pPr/>
              <a:t>8</a:t>
            </a:fld>
            <a:endParaRPr lang="en-US" dirty="0"/>
          </a:p>
        </p:txBody>
      </p:sp>
      <p:pic>
        <p:nvPicPr>
          <p:cNvPr id="8" name="Picture 7">
            <a:extLst>
              <a:ext uri="{FF2B5EF4-FFF2-40B4-BE49-F238E27FC236}">
                <a16:creationId xmlns:a16="http://schemas.microsoft.com/office/drawing/2014/main" id="{DCC6CBCC-0CEF-80E3-EA84-1F14826F07F6}"/>
              </a:ext>
            </a:extLst>
          </p:cNvPr>
          <p:cNvPicPr>
            <a:picLocks noChangeAspect="1"/>
          </p:cNvPicPr>
          <p:nvPr/>
        </p:nvPicPr>
        <p:blipFill>
          <a:blip r:embed="rId2"/>
          <a:stretch>
            <a:fillRect/>
          </a:stretch>
        </p:blipFill>
        <p:spPr>
          <a:xfrm>
            <a:off x="7046260" y="1624837"/>
            <a:ext cx="4993340" cy="3000951"/>
          </a:xfrm>
          <a:prstGeom prst="rect">
            <a:avLst/>
          </a:prstGeom>
        </p:spPr>
      </p:pic>
      <p:sp>
        <p:nvSpPr>
          <p:cNvPr id="9" name="TextBox 8">
            <a:extLst>
              <a:ext uri="{FF2B5EF4-FFF2-40B4-BE49-F238E27FC236}">
                <a16:creationId xmlns:a16="http://schemas.microsoft.com/office/drawing/2014/main" id="{C575A3FF-EF04-4D44-AC80-AF7782E760FB}"/>
              </a:ext>
            </a:extLst>
          </p:cNvPr>
          <p:cNvSpPr txBox="1"/>
          <p:nvPr/>
        </p:nvSpPr>
        <p:spPr>
          <a:xfrm>
            <a:off x="7046260" y="4733365"/>
            <a:ext cx="4276164" cy="369332"/>
          </a:xfrm>
          <a:prstGeom prst="rect">
            <a:avLst/>
          </a:prstGeom>
          <a:noFill/>
        </p:spPr>
        <p:txBody>
          <a:bodyPr wrap="square" rtlCol="0">
            <a:spAutoFit/>
          </a:bodyPr>
          <a:lstStyle/>
          <a:p>
            <a:endParaRPr lang="en-US" dirty="0"/>
          </a:p>
        </p:txBody>
      </p:sp>
      <p:sp>
        <p:nvSpPr>
          <p:cNvPr id="12" name="Rectangle 3">
            <a:extLst>
              <a:ext uri="{FF2B5EF4-FFF2-40B4-BE49-F238E27FC236}">
                <a16:creationId xmlns:a16="http://schemas.microsoft.com/office/drawing/2014/main" id="{101A7BE0-2275-8009-32C3-9653DF737A82}"/>
              </a:ext>
            </a:extLst>
          </p:cNvPr>
          <p:cNvSpPr>
            <a:spLocks noChangeArrowheads="1"/>
          </p:cNvSpPr>
          <p:nvPr/>
        </p:nvSpPr>
        <p:spPr bwMode="auto">
          <a:xfrm>
            <a:off x="6979115" y="4623493"/>
            <a:ext cx="4630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6: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Variant Analysis for Sample  SRR24518792 </a:t>
            </a:r>
          </a:p>
        </p:txBody>
      </p:sp>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466164" y="340658"/>
            <a:ext cx="10360152" cy="914400"/>
          </a:xfrm>
        </p:spPr>
        <p:txBody>
          <a:bodyPr/>
          <a:lstStyle/>
          <a:p>
            <a:r>
              <a:rPr lang="en-US" sz="4800" b="1" dirty="0">
                <a:latin typeface="Times New Roman" panose="02020603050405020304" pitchFamily="18" charset="0"/>
                <a:cs typeface="Times New Roman" panose="02020603050405020304" pitchFamily="18" charset="0"/>
              </a:rPr>
              <a:t>Conclusion &amp; Future Scope</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593337" y="6041169"/>
            <a:ext cx="661416" cy="895899"/>
          </a:xfrm>
        </p:spPr>
        <p:txBody>
          <a:bodyPr/>
          <a:lstStyle/>
          <a:p>
            <a:fld id="{58FB4751-880F-D840-AAA9-3A15815CC996}" type="slidenum">
              <a:rPr lang="en-US" smtClean="0"/>
              <a:pPr/>
              <a:t>9</a:t>
            </a:fld>
            <a:endParaRPr lang="en-US" dirty="0"/>
          </a:p>
        </p:txBody>
      </p:sp>
      <p:sp>
        <p:nvSpPr>
          <p:cNvPr id="5" name="TextBox 4">
            <a:extLst>
              <a:ext uri="{FF2B5EF4-FFF2-40B4-BE49-F238E27FC236}">
                <a16:creationId xmlns:a16="http://schemas.microsoft.com/office/drawing/2014/main" id="{3FEB25CF-E088-BD8A-3F9C-B16656AF2AF9}"/>
              </a:ext>
            </a:extLst>
          </p:cNvPr>
          <p:cNvSpPr txBox="1"/>
          <p:nvPr/>
        </p:nvSpPr>
        <p:spPr>
          <a:xfrm>
            <a:off x="1362635" y="1564435"/>
            <a:ext cx="9206753"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Strong correlation found between BRCA1/BRCA2 mutations and breast cancer risk.</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Developed an automated, efficient computational pipeline for genetic mutation detection.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Supports early diagnosis and personalized treatment strategies.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Future Scope: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Expanding dataset for higher accuracy.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Integrating deep learning models for improved mutation classification.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Exploring additional genetic markers beyond BRCA1/BRCA2.</a:t>
            </a:r>
          </a:p>
          <a:p>
            <a:endParaRPr lang="en-US" dirty="0"/>
          </a:p>
        </p:txBody>
      </p:sp>
    </p:spTree>
    <p:extLst>
      <p:ext uri="{BB962C8B-B14F-4D97-AF65-F5344CB8AC3E}">
        <p14:creationId xmlns:p14="http://schemas.microsoft.com/office/powerpoint/2010/main" val="306499611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1908</TotalTime>
  <Words>1040</Words>
  <Application>Microsoft Office PowerPoint</Application>
  <PresentationFormat>Widescreen</PresentationFormat>
  <Paragraphs>139</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Courier New</vt:lpstr>
      <vt:lpstr>Gill Sans Nova Light</vt:lpstr>
      <vt:lpstr>Sagona Book</vt:lpstr>
      <vt:lpstr>Times New Roman</vt:lpstr>
      <vt:lpstr>Wingdings</vt:lpstr>
      <vt:lpstr>Custom</vt:lpstr>
      <vt:lpstr>Developing an Automated Computational Genomics Pipeline for Breast Cancer Detection Using NGS</vt:lpstr>
      <vt:lpstr>Introduction </vt:lpstr>
      <vt:lpstr>Objective of the Study</vt:lpstr>
      <vt:lpstr> Proposed Methodology  </vt:lpstr>
      <vt:lpstr>Preprocessing Steps</vt:lpstr>
      <vt:lpstr>Mutation Detection &amp; Annotation</vt:lpstr>
      <vt:lpstr>Machine Learning-Based classification</vt:lpstr>
      <vt:lpstr>Result &amp; Observations</vt:lpstr>
      <vt:lpstr>Conclusion &amp; Future Scope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joshi</dc:creator>
  <cp:lastModifiedBy>rohit joshi</cp:lastModifiedBy>
  <cp:revision>4</cp:revision>
  <dcterms:created xsi:type="dcterms:W3CDTF">2025-03-22T03:57:36Z</dcterms:created>
  <dcterms:modified xsi:type="dcterms:W3CDTF">2025-03-25T14:28:01Z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