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6" r:id="rId1"/>
  </p:sldMasterIdLst>
  <p:notesMasterIdLst>
    <p:notesMasterId r:id="rId12"/>
  </p:notesMasterIdLst>
  <p:sldIdLst>
    <p:sldId id="261" r:id="rId2"/>
    <p:sldId id="262" r:id="rId3"/>
    <p:sldId id="263" r:id="rId4"/>
    <p:sldId id="264" r:id="rId5"/>
    <p:sldId id="265" r:id="rId6"/>
    <p:sldId id="266" r:id="rId7"/>
    <p:sldId id="269" r:id="rId8"/>
    <p:sldId id="270" r:id="rId9"/>
    <p:sldId id="271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63" d="100"/>
          <a:sy n="63" d="100"/>
        </p:scale>
        <p:origin x="1500" y="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1F80C75F-E111-4506-ACD3-8068466F552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0B827C42-E906-426C-A438-1F20E020688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9E843230-17B5-4D0B-B473-1F8DB67B5D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EEFCF4E-B841-4711-9444-9D4FF9EF7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8CC1EBC1-F62D-4B7C-9066-4EE3D76AE1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7AA13BD-864F-4DF5-B87C-8153D4AB1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F780E5E2-678E-4C64-A10A-A45D565633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7B524F1-8B5A-48DE-A4FE-F1B13D292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A59094BC-D24F-4C5B-BCF1-30895D578D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5CBD612-2283-4EED-857B-D210FEDDA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9AD64D2E-0116-46F1-B4F8-C0A29E2ED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2EB798A-DD65-4BFA-80C6-48A5DB926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143C324A-5A4D-433B-BF33-A68A359184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3419570-F9CE-45A6-8EB6-209C05684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DA181729-4207-48CA-9181-D85A7141D9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F13E624-48EE-4C68-B7D7-88B4F4780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2F7C7E6-3D64-4F69-9862-788B2D0164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31278AE-E987-49F2-BB50-A5F561439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7A79A7BD-BC9D-4A01-9B6D-EAC65B4A80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3869BBD-E0E4-47D4-8C93-E76EBDF58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33CB1F80-427E-48AB-A97C-DF0AC0BBC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7E5E2BD-6BE6-4178-8970-7BA3FF078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7C69-54EC-422F-8F06-9BB6EDD99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591C9-C01A-4235-ABBA-859824460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7051-513B-4C31-914C-9505EB01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E90C74-C873-4DED-9289-FCE65BD45594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FEEFF-D1CB-4669-8074-AAE238D7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B606-3643-4412-B62D-F31F6BBE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1507-6F0C-43BE-8EE5-32CDFEAFB7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16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78C3-CD3E-4D70-AE79-81E49F46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44E5C-6A09-4497-9A15-5938CA8C6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72B9-F92F-49C0-955D-C5C211DF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698AF1-8AA9-4E5D-8CA0-01BEBA17AD46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16F1E-646A-4A03-8D65-7FDFD628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31B12-3BFF-4881-BB68-62D0BF52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B04A-AFEE-41F1-8D1C-E1770AC775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25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68628-7E7E-44CB-85AD-D1F56C91D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A6970-C6CD-432A-A8BC-060F1F556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AEB7-F55C-4BD9-8B22-3C3254F7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5F9DA-0992-4BCB-ABF1-75E487996262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F2B2D-546D-4137-B5EC-8431B833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C6D59-F3C4-4966-988F-47F7F01B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CCDA-AABF-4AFF-ACC8-CB6861ECA3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06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0D00-762F-4A6C-AAED-5ECCE7AE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C212-56E9-4823-8FE5-7B43C6E52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9452-8868-44CB-AED3-FBA9E8F7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C78CE-9EFC-42E4-8A60-5B64A8AF8ACA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66E9-9DB5-4239-97C9-5D54B7E2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380A-1536-4266-BA18-BAA72BFE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95C0-7761-4D6C-A9C9-562181D41B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05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0941-155A-43E7-B43B-D407DE21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17F27-E6AA-4399-9D9B-89F15B183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A2A50-E609-4F7F-875A-25C38879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C1EC0B-CAC4-4F07-A32B-CAAEAC70C9C0}" type="datetime1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DA08A-626C-455B-AB47-F2B1FE24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2CEAA-B80A-40F7-BC12-0DD8204D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A10C-5052-4902-82DE-D0ECF8FEE0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42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6818-7ECA-4080-9414-A4E572CC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ABCF-545C-414B-A0F4-F8D89B0B2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ED45A-1B41-47D8-8EAE-1E629E4B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DA47E-5ABC-4DE4-8FA0-EBDC517C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99E484-7DC5-4332-97B2-F045EFBA6F9F}" type="datetime1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5755E-66AF-4CFA-8F5F-7D542F5F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4971D-D44E-47AA-8300-B53D6312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AC7E-2D83-4BBD-AF0F-15F7708EEB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2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F8DB-ABD3-43A2-8169-756AA7D1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FAD06-2E1F-4064-9E0F-2ADF0ADDA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837BD-7DA3-41D4-AE73-62F634995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C0248-F067-433B-B290-0AC6670ED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199A4-0806-4AFF-B639-F8121CE92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B61A5-3C7F-448C-B3C4-06A09F31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A8D4F1-63B2-4A8D-8DDC-4864CECE0D26}" type="datetime1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1EE71-4391-4366-8F74-00E8F2DB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C786B-12F6-452A-9A38-82607FDA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93C2-BF67-40BD-A632-42D1E125E1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97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DF1E-9728-4949-B385-03DEDEC0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F9955-4D89-4825-8834-1C4A6A07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3EEA8-912B-44AB-A227-991CE8EC21CD}" type="datetime1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F8D48-8ABA-4F5B-AA48-4632DC85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96FA8-2071-4E84-A10D-66387375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2D41-0FE9-4B9C-8668-02EA1F185B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62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B4BC6-3124-4AB5-B358-60539B4B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4C81F7-FA4A-424E-917F-2130B768DEE0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49D4D-0EFE-46AA-8068-5CBB9387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2C04C-E578-49A9-B007-BF0516E6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8597-7D6C-41B9-A29B-14A5F21EA6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52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E962-9CF6-4D7E-AA91-D5D03C2C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1FE2-42C9-4364-B27D-DAFC485EF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FC5EB-08DD-428D-8A5A-C51885F2E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726EE-DE4D-4EDC-A165-B424250E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CC0690-FEBF-4D19-B802-A8D0F1AF6DCC}" type="datetime1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A3391-4D85-4DD3-A19B-0F6F85B2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EA038-33CA-47E1-8017-D9900DFB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BD5B-92C3-477F-B3C6-29228AD081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64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FABC-3D78-485B-B079-D58593A7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56F76-C953-497A-A88A-3B78102EA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00F27-F543-4798-9034-83CC494D4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ECE38-2012-4C41-94CC-7F11BA4B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464CB8-0211-4562-AB88-26C98C5A6033}" type="datetime1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54306-4293-417D-AD22-B836497A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DD578-0154-45D4-A4FD-8CA12DC6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E5D6-9720-4DC1-AFE6-ECBD22522D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6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3AC76-E6FC-429B-BBF3-8572633C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53F91-90C1-4556-BDFC-B61CEE900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BA536-7C92-40D5-8D39-8D234F275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1D2F32D-D207-4579-8A2C-D8CD0112DDF9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AF5FD-A2A1-4F1E-A600-E23B9907E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A03BD-0415-4927-B519-A025F1E74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C1266-8D99-4613-AA4A-F26B9CF30BC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40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43E8D449-79BD-403C-8E92-2746E7E34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FF0066"/>
              </a:buClr>
            </a:pPr>
            <a:r>
              <a:rPr lang="en-GB" altLang="en-US" sz="3200" b="1">
                <a:solidFill>
                  <a:srgbClr val="FF0066"/>
                </a:solidFill>
              </a:rPr>
              <a:t>B-Trees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58841CC-9045-40DC-9B92-00FB0131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8931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608013" indent="-608013" eaLnBrk="0" hangingPunct="0">
              <a:tabLst>
                <a:tab pos="608013" algn="l"/>
                <a:tab pos="1522413" algn="l"/>
                <a:tab pos="2436813" algn="l"/>
                <a:tab pos="3351213" algn="l"/>
                <a:tab pos="4265613" algn="l"/>
                <a:tab pos="5180013" algn="l"/>
                <a:tab pos="6094413" algn="l"/>
                <a:tab pos="7008813" algn="l"/>
                <a:tab pos="7923213" algn="l"/>
                <a:tab pos="8837613" algn="l"/>
                <a:tab pos="9752013" algn="l"/>
                <a:tab pos="106664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608013" algn="l"/>
                <a:tab pos="1522413" algn="l"/>
                <a:tab pos="2436813" algn="l"/>
                <a:tab pos="3351213" algn="l"/>
                <a:tab pos="4265613" algn="l"/>
                <a:tab pos="5180013" algn="l"/>
                <a:tab pos="6094413" algn="l"/>
                <a:tab pos="7008813" algn="l"/>
                <a:tab pos="7923213" algn="l"/>
                <a:tab pos="8837613" algn="l"/>
                <a:tab pos="9752013" algn="l"/>
                <a:tab pos="106664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608013" algn="l"/>
                <a:tab pos="1522413" algn="l"/>
                <a:tab pos="2436813" algn="l"/>
                <a:tab pos="3351213" algn="l"/>
                <a:tab pos="4265613" algn="l"/>
                <a:tab pos="5180013" algn="l"/>
                <a:tab pos="6094413" algn="l"/>
                <a:tab pos="7008813" algn="l"/>
                <a:tab pos="7923213" algn="l"/>
                <a:tab pos="8837613" algn="l"/>
                <a:tab pos="9752013" algn="l"/>
                <a:tab pos="106664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608013" algn="l"/>
                <a:tab pos="1522413" algn="l"/>
                <a:tab pos="2436813" algn="l"/>
                <a:tab pos="3351213" algn="l"/>
                <a:tab pos="4265613" algn="l"/>
                <a:tab pos="5180013" algn="l"/>
                <a:tab pos="6094413" algn="l"/>
                <a:tab pos="7008813" algn="l"/>
                <a:tab pos="7923213" algn="l"/>
                <a:tab pos="8837613" algn="l"/>
                <a:tab pos="9752013" algn="l"/>
                <a:tab pos="106664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608013" algn="l"/>
                <a:tab pos="1522413" algn="l"/>
                <a:tab pos="2436813" algn="l"/>
                <a:tab pos="3351213" algn="l"/>
                <a:tab pos="4265613" algn="l"/>
                <a:tab pos="5180013" algn="l"/>
                <a:tab pos="6094413" algn="l"/>
                <a:tab pos="7008813" algn="l"/>
                <a:tab pos="7923213" algn="l"/>
                <a:tab pos="8837613" algn="l"/>
                <a:tab pos="9752013" algn="l"/>
                <a:tab pos="106664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1522413" algn="l"/>
                <a:tab pos="2436813" algn="l"/>
                <a:tab pos="3351213" algn="l"/>
                <a:tab pos="4265613" algn="l"/>
                <a:tab pos="5180013" algn="l"/>
                <a:tab pos="6094413" algn="l"/>
                <a:tab pos="7008813" algn="l"/>
                <a:tab pos="7923213" algn="l"/>
                <a:tab pos="8837613" algn="l"/>
                <a:tab pos="9752013" algn="l"/>
                <a:tab pos="106664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1522413" algn="l"/>
                <a:tab pos="2436813" algn="l"/>
                <a:tab pos="3351213" algn="l"/>
                <a:tab pos="4265613" algn="l"/>
                <a:tab pos="5180013" algn="l"/>
                <a:tab pos="6094413" algn="l"/>
                <a:tab pos="7008813" algn="l"/>
                <a:tab pos="7923213" algn="l"/>
                <a:tab pos="8837613" algn="l"/>
                <a:tab pos="9752013" algn="l"/>
                <a:tab pos="106664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1522413" algn="l"/>
                <a:tab pos="2436813" algn="l"/>
                <a:tab pos="3351213" algn="l"/>
                <a:tab pos="4265613" algn="l"/>
                <a:tab pos="5180013" algn="l"/>
                <a:tab pos="6094413" algn="l"/>
                <a:tab pos="7008813" algn="l"/>
                <a:tab pos="7923213" algn="l"/>
                <a:tab pos="8837613" algn="l"/>
                <a:tab pos="9752013" algn="l"/>
                <a:tab pos="106664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1522413" algn="l"/>
                <a:tab pos="2436813" algn="l"/>
                <a:tab pos="3351213" algn="l"/>
                <a:tab pos="4265613" algn="l"/>
                <a:tab pos="5180013" algn="l"/>
                <a:tab pos="6094413" algn="l"/>
                <a:tab pos="7008813" algn="l"/>
                <a:tab pos="7923213" algn="l"/>
                <a:tab pos="8837613" algn="l"/>
                <a:tab pos="9752013" algn="l"/>
                <a:tab pos="106664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GB" altLang="en-US" sz="2000">
                <a:solidFill>
                  <a:srgbClr val="000000"/>
                </a:solidFill>
              </a:rPr>
              <a:t>B-tree is a perfectly balanced m-way search tree with the following additional properties:</a:t>
            </a:r>
          </a:p>
          <a:p>
            <a:pPr eaLnBrk="1" hangingPunct="1">
              <a:lnSpc>
                <a:spcPct val="130000"/>
              </a:lnSpc>
              <a:buFont typeface="Times New Roman" panose="02020603050405020304" pitchFamily="18" charset="0"/>
              <a:buAutoNum type="arabicPeriod"/>
            </a:pPr>
            <a:r>
              <a:rPr lang="en-GB" altLang="en-US" sz="2000">
                <a:solidFill>
                  <a:srgbClr val="000000"/>
                </a:solidFill>
              </a:rPr>
              <a:t>The root is not a leaf : It has  2 . . . m  subtrees.</a:t>
            </a:r>
          </a:p>
          <a:p>
            <a:pPr eaLnBrk="1" hangingPunct="1">
              <a:lnSpc>
                <a:spcPct val="130000"/>
              </a:lnSpc>
              <a:buFont typeface="Times New Roman" panose="02020603050405020304" pitchFamily="18" charset="0"/>
              <a:buAutoNum type="arabicPeriod"/>
            </a:pPr>
            <a:r>
              <a:rPr lang="en-GB" altLang="en-US" sz="2000">
                <a:solidFill>
                  <a:srgbClr val="000000"/>
                </a:solidFill>
              </a:rPr>
              <a:t>All internal nodes have at least (Ceiling |m/2|) non-null subtrees and at most m non-null subtrees.</a:t>
            </a:r>
          </a:p>
          <a:p>
            <a:pPr eaLnBrk="1" hangingPunct="1">
              <a:lnSpc>
                <a:spcPct val="130000"/>
              </a:lnSpc>
              <a:buFont typeface="Times New Roman" panose="02020603050405020304" pitchFamily="18" charset="0"/>
              <a:buAutoNum type="arabicPeriod"/>
            </a:pPr>
            <a:r>
              <a:rPr lang="en-GB" altLang="en-US" sz="2000">
                <a:solidFill>
                  <a:srgbClr val="000000"/>
                </a:solidFill>
              </a:rPr>
              <a:t>All leaf nodes are at the same level; that is the tree is perfectly balanced.</a:t>
            </a:r>
          </a:p>
          <a:p>
            <a:pPr eaLnBrk="1" hangingPunct="1">
              <a:lnSpc>
                <a:spcPct val="130000"/>
              </a:lnSpc>
              <a:buFont typeface="Times New Roman" panose="02020603050405020304" pitchFamily="18" charset="0"/>
              <a:buAutoNum type="arabicPeriod"/>
            </a:pPr>
            <a:r>
              <a:rPr lang="en-GB" altLang="en-US" sz="2000">
                <a:solidFill>
                  <a:srgbClr val="000000"/>
                </a:solidFill>
              </a:rPr>
              <a:t>A leaf node has at least (Ceiling |m/2|-1) and at the most m-1 entries.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sz="2000" b="1">
                <a:solidFill>
                  <a:srgbClr val="000000"/>
                </a:solidFill>
              </a:rPr>
              <a:t>The following table defines the number of subtrees for non-root nodes:</a:t>
            </a:r>
          </a:p>
        </p:txBody>
      </p:sp>
      <p:grpSp>
        <p:nvGrpSpPr>
          <p:cNvPr id="9220" name="Group 3">
            <a:extLst>
              <a:ext uri="{FF2B5EF4-FFF2-40B4-BE49-F238E27FC236}">
                <a16:creationId xmlns:a16="http://schemas.microsoft.com/office/drawing/2014/main" id="{3F93F759-7A6A-4697-B23C-E22E89AFD370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4243388"/>
            <a:ext cx="4464050" cy="2424112"/>
            <a:chOff x="1519" y="2673"/>
            <a:chExt cx="2812" cy="1527"/>
          </a:xfrm>
        </p:grpSpPr>
        <p:sp>
          <p:nvSpPr>
            <p:cNvPr id="9221" name="Rectangle 4">
              <a:extLst>
                <a:ext uri="{FF2B5EF4-FFF2-40B4-BE49-F238E27FC236}">
                  <a16:creationId xmlns:a16="http://schemas.microsoft.com/office/drawing/2014/main" id="{60968D3B-9ED2-4303-BC10-01EF463E3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4010"/>
              <a:ext cx="870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9222" name="Rectangle 5">
              <a:extLst>
                <a:ext uri="{FF2B5EF4-FFF2-40B4-BE49-F238E27FC236}">
                  <a16:creationId xmlns:a16="http://schemas.microsoft.com/office/drawing/2014/main" id="{D4A9FEA3-E0AE-4DFB-93EB-D32105CEB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4010"/>
              <a:ext cx="1090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Ceiling |m/2|</a:t>
              </a:r>
            </a:p>
          </p:txBody>
        </p:sp>
        <p:sp>
          <p:nvSpPr>
            <p:cNvPr id="9223" name="Rectangle 6">
              <a:extLst>
                <a:ext uri="{FF2B5EF4-FFF2-40B4-BE49-F238E27FC236}">
                  <a16:creationId xmlns:a16="http://schemas.microsoft.com/office/drawing/2014/main" id="{2C9FA25D-23C0-4142-9655-440582649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4010"/>
              <a:ext cx="853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9224" name="Rectangle 7">
              <a:extLst>
                <a:ext uri="{FF2B5EF4-FFF2-40B4-BE49-F238E27FC236}">
                  <a16:creationId xmlns:a16="http://schemas.microsoft.com/office/drawing/2014/main" id="{4C875C09-A0D4-4C69-8262-1BEF87098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3819"/>
              <a:ext cx="870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9225" name="Rectangle 8">
              <a:extLst>
                <a:ext uri="{FF2B5EF4-FFF2-40B4-BE49-F238E27FC236}">
                  <a16:creationId xmlns:a16="http://schemas.microsoft.com/office/drawing/2014/main" id="{226859CE-CA48-4FAB-9E61-311350711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3819"/>
              <a:ext cx="1090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9226" name="Rectangle 9">
              <a:extLst>
                <a:ext uri="{FF2B5EF4-FFF2-40B4-BE49-F238E27FC236}">
                  <a16:creationId xmlns:a16="http://schemas.microsoft.com/office/drawing/2014/main" id="{5A2FB880-6F12-47DF-A97C-B47E891F7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819"/>
              <a:ext cx="853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9227" name="Rectangle 10">
              <a:extLst>
                <a:ext uri="{FF2B5EF4-FFF2-40B4-BE49-F238E27FC236}">
                  <a16:creationId xmlns:a16="http://schemas.microsoft.com/office/drawing/2014/main" id="{738200CD-5890-43A8-B9EC-6803EFA1F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3628"/>
              <a:ext cx="870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9228" name="Rectangle 11">
              <a:extLst>
                <a:ext uri="{FF2B5EF4-FFF2-40B4-BE49-F238E27FC236}">
                  <a16:creationId xmlns:a16="http://schemas.microsoft.com/office/drawing/2014/main" id="{593A500D-7476-44AB-A3A4-183BB380C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3628"/>
              <a:ext cx="1090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229" name="Rectangle 12">
              <a:extLst>
                <a:ext uri="{FF2B5EF4-FFF2-40B4-BE49-F238E27FC236}">
                  <a16:creationId xmlns:a16="http://schemas.microsoft.com/office/drawing/2014/main" id="{6B457C0D-5710-4884-8CDE-E885501AF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628"/>
              <a:ext cx="853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9230" name="Rectangle 13">
              <a:extLst>
                <a:ext uri="{FF2B5EF4-FFF2-40B4-BE49-F238E27FC236}">
                  <a16:creationId xmlns:a16="http://schemas.microsoft.com/office/drawing/2014/main" id="{8729B468-08A4-491F-B189-91C0F013F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3437"/>
              <a:ext cx="870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9231" name="Rectangle 14">
              <a:extLst>
                <a:ext uri="{FF2B5EF4-FFF2-40B4-BE49-F238E27FC236}">
                  <a16:creationId xmlns:a16="http://schemas.microsoft.com/office/drawing/2014/main" id="{0423A5E6-2EFA-4E59-9360-19202C673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3437"/>
              <a:ext cx="1090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232" name="Rectangle 15">
              <a:extLst>
                <a:ext uri="{FF2B5EF4-FFF2-40B4-BE49-F238E27FC236}">
                  <a16:creationId xmlns:a16="http://schemas.microsoft.com/office/drawing/2014/main" id="{C1B7653B-EBB4-4370-B1C3-4E60B9473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437"/>
              <a:ext cx="853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9233" name="Rectangle 16">
              <a:extLst>
                <a:ext uri="{FF2B5EF4-FFF2-40B4-BE49-F238E27FC236}">
                  <a16:creationId xmlns:a16="http://schemas.microsoft.com/office/drawing/2014/main" id="{66387AB0-AB1C-4B51-AF01-E036130B9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3246"/>
              <a:ext cx="870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234" name="Rectangle 17">
              <a:extLst>
                <a:ext uri="{FF2B5EF4-FFF2-40B4-BE49-F238E27FC236}">
                  <a16:creationId xmlns:a16="http://schemas.microsoft.com/office/drawing/2014/main" id="{01DBB368-F4FD-4C2C-8074-969109518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3246"/>
              <a:ext cx="1090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235" name="Rectangle 18">
              <a:extLst>
                <a:ext uri="{FF2B5EF4-FFF2-40B4-BE49-F238E27FC236}">
                  <a16:creationId xmlns:a16="http://schemas.microsoft.com/office/drawing/2014/main" id="{8098E61B-1BF7-4771-93B4-A47C7DC4C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246"/>
              <a:ext cx="853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236" name="Rectangle 19">
              <a:extLst>
                <a:ext uri="{FF2B5EF4-FFF2-40B4-BE49-F238E27FC236}">
                  <a16:creationId xmlns:a16="http://schemas.microsoft.com/office/drawing/2014/main" id="{77A98A85-0EE9-48DF-B705-022796788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3055"/>
              <a:ext cx="870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237" name="Rectangle 20">
              <a:extLst>
                <a:ext uri="{FF2B5EF4-FFF2-40B4-BE49-F238E27FC236}">
                  <a16:creationId xmlns:a16="http://schemas.microsoft.com/office/drawing/2014/main" id="{8D433BC9-F482-487C-871D-116895444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3055"/>
              <a:ext cx="1090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238" name="Rectangle 21">
              <a:extLst>
                <a:ext uri="{FF2B5EF4-FFF2-40B4-BE49-F238E27FC236}">
                  <a16:creationId xmlns:a16="http://schemas.microsoft.com/office/drawing/2014/main" id="{495441EF-3863-4EF2-9057-20AC3C258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055"/>
              <a:ext cx="853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239" name="Rectangle 22">
              <a:extLst>
                <a:ext uri="{FF2B5EF4-FFF2-40B4-BE49-F238E27FC236}">
                  <a16:creationId xmlns:a16="http://schemas.microsoft.com/office/drawing/2014/main" id="{95AD5BAC-2AD0-4716-9EC1-177A62FC8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2864"/>
              <a:ext cx="870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Maximum</a:t>
              </a:r>
            </a:p>
          </p:txBody>
        </p:sp>
        <p:sp>
          <p:nvSpPr>
            <p:cNvPr id="9240" name="Rectangle 23">
              <a:extLst>
                <a:ext uri="{FF2B5EF4-FFF2-40B4-BE49-F238E27FC236}">
                  <a16:creationId xmlns:a16="http://schemas.microsoft.com/office/drawing/2014/main" id="{1BF764F5-DD0C-48DA-9BEB-0B93A450C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2864"/>
              <a:ext cx="1090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Minimum</a:t>
              </a:r>
            </a:p>
          </p:txBody>
        </p:sp>
        <p:sp>
          <p:nvSpPr>
            <p:cNvPr id="9241" name="Rectangle 24">
              <a:extLst>
                <a:ext uri="{FF2B5EF4-FFF2-40B4-BE49-F238E27FC236}">
                  <a16:creationId xmlns:a16="http://schemas.microsoft.com/office/drawing/2014/main" id="{8AAB3DDF-ECC4-4064-AC5D-5A028AEE2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2673"/>
              <a:ext cx="1960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 of Subtrees</a:t>
              </a:r>
            </a:p>
          </p:txBody>
        </p:sp>
        <p:sp>
          <p:nvSpPr>
            <p:cNvPr id="9242" name="Rectangle 25">
              <a:extLst>
                <a:ext uri="{FF2B5EF4-FFF2-40B4-BE49-F238E27FC236}">
                  <a16:creationId xmlns:a16="http://schemas.microsoft.com/office/drawing/2014/main" id="{A4D43539-BA2E-4754-984A-5E0DE783A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673"/>
              <a:ext cx="853" cy="3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GB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</a:t>
              </a:r>
            </a:p>
          </p:txBody>
        </p:sp>
        <p:sp>
          <p:nvSpPr>
            <p:cNvPr id="9243" name="Line 26">
              <a:extLst>
                <a:ext uri="{FF2B5EF4-FFF2-40B4-BE49-F238E27FC236}">
                  <a16:creationId xmlns:a16="http://schemas.microsoft.com/office/drawing/2014/main" id="{54265B08-EF75-4913-9BA1-996498AC0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673"/>
              <a:ext cx="281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44" name="Line 27">
              <a:extLst>
                <a:ext uri="{FF2B5EF4-FFF2-40B4-BE49-F238E27FC236}">
                  <a16:creationId xmlns:a16="http://schemas.microsoft.com/office/drawing/2014/main" id="{4BF2E2FC-4E4F-46AC-B2B8-CA233F0EF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4201"/>
              <a:ext cx="281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45" name="Line 28">
              <a:extLst>
                <a:ext uri="{FF2B5EF4-FFF2-40B4-BE49-F238E27FC236}">
                  <a16:creationId xmlns:a16="http://schemas.microsoft.com/office/drawing/2014/main" id="{2AD1CC0A-8E84-42B9-8ED7-327961634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673"/>
              <a:ext cx="1" cy="152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46" name="Line 29">
              <a:extLst>
                <a:ext uri="{FF2B5EF4-FFF2-40B4-BE49-F238E27FC236}">
                  <a16:creationId xmlns:a16="http://schemas.microsoft.com/office/drawing/2014/main" id="{499263D4-D959-4485-8ACC-8B072B34C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673"/>
              <a:ext cx="1" cy="152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47" name="Line 30">
              <a:extLst>
                <a:ext uri="{FF2B5EF4-FFF2-40B4-BE49-F238E27FC236}">
                  <a16:creationId xmlns:a16="http://schemas.microsoft.com/office/drawing/2014/main" id="{0ADED998-84FE-4EBA-9DF1-383D39932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055"/>
              <a:ext cx="281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48" name="Line 31">
              <a:extLst>
                <a:ext uri="{FF2B5EF4-FFF2-40B4-BE49-F238E27FC236}">
                  <a16:creationId xmlns:a16="http://schemas.microsoft.com/office/drawing/2014/main" id="{8603A212-DA7B-4E35-B697-F92F27D41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2" y="2673"/>
              <a:ext cx="1" cy="152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49" name="Line 32">
              <a:extLst>
                <a:ext uri="{FF2B5EF4-FFF2-40B4-BE49-F238E27FC236}">
                  <a16:creationId xmlns:a16="http://schemas.microsoft.com/office/drawing/2014/main" id="{3C9E27A5-16C5-4661-B75E-F1F6B9599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2" y="2864"/>
              <a:ext cx="1" cy="133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50" name="Line 33">
              <a:extLst>
                <a:ext uri="{FF2B5EF4-FFF2-40B4-BE49-F238E27FC236}">
                  <a16:creationId xmlns:a16="http://schemas.microsoft.com/office/drawing/2014/main" id="{14AFAEDA-E744-4024-A6E9-C53A40376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2" y="2864"/>
              <a:ext cx="196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51" name="Line 34">
              <a:extLst>
                <a:ext uri="{FF2B5EF4-FFF2-40B4-BE49-F238E27FC236}">
                  <a16:creationId xmlns:a16="http://schemas.microsoft.com/office/drawing/2014/main" id="{A559BA4A-EAEF-4D82-9C97-D006F4BB5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246"/>
              <a:ext cx="281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52" name="Line 35">
              <a:extLst>
                <a:ext uri="{FF2B5EF4-FFF2-40B4-BE49-F238E27FC236}">
                  <a16:creationId xmlns:a16="http://schemas.microsoft.com/office/drawing/2014/main" id="{055CBB21-0492-4BCA-9CCB-5C8F0F30C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437"/>
              <a:ext cx="281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53" name="Line 36">
              <a:extLst>
                <a:ext uri="{FF2B5EF4-FFF2-40B4-BE49-F238E27FC236}">
                  <a16:creationId xmlns:a16="http://schemas.microsoft.com/office/drawing/2014/main" id="{3C3016A3-D36B-422E-A2FD-2ECA348AA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628"/>
              <a:ext cx="281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54" name="Line 37">
              <a:extLst>
                <a:ext uri="{FF2B5EF4-FFF2-40B4-BE49-F238E27FC236}">
                  <a16:creationId xmlns:a16="http://schemas.microsoft.com/office/drawing/2014/main" id="{D88B5A11-4AA8-4F4C-B9B7-0FFD9387D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819"/>
              <a:ext cx="281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55" name="Line 38">
              <a:extLst>
                <a:ext uri="{FF2B5EF4-FFF2-40B4-BE49-F238E27FC236}">
                  <a16:creationId xmlns:a16="http://schemas.microsoft.com/office/drawing/2014/main" id="{8248955E-5CBD-409D-9DE1-C48CA1BEA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4010"/>
              <a:ext cx="281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7DDB9-5B61-496B-A352-62270CFD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C2DDC9-74B0-4E1E-9592-4C0C782F8B45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65C5D-EA19-481E-A477-6185C468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6BC8F-0543-40B8-B9EA-E62167C1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8597-7D6C-41B9-A29B-14A5F21EA6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41C8F50C-4471-4946-A948-6AB66DDD8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 lIns="90000" tIns="46800" rIns="90000" bIns="46800" anchor="t"/>
          <a:lstStyle/>
          <a:p>
            <a:pPr eaLnBrk="1" fontAlgn="auto" hangingPunct="1">
              <a:spcAft>
                <a:spcPts val="0"/>
              </a:spcAft>
              <a:buClr>
                <a:srgbClr val="FF0066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>
                <a:solidFill>
                  <a:srgbClr val="FF0066"/>
                </a:solidFill>
              </a:rPr>
              <a:t>Exercise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B61CC38-E4F1-4018-9493-D7A26DD740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052513"/>
            <a:ext cx="8229600" cy="1397000"/>
          </a:xfrm>
        </p:spPr>
        <p:txBody>
          <a:bodyPr lIns="90000" tIns="46800" rIns="90000" bIns="46800"/>
          <a:lstStyle/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Draw the B-tree of order 3 created by inserting the following data arriving sequence:</a:t>
            </a:r>
          </a:p>
          <a:p>
            <a:pPr algn="ctr" eaLnBrk="1" hangingPunct="1"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92  24  6  7  11  8  22  4  5  16  19  20  78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7F579-5CF4-4790-840A-19F5D3DA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6CF43-ADFC-4ADF-8840-0F4AD7093068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0196E-EA55-4B4A-B286-1B34A1B2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9F047-BF4D-42A1-B2AD-6105E4B6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95C0-7761-4D6C-A9C9-562181D41BB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01876619-AF7A-495A-A075-2629B1D27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825" y="5876925"/>
            <a:ext cx="1179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600" b="1">
                <a:solidFill>
                  <a:srgbClr val="000000"/>
                </a:solidFill>
              </a:rPr>
              <a:t>Figure 10-4</a:t>
            </a:r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5D5D3B9C-C8CE-4A1A-B990-78037124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20813"/>
            <a:ext cx="8447088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4" name="Rectangle 3">
            <a:extLst>
              <a:ext uri="{FF2B5EF4-FFF2-40B4-BE49-F238E27FC236}">
                <a16:creationId xmlns:a16="http://schemas.microsoft.com/office/drawing/2014/main" id="{47B65D9C-729A-478E-ABF9-5E053866D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FF0066"/>
              </a:buClr>
            </a:pPr>
            <a:r>
              <a:rPr lang="en-GB" altLang="en-US" sz="3200" b="1">
                <a:solidFill>
                  <a:srgbClr val="FF0066"/>
                </a:solidFill>
              </a:rPr>
              <a:t>B-Trees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930EF4FF-27D3-40EE-A483-27704EF20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063" y="4581525"/>
            <a:ext cx="4894262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b="1">
                <a:solidFill>
                  <a:srgbClr val="000000"/>
                </a:solidFill>
              </a:rPr>
              <a:t>A B-tree of order; m=5.</a:t>
            </a:r>
          </a:p>
          <a:p>
            <a:pPr eaLnBrk="1" hangingPunct="1">
              <a:buClr>
                <a:srgbClr val="3333CC"/>
              </a:buClr>
            </a:pPr>
            <a:r>
              <a:rPr lang="en-GB" altLang="en-US">
                <a:solidFill>
                  <a:srgbClr val="3333CC"/>
                </a:solidFill>
              </a:rPr>
              <a:t>Min entry : Ceiling|5/2| - 1 = 2 entries.</a:t>
            </a:r>
          </a:p>
          <a:p>
            <a:pPr eaLnBrk="1" hangingPunct="1">
              <a:buClr>
                <a:srgbClr val="3333CC"/>
              </a:buClr>
            </a:pPr>
            <a:r>
              <a:rPr lang="en-GB" altLang="en-US">
                <a:solidFill>
                  <a:srgbClr val="3333CC"/>
                </a:solidFill>
              </a:rPr>
              <a:t>Max entry: 5 – 1 = 4  entries.             </a:t>
            </a:r>
          </a:p>
          <a:p>
            <a:pPr eaLnBrk="1" hangingPunct="1">
              <a:buClr>
                <a:srgbClr val="FF0066"/>
              </a:buClr>
            </a:pPr>
            <a:r>
              <a:rPr lang="en-GB" altLang="en-US">
                <a:solidFill>
                  <a:srgbClr val="FF0066"/>
                </a:solidFill>
              </a:rPr>
              <a:t>Min subtrees : Ceiling|5/2|=3</a:t>
            </a:r>
          </a:p>
          <a:p>
            <a:pPr eaLnBrk="1" hangingPunct="1">
              <a:buClr>
                <a:srgbClr val="FF0066"/>
              </a:buClr>
            </a:pPr>
            <a:r>
              <a:rPr lang="en-GB" altLang="en-US">
                <a:solidFill>
                  <a:srgbClr val="FF0066"/>
                </a:solidFill>
              </a:rPr>
              <a:t>Max subtrees: 5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DCF0D-786A-4FE6-A87A-8CD30590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34F61D-5F04-4717-877B-4B3C033CFFB3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29243-A7F4-4D6E-80AF-4644C9F0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A257E-5DE5-455C-8EB3-8B6693DE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8597-7D6C-41B9-A29B-14A5F21EA63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5670ED9F-40C4-49D4-A98A-18B950B11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 anchor="t"/>
          <a:lstStyle/>
          <a:p>
            <a:pPr eaLnBrk="1" fontAlgn="auto" hangingPunct="1">
              <a:spcAft>
                <a:spcPts val="0"/>
              </a:spcAft>
              <a:buClr>
                <a:srgbClr val="FF0066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>
                <a:solidFill>
                  <a:srgbClr val="FF0066"/>
                </a:solidFill>
              </a:rPr>
              <a:t>B-Tree Operations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576E3F0E-26F7-4421-A6E9-E62C687F78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lIns="90000" tIns="46800" rIns="90000" bIns="46800"/>
          <a:lstStyle/>
          <a:p>
            <a:pPr marL="608013" indent="-608013" eaLnBrk="1" hangingPunct="1">
              <a:buFont typeface="Times New Roman" panose="02020603050405020304" pitchFamily="18" charset="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en-US"/>
              <a:t>There are four basic operations:</a:t>
            </a:r>
          </a:p>
          <a:p>
            <a:pPr marL="608013" indent="-608013" eaLnBrk="1" hangingPunct="1">
              <a:buFont typeface="Times New Roman" panose="02020603050405020304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en-US"/>
              <a:t>Insert</a:t>
            </a:r>
          </a:p>
          <a:p>
            <a:pPr marL="608013" indent="-608013" eaLnBrk="1" hangingPunct="1">
              <a:buFont typeface="Times New Roman" panose="02020603050405020304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en-US"/>
              <a:t>Delete</a:t>
            </a:r>
          </a:p>
          <a:p>
            <a:pPr marL="608013" indent="-608013" eaLnBrk="1" hangingPunct="1">
              <a:buFont typeface="Times New Roman" panose="02020603050405020304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en-US"/>
              <a:t>Traverse</a:t>
            </a:r>
          </a:p>
          <a:p>
            <a:pPr marL="608013" indent="-608013" eaLnBrk="1" hangingPunct="1">
              <a:buFont typeface="Times New Roman" panose="02020603050405020304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en-US"/>
              <a:t>Search</a:t>
            </a:r>
          </a:p>
          <a:p>
            <a:pPr marL="608013" indent="-608013" eaLnBrk="1" hangingPunct="1">
              <a:buFont typeface="Times New Roman" panose="02020603050405020304" pitchFamily="18" charset="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A8504-6649-4B99-9CC0-907546CC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80E616-05DD-414B-8000-F968A050BA4D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B79DC-158F-4466-87F7-4B3816EF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37D72-E477-4FDE-9386-D5B3FDAC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95C0-7761-4D6C-A9C9-562181D41BB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6C7D0FE2-C1E6-4C74-8476-7A48E81E9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5949950"/>
            <a:ext cx="1179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600" b="1">
                <a:solidFill>
                  <a:srgbClr val="000000"/>
                </a:solidFill>
              </a:rPr>
              <a:t>Figure 10-5</a:t>
            </a:r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A7799646-5FE8-430F-8C0C-3E20101D0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416050"/>
            <a:ext cx="529272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92" name="Rectangle 3">
            <a:extLst>
              <a:ext uri="{FF2B5EF4-FFF2-40B4-BE49-F238E27FC236}">
                <a16:creationId xmlns:a16="http://schemas.microsoft.com/office/drawing/2014/main" id="{B6700607-EB6E-40A2-9EE1-049BF15CC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-100013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FF0066"/>
              </a:buClr>
            </a:pPr>
            <a:r>
              <a:rPr lang="en-GB" altLang="en-US" sz="3200" b="1">
                <a:solidFill>
                  <a:srgbClr val="FF0066"/>
                </a:solidFill>
              </a:rPr>
              <a:t>B-Tree Insertion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D85015D9-9768-4BDD-BF91-4DDCA5E57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4211638" cy="470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0350" indent="-260350" eaLnBrk="0" hangingPunct="0">
              <a:tabLst>
                <a:tab pos="260350" algn="l"/>
                <a:tab pos="1174750" algn="l"/>
                <a:tab pos="2089150" algn="l"/>
                <a:tab pos="3003550" algn="l"/>
                <a:tab pos="3917950" algn="l"/>
                <a:tab pos="4832350" algn="l"/>
                <a:tab pos="5746750" algn="l"/>
                <a:tab pos="6661150" algn="l"/>
                <a:tab pos="7575550" algn="l"/>
                <a:tab pos="8489950" algn="l"/>
                <a:tab pos="9404350" algn="l"/>
                <a:tab pos="103187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260350" algn="l"/>
                <a:tab pos="1174750" algn="l"/>
                <a:tab pos="2089150" algn="l"/>
                <a:tab pos="3003550" algn="l"/>
                <a:tab pos="3917950" algn="l"/>
                <a:tab pos="4832350" algn="l"/>
                <a:tab pos="5746750" algn="l"/>
                <a:tab pos="6661150" algn="l"/>
                <a:tab pos="7575550" algn="l"/>
                <a:tab pos="8489950" algn="l"/>
                <a:tab pos="9404350" algn="l"/>
                <a:tab pos="103187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260350" algn="l"/>
                <a:tab pos="1174750" algn="l"/>
                <a:tab pos="2089150" algn="l"/>
                <a:tab pos="3003550" algn="l"/>
                <a:tab pos="3917950" algn="l"/>
                <a:tab pos="4832350" algn="l"/>
                <a:tab pos="5746750" algn="l"/>
                <a:tab pos="6661150" algn="l"/>
                <a:tab pos="7575550" algn="l"/>
                <a:tab pos="8489950" algn="l"/>
                <a:tab pos="9404350" algn="l"/>
                <a:tab pos="103187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260350" algn="l"/>
                <a:tab pos="1174750" algn="l"/>
                <a:tab pos="2089150" algn="l"/>
                <a:tab pos="3003550" algn="l"/>
                <a:tab pos="3917950" algn="l"/>
                <a:tab pos="4832350" algn="l"/>
                <a:tab pos="5746750" algn="l"/>
                <a:tab pos="6661150" algn="l"/>
                <a:tab pos="7575550" algn="l"/>
                <a:tab pos="8489950" algn="l"/>
                <a:tab pos="9404350" algn="l"/>
                <a:tab pos="103187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260350" algn="l"/>
                <a:tab pos="1174750" algn="l"/>
                <a:tab pos="2089150" algn="l"/>
                <a:tab pos="3003550" algn="l"/>
                <a:tab pos="3917950" algn="l"/>
                <a:tab pos="4832350" algn="l"/>
                <a:tab pos="5746750" algn="l"/>
                <a:tab pos="6661150" algn="l"/>
                <a:tab pos="7575550" algn="l"/>
                <a:tab pos="8489950" algn="l"/>
                <a:tab pos="9404350" algn="l"/>
                <a:tab pos="103187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0350" algn="l"/>
                <a:tab pos="1174750" algn="l"/>
                <a:tab pos="2089150" algn="l"/>
                <a:tab pos="3003550" algn="l"/>
                <a:tab pos="3917950" algn="l"/>
                <a:tab pos="4832350" algn="l"/>
                <a:tab pos="5746750" algn="l"/>
                <a:tab pos="6661150" algn="l"/>
                <a:tab pos="7575550" algn="l"/>
                <a:tab pos="8489950" algn="l"/>
                <a:tab pos="9404350" algn="l"/>
                <a:tab pos="103187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0350" algn="l"/>
                <a:tab pos="1174750" algn="l"/>
                <a:tab pos="2089150" algn="l"/>
                <a:tab pos="3003550" algn="l"/>
                <a:tab pos="3917950" algn="l"/>
                <a:tab pos="4832350" algn="l"/>
                <a:tab pos="5746750" algn="l"/>
                <a:tab pos="6661150" algn="l"/>
                <a:tab pos="7575550" algn="l"/>
                <a:tab pos="8489950" algn="l"/>
                <a:tab pos="9404350" algn="l"/>
                <a:tab pos="103187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0350" algn="l"/>
                <a:tab pos="1174750" algn="l"/>
                <a:tab pos="2089150" algn="l"/>
                <a:tab pos="3003550" algn="l"/>
                <a:tab pos="3917950" algn="l"/>
                <a:tab pos="4832350" algn="l"/>
                <a:tab pos="5746750" algn="l"/>
                <a:tab pos="6661150" algn="l"/>
                <a:tab pos="7575550" algn="l"/>
                <a:tab pos="8489950" algn="l"/>
                <a:tab pos="9404350" algn="l"/>
                <a:tab pos="103187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0350" algn="l"/>
                <a:tab pos="1174750" algn="l"/>
                <a:tab pos="2089150" algn="l"/>
                <a:tab pos="3003550" algn="l"/>
                <a:tab pos="3917950" algn="l"/>
                <a:tab pos="4832350" algn="l"/>
                <a:tab pos="5746750" algn="l"/>
                <a:tab pos="6661150" algn="l"/>
                <a:tab pos="7575550" algn="l"/>
                <a:tab pos="8489950" algn="l"/>
                <a:tab pos="9404350" algn="l"/>
                <a:tab pos="103187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40000"/>
              </a:lnSpc>
              <a:buFont typeface="Times New Roman" panose="02020603050405020304" pitchFamily="18" charset="0"/>
              <a:buChar char="•"/>
            </a:pPr>
            <a:r>
              <a:rPr lang="en-GB" altLang="en-US">
                <a:solidFill>
                  <a:srgbClr val="000000"/>
                </a:solidFill>
              </a:rPr>
              <a:t>B-tree grows from the bottom up.</a:t>
            </a:r>
          </a:p>
          <a:p>
            <a:pPr eaLnBrk="1" hangingPunct="1">
              <a:lnSpc>
                <a:spcPct val="140000"/>
              </a:lnSpc>
              <a:buFont typeface="Times New Roman" panose="02020603050405020304" pitchFamily="18" charset="0"/>
              <a:buChar char="•"/>
            </a:pPr>
            <a:r>
              <a:rPr lang="en-GB" altLang="en-US">
                <a:solidFill>
                  <a:srgbClr val="000000"/>
                </a:solidFill>
              </a:rPr>
              <a:t>When the node is full, this condition is called as </a:t>
            </a:r>
            <a:r>
              <a:rPr lang="en-GB" altLang="en-US" b="1">
                <a:solidFill>
                  <a:srgbClr val="000000"/>
                </a:solidFill>
              </a:rPr>
              <a:t>overflow</a:t>
            </a:r>
            <a:r>
              <a:rPr lang="en-GB" altLang="en-US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40000"/>
              </a:lnSpc>
              <a:buFont typeface="Times New Roman" panose="02020603050405020304" pitchFamily="18" charset="0"/>
              <a:buChar char="•"/>
            </a:pPr>
            <a:r>
              <a:rPr lang="en-GB" altLang="en-US">
                <a:solidFill>
                  <a:srgbClr val="000000"/>
                </a:solidFill>
              </a:rPr>
              <a:t>Overflow requires that the node be split into two nodes and median entry is pushed up, the tree grows one level.</a:t>
            </a:r>
          </a:p>
        </p:txBody>
      </p:sp>
      <p:sp>
        <p:nvSpPr>
          <p:cNvPr id="12294" name="Text Box 5">
            <a:extLst>
              <a:ext uri="{FF2B5EF4-FFF2-40B4-BE49-F238E27FC236}">
                <a16:creationId xmlns:a16="http://schemas.microsoft.com/office/drawing/2014/main" id="{21591F3B-9D40-49ED-9258-8765F6356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1052513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b="1">
                <a:solidFill>
                  <a:srgbClr val="000000"/>
                </a:solidFill>
              </a:rPr>
              <a:t>m=5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C6FA2-4F4F-4042-8F28-EBB7885B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9653DB-0E65-4CE1-9AE0-E56C635361E8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35B90-A167-43D9-AFDB-90A618F5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1AFBE-F3A7-454C-9B6B-2A1595BC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8597-7D6C-41B9-A29B-14A5F21EA63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D72F9312-E7BB-48D9-BD7E-CBC9CAB04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338" y="5734050"/>
            <a:ext cx="2247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600" b="1">
                <a:solidFill>
                  <a:srgbClr val="000000"/>
                </a:solidFill>
              </a:rPr>
              <a:t>Figure 10-9 (a, b, and c)</a:t>
            </a:r>
            <a:r>
              <a:rPr lang="ar-SA" altLang="en-US" sz="1600" b="1">
                <a:solidFill>
                  <a:srgbClr val="000000"/>
                </a:solidFill>
                <a:cs typeface="Times New Roman" panose="02020603050405020304" pitchFamily="18" charset="0"/>
              </a:rPr>
              <a:t>‏</a:t>
            </a:r>
            <a:endParaRPr lang="en-GB" altLang="en-US" sz="1600" b="1">
              <a:solidFill>
                <a:srgbClr val="000000"/>
              </a:solidFill>
            </a:endParaRP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0CEFFB3D-A68D-4C2B-B683-1F32A8E07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5538"/>
            <a:ext cx="8350250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316" name="Rectangle 3">
            <a:extLst>
              <a:ext uri="{FF2B5EF4-FFF2-40B4-BE49-F238E27FC236}">
                <a16:creationId xmlns:a16="http://schemas.microsoft.com/office/drawing/2014/main" id="{A2FAAFA4-0094-407E-96F7-634CAC4F2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-100013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FF0066"/>
              </a:buClr>
            </a:pPr>
            <a:r>
              <a:rPr lang="en-GB" altLang="en-US" sz="3200" b="1">
                <a:solidFill>
                  <a:srgbClr val="FF0066"/>
                </a:solidFill>
              </a:rPr>
              <a:t>B-Tree Insertion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2A9A2-2A47-48B6-8D23-D7AF5CF7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47587B-A534-4C6E-AA59-62B16211D886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633FA-A129-4C7A-B651-961F6644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5FF9D-D97A-4C6C-B25E-01E03403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8597-7D6C-41B9-A29B-14A5F21EA63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E0E6530E-24F7-4B36-BAFC-2AB812734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6092825"/>
            <a:ext cx="2212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600" b="1">
                <a:solidFill>
                  <a:srgbClr val="000000"/>
                </a:solidFill>
              </a:rPr>
              <a:t>Figure 10-9 (d, e, and f)</a:t>
            </a:r>
            <a:r>
              <a:rPr lang="ar-SA" altLang="en-US" sz="1600" b="1">
                <a:solidFill>
                  <a:srgbClr val="000000"/>
                </a:solidFill>
                <a:cs typeface="Times New Roman" panose="02020603050405020304" pitchFamily="18" charset="0"/>
              </a:rPr>
              <a:t>‏</a:t>
            </a:r>
            <a:endParaRPr lang="en-GB" altLang="en-US" sz="1600" b="1">
              <a:solidFill>
                <a:srgbClr val="000000"/>
              </a:solidFill>
            </a:endParaRPr>
          </a:p>
        </p:txBody>
      </p:sp>
      <p:pic>
        <p:nvPicPr>
          <p:cNvPr id="14339" name="Picture 2">
            <a:extLst>
              <a:ext uri="{FF2B5EF4-FFF2-40B4-BE49-F238E27FC236}">
                <a16:creationId xmlns:a16="http://schemas.microsoft.com/office/drawing/2014/main" id="{4AC61F63-4F0A-4235-81C0-C5D96C10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8958263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7ABCD-FE73-4D4E-9418-C9009EAE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937EC9-47E1-4888-8221-7178FE530359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7341C-F1C2-46A3-8016-8FE19205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F77BE-A6F1-40D2-BAE5-20FD31E8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8597-7D6C-41B9-A29B-14A5F21EA63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E5C9E6D2-5E9F-4963-9046-AAE27598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6165850"/>
            <a:ext cx="234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600" b="1">
                <a:solidFill>
                  <a:srgbClr val="000000"/>
                </a:solidFill>
              </a:rPr>
              <a:t>Figure 10-14 (a, b, and c)</a:t>
            </a:r>
            <a:r>
              <a:rPr lang="ar-SA" altLang="en-US" sz="1600" b="1">
                <a:solidFill>
                  <a:srgbClr val="000000"/>
                </a:solidFill>
                <a:cs typeface="Times New Roman" panose="02020603050405020304" pitchFamily="18" charset="0"/>
              </a:rPr>
              <a:t>‏</a:t>
            </a:r>
            <a:endParaRPr lang="en-GB" altLang="en-US" sz="1600" b="1">
              <a:solidFill>
                <a:srgbClr val="000000"/>
              </a:solidFill>
            </a:endParaRP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15217EDF-11CE-41EE-80CD-118CF9EC1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135938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>
            <a:extLst>
              <a:ext uri="{FF2B5EF4-FFF2-40B4-BE49-F238E27FC236}">
                <a16:creationId xmlns:a16="http://schemas.microsoft.com/office/drawing/2014/main" id="{C91002A6-0570-4502-B068-8D26C8334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-100013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FF0066"/>
              </a:buClr>
            </a:pPr>
            <a:r>
              <a:rPr lang="en-GB" altLang="en-US" sz="3200" b="1">
                <a:solidFill>
                  <a:srgbClr val="FF0066"/>
                </a:solidFill>
              </a:rPr>
              <a:t>B-Tree Deletion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5B75D-9AA0-4C32-A07A-8662D1C7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8B7C9D-8D3C-4F67-9635-EF0323D0882F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1BCCE-CED4-4571-8F0D-30EC1F40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E7FFA-D10F-4A87-89D5-668B0AD0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8597-7D6C-41B9-A29B-14A5F21EA63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36D80922-C193-463E-BBC1-531CED47B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813" y="6092825"/>
            <a:ext cx="2095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600" b="1">
                <a:solidFill>
                  <a:srgbClr val="000000"/>
                </a:solidFill>
              </a:rPr>
              <a:t>Figure 10-14 (d and e)</a:t>
            </a:r>
            <a:r>
              <a:rPr lang="ar-SA" altLang="en-US" sz="1600" b="1">
                <a:solidFill>
                  <a:srgbClr val="000000"/>
                </a:solidFill>
                <a:cs typeface="Times New Roman" panose="02020603050405020304" pitchFamily="18" charset="0"/>
              </a:rPr>
              <a:t>‏</a:t>
            </a:r>
            <a:endParaRPr lang="en-GB" altLang="en-US" sz="1600" b="1">
              <a:solidFill>
                <a:srgbClr val="000000"/>
              </a:solidFill>
            </a:endParaRP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08A81C95-181B-4A5E-B6D7-110956E03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908050"/>
            <a:ext cx="7796212" cy="4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4A8EC-7E9F-4B0C-89B6-7E9F668C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5F03B4-173E-4F3F-969F-BBB17C9D0A32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81F5D-6B56-4E1C-8580-4C4DBF44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94999-1CCB-4644-8127-657C7FD5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8597-7D6C-41B9-A29B-14A5F21EA63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71396503-74C8-4C5D-A276-CAF7F69E1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775" y="6021388"/>
            <a:ext cx="1281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600" b="1">
                <a:solidFill>
                  <a:srgbClr val="000000"/>
                </a:solidFill>
              </a:rPr>
              <a:t>Figure 10-15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CF2E89DA-4908-45FF-BC17-E5A1EEC70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335088"/>
            <a:ext cx="8324850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412" name="Rectangle 3">
            <a:extLst>
              <a:ext uri="{FF2B5EF4-FFF2-40B4-BE49-F238E27FC236}">
                <a16:creationId xmlns:a16="http://schemas.microsoft.com/office/drawing/2014/main" id="{DB281440-56DB-49CB-BC24-06FEA3E0B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-100013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FF0066"/>
              </a:buClr>
            </a:pPr>
            <a:r>
              <a:rPr lang="en-GB" altLang="en-US" sz="3200" b="1">
                <a:solidFill>
                  <a:srgbClr val="FF0066"/>
                </a:solidFill>
              </a:rPr>
              <a:t>B-Tree Traversal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A12EB-527A-4792-8449-5863301E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3D550C-CA0C-400B-8EC9-09939ED6F7C3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A49FB-4869-491E-B332-5A8F7275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ECB1C-61A4-40A5-A179-14299A0E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8597-7D6C-41B9-A29B-14A5F21EA63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360</Words>
  <Application>Microsoft Office PowerPoint</Application>
  <PresentationFormat>On-screen Show (4:3)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B-Tree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Amruta Hingmire</cp:lastModifiedBy>
  <cp:revision>8</cp:revision>
  <dcterms:modified xsi:type="dcterms:W3CDTF">2021-07-05T03:13:09Z</dcterms:modified>
</cp:coreProperties>
</file>