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73" r:id="rId3"/>
    <p:sldId id="279" r:id="rId4"/>
    <p:sldId id="274" r:id="rId5"/>
    <p:sldId id="275" r:id="rId6"/>
    <p:sldId id="276" r:id="rId7"/>
    <p:sldId id="277" r:id="rId8"/>
    <p:sldId id="278" r:id="rId9"/>
    <p:sldId id="257" r:id="rId10"/>
    <p:sldId id="259" r:id="rId11"/>
    <p:sldId id="260" r:id="rId12"/>
    <p:sldId id="261" r:id="rId13"/>
    <p:sldId id="262" r:id="rId14"/>
    <p:sldId id="263" r:id="rId15"/>
    <p:sldId id="264" r:id="rId16"/>
    <p:sldId id="265" r:id="rId17"/>
    <p:sldId id="266" r:id="rId18"/>
    <p:sldId id="267" r:id="rId19"/>
    <p:sldId id="268" r:id="rId20"/>
    <p:sldId id="270" r:id="rId21"/>
    <p:sldId id="272" r:id="rId22"/>
    <p:sldId id="280" r:id="rId23"/>
    <p:sldId id="282" r:id="rId24"/>
    <p:sldId id="283" r:id="rId25"/>
    <p:sldId id="285" r:id="rId26"/>
    <p:sldId id="287" r:id="rId27"/>
    <p:sldId id="286" r:id="rId28"/>
    <p:sldId id="289" r:id="rId29"/>
    <p:sldId id="288" r:id="rId30"/>
    <p:sldId id="290" r:id="rId31"/>
    <p:sldId id="284" r:id="rId32"/>
    <p:sldId id="291" r:id="rId33"/>
    <p:sldId id="292" r:id="rId34"/>
    <p:sldId id="293" r:id="rId35"/>
    <p:sldId id="295" r:id="rId36"/>
    <p:sldId id="296" r:id="rId37"/>
    <p:sldId id="297" r:id="rId38"/>
    <p:sldId id="303" r:id="rId39"/>
    <p:sldId id="298" r:id="rId40"/>
    <p:sldId id="306" r:id="rId41"/>
    <p:sldId id="299" r:id="rId42"/>
    <p:sldId id="300" r:id="rId43"/>
    <p:sldId id="302" r:id="rId44"/>
    <p:sldId id="304" r:id="rId45"/>
    <p:sldId id="305" r:id="rId46"/>
    <p:sldId id="301" r:id="rId47"/>
    <p:sldId id="307" r:id="rId48"/>
    <p:sldId id="309" r:id="rId49"/>
    <p:sldId id="310" r:id="rId50"/>
    <p:sldId id="308" r:id="rId51"/>
    <p:sldId id="311" r:id="rId52"/>
    <p:sldId id="312" r:id="rId53"/>
    <p:sldId id="313" r:id="rId54"/>
    <p:sldId id="314" r:id="rId55"/>
    <p:sldId id="315" r:id="rId56"/>
    <p:sldId id="316" r:id="rId57"/>
    <p:sldId id="317" r:id="rId58"/>
    <p:sldId id="318" r:id="rId59"/>
    <p:sldId id="32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3ECE5-82D1-484B-B9B4-01AF67A8C6CF}" type="datetimeFigureOut">
              <a:rPr lang="en-IN" smtClean="0"/>
              <a:pPr/>
              <a:t>31-03-2022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0B635-DEB0-4120-8170-2AED8E84F748}" type="slidenum">
              <a:rPr lang="en-IN" smtClean="0"/>
              <a:pPr/>
              <a:t>‹#›</a:t>
            </a:fld>
            <a:endParaRPr lang="en-IN"/>
          </a:p>
        </p:txBody>
      </p:sp>
    </p:spTree>
    <p:extLst>
      <p:ext uri="{BB962C8B-B14F-4D97-AF65-F5344CB8AC3E}">
        <p14:creationId xmlns:p14="http://schemas.microsoft.com/office/powerpoint/2010/main" xmlns="" val="4080831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522D43-054B-4DDE-8D18-18994CD23C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6EB8562-4461-40E2-9CEE-FCED53551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B0EE3B3-ECEA-4711-9B4F-04FC533441F1}"/>
              </a:ext>
            </a:extLst>
          </p:cNvPr>
          <p:cNvSpPr>
            <a:spLocks noGrp="1"/>
          </p:cNvSpPr>
          <p:nvPr>
            <p:ph type="dt" sz="half" idx="10"/>
          </p:nvPr>
        </p:nvSpPr>
        <p:spPr/>
        <p:txBody>
          <a:bodyPr/>
          <a:lstStyle/>
          <a:p>
            <a:fld id="{774D92ED-9C82-4352-8B88-E55F92809751}" type="datetime1">
              <a:rPr lang="en-IN" smtClean="0"/>
              <a:pPr/>
              <a:t>31-03-2022</a:t>
            </a:fld>
            <a:endParaRPr lang="en-IN"/>
          </a:p>
        </p:txBody>
      </p:sp>
      <p:sp>
        <p:nvSpPr>
          <p:cNvPr id="5" name="Footer Placeholder 4">
            <a:extLst>
              <a:ext uri="{FF2B5EF4-FFF2-40B4-BE49-F238E27FC236}">
                <a16:creationId xmlns:a16="http://schemas.microsoft.com/office/drawing/2014/main" xmlns="" id="{C72CCBF4-EDD1-40E7-BCBC-AE784A88C502}"/>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664EA7E6-1BE9-4EED-9F46-F213C07941A6}"/>
              </a:ext>
            </a:extLst>
          </p:cNvPr>
          <p:cNvSpPr>
            <a:spLocks noGrp="1"/>
          </p:cNvSpPr>
          <p:nvPr>
            <p:ph type="sldNum" sz="quarter" idx="12"/>
          </p:nvPr>
        </p:nvSpPr>
        <p:spPr/>
        <p:txBody>
          <a:bodyPr/>
          <a:lstStyle/>
          <a:p>
            <a:fld id="{255459C0-66CB-4022-8EE4-11C643AB18D8}" type="slidenum">
              <a:rPr lang="en-IN" smtClean="0"/>
              <a:pPr/>
              <a:t>‹#›</a:t>
            </a:fld>
            <a:endParaRPr lang="en-IN"/>
          </a:p>
        </p:txBody>
      </p:sp>
    </p:spTree>
    <p:extLst>
      <p:ext uri="{BB962C8B-B14F-4D97-AF65-F5344CB8AC3E}">
        <p14:creationId xmlns:p14="http://schemas.microsoft.com/office/powerpoint/2010/main" xmlns="" val="161340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CB03A4-BEA3-403F-BB80-375A453B45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63702D0-94C8-46C9-82BA-F58A8CE8B9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FFCD85B-72FD-47BA-BC0F-329FCBF27A73}"/>
              </a:ext>
            </a:extLst>
          </p:cNvPr>
          <p:cNvSpPr>
            <a:spLocks noGrp="1"/>
          </p:cNvSpPr>
          <p:nvPr>
            <p:ph type="dt" sz="half" idx="10"/>
          </p:nvPr>
        </p:nvSpPr>
        <p:spPr/>
        <p:txBody>
          <a:bodyPr/>
          <a:lstStyle/>
          <a:p>
            <a:fld id="{78DC1FA3-EE7D-43AF-8B44-BF9755FC7BEE}" type="datetime1">
              <a:rPr lang="en-IN" smtClean="0"/>
              <a:pPr/>
              <a:t>31-03-2022</a:t>
            </a:fld>
            <a:endParaRPr lang="en-IN"/>
          </a:p>
        </p:txBody>
      </p:sp>
      <p:sp>
        <p:nvSpPr>
          <p:cNvPr id="5" name="Footer Placeholder 4">
            <a:extLst>
              <a:ext uri="{FF2B5EF4-FFF2-40B4-BE49-F238E27FC236}">
                <a16:creationId xmlns:a16="http://schemas.microsoft.com/office/drawing/2014/main" xmlns="" id="{9F7E778B-5AAA-43DF-83E9-DB167DD28F9E}"/>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9B897DD5-E09E-4E99-B296-455AEDCB9CE9}"/>
              </a:ext>
            </a:extLst>
          </p:cNvPr>
          <p:cNvSpPr>
            <a:spLocks noGrp="1"/>
          </p:cNvSpPr>
          <p:nvPr>
            <p:ph type="sldNum" sz="quarter" idx="12"/>
          </p:nvPr>
        </p:nvSpPr>
        <p:spPr/>
        <p:txBody>
          <a:bodyPr/>
          <a:lstStyle/>
          <a:p>
            <a:fld id="{255459C0-66CB-4022-8EE4-11C643AB18D8}" type="slidenum">
              <a:rPr lang="en-IN" smtClean="0"/>
              <a:pPr/>
              <a:t>‹#›</a:t>
            </a:fld>
            <a:endParaRPr lang="en-IN"/>
          </a:p>
        </p:txBody>
      </p:sp>
    </p:spTree>
    <p:extLst>
      <p:ext uri="{BB962C8B-B14F-4D97-AF65-F5344CB8AC3E}">
        <p14:creationId xmlns:p14="http://schemas.microsoft.com/office/powerpoint/2010/main" xmlns="" val="226767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8C4EF0-D18C-458D-AA54-92CC366F26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C055F8A-5CD8-4042-81C8-22EA519DBD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827183B-D14E-43AD-B848-73F8FED5A4E8}"/>
              </a:ext>
            </a:extLst>
          </p:cNvPr>
          <p:cNvSpPr>
            <a:spLocks noGrp="1"/>
          </p:cNvSpPr>
          <p:nvPr>
            <p:ph type="dt" sz="half" idx="10"/>
          </p:nvPr>
        </p:nvSpPr>
        <p:spPr/>
        <p:txBody>
          <a:bodyPr/>
          <a:lstStyle/>
          <a:p>
            <a:fld id="{B7C89234-6FDF-454D-AD0B-C215342D72A4}" type="datetime1">
              <a:rPr lang="en-IN" smtClean="0"/>
              <a:pPr/>
              <a:t>31-03-2022</a:t>
            </a:fld>
            <a:endParaRPr lang="en-IN"/>
          </a:p>
        </p:txBody>
      </p:sp>
      <p:sp>
        <p:nvSpPr>
          <p:cNvPr id="5" name="Footer Placeholder 4">
            <a:extLst>
              <a:ext uri="{FF2B5EF4-FFF2-40B4-BE49-F238E27FC236}">
                <a16:creationId xmlns:a16="http://schemas.microsoft.com/office/drawing/2014/main" xmlns="" id="{10C6A088-3284-4BCE-B32C-FB3618FF00BC}"/>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C80136B4-88B1-49B5-ADA4-CEBC45826BE8}"/>
              </a:ext>
            </a:extLst>
          </p:cNvPr>
          <p:cNvSpPr>
            <a:spLocks noGrp="1"/>
          </p:cNvSpPr>
          <p:nvPr>
            <p:ph type="sldNum" sz="quarter" idx="12"/>
          </p:nvPr>
        </p:nvSpPr>
        <p:spPr/>
        <p:txBody>
          <a:bodyPr/>
          <a:lstStyle/>
          <a:p>
            <a:fld id="{255459C0-66CB-4022-8EE4-11C643AB18D8}" type="slidenum">
              <a:rPr lang="en-IN" smtClean="0"/>
              <a:pPr/>
              <a:t>‹#›</a:t>
            </a:fld>
            <a:endParaRPr lang="en-IN"/>
          </a:p>
        </p:txBody>
      </p:sp>
    </p:spTree>
    <p:extLst>
      <p:ext uri="{BB962C8B-B14F-4D97-AF65-F5344CB8AC3E}">
        <p14:creationId xmlns:p14="http://schemas.microsoft.com/office/powerpoint/2010/main" xmlns="" val="252563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030D46-9F28-4191-8F0A-123769D77E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B4B02C9-BB68-4C64-A7D2-18E7BD92A3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3A78FCE-3A1C-4E36-A0F2-79E24099E56F}"/>
              </a:ext>
            </a:extLst>
          </p:cNvPr>
          <p:cNvSpPr>
            <a:spLocks noGrp="1"/>
          </p:cNvSpPr>
          <p:nvPr>
            <p:ph type="dt" sz="half" idx="10"/>
          </p:nvPr>
        </p:nvSpPr>
        <p:spPr/>
        <p:txBody>
          <a:bodyPr/>
          <a:lstStyle/>
          <a:p>
            <a:fld id="{15630DF6-BF9F-4B47-8E91-CC7EBC690B32}" type="datetime1">
              <a:rPr lang="en-IN" smtClean="0"/>
              <a:pPr/>
              <a:t>31-03-2022</a:t>
            </a:fld>
            <a:endParaRPr lang="en-IN"/>
          </a:p>
        </p:txBody>
      </p:sp>
      <p:sp>
        <p:nvSpPr>
          <p:cNvPr id="5" name="Footer Placeholder 4">
            <a:extLst>
              <a:ext uri="{FF2B5EF4-FFF2-40B4-BE49-F238E27FC236}">
                <a16:creationId xmlns:a16="http://schemas.microsoft.com/office/drawing/2014/main" xmlns="" id="{88B0A126-45E2-4FAC-AFC0-A894B5E5A1EE}"/>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E7007BB5-971B-4CED-855B-DB5CC28DBCCF}"/>
              </a:ext>
            </a:extLst>
          </p:cNvPr>
          <p:cNvSpPr>
            <a:spLocks noGrp="1"/>
          </p:cNvSpPr>
          <p:nvPr>
            <p:ph type="sldNum" sz="quarter" idx="12"/>
          </p:nvPr>
        </p:nvSpPr>
        <p:spPr/>
        <p:txBody>
          <a:bodyPr/>
          <a:lstStyle/>
          <a:p>
            <a:fld id="{255459C0-66CB-4022-8EE4-11C643AB18D8}" type="slidenum">
              <a:rPr lang="en-IN" smtClean="0"/>
              <a:pPr/>
              <a:t>‹#›</a:t>
            </a:fld>
            <a:endParaRPr lang="en-IN"/>
          </a:p>
        </p:txBody>
      </p:sp>
    </p:spTree>
    <p:extLst>
      <p:ext uri="{BB962C8B-B14F-4D97-AF65-F5344CB8AC3E}">
        <p14:creationId xmlns:p14="http://schemas.microsoft.com/office/powerpoint/2010/main" xmlns="" val="277338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C752C-88B7-45D9-B23D-597FE9071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82F924D-30C6-40A0-9A18-1405F240C2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EC63AD4-18AE-4EA4-9447-30A615A5EC98}"/>
              </a:ext>
            </a:extLst>
          </p:cNvPr>
          <p:cNvSpPr>
            <a:spLocks noGrp="1"/>
          </p:cNvSpPr>
          <p:nvPr>
            <p:ph type="dt" sz="half" idx="10"/>
          </p:nvPr>
        </p:nvSpPr>
        <p:spPr/>
        <p:txBody>
          <a:bodyPr/>
          <a:lstStyle/>
          <a:p>
            <a:fld id="{595E51DA-35AD-418D-841B-11E4BE8530B5}" type="datetime1">
              <a:rPr lang="en-IN" smtClean="0"/>
              <a:pPr/>
              <a:t>31-03-2022</a:t>
            </a:fld>
            <a:endParaRPr lang="en-IN"/>
          </a:p>
        </p:txBody>
      </p:sp>
      <p:sp>
        <p:nvSpPr>
          <p:cNvPr id="5" name="Footer Placeholder 4">
            <a:extLst>
              <a:ext uri="{FF2B5EF4-FFF2-40B4-BE49-F238E27FC236}">
                <a16:creationId xmlns:a16="http://schemas.microsoft.com/office/drawing/2014/main" xmlns="" id="{F8145E84-F819-4F7A-A8A3-354C6F395ABA}"/>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834CA83D-D2B2-4E08-A37A-A839CCCB671F}"/>
              </a:ext>
            </a:extLst>
          </p:cNvPr>
          <p:cNvSpPr>
            <a:spLocks noGrp="1"/>
          </p:cNvSpPr>
          <p:nvPr>
            <p:ph type="sldNum" sz="quarter" idx="12"/>
          </p:nvPr>
        </p:nvSpPr>
        <p:spPr/>
        <p:txBody>
          <a:bodyPr/>
          <a:lstStyle/>
          <a:p>
            <a:fld id="{255459C0-66CB-4022-8EE4-11C643AB18D8}" type="slidenum">
              <a:rPr lang="en-IN" smtClean="0"/>
              <a:pPr/>
              <a:t>‹#›</a:t>
            </a:fld>
            <a:endParaRPr lang="en-IN"/>
          </a:p>
        </p:txBody>
      </p:sp>
    </p:spTree>
    <p:extLst>
      <p:ext uri="{BB962C8B-B14F-4D97-AF65-F5344CB8AC3E}">
        <p14:creationId xmlns:p14="http://schemas.microsoft.com/office/powerpoint/2010/main" xmlns="" val="417151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54F622-D7CB-4B23-9743-49E0B161AA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825F72-B4F9-4F16-BE2A-066D34470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21BE731-F055-4E41-AA73-704A0C591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5FC48DA-DB9F-43CB-93AA-16BCD9A02CEE}"/>
              </a:ext>
            </a:extLst>
          </p:cNvPr>
          <p:cNvSpPr>
            <a:spLocks noGrp="1"/>
          </p:cNvSpPr>
          <p:nvPr>
            <p:ph type="dt" sz="half" idx="10"/>
          </p:nvPr>
        </p:nvSpPr>
        <p:spPr/>
        <p:txBody>
          <a:bodyPr/>
          <a:lstStyle/>
          <a:p>
            <a:fld id="{56C756D9-A25C-44A9-86D0-F3987BAC9D9F}" type="datetime1">
              <a:rPr lang="en-IN" smtClean="0"/>
              <a:pPr/>
              <a:t>31-03-2022</a:t>
            </a:fld>
            <a:endParaRPr lang="en-IN"/>
          </a:p>
        </p:txBody>
      </p:sp>
      <p:sp>
        <p:nvSpPr>
          <p:cNvPr id="6" name="Footer Placeholder 5">
            <a:extLst>
              <a:ext uri="{FF2B5EF4-FFF2-40B4-BE49-F238E27FC236}">
                <a16:creationId xmlns:a16="http://schemas.microsoft.com/office/drawing/2014/main" xmlns="" id="{5463B2EE-022C-4F7F-8AA0-A079762463DE}"/>
              </a:ext>
            </a:extLst>
          </p:cNvPr>
          <p:cNvSpPr>
            <a:spLocks noGrp="1"/>
          </p:cNvSpPr>
          <p:nvPr>
            <p:ph type="ftr" sz="quarter" idx="11"/>
          </p:nvPr>
        </p:nvSpPr>
        <p:spPr/>
        <p:txBody>
          <a:bodyPr/>
          <a:lstStyle/>
          <a:p>
            <a:r>
              <a:rPr lang="en-IN"/>
              <a:t>JSPM's RSCOE</a:t>
            </a:r>
          </a:p>
        </p:txBody>
      </p:sp>
      <p:sp>
        <p:nvSpPr>
          <p:cNvPr id="7" name="Slide Number Placeholder 6">
            <a:extLst>
              <a:ext uri="{FF2B5EF4-FFF2-40B4-BE49-F238E27FC236}">
                <a16:creationId xmlns:a16="http://schemas.microsoft.com/office/drawing/2014/main" xmlns="" id="{0D6207AD-035E-4B8C-A70A-A2A1E64B99F1}"/>
              </a:ext>
            </a:extLst>
          </p:cNvPr>
          <p:cNvSpPr>
            <a:spLocks noGrp="1"/>
          </p:cNvSpPr>
          <p:nvPr>
            <p:ph type="sldNum" sz="quarter" idx="12"/>
          </p:nvPr>
        </p:nvSpPr>
        <p:spPr/>
        <p:txBody>
          <a:bodyPr/>
          <a:lstStyle/>
          <a:p>
            <a:fld id="{255459C0-66CB-4022-8EE4-11C643AB18D8}" type="slidenum">
              <a:rPr lang="en-IN" smtClean="0"/>
              <a:pPr/>
              <a:t>‹#›</a:t>
            </a:fld>
            <a:endParaRPr lang="en-IN"/>
          </a:p>
        </p:txBody>
      </p:sp>
    </p:spTree>
    <p:extLst>
      <p:ext uri="{BB962C8B-B14F-4D97-AF65-F5344CB8AC3E}">
        <p14:creationId xmlns:p14="http://schemas.microsoft.com/office/powerpoint/2010/main" xmlns="" val="135492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59C28-6D93-4DF3-82AC-1BF549B0BB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5C128AF-50CE-44C1-8FC7-0756A8DA47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0B9F632-900D-41BF-96BA-E532B2233B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23736F5-3C42-4B2E-9859-53BA1217F7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BE84DF9-3B35-425E-9480-1D0EEEA710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8CD296D-43FA-4B3D-93F7-0E0CFC2C9857}"/>
              </a:ext>
            </a:extLst>
          </p:cNvPr>
          <p:cNvSpPr>
            <a:spLocks noGrp="1"/>
          </p:cNvSpPr>
          <p:nvPr>
            <p:ph type="dt" sz="half" idx="10"/>
          </p:nvPr>
        </p:nvSpPr>
        <p:spPr/>
        <p:txBody>
          <a:bodyPr/>
          <a:lstStyle/>
          <a:p>
            <a:fld id="{FF0F170E-D4B8-4637-B2D8-7B83AB3EB14B}" type="datetime1">
              <a:rPr lang="en-IN" smtClean="0"/>
              <a:pPr/>
              <a:t>31-03-2022</a:t>
            </a:fld>
            <a:endParaRPr lang="en-IN"/>
          </a:p>
        </p:txBody>
      </p:sp>
      <p:sp>
        <p:nvSpPr>
          <p:cNvPr id="8" name="Footer Placeholder 7">
            <a:extLst>
              <a:ext uri="{FF2B5EF4-FFF2-40B4-BE49-F238E27FC236}">
                <a16:creationId xmlns:a16="http://schemas.microsoft.com/office/drawing/2014/main" xmlns="" id="{AC1820C4-517F-4391-B242-66965153E98E}"/>
              </a:ext>
            </a:extLst>
          </p:cNvPr>
          <p:cNvSpPr>
            <a:spLocks noGrp="1"/>
          </p:cNvSpPr>
          <p:nvPr>
            <p:ph type="ftr" sz="quarter" idx="11"/>
          </p:nvPr>
        </p:nvSpPr>
        <p:spPr/>
        <p:txBody>
          <a:bodyPr/>
          <a:lstStyle/>
          <a:p>
            <a:r>
              <a:rPr lang="en-IN"/>
              <a:t>JSPM's RSCOE</a:t>
            </a:r>
          </a:p>
        </p:txBody>
      </p:sp>
      <p:sp>
        <p:nvSpPr>
          <p:cNvPr id="9" name="Slide Number Placeholder 8">
            <a:extLst>
              <a:ext uri="{FF2B5EF4-FFF2-40B4-BE49-F238E27FC236}">
                <a16:creationId xmlns:a16="http://schemas.microsoft.com/office/drawing/2014/main" xmlns="" id="{31B85A5C-201C-4694-BCE9-E209E8D2E440}"/>
              </a:ext>
            </a:extLst>
          </p:cNvPr>
          <p:cNvSpPr>
            <a:spLocks noGrp="1"/>
          </p:cNvSpPr>
          <p:nvPr>
            <p:ph type="sldNum" sz="quarter" idx="12"/>
          </p:nvPr>
        </p:nvSpPr>
        <p:spPr/>
        <p:txBody>
          <a:bodyPr/>
          <a:lstStyle/>
          <a:p>
            <a:fld id="{255459C0-66CB-4022-8EE4-11C643AB18D8}" type="slidenum">
              <a:rPr lang="en-IN" smtClean="0"/>
              <a:pPr/>
              <a:t>‹#›</a:t>
            </a:fld>
            <a:endParaRPr lang="en-IN"/>
          </a:p>
        </p:txBody>
      </p:sp>
    </p:spTree>
    <p:extLst>
      <p:ext uri="{BB962C8B-B14F-4D97-AF65-F5344CB8AC3E}">
        <p14:creationId xmlns:p14="http://schemas.microsoft.com/office/powerpoint/2010/main" xmlns="" val="174708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92CC8B-4FDC-4B24-A094-4A328F79A1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ACCD03E-96C6-400C-8E42-ED1979B7428D}"/>
              </a:ext>
            </a:extLst>
          </p:cNvPr>
          <p:cNvSpPr>
            <a:spLocks noGrp="1"/>
          </p:cNvSpPr>
          <p:nvPr>
            <p:ph type="dt" sz="half" idx="10"/>
          </p:nvPr>
        </p:nvSpPr>
        <p:spPr/>
        <p:txBody>
          <a:bodyPr/>
          <a:lstStyle/>
          <a:p>
            <a:fld id="{A2130AF2-5303-4EAF-B77F-48D45FF4BAB4}" type="datetime1">
              <a:rPr lang="en-IN" smtClean="0"/>
              <a:pPr/>
              <a:t>31-03-2022</a:t>
            </a:fld>
            <a:endParaRPr lang="en-IN"/>
          </a:p>
        </p:txBody>
      </p:sp>
      <p:sp>
        <p:nvSpPr>
          <p:cNvPr id="4" name="Footer Placeholder 3">
            <a:extLst>
              <a:ext uri="{FF2B5EF4-FFF2-40B4-BE49-F238E27FC236}">
                <a16:creationId xmlns:a16="http://schemas.microsoft.com/office/drawing/2014/main" xmlns="" id="{CE04DBAF-9756-44A9-8651-93D5741AB06A}"/>
              </a:ext>
            </a:extLst>
          </p:cNvPr>
          <p:cNvSpPr>
            <a:spLocks noGrp="1"/>
          </p:cNvSpPr>
          <p:nvPr>
            <p:ph type="ftr" sz="quarter" idx="11"/>
          </p:nvPr>
        </p:nvSpPr>
        <p:spPr/>
        <p:txBody>
          <a:bodyPr/>
          <a:lstStyle/>
          <a:p>
            <a:r>
              <a:rPr lang="en-IN"/>
              <a:t>JSPM's RSCOE</a:t>
            </a:r>
          </a:p>
        </p:txBody>
      </p:sp>
      <p:sp>
        <p:nvSpPr>
          <p:cNvPr id="5" name="Slide Number Placeholder 4">
            <a:extLst>
              <a:ext uri="{FF2B5EF4-FFF2-40B4-BE49-F238E27FC236}">
                <a16:creationId xmlns:a16="http://schemas.microsoft.com/office/drawing/2014/main" xmlns="" id="{4F69380F-A6A1-4C9D-AEB9-524FB788D7B0}"/>
              </a:ext>
            </a:extLst>
          </p:cNvPr>
          <p:cNvSpPr>
            <a:spLocks noGrp="1"/>
          </p:cNvSpPr>
          <p:nvPr>
            <p:ph type="sldNum" sz="quarter" idx="12"/>
          </p:nvPr>
        </p:nvSpPr>
        <p:spPr/>
        <p:txBody>
          <a:bodyPr/>
          <a:lstStyle/>
          <a:p>
            <a:fld id="{255459C0-66CB-4022-8EE4-11C643AB18D8}" type="slidenum">
              <a:rPr lang="en-IN" smtClean="0"/>
              <a:pPr/>
              <a:t>‹#›</a:t>
            </a:fld>
            <a:endParaRPr lang="en-IN"/>
          </a:p>
        </p:txBody>
      </p:sp>
    </p:spTree>
    <p:extLst>
      <p:ext uri="{BB962C8B-B14F-4D97-AF65-F5344CB8AC3E}">
        <p14:creationId xmlns:p14="http://schemas.microsoft.com/office/powerpoint/2010/main" xmlns="" val="213411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558064-BDC3-40A2-B5C6-B2E7E119000F}"/>
              </a:ext>
            </a:extLst>
          </p:cNvPr>
          <p:cNvSpPr>
            <a:spLocks noGrp="1"/>
          </p:cNvSpPr>
          <p:nvPr>
            <p:ph type="dt" sz="half" idx="10"/>
          </p:nvPr>
        </p:nvSpPr>
        <p:spPr/>
        <p:txBody>
          <a:bodyPr/>
          <a:lstStyle/>
          <a:p>
            <a:fld id="{77C30AE4-863B-4502-8ADB-CF0ED9EA8610}" type="datetime1">
              <a:rPr lang="en-IN" smtClean="0"/>
              <a:pPr/>
              <a:t>31-03-2022</a:t>
            </a:fld>
            <a:endParaRPr lang="en-IN"/>
          </a:p>
        </p:txBody>
      </p:sp>
      <p:sp>
        <p:nvSpPr>
          <p:cNvPr id="3" name="Footer Placeholder 2">
            <a:extLst>
              <a:ext uri="{FF2B5EF4-FFF2-40B4-BE49-F238E27FC236}">
                <a16:creationId xmlns:a16="http://schemas.microsoft.com/office/drawing/2014/main" xmlns="" id="{6526267A-AC34-471B-A570-05268D994D41}"/>
              </a:ext>
            </a:extLst>
          </p:cNvPr>
          <p:cNvSpPr>
            <a:spLocks noGrp="1"/>
          </p:cNvSpPr>
          <p:nvPr>
            <p:ph type="ftr" sz="quarter" idx="11"/>
          </p:nvPr>
        </p:nvSpPr>
        <p:spPr/>
        <p:txBody>
          <a:bodyPr/>
          <a:lstStyle/>
          <a:p>
            <a:r>
              <a:rPr lang="en-IN"/>
              <a:t>JSPM's RSCOE</a:t>
            </a:r>
          </a:p>
        </p:txBody>
      </p:sp>
      <p:sp>
        <p:nvSpPr>
          <p:cNvPr id="4" name="Slide Number Placeholder 3">
            <a:extLst>
              <a:ext uri="{FF2B5EF4-FFF2-40B4-BE49-F238E27FC236}">
                <a16:creationId xmlns:a16="http://schemas.microsoft.com/office/drawing/2014/main" xmlns="" id="{A7E5107D-3255-4753-BECB-FA3D9469FADB}"/>
              </a:ext>
            </a:extLst>
          </p:cNvPr>
          <p:cNvSpPr>
            <a:spLocks noGrp="1"/>
          </p:cNvSpPr>
          <p:nvPr>
            <p:ph type="sldNum" sz="quarter" idx="12"/>
          </p:nvPr>
        </p:nvSpPr>
        <p:spPr/>
        <p:txBody>
          <a:bodyPr/>
          <a:lstStyle/>
          <a:p>
            <a:fld id="{255459C0-66CB-4022-8EE4-11C643AB18D8}" type="slidenum">
              <a:rPr lang="en-IN" smtClean="0"/>
              <a:pPr/>
              <a:t>‹#›</a:t>
            </a:fld>
            <a:endParaRPr lang="en-IN"/>
          </a:p>
        </p:txBody>
      </p:sp>
    </p:spTree>
    <p:extLst>
      <p:ext uri="{BB962C8B-B14F-4D97-AF65-F5344CB8AC3E}">
        <p14:creationId xmlns:p14="http://schemas.microsoft.com/office/powerpoint/2010/main" xmlns="" val="62663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440A9-EBB5-46DF-B969-CCB9385CF3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61B5818-7557-41B9-9FB4-0419D77564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1A7409B-4C9C-420C-8195-EB550BBFE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E4F9EA3-8663-4789-A9E8-470F8519F028}"/>
              </a:ext>
            </a:extLst>
          </p:cNvPr>
          <p:cNvSpPr>
            <a:spLocks noGrp="1"/>
          </p:cNvSpPr>
          <p:nvPr>
            <p:ph type="dt" sz="half" idx="10"/>
          </p:nvPr>
        </p:nvSpPr>
        <p:spPr/>
        <p:txBody>
          <a:bodyPr/>
          <a:lstStyle/>
          <a:p>
            <a:fld id="{2598B1A9-E9AF-4103-B6F0-268445971F54}" type="datetime1">
              <a:rPr lang="en-IN" smtClean="0"/>
              <a:pPr/>
              <a:t>31-03-2022</a:t>
            </a:fld>
            <a:endParaRPr lang="en-IN"/>
          </a:p>
        </p:txBody>
      </p:sp>
      <p:sp>
        <p:nvSpPr>
          <p:cNvPr id="6" name="Footer Placeholder 5">
            <a:extLst>
              <a:ext uri="{FF2B5EF4-FFF2-40B4-BE49-F238E27FC236}">
                <a16:creationId xmlns:a16="http://schemas.microsoft.com/office/drawing/2014/main" xmlns="" id="{B4AC0451-61F2-4B45-ABD3-22DDBFF54317}"/>
              </a:ext>
            </a:extLst>
          </p:cNvPr>
          <p:cNvSpPr>
            <a:spLocks noGrp="1"/>
          </p:cNvSpPr>
          <p:nvPr>
            <p:ph type="ftr" sz="quarter" idx="11"/>
          </p:nvPr>
        </p:nvSpPr>
        <p:spPr/>
        <p:txBody>
          <a:bodyPr/>
          <a:lstStyle/>
          <a:p>
            <a:r>
              <a:rPr lang="en-IN"/>
              <a:t>JSPM's RSCOE</a:t>
            </a:r>
          </a:p>
        </p:txBody>
      </p:sp>
      <p:sp>
        <p:nvSpPr>
          <p:cNvPr id="7" name="Slide Number Placeholder 6">
            <a:extLst>
              <a:ext uri="{FF2B5EF4-FFF2-40B4-BE49-F238E27FC236}">
                <a16:creationId xmlns:a16="http://schemas.microsoft.com/office/drawing/2014/main" xmlns="" id="{C7885470-50DC-40F1-90A3-E88F2BAAF1F2}"/>
              </a:ext>
            </a:extLst>
          </p:cNvPr>
          <p:cNvSpPr>
            <a:spLocks noGrp="1"/>
          </p:cNvSpPr>
          <p:nvPr>
            <p:ph type="sldNum" sz="quarter" idx="12"/>
          </p:nvPr>
        </p:nvSpPr>
        <p:spPr/>
        <p:txBody>
          <a:bodyPr/>
          <a:lstStyle/>
          <a:p>
            <a:fld id="{255459C0-66CB-4022-8EE4-11C643AB18D8}" type="slidenum">
              <a:rPr lang="en-IN" smtClean="0"/>
              <a:pPr/>
              <a:t>‹#›</a:t>
            </a:fld>
            <a:endParaRPr lang="en-IN"/>
          </a:p>
        </p:txBody>
      </p:sp>
    </p:spTree>
    <p:extLst>
      <p:ext uri="{BB962C8B-B14F-4D97-AF65-F5344CB8AC3E}">
        <p14:creationId xmlns:p14="http://schemas.microsoft.com/office/powerpoint/2010/main" xmlns="" val="35769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659270-D60C-48D4-833B-F9BF0FEF8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4489BD3-58C0-42F9-B347-9C479DF5CB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846705D-E624-475F-A5F8-8858A2DE7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9726B2A-C942-4813-86BD-1D4C8453D925}"/>
              </a:ext>
            </a:extLst>
          </p:cNvPr>
          <p:cNvSpPr>
            <a:spLocks noGrp="1"/>
          </p:cNvSpPr>
          <p:nvPr>
            <p:ph type="dt" sz="half" idx="10"/>
          </p:nvPr>
        </p:nvSpPr>
        <p:spPr/>
        <p:txBody>
          <a:bodyPr/>
          <a:lstStyle/>
          <a:p>
            <a:fld id="{A65C0130-7562-48B9-AE4A-440B17AA7A85}" type="datetime1">
              <a:rPr lang="en-IN" smtClean="0"/>
              <a:pPr/>
              <a:t>31-03-2022</a:t>
            </a:fld>
            <a:endParaRPr lang="en-IN"/>
          </a:p>
        </p:txBody>
      </p:sp>
      <p:sp>
        <p:nvSpPr>
          <p:cNvPr id="6" name="Footer Placeholder 5">
            <a:extLst>
              <a:ext uri="{FF2B5EF4-FFF2-40B4-BE49-F238E27FC236}">
                <a16:creationId xmlns:a16="http://schemas.microsoft.com/office/drawing/2014/main" xmlns="" id="{34F757A0-1A09-45A6-958E-9FBFC7411712}"/>
              </a:ext>
            </a:extLst>
          </p:cNvPr>
          <p:cNvSpPr>
            <a:spLocks noGrp="1"/>
          </p:cNvSpPr>
          <p:nvPr>
            <p:ph type="ftr" sz="quarter" idx="11"/>
          </p:nvPr>
        </p:nvSpPr>
        <p:spPr/>
        <p:txBody>
          <a:bodyPr/>
          <a:lstStyle/>
          <a:p>
            <a:r>
              <a:rPr lang="en-IN"/>
              <a:t>JSPM's RSCOE</a:t>
            </a:r>
          </a:p>
        </p:txBody>
      </p:sp>
      <p:sp>
        <p:nvSpPr>
          <p:cNvPr id="7" name="Slide Number Placeholder 6">
            <a:extLst>
              <a:ext uri="{FF2B5EF4-FFF2-40B4-BE49-F238E27FC236}">
                <a16:creationId xmlns:a16="http://schemas.microsoft.com/office/drawing/2014/main" xmlns="" id="{C49C7B4F-4223-4BB7-A9DB-D8F9001DA6D0}"/>
              </a:ext>
            </a:extLst>
          </p:cNvPr>
          <p:cNvSpPr>
            <a:spLocks noGrp="1"/>
          </p:cNvSpPr>
          <p:nvPr>
            <p:ph type="sldNum" sz="quarter" idx="12"/>
          </p:nvPr>
        </p:nvSpPr>
        <p:spPr/>
        <p:txBody>
          <a:bodyPr/>
          <a:lstStyle/>
          <a:p>
            <a:fld id="{255459C0-66CB-4022-8EE4-11C643AB18D8}" type="slidenum">
              <a:rPr lang="en-IN" smtClean="0"/>
              <a:pPr/>
              <a:t>‹#›</a:t>
            </a:fld>
            <a:endParaRPr lang="en-IN"/>
          </a:p>
        </p:txBody>
      </p:sp>
    </p:spTree>
    <p:extLst>
      <p:ext uri="{BB962C8B-B14F-4D97-AF65-F5344CB8AC3E}">
        <p14:creationId xmlns:p14="http://schemas.microsoft.com/office/powerpoint/2010/main" xmlns="" val="418590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3F1347E-A94F-41CE-A856-BE7F87340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0C94886-8118-4327-BCE0-45C48FD93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5B8417F-5332-4906-B796-866B8314F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B0DA0-055B-47A7-B4E9-E0F37B161D94}" type="datetime1">
              <a:rPr lang="en-IN" smtClean="0"/>
              <a:pPr/>
              <a:t>31-03-2022</a:t>
            </a:fld>
            <a:endParaRPr lang="en-IN"/>
          </a:p>
        </p:txBody>
      </p:sp>
      <p:sp>
        <p:nvSpPr>
          <p:cNvPr id="5" name="Footer Placeholder 4">
            <a:extLst>
              <a:ext uri="{FF2B5EF4-FFF2-40B4-BE49-F238E27FC236}">
                <a16:creationId xmlns:a16="http://schemas.microsoft.com/office/drawing/2014/main" xmlns="" id="{B7EFA256-386B-4A6C-94FC-1D1136D6C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JSPM's RSCOE</a:t>
            </a:r>
          </a:p>
        </p:txBody>
      </p:sp>
      <p:sp>
        <p:nvSpPr>
          <p:cNvPr id="6" name="Slide Number Placeholder 5">
            <a:extLst>
              <a:ext uri="{FF2B5EF4-FFF2-40B4-BE49-F238E27FC236}">
                <a16:creationId xmlns:a16="http://schemas.microsoft.com/office/drawing/2014/main" xmlns="" id="{D72FA9F5-2B9B-4773-8717-F8A1CBF65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459C0-66CB-4022-8EE4-11C643AB18D8}" type="slidenum">
              <a:rPr lang="en-IN" smtClean="0"/>
              <a:pPr/>
              <a:t>‹#›</a:t>
            </a:fld>
            <a:endParaRPr lang="en-IN"/>
          </a:p>
        </p:txBody>
      </p:sp>
    </p:spTree>
    <p:extLst>
      <p:ext uri="{BB962C8B-B14F-4D97-AF65-F5344CB8AC3E}">
        <p14:creationId xmlns:p14="http://schemas.microsoft.com/office/powerpoint/2010/main" xmlns="" val="5421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geeksforgeeks.org/goto-statement-in-c-cpp/"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3B0179-FA45-48C7-8F42-8E50A64A5620}"/>
              </a:ext>
            </a:extLst>
          </p:cNvPr>
          <p:cNvSpPr>
            <a:spLocks noGrp="1"/>
          </p:cNvSpPr>
          <p:nvPr>
            <p:ph type="ctrTitle"/>
          </p:nvPr>
        </p:nvSpPr>
        <p:spPr>
          <a:xfrm>
            <a:off x="1524000" y="868362"/>
            <a:ext cx="9144000" cy="2387600"/>
          </a:xfrm>
        </p:spPr>
        <p:txBody>
          <a:bodyPr/>
          <a:lstStyle/>
          <a:p>
            <a:r>
              <a:rPr lang="en-IN" dirty="0"/>
              <a:t>UNIT II</a:t>
            </a:r>
          </a:p>
        </p:txBody>
      </p:sp>
      <p:sp>
        <p:nvSpPr>
          <p:cNvPr id="3" name="Subtitle 2">
            <a:extLst>
              <a:ext uri="{FF2B5EF4-FFF2-40B4-BE49-F238E27FC236}">
                <a16:creationId xmlns:a16="http://schemas.microsoft.com/office/drawing/2014/main" xmlns="" id="{D5118AF6-4686-43BF-B7C8-83DD1AC04109}"/>
              </a:ext>
            </a:extLst>
          </p:cNvPr>
          <p:cNvSpPr>
            <a:spLocks noGrp="1"/>
          </p:cNvSpPr>
          <p:nvPr>
            <p:ph type="subTitle" idx="1"/>
          </p:nvPr>
        </p:nvSpPr>
        <p:spPr/>
        <p:txBody>
          <a:bodyPr>
            <a:normAutofit/>
          </a:bodyPr>
          <a:lstStyle/>
          <a:p>
            <a:r>
              <a:rPr lang="en-IN" sz="5400" b="1" dirty="0"/>
              <a:t>Topic: Control Structures</a:t>
            </a:r>
          </a:p>
          <a:p>
            <a:endParaRPr lang="en-IN" sz="3300" dirty="0"/>
          </a:p>
        </p:txBody>
      </p:sp>
      <p:sp>
        <p:nvSpPr>
          <p:cNvPr id="4" name="Date Placeholder 3">
            <a:extLst>
              <a:ext uri="{FF2B5EF4-FFF2-40B4-BE49-F238E27FC236}">
                <a16:creationId xmlns:a16="http://schemas.microsoft.com/office/drawing/2014/main" xmlns="" id="{6BBB440C-1B4F-4415-848D-F5E5F33B6F46}"/>
              </a:ext>
            </a:extLst>
          </p:cNvPr>
          <p:cNvSpPr>
            <a:spLocks noGrp="1"/>
          </p:cNvSpPr>
          <p:nvPr>
            <p:ph type="dt" sz="half" idx="10"/>
          </p:nvPr>
        </p:nvSpPr>
        <p:spPr/>
        <p:txBody>
          <a:bodyPr/>
          <a:lstStyle/>
          <a:p>
            <a:fld id="{516A7427-F04B-4B70-9E5F-BDBBD6861B96}" type="datetime1">
              <a:rPr lang="en-IN" smtClean="0"/>
              <a:pPr/>
              <a:t>31-03-2022</a:t>
            </a:fld>
            <a:endParaRPr lang="en-IN"/>
          </a:p>
        </p:txBody>
      </p:sp>
      <p:sp>
        <p:nvSpPr>
          <p:cNvPr id="5" name="Footer Placeholder 4">
            <a:extLst>
              <a:ext uri="{FF2B5EF4-FFF2-40B4-BE49-F238E27FC236}">
                <a16:creationId xmlns:a16="http://schemas.microsoft.com/office/drawing/2014/main" xmlns="" id="{DD0ECDE3-2F4E-485D-9D7B-837A1244EFFB}"/>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A235780F-12FE-42C6-A11F-4C23039200E2}"/>
              </a:ext>
            </a:extLst>
          </p:cNvPr>
          <p:cNvSpPr>
            <a:spLocks noGrp="1"/>
          </p:cNvSpPr>
          <p:nvPr>
            <p:ph type="sldNum" sz="quarter" idx="12"/>
          </p:nvPr>
        </p:nvSpPr>
        <p:spPr/>
        <p:txBody>
          <a:bodyPr/>
          <a:lstStyle/>
          <a:p>
            <a:fld id="{255459C0-66CB-4022-8EE4-11C643AB18D8}" type="slidenum">
              <a:rPr lang="en-IN" smtClean="0"/>
              <a:pPr/>
              <a:t>1</a:t>
            </a:fld>
            <a:endParaRPr lang="en-IN"/>
          </a:p>
        </p:txBody>
      </p:sp>
    </p:spTree>
    <p:extLst>
      <p:ext uri="{BB962C8B-B14F-4D97-AF65-F5344CB8AC3E}">
        <p14:creationId xmlns:p14="http://schemas.microsoft.com/office/powerpoint/2010/main" xmlns="" val="4255307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3AF691A-D62F-4B47-A3A8-51AFBF97FB29}"/>
              </a:ext>
            </a:extLst>
          </p:cNvPr>
          <p:cNvSpPr>
            <a:spLocks noGrp="1"/>
          </p:cNvSpPr>
          <p:nvPr>
            <p:ph idx="1"/>
          </p:nvPr>
        </p:nvSpPr>
        <p:spPr>
          <a:xfrm>
            <a:off x="590719" y="2330505"/>
            <a:ext cx="4559425" cy="3979585"/>
          </a:xfrm>
        </p:spPr>
        <p:txBody>
          <a:bodyPr anchor="ctr">
            <a:normAutofit fontScale="92500"/>
          </a:bodyPr>
          <a:lstStyle/>
          <a:p>
            <a:pPr algn="just"/>
            <a:r>
              <a:rPr lang="en-US" sz="2400" dirty="0">
                <a:effectLst/>
                <a:latin typeface="Times New Roman" panose="02020603050405020304" pitchFamily="18" charset="0"/>
                <a:cs typeface="Times New Roman" panose="02020603050405020304" pitchFamily="18" charset="0"/>
              </a:rPr>
              <a:t>Control Structures are just a way to specify flow of control in programs</a:t>
            </a:r>
          </a:p>
          <a:p>
            <a:pPr algn="just" fontAlgn="base"/>
            <a:r>
              <a:rPr lang="en-US" sz="2400" b="0" i="0" dirty="0">
                <a:effectLst/>
                <a:latin typeface="Times New Roman" panose="02020603050405020304" pitchFamily="18" charset="0"/>
                <a:cs typeface="Times New Roman" panose="02020603050405020304" pitchFamily="18" charset="0"/>
              </a:rPr>
              <a:t>There are three basic types of logic, or flow of control, known as:</a:t>
            </a:r>
          </a:p>
          <a:p>
            <a:pPr marL="0" indent="0" algn="l" fontAlgn="base">
              <a:buNone/>
            </a:pPr>
            <a:endParaRPr lang="en-US" sz="2400" b="0" i="0" dirty="0">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Sequence logic, or sequential flow</a:t>
            </a:r>
          </a:p>
          <a:p>
            <a:pPr algn="l" fontAlgn="base">
              <a:buFont typeface="+mj-lt"/>
              <a:buAutoNum type="arabicPeriod"/>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Selection logic, or conditional flow</a:t>
            </a:r>
          </a:p>
          <a:p>
            <a:pPr algn="l" fontAlgn="base">
              <a:buFont typeface="+mj-lt"/>
              <a:buAutoNum type="arabicPeriod"/>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Iteration logic, or repetitive flow</a:t>
            </a:r>
          </a:p>
          <a:p>
            <a:endParaRPr lang="en-IN" sz="2400" dirty="0">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art, diagram, box and whisker chart&#10;&#10;Description automatically generated">
            <a:extLst>
              <a:ext uri="{FF2B5EF4-FFF2-40B4-BE49-F238E27FC236}">
                <a16:creationId xmlns:a16="http://schemas.microsoft.com/office/drawing/2014/main" xmlns="" id="{EFF3CAB3-4CB1-4660-BC1F-B7240875B6B7}"/>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9766" r="-1" b="16318"/>
          <a:stretch/>
        </p:blipFill>
        <p:spPr bwMode="auto">
          <a:xfrm>
            <a:off x="5977788" y="799352"/>
            <a:ext cx="5425410" cy="525929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Date Placeholder 3">
            <a:extLst>
              <a:ext uri="{FF2B5EF4-FFF2-40B4-BE49-F238E27FC236}">
                <a16:creationId xmlns:a16="http://schemas.microsoft.com/office/drawing/2014/main" xmlns="" id="{C26EC0CD-DF8A-422F-82B8-AF26C61937CD}"/>
              </a:ext>
            </a:extLst>
          </p:cNvPr>
          <p:cNvSpPr>
            <a:spLocks noGrp="1"/>
          </p:cNvSpPr>
          <p:nvPr>
            <p:ph type="dt" sz="half" idx="10"/>
          </p:nvPr>
        </p:nvSpPr>
        <p:spPr/>
        <p:txBody>
          <a:bodyPr/>
          <a:lstStyle/>
          <a:p>
            <a:fld id="{EBDE107A-170A-4E9E-8A96-637454C3CC46}" type="datetime1">
              <a:rPr lang="en-IN" smtClean="0"/>
              <a:pPr/>
              <a:t>31-03-2022</a:t>
            </a:fld>
            <a:endParaRPr lang="en-IN"/>
          </a:p>
        </p:txBody>
      </p:sp>
      <p:sp>
        <p:nvSpPr>
          <p:cNvPr id="5" name="Footer Placeholder 4">
            <a:extLst>
              <a:ext uri="{FF2B5EF4-FFF2-40B4-BE49-F238E27FC236}">
                <a16:creationId xmlns:a16="http://schemas.microsoft.com/office/drawing/2014/main" xmlns="" id="{35F78287-3923-46D9-846F-75B61EA557FC}"/>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0CCC7390-EE05-446F-878B-CDA34BD603C9}"/>
              </a:ext>
            </a:extLst>
          </p:cNvPr>
          <p:cNvSpPr>
            <a:spLocks noGrp="1"/>
          </p:cNvSpPr>
          <p:nvPr>
            <p:ph type="sldNum" sz="quarter" idx="12"/>
          </p:nvPr>
        </p:nvSpPr>
        <p:spPr/>
        <p:txBody>
          <a:bodyPr/>
          <a:lstStyle/>
          <a:p>
            <a:fld id="{255459C0-66CB-4022-8EE4-11C643AB18D8}" type="slidenum">
              <a:rPr lang="en-IN" smtClean="0"/>
              <a:pPr/>
              <a:t>10</a:t>
            </a:fld>
            <a:endParaRPr lang="en-IN"/>
          </a:p>
        </p:txBody>
      </p:sp>
      <p:sp>
        <p:nvSpPr>
          <p:cNvPr id="17" name="Title 1">
            <a:extLst>
              <a:ext uri="{FF2B5EF4-FFF2-40B4-BE49-F238E27FC236}">
                <a16:creationId xmlns:a16="http://schemas.microsoft.com/office/drawing/2014/main" xmlns="" id="{8070F6E8-64E1-49D9-A56D-B2829F4DB6A3}"/>
              </a:ext>
            </a:extLst>
          </p:cNvPr>
          <p:cNvSpPr txBox="1">
            <a:spLocks/>
          </p:cNvSpPr>
          <p:nvPr/>
        </p:nvSpPr>
        <p:spPr>
          <a:xfrm>
            <a:off x="589560" y="856180"/>
            <a:ext cx="4560584" cy="112806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500" b="1"/>
              <a:t/>
            </a:r>
            <a:br>
              <a:rPr lang="en-IN" sz="2500" b="1"/>
            </a:br>
            <a:r>
              <a:rPr lang="en-IN" sz="4000" b="1">
                <a:latin typeface="Times New Roman" panose="02020603050405020304" pitchFamily="18" charset="0"/>
                <a:cs typeface="Times New Roman" panose="02020603050405020304" pitchFamily="18" charset="0"/>
              </a:rPr>
              <a:t>Control Structures</a:t>
            </a:r>
            <a:r>
              <a:rPr lang="en-IN" sz="2500" b="1"/>
              <a:t/>
            </a:r>
            <a:br>
              <a:rPr lang="en-IN" sz="2500" b="1"/>
            </a:br>
            <a:endParaRPr lang="en-IN" sz="2500" dirty="0"/>
          </a:p>
        </p:txBody>
      </p:sp>
    </p:spTree>
    <p:extLst>
      <p:ext uri="{BB962C8B-B14F-4D97-AF65-F5344CB8AC3E}">
        <p14:creationId xmlns:p14="http://schemas.microsoft.com/office/powerpoint/2010/main" xmlns="" val="3693896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3AF691A-D62F-4B47-A3A8-51AFBF97FB29}"/>
              </a:ext>
            </a:extLst>
          </p:cNvPr>
          <p:cNvSpPr>
            <a:spLocks noGrp="1"/>
          </p:cNvSpPr>
          <p:nvPr>
            <p:ph idx="1"/>
          </p:nvPr>
        </p:nvSpPr>
        <p:spPr>
          <a:xfrm>
            <a:off x="590719" y="2330505"/>
            <a:ext cx="4559425" cy="3979585"/>
          </a:xfrm>
        </p:spPr>
        <p:txBody>
          <a:bodyPr anchor="ctr">
            <a:normAutofit/>
          </a:bodyPr>
          <a:lstStyle/>
          <a:p>
            <a:pPr algn="l" fontAlgn="base">
              <a:buFont typeface="+mj-lt"/>
              <a:buAutoNum type="arabicPeriod"/>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Sequence logic, or sequential flow</a:t>
            </a:r>
          </a:p>
          <a:p>
            <a:pPr algn="just" fontAlgn="base">
              <a:buFont typeface="Wingdings" panose="05000000000000000000" pitchFamily="2" charset="2"/>
              <a:buChar char="q"/>
            </a:pPr>
            <a:r>
              <a:rPr lang="en-US" sz="2400" b="0" i="0" dirty="0">
                <a:solidFill>
                  <a:srgbClr val="40424E"/>
                </a:solidFill>
                <a:effectLst/>
                <a:latin typeface="Times New Roman" panose="02020603050405020304" pitchFamily="18" charset="0"/>
                <a:cs typeface="Times New Roman" panose="02020603050405020304" pitchFamily="18" charset="0"/>
              </a:rPr>
              <a:t>Follows a serial or sequential flow.</a:t>
            </a:r>
          </a:p>
          <a:p>
            <a:pPr algn="just" fontAlgn="base">
              <a:buFont typeface="Wingdings" panose="05000000000000000000" pitchFamily="2" charset="2"/>
              <a:buChar char="q"/>
            </a:pPr>
            <a:r>
              <a:rPr lang="en-US" sz="2400" b="0" i="0" dirty="0">
                <a:solidFill>
                  <a:srgbClr val="40424E"/>
                </a:solidFill>
                <a:effectLst/>
                <a:latin typeface="Times New Roman" panose="02020603050405020304" pitchFamily="18" charset="0"/>
                <a:cs typeface="Times New Roman" panose="02020603050405020304" pitchFamily="18" charset="0"/>
              </a:rPr>
              <a:t>implicitly follows the order in which modules are written. Most of the processing, even some complex problems, will generally follow this elementary flow pattern.</a:t>
            </a:r>
          </a:p>
          <a:p>
            <a:pPr marL="0" indent="0" algn="just" fontAlgn="base">
              <a:buNone/>
            </a:pPr>
            <a:endParaRPr lang="en-US" sz="2400" b="1" i="0" dirty="0">
              <a:solidFill>
                <a:schemeClr val="accent2">
                  <a:lumMod val="50000"/>
                </a:schemeClr>
              </a:solidFill>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art, diagram, box and whisker chart&#10;&#10;Description automatically generated">
            <a:extLst>
              <a:ext uri="{FF2B5EF4-FFF2-40B4-BE49-F238E27FC236}">
                <a16:creationId xmlns:a16="http://schemas.microsoft.com/office/drawing/2014/main" xmlns="" id="{EFF3CAB3-4CB1-4660-BC1F-B7240875B6B7}"/>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9766" r="-1" b="16318"/>
          <a:stretch/>
        </p:blipFill>
        <p:spPr bwMode="auto">
          <a:xfrm>
            <a:off x="5977788" y="799352"/>
            <a:ext cx="5425410" cy="525929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Date Placeholder 3">
            <a:extLst>
              <a:ext uri="{FF2B5EF4-FFF2-40B4-BE49-F238E27FC236}">
                <a16:creationId xmlns:a16="http://schemas.microsoft.com/office/drawing/2014/main" xmlns="" id="{372364AB-374D-42F2-9B2E-2852AC9AC90A}"/>
              </a:ext>
            </a:extLst>
          </p:cNvPr>
          <p:cNvSpPr>
            <a:spLocks noGrp="1"/>
          </p:cNvSpPr>
          <p:nvPr>
            <p:ph type="dt" sz="half" idx="10"/>
          </p:nvPr>
        </p:nvSpPr>
        <p:spPr/>
        <p:txBody>
          <a:bodyPr/>
          <a:lstStyle/>
          <a:p>
            <a:fld id="{CFB23C73-FF72-46EE-AD20-58688645C7B3}" type="datetime1">
              <a:rPr lang="en-IN" smtClean="0"/>
              <a:pPr/>
              <a:t>31-03-2022</a:t>
            </a:fld>
            <a:endParaRPr lang="en-IN"/>
          </a:p>
        </p:txBody>
      </p:sp>
      <p:sp>
        <p:nvSpPr>
          <p:cNvPr id="5" name="Footer Placeholder 4">
            <a:extLst>
              <a:ext uri="{FF2B5EF4-FFF2-40B4-BE49-F238E27FC236}">
                <a16:creationId xmlns:a16="http://schemas.microsoft.com/office/drawing/2014/main" xmlns="" id="{81A77E7F-D5D8-491E-B6E8-50E55CCB0662}"/>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69946758-0D6C-4633-A655-D8D85AFC9480}"/>
              </a:ext>
            </a:extLst>
          </p:cNvPr>
          <p:cNvSpPr>
            <a:spLocks noGrp="1"/>
          </p:cNvSpPr>
          <p:nvPr>
            <p:ph type="sldNum" sz="quarter" idx="12"/>
          </p:nvPr>
        </p:nvSpPr>
        <p:spPr/>
        <p:txBody>
          <a:bodyPr/>
          <a:lstStyle/>
          <a:p>
            <a:fld id="{255459C0-66CB-4022-8EE4-11C643AB18D8}" type="slidenum">
              <a:rPr lang="en-IN" smtClean="0"/>
              <a:pPr/>
              <a:t>11</a:t>
            </a:fld>
            <a:endParaRPr lang="en-IN"/>
          </a:p>
        </p:txBody>
      </p:sp>
      <p:sp>
        <p:nvSpPr>
          <p:cNvPr id="17" name="Title 1">
            <a:extLst>
              <a:ext uri="{FF2B5EF4-FFF2-40B4-BE49-F238E27FC236}">
                <a16:creationId xmlns:a16="http://schemas.microsoft.com/office/drawing/2014/main" xmlns="" id="{757B085F-1FA9-41DF-BC3F-6C33747F21FB}"/>
              </a:ext>
            </a:extLst>
          </p:cNvPr>
          <p:cNvSpPr txBox="1">
            <a:spLocks/>
          </p:cNvSpPr>
          <p:nvPr/>
        </p:nvSpPr>
        <p:spPr>
          <a:xfrm>
            <a:off x="589560" y="856180"/>
            <a:ext cx="4560584" cy="112806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500" b="1"/>
              <a:t/>
            </a:r>
            <a:br>
              <a:rPr lang="en-IN" sz="2500" b="1"/>
            </a:br>
            <a:r>
              <a:rPr lang="en-IN" sz="4000" b="1">
                <a:latin typeface="Times New Roman" panose="02020603050405020304" pitchFamily="18" charset="0"/>
                <a:cs typeface="Times New Roman" panose="02020603050405020304" pitchFamily="18" charset="0"/>
              </a:rPr>
              <a:t>Control Structures</a:t>
            </a:r>
            <a:r>
              <a:rPr lang="en-IN" sz="2500" b="1"/>
              <a:t/>
            </a:r>
            <a:br>
              <a:rPr lang="en-IN" sz="2500" b="1"/>
            </a:br>
            <a:endParaRPr lang="en-IN" sz="2500" dirty="0"/>
          </a:p>
        </p:txBody>
      </p:sp>
    </p:spTree>
    <p:extLst>
      <p:ext uri="{BB962C8B-B14F-4D97-AF65-F5344CB8AC3E}">
        <p14:creationId xmlns:p14="http://schemas.microsoft.com/office/powerpoint/2010/main" xmlns="" val="680795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3AF691A-D62F-4B47-A3A8-51AFBF97FB29}"/>
              </a:ext>
            </a:extLst>
          </p:cNvPr>
          <p:cNvSpPr>
            <a:spLocks noGrp="1"/>
          </p:cNvSpPr>
          <p:nvPr>
            <p:ph idx="1"/>
          </p:nvPr>
        </p:nvSpPr>
        <p:spPr>
          <a:xfrm>
            <a:off x="563193" y="1984248"/>
            <a:ext cx="4559425" cy="3979585"/>
          </a:xfrm>
        </p:spPr>
        <p:txBody>
          <a:bodyPr anchor="ctr">
            <a:normAutofit/>
          </a:bodyPr>
          <a:lstStyle/>
          <a:p>
            <a:pPr marL="0" indent="0" algn="just" fontAlgn="base">
              <a:buNone/>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2. Selection logic, or conditional flow</a:t>
            </a:r>
          </a:p>
          <a:p>
            <a:pPr algn="just" fontAlgn="base">
              <a:buFont typeface="Wingdings" panose="05000000000000000000" pitchFamily="2" charset="2"/>
              <a:buChar char="q"/>
            </a:pPr>
            <a:r>
              <a:rPr lang="en-US" b="0" i="0" dirty="0">
                <a:solidFill>
                  <a:srgbClr val="40424E"/>
                </a:solidFill>
                <a:effectLst/>
                <a:latin typeface="Times New Roman" panose="02020603050405020304" pitchFamily="18" charset="0"/>
                <a:cs typeface="Times New Roman" panose="02020603050405020304" pitchFamily="18" charset="0"/>
              </a:rPr>
              <a:t>Selection Logic simply involves a number of conditions or parameters which decides one out of several written modules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xmlns="" id="{435A280F-00AD-4EA0-A485-FF8EE72B04B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57141" y="1083484"/>
            <a:ext cx="3895725" cy="41529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Date Placeholder 3">
            <a:extLst>
              <a:ext uri="{FF2B5EF4-FFF2-40B4-BE49-F238E27FC236}">
                <a16:creationId xmlns:a16="http://schemas.microsoft.com/office/drawing/2014/main" xmlns="" id="{7413C0CF-C411-4AEA-9B6C-94BD6F1ACB24}"/>
              </a:ext>
            </a:extLst>
          </p:cNvPr>
          <p:cNvSpPr>
            <a:spLocks noGrp="1"/>
          </p:cNvSpPr>
          <p:nvPr>
            <p:ph type="dt" sz="half" idx="10"/>
          </p:nvPr>
        </p:nvSpPr>
        <p:spPr/>
        <p:txBody>
          <a:bodyPr/>
          <a:lstStyle/>
          <a:p>
            <a:fld id="{E304EF0B-B273-4418-94DE-DA0457539A32}" type="datetime1">
              <a:rPr lang="en-IN" smtClean="0"/>
              <a:pPr/>
              <a:t>31-03-2022</a:t>
            </a:fld>
            <a:endParaRPr lang="en-IN"/>
          </a:p>
        </p:txBody>
      </p:sp>
      <p:sp>
        <p:nvSpPr>
          <p:cNvPr id="5" name="Footer Placeholder 4">
            <a:extLst>
              <a:ext uri="{FF2B5EF4-FFF2-40B4-BE49-F238E27FC236}">
                <a16:creationId xmlns:a16="http://schemas.microsoft.com/office/drawing/2014/main" xmlns="" id="{53850B7B-0BDB-472E-B5F9-829D015259A8}"/>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5FC3BBC5-95FB-4999-B2D2-F9D504C2C2C3}"/>
              </a:ext>
            </a:extLst>
          </p:cNvPr>
          <p:cNvSpPr>
            <a:spLocks noGrp="1"/>
          </p:cNvSpPr>
          <p:nvPr>
            <p:ph type="sldNum" sz="quarter" idx="12"/>
          </p:nvPr>
        </p:nvSpPr>
        <p:spPr/>
        <p:txBody>
          <a:bodyPr/>
          <a:lstStyle/>
          <a:p>
            <a:fld id="{255459C0-66CB-4022-8EE4-11C643AB18D8}" type="slidenum">
              <a:rPr lang="en-IN" smtClean="0"/>
              <a:pPr/>
              <a:t>12</a:t>
            </a:fld>
            <a:endParaRPr lang="en-IN"/>
          </a:p>
        </p:txBody>
      </p:sp>
      <p:sp>
        <p:nvSpPr>
          <p:cNvPr id="17" name="Title 1">
            <a:extLst>
              <a:ext uri="{FF2B5EF4-FFF2-40B4-BE49-F238E27FC236}">
                <a16:creationId xmlns:a16="http://schemas.microsoft.com/office/drawing/2014/main" xmlns="" id="{F78D69BA-9223-47F6-94AF-EAD4CD7D971A}"/>
              </a:ext>
            </a:extLst>
          </p:cNvPr>
          <p:cNvSpPr txBox="1">
            <a:spLocks/>
          </p:cNvSpPr>
          <p:nvPr/>
        </p:nvSpPr>
        <p:spPr>
          <a:xfrm>
            <a:off x="589560" y="856180"/>
            <a:ext cx="4560584" cy="112806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500" b="1"/>
              <a:t/>
            </a:r>
            <a:br>
              <a:rPr lang="en-IN" sz="2500" b="1"/>
            </a:br>
            <a:r>
              <a:rPr lang="en-IN" sz="4000" b="1">
                <a:latin typeface="Times New Roman" panose="02020603050405020304" pitchFamily="18" charset="0"/>
                <a:cs typeface="Times New Roman" panose="02020603050405020304" pitchFamily="18" charset="0"/>
              </a:rPr>
              <a:t>Control Structures</a:t>
            </a:r>
            <a:r>
              <a:rPr lang="en-IN" sz="2500" b="1"/>
              <a:t/>
            </a:r>
            <a:br>
              <a:rPr lang="en-IN" sz="2500" b="1"/>
            </a:br>
            <a:endParaRPr lang="en-IN" sz="2500" dirty="0"/>
          </a:p>
        </p:txBody>
      </p:sp>
    </p:spTree>
    <p:extLst>
      <p:ext uri="{BB962C8B-B14F-4D97-AF65-F5344CB8AC3E}">
        <p14:creationId xmlns:p14="http://schemas.microsoft.com/office/powerpoint/2010/main" xmlns="" val="4254959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3AF691A-D62F-4B47-A3A8-51AFBF97FB29}"/>
              </a:ext>
            </a:extLst>
          </p:cNvPr>
          <p:cNvSpPr>
            <a:spLocks noGrp="1"/>
          </p:cNvSpPr>
          <p:nvPr>
            <p:ph idx="1"/>
          </p:nvPr>
        </p:nvSpPr>
        <p:spPr>
          <a:xfrm>
            <a:off x="590719" y="1921135"/>
            <a:ext cx="4559425" cy="3979585"/>
          </a:xfrm>
        </p:spPr>
        <p:txBody>
          <a:bodyPr anchor="ctr">
            <a:normAutofit/>
          </a:bodyPr>
          <a:lstStyle/>
          <a:p>
            <a:pPr marL="0" indent="0" algn="just" fontAlgn="base">
              <a:buNone/>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3. Iteration logic, or repetitive flow</a:t>
            </a:r>
          </a:p>
          <a:p>
            <a:pPr algn="just" fontAlgn="base">
              <a:buFont typeface="Wingdings" panose="05000000000000000000" pitchFamily="2" charset="2"/>
              <a:buChar char="q"/>
            </a:pPr>
            <a:r>
              <a:rPr lang="en-US" b="0" i="0" dirty="0">
                <a:solidFill>
                  <a:srgbClr val="40424E"/>
                </a:solidFill>
                <a:effectLst/>
                <a:latin typeface="Times New Roman" panose="02020603050405020304" pitchFamily="18" charset="0"/>
                <a:cs typeface="Times New Roman" panose="02020603050405020304" pitchFamily="18" charset="0"/>
              </a:rPr>
              <a:t>The Iteration logic employs a loop which involves a repeat statement followed by a module known as the body of a loop.</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xmlns="" id="{1DCCBEE3-FF86-4634-9109-5CD9F0E7C11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66089" y="509570"/>
            <a:ext cx="2752725" cy="539115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13</a:t>
            </a:fld>
            <a:endParaRPr lang="en-IN"/>
          </a:p>
        </p:txBody>
      </p:sp>
      <p:sp>
        <p:nvSpPr>
          <p:cNvPr id="17" name="Title 1">
            <a:extLst>
              <a:ext uri="{FF2B5EF4-FFF2-40B4-BE49-F238E27FC236}">
                <a16:creationId xmlns:a16="http://schemas.microsoft.com/office/drawing/2014/main" xmlns="" id="{33202B10-7B73-4619-B668-88D2CED1506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lang="en-IN" sz="4000" b="1" dirty="0">
                <a:latin typeface="Times New Roman" panose="02020603050405020304" pitchFamily="18" charset="0"/>
                <a:cs typeface="Times New Roman" panose="02020603050405020304" pitchFamily="18" charset="0"/>
              </a:rPr>
              <a:t>Control Structures</a:t>
            </a:r>
            <a:r>
              <a:rPr lang="en-IN" sz="2500" b="1" dirty="0"/>
              <a:t/>
            </a:r>
            <a:br>
              <a:rPr lang="en-IN" sz="2500" b="1" dirty="0"/>
            </a:br>
            <a:endParaRPr lang="en-IN" sz="2500" dirty="0"/>
          </a:p>
        </p:txBody>
      </p:sp>
    </p:spTree>
    <p:extLst>
      <p:ext uri="{BB962C8B-B14F-4D97-AF65-F5344CB8AC3E}">
        <p14:creationId xmlns:p14="http://schemas.microsoft.com/office/powerpoint/2010/main" xmlns="" val="3770822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14</a:t>
            </a:fld>
            <a:endParaRPr lang="en-IN"/>
          </a:p>
        </p:txBody>
      </p:sp>
      <p:sp>
        <p:nvSpPr>
          <p:cNvPr id="16" name="TextBox 15">
            <a:extLst>
              <a:ext uri="{FF2B5EF4-FFF2-40B4-BE49-F238E27FC236}">
                <a16:creationId xmlns:a16="http://schemas.microsoft.com/office/drawing/2014/main" xmlns="" id="{FECDF5F8-7735-4EDE-B0CF-CA579F049ED2}"/>
              </a:ext>
            </a:extLst>
          </p:cNvPr>
          <p:cNvSpPr txBox="1"/>
          <p:nvPr/>
        </p:nvSpPr>
        <p:spPr>
          <a:xfrm>
            <a:off x="176451" y="2423401"/>
            <a:ext cx="5343526" cy="2677656"/>
          </a:xfrm>
          <a:prstGeom prst="rect">
            <a:avLst/>
          </a:prstGeom>
          <a:noFill/>
        </p:spPr>
        <p:txBody>
          <a:bodyPr wrap="square">
            <a:spAutoFit/>
          </a:bodyPr>
          <a:lstStyle/>
          <a:p>
            <a:pPr marL="457200" indent="-457200" algn="just" fontAlgn="base">
              <a:buFont typeface="Wingdings" panose="05000000000000000000" pitchFamily="2" charset="2"/>
              <a:buChar char="q"/>
            </a:pPr>
            <a:r>
              <a:rPr lang="en-US" sz="2800" b="0" i="0" dirty="0">
                <a:solidFill>
                  <a:srgbClr val="303030"/>
                </a:solidFill>
                <a:effectLst/>
                <a:latin typeface="Times New Roman" panose="02020603050405020304" pitchFamily="18" charset="0"/>
                <a:cs typeface="Times New Roman" panose="02020603050405020304" pitchFamily="18" charset="0"/>
              </a:rPr>
              <a:t>Selection structures are implemented using </a:t>
            </a:r>
            <a:r>
              <a:rPr lang="en-US" sz="2800" b="1" i="0" dirty="0">
                <a:solidFill>
                  <a:srgbClr val="303030"/>
                </a:solidFill>
                <a:effectLst/>
                <a:latin typeface="Times New Roman" panose="02020603050405020304" pitchFamily="18" charset="0"/>
                <a:cs typeface="Times New Roman" panose="02020603050405020304" pitchFamily="18" charset="0"/>
              </a:rPr>
              <a:t>If</a:t>
            </a:r>
            <a:r>
              <a:rPr lang="en-US" sz="2800" b="0" i="0" dirty="0">
                <a:solidFill>
                  <a:srgbClr val="303030"/>
                </a:solidFill>
                <a:effectLst/>
                <a:latin typeface="Times New Roman" panose="02020603050405020304" pitchFamily="18" charset="0"/>
                <a:cs typeface="Times New Roman" panose="02020603050405020304" pitchFamily="18" charset="0"/>
              </a:rPr>
              <a:t> , </a:t>
            </a:r>
            <a:r>
              <a:rPr lang="en-US" sz="2800" b="1" i="0" dirty="0">
                <a:solidFill>
                  <a:srgbClr val="303030"/>
                </a:solidFill>
                <a:effectLst/>
                <a:latin typeface="Times New Roman" panose="02020603050405020304" pitchFamily="18" charset="0"/>
                <a:cs typeface="Times New Roman" panose="02020603050405020304" pitchFamily="18" charset="0"/>
              </a:rPr>
              <a:t>If Else</a:t>
            </a:r>
            <a:r>
              <a:rPr lang="en-US" sz="2800" b="0" i="0" dirty="0">
                <a:solidFill>
                  <a:srgbClr val="303030"/>
                </a:solidFill>
                <a:effectLst/>
                <a:latin typeface="Times New Roman" panose="02020603050405020304" pitchFamily="18" charset="0"/>
                <a:cs typeface="Times New Roman" panose="02020603050405020304" pitchFamily="18" charset="0"/>
              </a:rPr>
              <a:t> and </a:t>
            </a:r>
            <a:r>
              <a:rPr lang="en-US" sz="2800" b="1" i="0" dirty="0">
                <a:solidFill>
                  <a:srgbClr val="303030"/>
                </a:solidFill>
                <a:effectLst/>
                <a:latin typeface="Times New Roman" panose="02020603050405020304" pitchFamily="18" charset="0"/>
                <a:cs typeface="Times New Roman" panose="02020603050405020304" pitchFamily="18" charset="0"/>
              </a:rPr>
              <a:t>Switch</a:t>
            </a:r>
            <a:r>
              <a:rPr lang="en-US" sz="2800" b="0" i="0" dirty="0">
                <a:solidFill>
                  <a:srgbClr val="303030"/>
                </a:solidFill>
                <a:effectLst/>
                <a:latin typeface="Times New Roman" panose="02020603050405020304" pitchFamily="18" charset="0"/>
                <a:cs typeface="Times New Roman" panose="02020603050405020304" pitchFamily="18" charset="0"/>
              </a:rPr>
              <a:t> statements.</a:t>
            </a:r>
          </a:p>
          <a:p>
            <a:pPr marL="457200" indent="-457200" algn="just" fontAlgn="base">
              <a:buFont typeface="Wingdings" panose="05000000000000000000" pitchFamily="2" charset="2"/>
              <a:buChar char="q"/>
            </a:pPr>
            <a:r>
              <a:rPr lang="en-US" sz="2800" b="0" i="0" dirty="0">
                <a:solidFill>
                  <a:srgbClr val="303030"/>
                </a:solidFill>
                <a:effectLst/>
                <a:latin typeface="Times New Roman" panose="02020603050405020304" pitchFamily="18" charset="0"/>
                <a:cs typeface="Times New Roman" panose="02020603050405020304" pitchFamily="18" charset="0"/>
              </a:rPr>
              <a:t>Looping structures are implemented using </a:t>
            </a:r>
            <a:r>
              <a:rPr lang="en-US" sz="2800" b="1" i="0" dirty="0">
                <a:solidFill>
                  <a:srgbClr val="303030"/>
                </a:solidFill>
                <a:effectLst/>
                <a:latin typeface="Times New Roman" panose="02020603050405020304" pitchFamily="18" charset="0"/>
                <a:cs typeface="Times New Roman" panose="02020603050405020304" pitchFamily="18" charset="0"/>
              </a:rPr>
              <a:t>While</a:t>
            </a:r>
            <a:r>
              <a:rPr lang="en-US" sz="2800" b="0" i="0" dirty="0">
                <a:solidFill>
                  <a:srgbClr val="303030"/>
                </a:solidFill>
                <a:effectLst/>
                <a:latin typeface="Times New Roman" panose="02020603050405020304" pitchFamily="18" charset="0"/>
                <a:cs typeface="Times New Roman" panose="02020603050405020304" pitchFamily="18" charset="0"/>
              </a:rPr>
              <a:t>, </a:t>
            </a:r>
            <a:r>
              <a:rPr lang="en-US" sz="2800" b="1" i="0" dirty="0">
                <a:solidFill>
                  <a:srgbClr val="303030"/>
                </a:solidFill>
                <a:effectLst/>
                <a:latin typeface="Times New Roman" panose="02020603050405020304" pitchFamily="18" charset="0"/>
                <a:cs typeface="Times New Roman" panose="02020603050405020304" pitchFamily="18" charset="0"/>
              </a:rPr>
              <a:t>Do While</a:t>
            </a:r>
            <a:r>
              <a:rPr lang="en-US" sz="2800" b="0" i="0" dirty="0">
                <a:solidFill>
                  <a:srgbClr val="303030"/>
                </a:solidFill>
                <a:effectLst/>
                <a:latin typeface="Times New Roman" panose="02020603050405020304" pitchFamily="18" charset="0"/>
                <a:cs typeface="Times New Roman" panose="02020603050405020304" pitchFamily="18" charset="0"/>
              </a:rPr>
              <a:t> and </a:t>
            </a:r>
            <a:r>
              <a:rPr lang="en-US" sz="2800" b="1" i="0" dirty="0">
                <a:solidFill>
                  <a:srgbClr val="303030"/>
                </a:solidFill>
                <a:effectLst/>
                <a:latin typeface="Times New Roman" panose="02020603050405020304" pitchFamily="18" charset="0"/>
                <a:cs typeface="Times New Roman" panose="02020603050405020304" pitchFamily="18" charset="0"/>
              </a:rPr>
              <a:t>For</a:t>
            </a:r>
            <a:r>
              <a:rPr lang="en-US" sz="2800" b="0" i="0" dirty="0">
                <a:solidFill>
                  <a:srgbClr val="303030"/>
                </a:solidFill>
                <a:effectLst/>
                <a:latin typeface="Times New Roman" panose="02020603050405020304" pitchFamily="18" charset="0"/>
                <a:cs typeface="Times New Roman" panose="02020603050405020304" pitchFamily="18" charset="0"/>
              </a:rPr>
              <a:t> statements.  </a:t>
            </a:r>
          </a:p>
        </p:txBody>
      </p:sp>
      <p:sp>
        <p:nvSpPr>
          <p:cNvPr id="3" name="Content Placeholder 2">
            <a:extLst>
              <a:ext uri="{FF2B5EF4-FFF2-40B4-BE49-F238E27FC236}">
                <a16:creationId xmlns:a16="http://schemas.microsoft.com/office/drawing/2014/main" xmlns="" id="{33AF691A-D62F-4B47-A3A8-51AFBF97FB29}"/>
              </a:ext>
            </a:extLst>
          </p:cNvPr>
          <p:cNvSpPr>
            <a:spLocks noGrp="1"/>
          </p:cNvSpPr>
          <p:nvPr>
            <p:ph idx="1"/>
          </p:nvPr>
        </p:nvSpPr>
        <p:spPr>
          <a:xfrm>
            <a:off x="6178774" y="1553010"/>
            <a:ext cx="4559425" cy="3979585"/>
          </a:xfrm>
        </p:spPr>
        <p:txBody>
          <a:bodyPr anchor="ctr">
            <a:normAutofit fontScale="92500" lnSpcReduction="10000"/>
          </a:bodyPr>
          <a:lstStyle/>
          <a:p>
            <a:r>
              <a:rPr lang="en-IN" sz="2400" b="0" i="0" dirty="0">
                <a:solidFill>
                  <a:srgbClr val="303030"/>
                </a:solidFill>
                <a:effectLst/>
                <a:latin typeface="Times New Roman" panose="02020603050405020304" pitchFamily="18" charset="0"/>
                <a:cs typeface="Times New Roman" panose="02020603050405020304" pitchFamily="18" charset="0"/>
              </a:rPr>
              <a:t>The control statements are:-</a:t>
            </a:r>
          </a:p>
          <a:p>
            <a:pPr algn="just" fontAlgn="base">
              <a:buFont typeface="Wingdings" panose="05000000000000000000" pitchFamily="2" charset="2"/>
              <a:buChar char="q"/>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  Switch</a:t>
            </a:r>
            <a:endParaRPr lang="en-US" sz="2400" b="0" i="0" dirty="0">
              <a:solidFill>
                <a:schemeClr val="accent2">
                  <a:lumMod val="50000"/>
                </a:schemeClr>
              </a:solidFill>
              <a:effectLst/>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q"/>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  If</a:t>
            </a:r>
            <a:endParaRPr lang="en-US" sz="2400" b="0" i="0" dirty="0">
              <a:solidFill>
                <a:schemeClr val="accent2">
                  <a:lumMod val="50000"/>
                </a:schemeClr>
              </a:solidFill>
              <a:effectLst/>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q"/>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  If Else</a:t>
            </a:r>
          </a:p>
          <a:p>
            <a:pPr algn="just" fontAlgn="base">
              <a:buFont typeface="Wingdings" panose="05000000000000000000" pitchFamily="2" charset="2"/>
              <a:buChar char="q"/>
            </a:pPr>
            <a:r>
              <a:rPr lang="en-US" sz="2400" b="0" i="0" dirty="0">
                <a:solidFill>
                  <a:schemeClr val="accent2">
                    <a:lumMod val="50000"/>
                  </a:schemeClr>
                </a:solidFill>
                <a:effectLst/>
                <a:latin typeface="Times New Roman" panose="02020603050405020304" pitchFamily="18" charset="0"/>
                <a:cs typeface="Times New Roman" panose="02020603050405020304" pitchFamily="18" charset="0"/>
              </a:rPr>
              <a:t>  </a:t>
            </a: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Switch case</a:t>
            </a:r>
          </a:p>
          <a:p>
            <a:pPr algn="just" fontAlgn="base">
              <a:buFont typeface="Wingdings" panose="05000000000000000000" pitchFamily="2" charset="2"/>
              <a:buChar char="q"/>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  While</a:t>
            </a:r>
            <a:endParaRPr lang="en-US" sz="2400" b="0" i="0" dirty="0">
              <a:solidFill>
                <a:schemeClr val="accent2">
                  <a:lumMod val="50000"/>
                </a:schemeClr>
              </a:solidFill>
              <a:effectLst/>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q"/>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  Do While</a:t>
            </a:r>
            <a:endParaRPr lang="en-US" sz="2400" b="0" i="0" dirty="0">
              <a:solidFill>
                <a:schemeClr val="accent2">
                  <a:lumMod val="50000"/>
                </a:schemeClr>
              </a:solidFill>
              <a:effectLst/>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q"/>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  For</a:t>
            </a:r>
            <a:endParaRPr lang="en-US" sz="2400" b="0" i="0" dirty="0">
              <a:solidFill>
                <a:schemeClr val="accent2">
                  <a:lumMod val="50000"/>
                </a:schemeClr>
              </a:solidFill>
              <a:effectLst/>
              <a:latin typeface="Times New Roman" panose="02020603050405020304" pitchFamily="18" charset="0"/>
              <a:cs typeface="Times New Roman" panose="02020603050405020304" pitchFamily="18" charset="0"/>
            </a:endParaRPr>
          </a:p>
          <a:p>
            <a:pPr marL="0" indent="0" algn="just" fontAlgn="base">
              <a:buNone/>
            </a:pPr>
            <a:r>
              <a:rPr lang="en-US" sz="2400" dirty="0"/>
              <a:t/>
            </a:r>
            <a:br>
              <a:rPr lang="en-US" sz="2400" dirty="0"/>
            </a:br>
            <a:endParaRPr lang="en-IN" sz="3600" dirty="0">
              <a:latin typeface="Times New Roman" panose="02020603050405020304" pitchFamily="18" charset="0"/>
              <a:cs typeface="Times New Roman" panose="02020603050405020304" pitchFamily="18" charset="0"/>
            </a:endParaRPr>
          </a:p>
        </p:txBody>
      </p:sp>
      <p:sp>
        <p:nvSpPr>
          <p:cNvPr id="17" name="Title 1">
            <a:extLst>
              <a:ext uri="{FF2B5EF4-FFF2-40B4-BE49-F238E27FC236}">
                <a16:creationId xmlns:a16="http://schemas.microsoft.com/office/drawing/2014/main" xmlns="" id="{3724F9E8-D822-415C-807F-2A20327F6DE1}"/>
              </a:ext>
            </a:extLst>
          </p:cNvPr>
          <p:cNvSpPr txBox="1">
            <a:spLocks/>
          </p:cNvSpPr>
          <p:nvPr/>
        </p:nvSpPr>
        <p:spPr>
          <a:xfrm>
            <a:off x="589560" y="856180"/>
            <a:ext cx="4560584" cy="112806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500" b="1"/>
              <a:t/>
            </a:r>
            <a:br>
              <a:rPr lang="en-IN" sz="2500" b="1"/>
            </a:br>
            <a:r>
              <a:rPr lang="en-IN" sz="4000" b="1">
                <a:latin typeface="Times New Roman" panose="02020603050405020304" pitchFamily="18" charset="0"/>
                <a:cs typeface="Times New Roman" panose="02020603050405020304" pitchFamily="18" charset="0"/>
              </a:rPr>
              <a:t>Control Structures</a:t>
            </a:r>
            <a:r>
              <a:rPr lang="en-IN" sz="2500" b="1"/>
              <a:t/>
            </a:r>
            <a:br>
              <a:rPr lang="en-IN" sz="2500" b="1"/>
            </a:br>
            <a:endParaRPr lang="en-IN" sz="2500" dirty="0"/>
          </a:p>
        </p:txBody>
      </p:sp>
    </p:spTree>
    <p:extLst>
      <p:ext uri="{BB962C8B-B14F-4D97-AF65-F5344CB8AC3E}">
        <p14:creationId xmlns:p14="http://schemas.microsoft.com/office/powerpoint/2010/main" xmlns="" val="1369177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59" y="856180"/>
            <a:ext cx="5294759" cy="1128068"/>
          </a:xfrm>
        </p:spPr>
        <p:txBody>
          <a:bodyPr anchor="ctr">
            <a:normAutofit fontScale="90000"/>
          </a:bodyPr>
          <a:lstStyle/>
          <a:p>
            <a:r>
              <a:rPr lang="en-IN" sz="2500" b="1" dirty="0">
                <a:latin typeface="Times New Roman" panose="02020603050405020304" pitchFamily="18" charset="0"/>
                <a:cs typeface="Times New Roman" panose="02020603050405020304" pitchFamily="18" charset="0"/>
              </a:rPr>
              <a:t/>
            </a:r>
            <a:br>
              <a:rPr lang="en-IN" sz="2500" b="1" dirty="0">
                <a:latin typeface="Times New Roman" panose="02020603050405020304" pitchFamily="18" charset="0"/>
                <a:cs typeface="Times New Roman" panose="02020603050405020304" pitchFamily="18" charset="0"/>
              </a:rPr>
            </a:br>
            <a:r>
              <a:rPr kumimoji="0" lang="en-IN" sz="3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If-Else</a:t>
            </a:r>
            <a:r>
              <a:rPr lang="en-IN" sz="2500" b="1" dirty="0">
                <a:solidFill>
                  <a:srgbClr val="0070C0"/>
                </a:solidFill>
                <a:latin typeface="Times New Roman" panose="02020603050405020304" pitchFamily="18" charset="0"/>
                <a:cs typeface="Times New Roman" panose="02020603050405020304" pitchFamily="18" charset="0"/>
              </a:rPr>
              <a:t/>
            </a:r>
            <a:br>
              <a:rPr lang="en-IN" sz="2500" b="1" dirty="0">
                <a:solidFill>
                  <a:srgbClr val="0070C0"/>
                </a:solidFill>
                <a:latin typeface="Times New Roman" panose="02020603050405020304" pitchFamily="18" charset="0"/>
                <a:cs typeface="Times New Roman" panose="02020603050405020304" pitchFamily="18" charset="0"/>
              </a:rPr>
            </a:br>
            <a:endParaRPr lang="en-IN" sz="2500" dirty="0">
              <a:solidFill>
                <a:srgbClr val="0070C0"/>
              </a:solidFill>
              <a:latin typeface="Times New Roman" panose="02020603050405020304" pitchFamily="18" charset="0"/>
              <a:cs typeface="Times New Roman" panose="02020603050405020304" pitchFamily="18" charset="0"/>
            </a:endParaRPr>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15</a:t>
            </a:fld>
            <a:endParaRPr lang="en-IN"/>
          </a:p>
        </p:txBody>
      </p:sp>
      <p:sp>
        <p:nvSpPr>
          <p:cNvPr id="3" name="Content Placeholder 2">
            <a:extLst>
              <a:ext uri="{FF2B5EF4-FFF2-40B4-BE49-F238E27FC236}">
                <a16:creationId xmlns:a16="http://schemas.microsoft.com/office/drawing/2014/main" xmlns="" id="{33AF691A-D62F-4B47-A3A8-51AFBF97FB29}"/>
              </a:ext>
            </a:extLst>
          </p:cNvPr>
          <p:cNvSpPr>
            <a:spLocks noGrp="1"/>
          </p:cNvSpPr>
          <p:nvPr>
            <p:ph idx="1"/>
          </p:nvPr>
        </p:nvSpPr>
        <p:spPr>
          <a:xfrm>
            <a:off x="252600" y="1884352"/>
            <a:ext cx="5071687" cy="5072910"/>
          </a:xfrm>
        </p:spPr>
        <p:txBody>
          <a:bodyPr anchor="ctr">
            <a:normAutofit/>
          </a:bodyPr>
          <a:lstStyle/>
          <a:p>
            <a:pPr algn="just" fontAlgn="base">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expression given inside the brackets after if is evaluated first.</a:t>
            </a:r>
          </a:p>
          <a:p>
            <a:pPr algn="just" fontAlgn="base">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If the expression is true, then statements inside the curly braces that follow if(expression) will be executed.</a:t>
            </a:r>
          </a:p>
          <a:p>
            <a:pPr algn="just" fontAlgn="base">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If the expression is false, the statements inside curly braces will not be executed, and program control goes directly to statements after curly braces.</a:t>
            </a:r>
            <a:endParaRPr lang="en-IN" sz="3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87E4DAA0-F0A6-4B4B-BAAE-FF03FB8BA569}"/>
              </a:ext>
            </a:extLst>
          </p:cNvPr>
          <p:cNvPicPr>
            <a:picLocks noChangeAspect="1"/>
          </p:cNvPicPr>
          <p:nvPr/>
        </p:nvPicPr>
        <p:blipFill>
          <a:blip r:embed="rId2" cstate="print"/>
          <a:stretch>
            <a:fillRect/>
          </a:stretch>
        </p:blipFill>
        <p:spPr>
          <a:xfrm>
            <a:off x="6245842" y="1756944"/>
            <a:ext cx="5019675" cy="3562350"/>
          </a:xfrm>
          <a:prstGeom prst="rect">
            <a:avLst/>
          </a:prstGeom>
        </p:spPr>
      </p:pic>
    </p:spTree>
    <p:extLst>
      <p:ext uri="{BB962C8B-B14F-4D97-AF65-F5344CB8AC3E}">
        <p14:creationId xmlns:p14="http://schemas.microsoft.com/office/powerpoint/2010/main" xmlns="" val="2489387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16</a:t>
            </a:fld>
            <a:endParaRPr lang="en-IN"/>
          </a:p>
        </p:txBody>
      </p:sp>
      <p:sp>
        <p:nvSpPr>
          <p:cNvPr id="3" name="Content Placeholder 2">
            <a:extLst>
              <a:ext uri="{FF2B5EF4-FFF2-40B4-BE49-F238E27FC236}">
                <a16:creationId xmlns:a16="http://schemas.microsoft.com/office/drawing/2014/main" xmlns="" id="{33AF691A-D62F-4B47-A3A8-51AFBF97FB29}"/>
              </a:ext>
            </a:extLst>
          </p:cNvPr>
          <p:cNvSpPr>
            <a:spLocks noGrp="1"/>
          </p:cNvSpPr>
          <p:nvPr>
            <p:ph idx="1"/>
          </p:nvPr>
        </p:nvSpPr>
        <p:spPr>
          <a:xfrm>
            <a:off x="6041006" y="965940"/>
            <a:ext cx="5485909" cy="5072910"/>
          </a:xfrm>
        </p:spPr>
        <p:txBody>
          <a:bodyPr anchor="ctr">
            <a:normAutofit/>
          </a:bodyPr>
          <a:lstStyle/>
          <a:p>
            <a:pPr marL="0" indent="0" algn="ctr" fontAlgn="base">
              <a:buNone/>
            </a:pP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3DAE63FE-115E-46F8-8270-D7AC6D73A029}"/>
              </a:ext>
            </a:extLst>
          </p:cNvPr>
          <p:cNvSpPr txBox="1"/>
          <p:nvPr/>
        </p:nvSpPr>
        <p:spPr>
          <a:xfrm>
            <a:off x="665085" y="2676525"/>
            <a:ext cx="4523902" cy="3046988"/>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Program: (</a:t>
            </a:r>
            <a:r>
              <a:rPr lang="en-IN" sz="2400" dirty="0" err="1">
                <a:latin typeface="Times New Roman" panose="02020603050405020304" pitchFamily="18" charset="0"/>
                <a:cs typeface="Times New Roman" panose="02020603050405020304" pitchFamily="18" charset="0"/>
              </a:rPr>
              <a:t>If_Else</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0" i="0" dirty="0">
                <a:solidFill>
                  <a:srgbClr val="222222"/>
                </a:solidFill>
                <a:effectLst/>
                <a:latin typeface="Times New Roman" panose="02020603050405020304" pitchFamily="18" charset="0"/>
                <a:cs typeface="Times New Roman" panose="02020603050405020304" pitchFamily="18" charset="0"/>
              </a:rPr>
              <a:t>We will initialize a variable with some value </a:t>
            </a:r>
          </a:p>
          <a:p>
            <a:pPr marL="342900" indent="-342900" algn="just">
              <a:buFont typeface="Wingdings" panose="05000000000000000000" pitchFamily="2" charset="2"/>
              <a:buChar char="§"/>
            </a:pPr>
            <a:r>
              <a:rPr lang="en-US" sz="2400" b="0" i="0" dirty="0">
                <a:solidFill>
                  <a:srgbClr val="222222"/>
                </a:solidFill>
                <a:effectLst/>
                <a:latin typeface="Times New Roman" panose="02020603050405020304" pitchFamily="18" charset="0"/>
                <a:cs typeface="Times New Roman" panose="02020603050405020304" pitchFamily="18" charset="0"/>
              </a:rPr>
              <a:t> write a program to determine if the value is less than ten or greater than ten.</a:t>
            </a:r>
            <a:endParaRPr lang="en-IN" sz="2400" dirty="0">
              <a:latin typeface="Times New Roman" panose="02020603050405020304" pitchFamily="18" charset="0"/>
              <a:cs typeface="Times New Roman" panose="02020603050405020304" pitchFamily="18" charset="0"/>
            </a:endParaRPr>
          </a:p>
        </p:txBody>
      </p:sp>
      <p:sp>
        <p:nvSpPr>
          <p:cNvPr id="17" name="Title 1">
            <a:extLst>
              <a:ext uri="{FF2B5EF4-FFF2-40B4-BE49-F238E27FC236}">
                <a16:creationId xmlns:a16="http://schemas.microsoft.com/office/drawing/2014/main" xmlns="" id="{DE4075B5-3A76-4D3D-933B-B3FA11DDFC75}"/>
              </a:ext>
            </a:extLst>
          </p:cNvPr>
          <p:cNvSpPr txBox="1">
            <a:spLocks/>
          </p:cNvSpPr>
          <p:nvPr/>
        </p:nvSpPr>
        <p:spPr>
          <a:xfrm>
            <a:off x="589559" y="856180"/>
            <a:ext cx="5294759" cy="112806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500" b="1">
                <a:latin typeface="Times New Roman" panose="02020603050405020304" pitchFamily="18" charset="0"/>
                <a:cs typeface="Times New Roman" panose="02020603050405020304" pitchFamily="18" charset="0"/>
              </a:rPr>
              <a:t/>
            </a:r>
            <a:br>
              <a:rPr lang="en-IN" sz="2500" b="1">
                <a:latin typeface="Times New Roman" panose="02020603050405020304" pitchFamily="18" charset="0"/>
                <a:cs typeface="Times New Roman" panose="02020603050405020304" pitchFamily="18" charset="0"/>
              </a:rPr>
            </a:br>
            <a:r>
              <a:rPr lang="en-IN" sz="3600" b="1">
                <a:solidFill>
                  <a:prstClr val="black"/>
                </a:solidFill>
                <a:latin typeface="Times New Roman" panose="02020603050405020304" pitchFamily="18" charset="0"/>
                <a:cs typeface="Times New Roman" panose="02020603050405020304" pitchFamily="18" charset="0"/>
              </a:rPr>
              <a:t>Control Structures: </a:t>
            </a:r>
            <a:r>
              <a:rPr lang="en-IN" sz="3600" b="1">
                <a:solidFill>
                  <a:srgbClr val="0070C0"/>
                </a:solidFill>
                <a:latin typeface="Times New Roman" panose="02020603050405020304" pitchFamily="18" charset="0"/>
                <a:cs typeface="Times New Roman" panose="02020603050405020304" pitchFamily="18" charset="0"/>
              </a:rPr>
              <a:t>If-Else</a:t>
            </a:r>
            <a:r>
              <a:rPr lang="en-IN" sz="2500" b="1">
                <a:solidFill>
                  <a:srgbClr val="0070C0"/>
                </a:solidFill>
                <a:latin typeface="Times New Roman" panose="02020603050405020304" pitchFamily="18" charset="0"/>
                <a:cs typeface="Times New Roman" panose="02020603050405020304" pitchFamily="18" charset="0"/>
              </a:rPr>
              <a:t/>
            </a:r>
            <a:br>
              <a:rPr lang="en-IN" sz="2500" b="1">
                <a:solidFill>
                  <a:srgbClr val="0070C0"/>
                </a:solidFill>
                <a:latin typeface="Times New Roman" panose="02020603050405020304" pitchFamily="18" charset="0"/>
                <a:cs typeface="Times New Roman" panose="02020603050405020304" pitchFamily="18" charset="0"/>
              </a:rPr>
            </a:br>
            <a:endParaRPr lang="en-IN" sz="25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61138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17</a:t>
            </a:fld>
            <a:endParaRPr lang="en-IN"/>
          </a:p>
        </p:txBody>
      </p:sp>
      <p:sp>
        <p:nvSpPr>
          <p:cNvPr id="3" name="Content Placeholder 2">
            <a:extLst>
              <a:ext uri="{FF2B5EF4-FFF2-40B4-BE49-F238E27FC236}">
                <a16:creationId xmlns:a16="http://schemas.microsoft.com/office/drawing/2014/main" xmlns="" id="{33AF691A-D62F-4B47-A3A8-51AFBF97FB29}"/>
              </a:ext>
            </a:extLst>
          </p:cNvPr>
          <p:cNvSpPr>
            <a:spLocks noGrp="1"/>
          </p:cNvSpPr>
          <p:nvPr>
            <p:ph idx="1"/>
          </p:nvPr>
        </p:nvSpPr>
        <p:spPr>
          <a:xfrm>
            <a:off x="6041006" y="965940"/>
            <a:ext cx="5485909" cy="5072910"/>
          </a:xfrm>
        </p:spPr>
        <p:txBody>
          <a:bodyPr anchor="ctr">
            <a:normAutofit fontScale="47500" lnSpcReduction="20000"/>
          </a:bodyPr>
          <a:lstStyle/>
          <a:p>
            <a:pPr marL="0" indent="0" fontAlgn="base">
              <a:buNone/>
            </a:pPr>
            <a:r>
              <a:rPr lang="en-US" sz="3600" dirty="0">
                <a:latin typeface="Times New Roman" panose="02020603050405020304" pitchFamily="18" charset="0"/>
                <a:cs typeface="Times New Roman" panose="02020603050405020304" pitchFamily="18" charset="0"/>
              </a:rPr>
              <a:t>#include&lt;stdio.h&gt;</a:t>
            </a:r>
          </a:p>
          <a:p>
            <a:pPr marL="0" indent="0" fontAlgn="base">
              <a:buNone/>
            </a:pPr>
            <a:r>
              <a:rPr lang="en-US" sz="3600" dirty="0">
                <a:latin typeface="Times New Roman" panose="02020603050405020304" pitchFamily="18" charset="0"/>
                <a:cs typeface="Times New Roman" panose="02020603050405020304" pitchFamily="18" charset="0"/>
              </a:rPr>
              <a:t>int main()</a:t>
            </a:r>
          </a:p>
          <a:p>
            <a:pPr marL="0" indent="0" fontAlgn="base">
              <a:buNone/>
            </a:pPr>
            <a:r>
              <a:rPr lang="en-US" sz="3600" dirty="0">
                <a:latin typeface="Times New Roman" panose="02020603050405020304" pitchFamily="18" charset="0"/>
                <a:cs typeface="Times New Roman" panose="02020603050405020304" pitchFamily="18" charset="0"/>
              </a:rPr>
              <a:t>{</a:t>
            </a:r>
          </a:p>
          <a:p>
            <a:pPr marL="0" indent="0" fontAlgn="base">
              <a:buNone/>
            </a:pPr>
            <a:r>
              <a:rPr lang="en-US" sz="3600" dirty="0">
                <a:latin typeface="Times New Roman" panose="02020603050405020304" pitchFamily="18" charset="0"/>
                <a:cs typeface="Times New Roman" panose="02020603050405020304" pitchFamily="18" charset="0"/>
              </a:rPr>
              <a:t>	int num=19;</a:t>
            </a:r>
          </a:p>
          <a:p>
            <a:pPr marL="0" indent="0" fontAlgn="base">
              <a:buNone/>
            </a:pPr>
            <a:r>
              <a:rPr lang="en-US" sz="3600" dirty="0">
                <a:latin typeface="Times New Roman" panose="02020603050405020304" pitchFamily="18" charset="0"/>
                <a:cs typeface="Times New Roman" panose="02020603050405020304" pitchFamily="18" charset="0"/>
              </a:rPr>
              <a:t>	if(num&lt;10)</a:t>
            </a:r>
          </a:p>
          <a:p>
            <a:pPr marL="0" indent="0" fontAlgn="base">
              <a:buNone/>
            </a:pPr>
            <a:r>
              <a:rPr lang="en-US" sz="3600" dirty="0">
                <a:latin typeface="Times New Roman" panose="02020603050405020304" pitchFamily="18" charset="0"/>
                <a:cs typeface="Times New Roman" panose="02020603050405020304" pitchFamily="18" charset="0"/>
              </a:rPr>
              <a:t>	{</a:t>
            </a:r>
          </a:p>
          <a:p>
            <a:pPr marL="0" indent="0" fontAlgn="base">
              <a:buNone/>
            </a:pP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printf</a:t>
            </a:r>
            <a:r>
              <a:rPr lang="en-US" sz="3600" dirty="0">
                <a:latin typeface="Times New Roman" panose="02020603050405020304" pitchFamily="18" charset="0"/>
                <a:cs typeface="Times New Roman" panose="02020603050405020304" pitchFamily="18" charset="0"/>
              </a:rPr>
              <a:t>("The value is less than 10");</a:t>
            </a:r>
          </a:p>
          <a:p>
            <a:pPr marL="0" indent="0" fontAlgn="base">
              <a:buNone/>
            </a:pPr>
            <a:r>
              <a:rPr lang="en-US" sz="3600" dirty="0">
                <a:latin typeface="Times New Roman" panose="02020603050405020304" pitchFamily="18" charset="0"/>
                <a:cs typeface="Times New Roman" panose="02020603050405020304" pitchFamily="18" charset="0"/>
              </a:rPr>
              <a:t>	}</a:t>
            </a:r>
          </a:p>
          <a:p>
            <a:pPr marL="0" indent="0" fontAlgn="base">
              <a:buNone/>
            </a:pPr>
            <a:r>
              <a:rPr lang="en-US" sz="3600" dirty="0">
                <a:latin typeface="Times New Roman" panose="02020603050405020304" pitchFamily="18" charset="0"/>
                <a:cs typeface="Times New Roman" panose="02020603050405020304" pitchFamily="18" charset="0"/>
              </a:rPr>
              <a:t>	else</a:t>
            </a:r>
          </a:p>
          <a:p>
            <a:pPr marL="0" indent="0" fontAlgn="base">
              <a:buNone/>
            </a:pPr>
            <a:r>
              <a:rPr lang="en-US" sz="3600" dirty="0">
                <a:latin typeface="Times New Roman" panose="02020603050405020304" pitchFamily="18" charset="0"/>
                <a:cs typeface="Times New Roman" panose="02020603050405020304" pitchFamily="18" charset="0"/>
              </a:rPr>
              <a:t>	{</a:t>
            </a:r>
          </a:p>
          <a:p>
            <a:pPr marL="0" indent="0" fontAlgn="base">
              <a:buNone/>
            </a:pP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printf</a:t>
            </a:r>
            <a:r>
              <a:rPr lang="en-US" sz="3600" dirty="0">
                <a:latin typeface="Times New Roman" panose="02020603050405020304" pitchFamily="18" charset="0"/>
                <a:cs typeface="Times New Roman" panose="02020603050405020304" pitchFamily="18" charset="0"/>
              </a:rPr>
              <a:t>("The value is greater than 10");</a:t>
            </a:r>
          </a:p>
          <a:p>
            <a:pPr marL="0" indent="0" fontAlgn="base">
              <a:buNone/>
            </a:pPr>
            <a:r>
              <a:rPr lang="en-US" sz="3600" dirty="0">
                <a:latin typeface="Times New Roman" panose="02020603050405020304" pitchFamily="18" charset="0"/>
                <a:cs typeface="Times New Roman" panose="02020603050405020304" pitchFamily="18" charset="0"/>
              </a:rPr>
              <a:t>	}</a:t>
            </a:r>
          </a:p>
          <a:p>
            <a:pPr marL="0" indent="0" fontAlgn="base">
              <a:buNone/>
            </a:pPr>
            <a:r>
              <a:rPr lang="en-US" sz="3600" dirty="0">
                <a:latin typeface="Times New Roman" panose="02020603050405020304" pitchFamily="18" charset="0"/>
                <a:cs typeface="Times New Roman" panose="02020603050405020304" pitchFamily="18" charset="0"/>
              </a:rPr>
              <a:t>	return 0;</a:t>
            </a:r>
          </a:p>
          <a:p>
            <a:pPr marL="0" indent="0" fontAlgn="base">
              <a:buNone/>
            </a:pP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3DAE63FE-115E-46F8-8270-D7AC6D73A029}"/>
              </a:ext>
            </a:extLst>
          </p:cNvPr>
          <p:cNvSpPr txBox="1"/>
          <p:nvPr/>
        </p:nvSpPr>
        <p:spPr>
          <a:xfrm>
            <a:off x="665085" y="2676525"/>
            <a:ext cx="4523902" cy="3046988"/>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Program: (</a:t>
            </a:r>
            <a:r>
              <a:rPr lang="en-IN" sz="2400" dirty="0" err="1">
                <a:latin typeface="Times New Roman" panose="02020603050405020304" pitchFamily="18" charset="0"/>
                <a:cs typeface="Times New Roman" panose="02020603050405020304" pitchFamily="18" charset="0"/>
              </a:rPr>
              <a:t>If_Else</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0" i="0" dirty="0">
                <a:solidFill>
                  <a:srgbClr val="222222"/>
                </a:solidFill>
                <a:effectLst/>
                <a:latin typeface="Times New Roman" panose="02020603050405020304" pitchFamily="18" charset="0"/>
                <a:cs typeface="Times New Roman" panose="02020603050405020304" pitchFamily="18" charset="0"/>
              </a:rPr>
              <a:t>We will initialize a variable with some value </a:t>
            </a:r>
          </a:p>
          <a:p>
            <a:pPr marL="342900" indent="-342900" algn="just">
              <a:buFont typeface="Wingdings" panose="05000000000000000000" pitchFamily="2" charset="2"/>
              <a:buChar char="§"/>
            </a:pPr>
            <a:r>
              <a:rPr lang="en-US" sz="2400" b="0" i="0" dirty="0">
                <a:solidFill>
                  <a:srgbClr val="222222"/>
                </a:solidFill>
                <a:effectLst/>
                <a:latin typeface="Times New Roman" panose="02020603050405020304" pitchFamily="18" charset="0"/>
                <a:cs typeface="Times New Roman" panose="02020603050405020304" pitchFamily="18" charset="0"/>
              </a:rPr>
              <a:t> write a program to determine if the value is less than ten or greater than ten.</a:t>
            </a:r>
            <a:endParaRPr lang="en-IN" sz="2400" dirty="0">
              <a:latin typeface="Times New Roman" panose="02020603050405020304" pitchFamily="18" charset="0"/>
              <a:cs typeface="Times New Roman" panose="02020603050405020304" pitchFamily="18" charset="0"/>
            </a:endParaRPr>
          </a:p>
        </p:txBody>
      </p:sp>
      <p:sp>
        <p:nvSpPr>
          <p:cNvPr id="17" name="Title 1">
            <a:extLst>
              <a:ext uri="{FF2B5EF4-FFF2-40B4-BE49-F238E27FC236}">
                <a16:creationId xmlns:a16="http://schemas.microsoft.com/office/drawing/2014/main" xmlns="" id="{D1230CAF-1B9A-48EA-B58E-CA34C12D9CB6}"/>
              </a:ext>
            </a:extLst>
          </p:cNvPr>
          <p:cNvSpPr>
            <a:spLocks noGrp="1"/>
          </p:cNvSpPr>
          <p:nvPr>
            <p:ph type="title"/>
          </p:nvPr>
        </p:nvSpPr>
        <p:spPr>
          <a:xfrm>
            <a:off x="589559" y="856180"/>
            <a:ext cx="5294759" cy="1128068"/>
          </a:xfrm>
        </p:spPr>
        <p:txBody>
          <a:bodyPr anchor="ctr">
            <a:normAutofit fontScale="90000"/>
          </a:bodyPr>
          <a:lstStyle/>
          <a:p>
            <a:r>
              <a:rPr lang="en-IN" sz="2500" b="1" dirty="0">
                <a:latin typeface="Times New Roman" panose="02020603050405020304" pitchFamily="18" charset="0"/>
                <a:cs typeface="Times New Roman" panose="02020603050405020304" pitchFamily="18" charset="0"/>
              </a:rPr>
              <a:t/>
            </a:r>
            <a:br>
              <a:rPr lang="en-IN" sz="2500" b="1" dirty="0">
                <a:latin typeface="Times New Roman" panose="02020603050405020304" pitchFamily="18" charset="0"/>
                <a:cs typeface="Times New Roman" panose="02020603050405020304" pitchFamily="18" charset="0"/>
              </a:rPr>
            </a:br>
            <a:r>
              <a:rPr kumimoji="0" lang="en-IN" sz="3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If-Else</a:t>
            </a:r>
            <a:r>
              <a:rPr lang="en-IN" sz="2500" b="1" dirty="0">
                <a:solidFill>
                  <a:srgbClr val="0070C0"/>
                </a:solidFill>
                <a:latin typeface="Times New Roman" panose="02020603050405020304" pitchFamily="18" charset="0"/>
                <a:cs typeface="Times New Roman" panose="02020603050405020304" pitchFamily="18" charset="0"/>
              </a:rPr>
              <a:t/>
            </a:r>
            <a:br>
              <a:rPr lang="en-IN" sz="2500" b="1" dirty="0">
                <a:solidFill>
                  <a:srgbClr val="0070C0"/>
                </a:solidFill>
                <a:latin typeface="Times New Roman" panose="02020603050405020304" pitchFamily="18" charset="0"/>
                <a:cs typeface="Times New Roman" panose="02020603050405020304" pitchFamily="18" charset="0"/>
              </a:rPr>
            </a:br>
            <a:endParaRPr lang="en-IN" sz="25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9215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18</a:t>
            </a:fld>
            <a:endParaRPr lang="en-IN"/>
          </a:p>
        </p:txBody>
      </p:sp>
      <p:sp>
        <p:nvSpPr>
          <p:cNvPr id="3" name="Content Placeholder 2">
            <a:extLst>
              <a:ext uri="{FF2B5EF4-FFF2-40B4-BE49-F238E27FC236}">
                <a16:creationId xmlns:a16="http://schemas.microsoft.com/office/drawing/2014/main" xmlns="" id="{33AF691A-D62F-4B47-A3A8-51AFBF97FB29}"/>
              </a:ext>
            </a:extLst>
          </p:cNvPr>
          <p:cNvSpPr>
            <a:spLocks noGrp="1"/>
          </p:cNvSpPr>
          <p:nvPr>
            <p:ph idx="1"/>
          </p:nvPr>
        </p:nvSpPr>
        <p:spPr>
          <a:xfrm>
            <a:off x="6041006" y="136525"/>
            <a:ext cx="5485909" cy="6207622"/>
          </a:xfrm>
        </p:spPr>
        <p:txBody>
          <a:bodyPr anchor="ctr">
            <a:normAutofit fontScale="92500" lnSpcReduction="20000"/>
          </a:bodyPr>
          <a:lstStyle/>
          <a:p>
            <a:pPr marL="0" indent="0" fontAlgn="base">
              <a:buNone/>
            </a:pPr>
            <a:r>
              <a:rPr lang="en-US" sz="1800" dirty="0">
                <a:latin typeface="Times New Roman" panose="02020603050405020304" pitchFamily="18" charset="0"/>
                <a:cs typeface="Times New Roman" panose="02020603050405020304" pitchFamily="18" charset="0"/>
              </a:rPr>
              <a:t>#include&lt;stdio.h&gt;</a:t>
            </a:r>
          </a:p>
          <a:p>
            <a:pPr marL="0" indent="0" fontAlgn="base">
              <a:buNone/>
            </a:pPr>
            <a:r>
              <a:rPr lang="en-US" sz="1800" dirty="0">
                <a:latin typeface="Times New Roman" panose="02020603050405020304" pitchFamily="18" charset="0"/>
                <a:cs typeface="Times New Roman" panose="02020603050405020304" pitchFamily="18" charset="0"/>
              </a:rPr>
              <a:t>int main()</a:t>
            </a:r>
          </a:p>
          <a:p>
            <a:pPr marL="0" indent="0" fontAlgn="base">
              <a:buNone/>
            </a:pPr>
            <a:r>
              <a:rPr lang="en-US" sz="1800" dirty="0">
                <a:latin typeface="Times New Roman" panose="02020603050405020304" pitchFamily="18" charset="0"/>
                <a:cs typeface="Times New Roman" panose="02020603050405020304" pitchFamily="18" charset="0"/>
              </a:rPr>
              <a:t>{</a:t>
            </a:r>
          </a:p>
          <a:p>
            <a:pPr marL="0" indent="0" fontAlgn="base">
              <a:buNone/>
            </a:pPr>
            <a:r>
              <a:rPr lang="en-US" sz="1800" dirty="0">
                <a:latin typeface="Times New Roman" panose="02020603050405020304" pitchFamily="18" charset="0"/>
                <a:cs typeface="Times New Roman" panose="02020603050405020304" pitchFamily="18" charset="0"/>
              </a:rPr>
              <a:t>int num;</a:t>
            </a:r>
          </a:p>
          <a:p>
            <a:pPr marL="0" indent="0" fontAlgn="base">
              <a:buNone/>
            </a:pP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("Hello user, Enter a number");</a:t>
            </a:r>
          </a:p>
          <a:p>
            <a:pPr marL="0" indent="0" fontAlgn="base">
              <a:buNone/>
            </a:pPr>
            <a:r>
              <a:rPr lang="en-US" sz="1800" dirty="0" err="1">
                <a:latin typeface="Times New Roman" panose="02020603050405020304" pitchFamily="18" charset="0"/>
                <a:cs typeface="Times New Roman" panose="02020603050405020304" pitchFamily="18" charset="0"/>
              </a:rPr>
              <a:t>scanf</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d",&amp;num</a:t>
            </a:r>
            <a:r>
              <a:rPr lang="en-US" sz="1800" dirty="0">
                <a:latin typeface="Times New Roman" panose="02020603050405020304" pitchFamily="18" charset="0"/>
                <a:cs typeface="Times New Roman" panose="02020603050405020304" pitchFamily="18" charset="0"/>
              </a:rPr>
              <a:t>); // Collects the number from user</a:t>
            </a:r>
          </a:p>
          <a:p>
            <a:pPr marL="0" indent="0" fontAlgn="base">
              <a:buNone/>
            </a:pPr>
            <a:r>
              <a:rPr lang="en-US" sz="1800" dirty="0">
                <a:latin typeface="Times New Roman" panose="02020603050405020304" pitchFamily="18" charset="0"/>
                <a:cs typeface="Times New Roman" panose="02020603050405020304" pitchFamily="18" charset="0"/>
              </a:rPr>
              <a:t>if(num==1)</a:t>
            </a:r>
          </a:p>
          <a:p>
            <a:pPr marL="0" indent="0" fontAlgn="base">
              <a:buNone/>
            </a:pPr>
            <a:r>
              <a:rPr lang="en-US" sz="1800" dirty="0">
                <a:latin typeface="Times New Roman" panose="02020603050405020304" pitchFamily="18" charset="0"/>
                <a:cs typeface="Times New Roman" panose="02020603050405020304" pitchFamily="18" charset="0"/>
              </a:rPr>
              <a:t>       {        </a:t>
            </a:r>
          </a:p>
          <a:p>
            <a:pPr marL="0" indent="0" fontAlgn="base">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("UNITED STATES");</a:t>
            </a:r>
          </a:p>
          <a:p>
            <a:pPr marL="0" indent="0" fontAlgn="base">
              <a:buNone/>
            </a:pPr>
            <a:r>
              <a:rPr lang="en-US" sz="1800" dirty="0">
                <a:latin typeface="Times New Roman" panose="02020603050405020304" pitchFamily="18" charset="0"/>
                <a:cs typeface="Times New Roman" panose="02020603050405020304" pitchFamily="18" charset="0"/>
              </a:rPr>
              <a:t>         }</a:t>
            </a:r>
          </a:p>
          <a:p>
            <a:pPr marL="0" indent="0" fontAlgn="base">
              <a:buNone/>
            </a:pPr>
            <a:r>
              <a:rPr lang="en-US" sz="1800" dirty="0">
                <a:latin typeface="Times New Roman" panose="02020603050405020304" pitchFamily="18" charset="0"/>
                <a:cs typeface="Times New Roman" panose="02020603050405020304" pitchFamily="18" charset="0"/>
              </a:rPr>
              <a:t>if(num==2)</a:t>
            </a:r>
          </a:p>
          <a:p>
            <a:pPr marL="0" indent="0" fontAlgn="base">
              <a:buNone/>
            </a:pPr>
            <a:r>
              <a:rPr lang="en-US" sz="1800" dirty="0">
                <a:latin typeface="Times New Roman" panose="02020603050405020304" pitchFamily="18" charset="0"/>
                <a:cs typeface="Times New Roman" panose="02020603050405020304" pitchFamily="18" charset="0"/>
              </a:rPr>
              <a:t>       {</a:t>
            </a:r>
          </a:p>
          <a:p>
            <a:pPr marL="0" indent="0" fontAlgn="base">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("SPAIN");</a:t>
            </a:r>
          </a:p>
          <a:p>
            <a:pPr marL="0" indent="0" fontAlgn="base">
              <a:buNone/>
            </a:pPr>
            <a:r>
              <a:rPr lang="en-US" sz="1800" dirty="0">
                <a:latin typeface="Times New Roman" panose="02020603050405020304" pitchFamily="18" charset="0"/>
                <a:cs typeface="Times New Roman" panose="02020603050405020304" pitchFamily="18" charset="0"/>
              </a:rPr>
              <a:t>        }</a:t>
            </a:r>
          </a:p>
          <a:p>
            <a:pPr marL="0" indent="0" fontAlgn="base">
              <a:buNone/>
            </a:pPr>
            <a:r>
              <a:rPr lang="en-US" sz="1800" dirty="0">
                <a:latin typeface="Times New Roman" panose="02020603050405020304" pitchFamily="18" charset="0"/>
                <a:cs typeface="Times New Roman" panose="02020603050405020304" pitchFamily="18" charset="0"/>
              </a:rPr>
              <a:t>if(num==3)</a:t>
            </a:r>
          </a:p>
          <a:p>
            <a:pPr marL="0" indent="0" fontAlgn="base">
              <a:buNone/>
            </a:pPr>
            <a:r>
              <a:rPr lang="en-US" sz="1800" dirty="0">
                <a:latin typeface="Times New Roman" panose="02020603050405020304" pitchFamily="18" charset="0"/>
                <a:cs typeface="Times New Roman" panose="02020603050405020304" pitchFamily="18" charset="0"/>
              </a:rPr>
              <a:t>       {</a:t>
            </a:r>
          </a:p>
          <a:p>
            <a:pPr marL="0" indent="0" fontAlgn="base">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("INDIA");</a:t>
            </a:r>
          </a:p>
          <a:p>
            <a:pPr marL="0" indent="0" fontAlgn="base">
              <a:buNone/>
            </a:pPr>
            <a:r>
              <a:rPr lang="en-US" sz="1800" dirty="0">
                <a:latin typeface="Times New Roman" panose="02020603050405020304" pitchFamily="18" charset="0"/>
                <a:cs typeface="Times New Roman" panose="02020603050405020304" pitchFamily="18" charset="0"/>
              </a:rPr>
              <a:t>       }</a:t>
            </a:r>
          </a:p>
          <a:p>
            <a:pPr marL="0" indent="0" fontAlgn="base">
              <a:buNone/>
            </a:pP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3DAE63FE-115E-46F8-8270-D7AC6D73A029}"/>
              </a:ext>
            </a:extLst>
          </p:cNvPr>
          <p:cNvSpPr txBox="1"/>
          <p:nvPr/>
        </p:nvSpPr>
        <p:spPr>
          <a:xfrm>
            <a:off x="665085" y="2277473"/>
            <a:ext cx="4523902" cy="415498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Program: (</a:t>
            </a:r>
            <a:r>
              <a:rPr lang="en-IN" sz="2400" dirty="0" err="1">
                <a:latin typeface="Times New Roman" panose="02020603050405020304" pitchFamily="18" charset="0"/>
                <a:cs typeface="Times New Roman" panose="02020603050405020304" pitchFamily="18" charset="0"/>
              </a:rPr>
              <a:t>If_Else</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If the integer entered by user is 1 – output on screen “UNITED STATES”. </a:t>
            </a:r>
          </a:p>
          <a:p>
            <a:pPr marL="342900" indent="-342900" algn="just">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If the integer is 2 – output “SPAIN”, If the integer is 3 output “INDIA”.</a:t>
            </a:r>
          </a:p>
          <a:p>
            <a:pPr marL="342900" indent="-342900" algn="just">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 If the user enters some other value – output “WRONG ENTRY”</a:t>
            </a:r>
            <a:endParaRPr lang="en-IN" sz="2400" dirty="0">
              <a:latin typeface="Times New Roman" panose="02020603050405020304" pitchFamily="18" charset="0"/>
              <a:cs typeface="Times New Roman" panose="02020603050405020304" pitchFamily="18" charset="0"/>
            </a:endParaRPr>
          </a:p>
        </p:txBody>
      </p:sp>
      <p:sp>
        <p:nvSpPr>
          <p:cNvPr id="17" name="Title 1">
            <a:extLst>
              <a:ext uri="{FF2B5EF4-FFF2-40B4-BE49-F238E27FC236}">
                <a16:creationId xmlns:a16="http://schemas.microsoft.com/office/drawing/2014/main" xmlns="" id="{D9E88511-64A7-4130-8EB9-8DFA5A2CFCE0}"/>
              </a:ext>
            </a:extLst>
          </p:cNvPr>
          <p:cNvSpPr txBox="1">
            <a:spLocks/>
          </p:cNvSpPr>
          <p:nvPr/>
        </p:nvSpPr>
        <p:spPr>
          <a:xfrm>
            <a:off x="589559" y="856180"/>
            <a:ext cx="5294759" cy="112806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500" b="1">
                <a:latin typeface="Times New Roman" panose="02020603050405020304" pitchFamily="18" charset="0"/>
                <a:cs typeface="Times New Roman" panose="02020603050405020304" pitchFamily="18" charset="0"/>
              </a:rPr>
              <a:t/>
            </a:r>
            <a:br>
              <a:rPr lang="en-IN" sz="2500" b="1">
                <a:latin typeface="Times New Roman" panose="02020603050405020304" pitchFamily="18" charset="0"/>
                <a:cs typeface="Times New Roman" panose="02020603050405020304" pitchFamily="18" charset="0"/>
              </a:rPr>
            </a:br>
            <a:r>
              <a:rPr lang="en-IN" sz="3600" b="1">
                <a:solidFill>
                  <a:prstClr val="black"/>
                </a:solidFill>
                <a:latin typeface="Times New Roman" panose="02020603050405020304" pitchFamily="18" charset="0"/>
                <a:cs typeface="Times New Roman" panose="02020603050405020304" pitchFamily="18" charset="0"/>
              </a:rPr>
              <a:t>Control Structures: </a:t>
            </a:r>
            <a:r>
              <a:rPr lang="en-IN" sz="3600" b="1">
                <a:solidFill>
                  <a:srgbClr val="0070C0"/>
                </a:solidFill>
                <a:latin typeface="Times New Roman" panose="02020603050405020304" pitchFamily="18" charset="0"/>
                <a:cs typeface="Times New Roman" panose="02020603050405020304" pitchFamily="18" charset="0"/>
              </a:rPr>
              <a:t>If-Else</a:t>
            </a:r>
            <a:r>
              <a:rPr lang="en-IN" sz="2500" b="1">
                <a:solidFill>
                  <a:srgbClr val="0070C0"/>
                </a:solidFill>
                <a:latin typeface="Times New Roman" panose="02020603050405020304" pitchFamily="18" charset="0"/>
                <a:cs typeface="Times New Roman" panose="02020603050405020304" pitchFamily="18" charset="0"/>
              </a:rPr>
              <a:t/>
            </a:r>
            <a:br>
              <a:rPr lang="en-IN" sz="2500" b="1">
                <a:solidFill>
                  <a:srgbClr val="0070C0"/>
                </a:solidFill>
                <a:latin typeface="Times New Roman" panose="02020603050405020304" pitchFamily="18" charset="0"/>
                <a:cs typeface="Times New Roman" panose="02020603050405020304" pitchFamily="18" charset="0"/>
              </a:rPr>
            </a:br>
            <a:endParaRPr lang="en-IN" sz="25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97770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Control Structures: </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rPr>
              <a:t>Nested </a:t>
            </a:r>
            <a:r>
              <a:rPr kumimoji="0" lang="en-IN" sz="3600" b="1" i="0" u="none" strike="noStrike" kern="1200" cap="none" spc="0" normalizeH="0" baseline="0" noProof="0" dirty="0" err="1">
                <a:ln>
                  <a:noFill/>
                </a:ln>
                <a:solidFill>
                  <a:srgbClr val="0070C0"/>
                </a:solidFill>
                <a:effectLst/>
                <a:uLnTx/>
                <a:uFillTx/>
                <a:latin typeface="Times New Roman" panose="02020603050405020304" pitchFamily="18" charset="0"/>
                <a:ea typeface="+mj-ea"/>
                <a:cs typeface="Times New Roman" panose="02020603050405020304" pitchFamily="18" charset="0"/>
              </a:rPr>
              <a:t>If..else</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rPr>
              <a:t> </a:t>
            </a:r>
            <a:r>
              <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statement</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19</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665085" y="2277473"/>
            <a:ext cx="4523902" cy="2308324"/>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an if else statement is present inside the body of another “if” or “else” then this is called nested if else.</a:t>
            </a:r>
            <a:endParaRPr lang="en-IN" sz="24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xmlns="" id="{92199CD9-B65C-46F7-8260-0A59B481332A}"/>
              </a:ext>
            </a:extLst>
          </p:cNvPr>
          <p:cNvPicPr>
            <a:picLocks noChangeAspect="1"/>
          </p:cNvPicPr>
          <p:nvPr/>
        </p:nvPicPr>
        <p:blipFill>
          <a:blip r:embed="rId2" cstate="print"/>
          <a:stretch>
            <a:fillRect/>
          </a:stretch>
        </p:blipFill>
        <p:spPr>
          <a:xfrm>
            <a:off x="5329237" y="968514"/>
            <a:ext cx="6562725" cy="4733374"/>
          </a:xfrm>
          <a:prstGeom prst="rect">
            <a:avLst/>
          </a:prstGeom>
        </p:spPr>
      </p:pic>
    </p:spTree>
    <p:extLst>
      <p:ext uri="{BB962C8B-B14F-4D97-AF65-F5344CB8AC3E}">
        <p14:creationId xmlns:p14="http://schemas.microsoft.com/office/powerpoint/2010/main" xmlns="" val="245034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2EB42-64B2-4A23-BB9F-5B53821E2A49}"/>
              </a:ext>
            </a:extLst>
          </p:cNvPr>
          <p:cNvSpPr>
            <a:spLocks noGrp="1"/>
          </p:cNvSpPr>
          <p:nvPr>
            <p:ph type="title"/>
          </p:nvPr>
        </p:nvSpPr>
        <p:spPr/>
        <p:txBody>
          <a:bodyPr/>
          <a:lstStyle/>
          <a:p>
            <a:pPr algn="ctr"/>
            <a:r>
              <a:rPr lang="en-US" b="1" dirty="0">
                <a:solidFill>
                  <a:schemeClr val="accent2">
                    <a:lumMod val="50000"/>
                  </a:schemeClr>
                </a:solidFill>
              </a:rPr>
              <a:t>C Input Output (I/O)</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B399927F-943C-4952-9FDE-6C436ADC0D55}"/>
              </a:ext>
            </a:extLst>
          </p:cNvPr>
          <p:cNvSpPr>
            <a:spLocks noGrp="1"/>
          </p:cNvSpPr>
          <p:nvPr>
            <p:ph idx="1"/>
          </p:nvPr>
        </p:nvSpPr>
        <p:spPr/>
        <p:txBody>
          <a:bodyPr/>
          <a:lstStyle/>
          <a:p>
            <a:pPr marL="0" indent="0" algn="l">
              <a:buNone/>
            </a:pPr>
            <a:r>
              <a:rPr lang="en-US" b="1" dirty="0">
                <a:latin typeface="Times New Roman" panose="02020603050405020304" pitchFamily="18" charset="0"/>
                <a:cs typeface="Times New Roman" panose="02020603050405020304" pitchFamily="18" charset="0"/>
              </a:rPr>
              <a:t>&lt;</a:t>
            </a:r>
            <a:r>
              <a:rPr lang="en-US" b="1" i="0" dirty="0" err="1">
                <a:effectLst/>
                <a:latin typeface="Times New Roman" panose="02020603050405020304" pitchFamily="18" charset="0"/>
                <a:cs typeface="Times New Roman" panose="02020603050405020304" pitchFamily="18" charset="0"/>
              </a:rPr>
              <a:t>stdio.h</a:t>
            </a:r>
            <a:r>
              <a:rPr lang="en-US" b="1" i="0" dirty="0">
                <a:effectLst/>
                <a:latin typeface="Times New Roman" panose="02020603050405020304" pitchFamily="18" charset="0"/>
                <a:cs typeface="Times New Roman" panose="02020603050405020304" pitchFamily="18" charset="0"/>
              </a:rPr>
              <a:t>&gt;</a:t>
            </a:r>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The header file </a:t>
            </a:r>
            <a:r>
              <a:rPr lang="en-US" b="0" i="0" dirty="0" err="1">
                <a:solidFill>
                  <a:srgbClr val="000000"/>
                </a:solidFill>
                <a:effectLst/>
                <a:latin typeface="Times New Roman" panose="02020603050405020304" pitchFamily="18" charset="0"/>
                <a:cs typeface="Times New Roman" panose="02020603050405020304" pitchFamily="18" charset="0"/>
              </a:rPr>
              <a:t>stdio.h</a:t>
            </a:r>
            <a:r>
              <a:rPr lang="en-US" b="0" i="0" dirty="0">
                <a:solidFill>
                  <a:srgbClr val="000000"/>
                </a:solidFill>
                <a:effectLst/>
                <a:latin typeface="Times New Roman" panose="02020603050405020304" pitchFamily="18" charset="0"/>
                <a:cs typeface="Times New Roman" panose="02020603050405020304" pitchFamily="18" charset="0"/>
              </a:rPr>
              <a:t> stands for Standard Input Output. It has the information related to input/output functions.</a:t>
            </a:r>
          </a:p>
          <a:p>
            <a:pPr algn="just">
              <a:buFont typeface="Wingdings" panose="05000000000000000000" pitchFamily="2" charset="2"/>
              <a:buChar char="q"/>
            </a:pPr>
            <a:r>
              <a:rPr lang="en-US" b="0" i="0" dirty="0">
                <a:solidFill>
                  <a:srgbClr val="252C33"/>
                </a:solidFill>
                <a:effectLst/>
                <a:latin typeface="Times New Roman" panose="02020603050405020304" pitchFamily="18" charset="0"/>
                <a:cs typeface="Times New Roman" panose="02020603050405020304" pitchFamily="18" charset="0"/>
              </a:rPr>
              <a:t>(# preprocessor) The system will find the file named "</a:t>
            </a:r>
            <a:r>
              <a:rPr lang="en-US" b="0" i="0" dirty="0" err="1">
                <a:solidFill>
                  <a:srgbClr val="252C33"/>
                </a:solidFill>
                <a:effectLst/>
                <a:latin typeface="Times New Roman" panose="02020603050405020304" pitchFamily="18" charset="0"/>
                <a:cs typeface="Times New Roman" panose="02020603050405020304" pitchFamily="18" charset="0"/>
              </a:rPr>
              <a:t>stdio.h</a:t>
            </a:r>
            <a:r>
              <a:rPr lang="en-US" b="0" i="0" dirty="0">
                <a:solidFill>
                  <a:srgbClr val="252C33"/>
                </a:solidFill>
                <a:effectLst/>
                <a:latin typeface="Times New Roman" panose="02020603050405020304" pitchFamily="18" charset="0"/>
                <a:cs typeface="Times New Roman" panose="02020603050405020304" pitchFamily="18" charset="0"/>
              </a:rPr>
              <a:t>" and read its entire contents in, replacing this statement.</a:t>
            </a:r>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printf</a:t>
            </a:r>
            <a:r>
              <a:rPr lang="en-US" b="0" i="0" dirty="0">
                <a:solidFill>
                  <a:srgbClr val="000000"/>
                </a:solidFill>
                <a:effectLst/>
                <a:latin typeface="Times New Roman" panose="02020603050405020304" pitchFamily="18" charset="0"/>
                <a:cs typeface="Times New Roman" panose="02020603050405020304" pitchFamily="18" charset="0"/>
              </a:rPr>
              <a:t>() and </a:t>
            </a:r>
            <a:r>
              <a:rPr lang="en-US" b="0" i="0" dirty="0" err="1">
                <a:solidFill>
                  <a:srgbClr val="000000"/>
                </a:solidFill>
                <a:effectLst/>
                <a:latin typeface="Times New Roman" panose="02020603050405020304" pitchFamily="18" charset="0"/>
                <a:cs typeface="Times New Roman" panose="02020603050405020304" pitchFamily="18" charset="0"/>
              </a:rPr>
              <a:t>scanf</a:t>
            </a:r>
            <a:r>
              <a:rPr lang="en-US" b="0" i="0" dirty="0">
                <a:solidFill>
                  <a:srgbClr val="000000"/>
                </a:solidFill>
                <a:effectLst/>
                <a:latin typeface="Times New Roman" panose="02020603050405020304" pitchFamily="18" charset="0"/>
                <a:cs typeface="Times New Roman" panose="02020603050405020304" pitchFamily="18" charset="0"/>
              </a:rPr>
              <a:t>() functions are inbuilt library functions in C programming language which are available in C library by default.</a:t>
            </a:r>
          </a:p>
          <a:p>
            <a:pPr marL="0" indent="0" algn="just">
              <a:buNone/>
            </a:pP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7947565F-331F-4852-B03B-F49ABBC733D7}"/>
              </a:ext>
            </a:extLst>
          </p:cNvPr>
          <p:cNvSpPr>
            <a:spLocks noGrp="1"/>
          </p:cNvSpPr>
          <p:nvPr>
            <p:ph type="dt" sz="half" idx="10"/>
          </p:nvPr>
        </p:nvSpPr>
        <p:spPr/>
        <p:txBody>
          <a:bodyPr/>
          <a:lstStyle/>
          <a:p>
            <a:fld id="{15630DF6-BF9F-4B47-8E91-CC7EBC690B32}" type="datetime1">
              <a:rPr lang="en-IN" smtClean="0"/>
              <a:pPr/>
              <a:t>31-03-2022</a:t>
            </a:fld>
            <a:endParaRPr lang="en-IN"/>
          </a:p>
        </p:txBody>
      </p:sp>
      <p:sp>
        <p:nvSpPr>
          <p:cNvPr id="5" name="Footer Placeholder 4">
            <a:extLst>
              <a:ext uri="{FF2B5EF4-FFF2-40B4-BE49-F238E27FC236}">
                <a16:creationId xmlns:a16="http://schemas.microsoft.com/office/drawing/2014/main" xmlns="" id="{5A9BD42E-0EAA-4F94-80E3-3B0CDB46CE66}"/>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8406496C-2586-461A-BA48-19DFB8554B6A}"/>
              </a:ext>
            </a:extLst>
          </p:cNvPr>
          <p:cNvSpPr>
            <a:spLocks noGrp="1"/>
          </p:cNvSpPr>
          <p:nvPr>
            <p:ph type="sldNum" sz="quarter" idx="12"/>
          </p:nvPr>
        </p:nvSpPr>
        <p:spPr/>
        <p:txBody>
          <a:bodyPr/>
          <a:lstStyle/>
          <a:p>
            <a:fld id="{255459C0-66CB-4022-8EE4-11C643AB18D8}" type="slidenum">
              <a:rPr lang="en-IN" smtClean="0"/>
              <a:pPr/>
              <a:t>2</a:t>
            </a:fld>
            <a:endParaRPr lang="en-IN"/>
          </a:p>
        </p:txBody>
      </p:sp>
    </p:spTree>
    <p:extLst>
      <p:ext uri="{BB962C8B-B14F-4D97-AF65-F5344CB8AC3E}">
        <p14:creationId xmlns:p14="http://schemas.microsoft.com/office/powerpoint/2010/main" xmlns="" val="729191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lang="en-IN" sz="3600" dirty="0">
                <a:solidFill>
                  <a:prstClr val="black"/>
                </a:solidFill>
                <a:latin typeface="Times New Roman" panose="02020603050405020304" pitchFamily="18" charset="0"/>
                <a:cs typeface="Times New Roman" panose="02020603050405020304" pitchFamily="18" charset="0"/>
              </a:rPr>
              <a:t>Control Structures: </a:t>
            </a:r>
            <a:r>
              <a:rPr lang="en-IN" sz="3600" b="1" dirty="0">
                <a:solidFill>
                  <a:srgbClr val="0070C0"/>
                </a:solidFill>
                <a:latin typeface="Times New Roman" panose="02020603050405020304" pitchFamily="18" charset="0"/>
                <a:cs typeface="Times New Roman" panose="02020603050405020304" pitchFamily="18" charset="0"/>
              </a:rPr>
              <a:t>Nested </a:t>
            </a:r>
            <a:r>
              <a:rPr lang="en-IN" sz="3600" b="1" dirty="0" err="1">
                <a:solidFill>
                  <a:srgbClr val="0070C0"/>
                </a:solidFill>
                <a:latin typeface="Times New Roman" panose="02020603050405020304" pitchFamily="18" charset="0"/>
                <a:cs typeface="Times New Roman" panose="02020603050405020304" pitchFamily="18" charset="0"/>
              </a:rPr>
              <a:t>If..else</a:t>
            </a:r>
            <a:r>
              <a:rPr lang="en-IN" sz="3600" b="1" dirty="0">
                <a:solidFill>
                  <a:srgbClr val="0070C0"/>
                </a:solidFill>
                <a:latin typeface="Times New Roman" panose="02020603050405020304" pitchFamily="18" charset="0"/>
                <a:cs typeface="Times New Roman" panose="02020603050405020304" pitchFamily="18" charset="0"/>
              </a:rPr>
              <a:t> </a:t>
            </a:r>
            <a:r>
              <a:rPr lang="en-IN" sz="3600" dirty="0">
                <a:solidFill>
                  <a:prstClr val="black"/>
                </a:solidFill>
                <a:latin typeface="Times New Roman" panose="02020603050405020304" pitchFamily="18" charset="0"/>
                <a:cs typeface="Times New Roman" panose="02020603050405020304" pitchFamily="18" charset="0"/>
              </a:rPr>
              <a:t>statement</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20</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665085" y="2277473"/>
            <a:ext cx="4523902" cy="2677656"/>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Program: </a:t>
            </a:r>
            <a:r>
              <a:rPr lang="en-IN" sz="2400" dirty="0">
                <a:solidFill>
                  <a:srgbClr val="0070C0"/>
                </a:solidFill>
                <a:latin typeface="Times New Roman" panose="02020603050405020304" pitchFamily="18" charset="0"/>
                <a:cs typeface="Times New Roman" panose="02020603050405020304" pitchFamily="18" charset="0"/>
              </a:rPr>
              <a:t>(</a:t>
            </a:r>
            <a:r>
              <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rPr>
              <a:t>Nested </a:t>
            </a:r>
            <a:r>
              <a:rPr kumimoji="0" lang="en-IN" sz="2400" b="1" i="0" u="none" strike="noStrike" kern="1200" cap="none" spc="0" normalizeH="0" baseline="0" noProof="0" dirty="0" err="1">
                <a:ln>
                  <a:noFill/>
                </a:ln>
                <a:solidFill>
                  <a:srgbClr val="0070C0"/>
                </a:solidFill>
                <a:effectLst/>
                <a:uLnTx/>
                <a:uFillTx/>
                <a:latin typeface="Times New Roman" panose="02020603050405020304" pitchFamily="18" charset="0"/>
                <a:ea typeface="+mj-ea"/>
                <a:cs typeface="Times New Roman" panose="02020603050405020304" pitchFamily="18" charset="0"/>
              </a:rPr>
              <a:t>If..else</a:t>
            </a:r>
            <a:r>
              <a:rPr lang="en-IN" sz="2400" dirty="0">
                <a:solidFill>
                  <a:srgbClr val="0070C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an if else statement is present inside the body of another “if” or “else” then this is called nested if else.</a:t>
            </a:r>
            <a:endParaRPr lang="en-IN" sz="2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xmlns="" id="{7D3F9958-4F9D-493B-A6AA-803EDB0120A6}"/>
              </a:ext>
            </a:extLst>
          </p:cNvPr>
          <p:cNvSpPr txBox="1"/>
          <p:nvPr/>
        </p:nvSpPr>
        <p:spPr>
          <a:xfrm>
            <a:off x="6167977" y="1249442"/>
            <a:ext cx="5271548" cy="369331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#include&lt;stdio.h&gt;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main()</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int x=20,y=30;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if(x==20)</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if(y==30)</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solidFill>
                  <a:schemeClr val="accent6">
                    <a:lumMod val="75000"/>
                  </a:schemeClr>
                </a:solidFill>
                <a:latin typeface="Times New Roman" panose="02020603050405020304" pitchFamily="18" charset="0"/>
                <a:cs typeface="Times New Roman" panose="02020603050405020304" pitchFamily="18" charset="0"/>
              </a:rPr>
              <a:t>("value of x is 20, and value of y is 30."</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3475739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if-else-if ladder in C</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21</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109897" y="2159683"/>
            <a:ext cx="5575912" cy="4154984"/>
          </a:xfrm>
          <a:prstGeom prst="rect">
            <a:avLst/>
          </a:prstGeom>
          <a:noFill/>
        </p:spPr>
        <p:txBody>
          <a:bodyPr wrap="square" rtlCol="0">
            <a:spAutoFit/>
          </a:bodyPr>
          <a:lstStyle/>
          <a:p>
            <a:pPr algn="just"/>
            <a:r>
              <a:rPr kumimoji="0" lang="en-IN" sz="2400" b="1" i="0" u="none" strike="noStrike" kern="1200" cap="none" spc="0" normalizeH="0" baseline="0" noProof="0" dirty="0">
                <a:ln>
                  <a:noFill/>
                </a:ln>
                <a:solidFill>
                  <a:prstClr val="black"/>
                </a:solidFill>
                <a:effectLst/>
                <a:uLnTx/>
                <a:uFillTx/>
                <a:latin typeface="Calibri Light" panose="020F0302020204030204"/>
                <a:ea typeface="+mj-ea"/>
                <a:cs typeface="+mj-cs"/>
              </a:rPr>
              <a:t>if-else-if:</a:t>
            </a:r>
          </a:p>
          <a:p>
            <a:pPr marL="342900" indent="-342900" algn="just">
              <a:buFont typeface="Wingdings" panose="05000000000000000000" pitchFamily="2" charset="2"/>
              <a:buChar char="q"/>
            </a:pPr>
            <a:r>
              <a:rPr lang="en-US" sz="2400" b="0" i="0" dirty="0">
                <a:solidFill>
                  <a:srgbClr val="40424E"/>
                </a:solidFill>
                <a:effectLst/>
                <a:latin typeface="Times New Roman" panose="02020603050405020304" pitchFamily="18" charset="0"/>
                <a:cs typeface="Times New Roman" panose="02020603050405020304" pitchFamily="18" charset="0"/>
              </a:rPr>
              <a:t>Here, a user can decide among multiple options. </a:t>
            </a:r>
          </a:p>
          <a:p>
            <a:pPr marL="342900" indent="-342900" algn="just">
              <a:buFont typeface="Wingdings" panose="05000000000000000000" pitchFamily="2" charset="2"/>
              <a:buChar char="q"/>
            </a:pPr>
            <a:r>
              <a:rPr lang="en-US" sz="2400" b="0" i="0" dirty="0">
                <a:solidFill>
                  <a:srgbClr val="40424E"/>
                </a:solidFill>
                <a:effectLst/>
                <a:latin typeface="Times New Roman" panose="02020603050405020304" pitchFamily="18" charset="0"/>
                <a:cs typeface="Times New Roman" panose="02020603050405020304" pitchFamily="18" charset="0"/>
              </a:rPr>
              <a:t>The C if statements are executed from the top down. As soon as one of the conditions controlling the if is true, the statement associated with that if is executed, and the rest of the C else-if ladder is bypassed.</a:t>
            </a:r>
          </a:p>
          <a:p>
            <a:pPr marL="342900" indent="-342900" algn="just">
              <a:buFont typeface="Wingdings" panose="05000000000000000000" pitchFamily="2" charset="2"/>
              <a:buChar char="q"/>
            </a:pPr>
            <a:r>
              <a:rPr lang="en-US" sz="2400" b="0" i="0" dirty="0">
                <a:solidFill>
                  <a:srgbClr val="40424E"/>
                </a:solidFill>
                <a:effectLst/>
                <a:latin typeface="Times New Roman" panose="02020603050405020304" pitchFamily="18" charset="0"/>
                <a:cs typeface="Times New Roman" panose="02020603050405020304" pitchFamily="18" charset="0"/>
              </a:rPr>
              <a:t> If none of the conditions are true, then the final else statement will be executed.</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F6D5865D-C5F6-4BD3-B82F-117B149F52DA}"/>
              </a:ext>
            </a:extLst>
          </p:cNvPr>
          <p:cNvPicPr>
            <a:picLocks noChangeAspect="1"/>
          </p:cNvPicPr>
          <p:nvPr/>
        </p:nvPicPr>
        <p:blipFill>
          <a:blip r:embed="rId2" cstate="print"/>
          <a:stretch>
            <a:fillRect/>
          </a:stretch>
        </p:blipFill>
        <p:spPr>
          <a:xfrm>
            <a:off x="6614005" y="657225"/>
            <a:ext cx="3714750" cy="5219700"/>
          </a:xfrm>
          <a:prstGeom prst="rect">
            <a:avLst/>
          </a:prstGeom>
        </p:spPr>
      </p:pic>
    </p:spTree>
    <p:extLst>
      <p:ext uri="{BB962C8B-B14F-4D97-AF65-F5344CB8AC3E}">
        <p14:creationId xmlns:p14="http://schemas.microsoft.com/office/powerpoint/2010/main" xmlns="" val="3472444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if-else-if ladder in C</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dirty="0"/>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22</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109897" y="2159683"/>
            <a:ext cx="4938353" cy="2308324"/>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Program: </a:t>
            </a:r>
            <a:r>
              <a:rPr lang="en-IN" sz="2400" dirty="0">
                <a:solidFill>
                  <a:srgbClr val="0070C0"/>
                </a:solidFill>
                <a:latin typeface="Times New Roman" panose="02020603050405020304" pitchFamily="18" charset="0"/>
                <a:cs typeface="Times New Roman" panose="02020603050405020304" pitchFamily="18" charset="0"/>
              </a:rPr>
              <a:t>(</a:t>
            </a:r>
            <a:r>
              <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rPr>
              <a:t>If-else-if)</a:t>
            </a:r>
          </a:p>
          <a:p>
            <a:pPr algn="just"/>
            <a:endParaRPr lang="en-IN" sz="2400" b="1" dirty="0">
              <a:solidFill>
                <a:srgbClr val="0070C0"/>
              </a:solidFill>
              <a:latin typeface="Times New Roman" panose="02020603050405020304" pitchFamily="18" charset="0"/>
              <a:ea typeface="+mj-ea"/>
              <a:cs typeface="Times New Roman" panose="02020603050405020304" pitchFamily="18" charset="0"/>
            </a:endParaRPr>
          </a:p>
          <a:p>
            <a:pPr algn="just"/>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marL="342900" indent="-342900" algn="just">
              <a:buFont typeface="Wingdings" panose="05000000000000000000" pitchFamily="2" charset="2"/>
              <a:buChar char="q"/>
            </a:pPr>
            <a:r>
              <a:rPr lang="en-IN" sz="2400" b="1" dirty="0">
                <a:solidFill>
                  <a:srgbClr val="0070C0"/>
                </a:solidFill>
                <a:latin typeface="Times New Roman" panose="02020603050405020304" pitchFamily="18" charset="0"/>
                <a:ea typeface="+mj-ea"/>
                <a:cs typeface="Times New Roman" panose="02020603050405020304" pitchFamily="18" charset="0"/>
              </a:rPr>
              <a:t>Write a program to check whether the number is equal to 10, 15 or 20?</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16" name="TextBox 15">
            <a:extLst>
              <a:ext uri="{FF2B5EF4-FFF2-40B4-BE49-F238E27FC236}">
                <a16:creationId xmlns:a16="http://schemas.microsoft.com/office/drawing/2014/main" xmlns="" id="{D4A7962F-0F7F-4260-9CA7-8D71E5DC9905}"/>
              </a:ext>
            </a:extLst>
          </p:cNvPr>
          <p:cNvSpPr txBox="1"/>
          <p:nvPr/>
        </p:nvSpPr>
        <p:spPr>
          <a:xfrm>
            <a:off x="6354988" y="962442"/>
            <a:ext cx="5467598" cy="501675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 C program to illustrate nested-if statement </a:t>
            </a:r>
          </a:p>
          <a:p>
            <a:r>
              <a:rPr lang="en-IN" sz="2000" dirty="0">
                <a:latin typeface="Times New Roman" panose="02020603050405020304" pitchFamily="18" charset="0"/>
                <a:cs typeface="Times New Roman" panose="02020603050405020304" pitchFamily="18" charset="0"/>
              </a:rPr>
              <a:t>#include &lt;</a:t>
            </a:r>
            <a:r>
              <a:rPr lang="en-IN" sz="2000" dirty="0" err="1">
                <a:latin typeface="Times New Roman" panose="02020603050405020304" pitchFamily="18" charset="0"/>
                <a:cs typeface="Times New Roman" panose="02020603050405020304" pitchFamily="18" charset="0"/>
              </a:rPr>
              <a:t>stdio.h</a:t>
            </a:r>
            <a:r>
              <a:rPr lang="en-IN" sz="2000" dirty="0">
                <a:latin typeface="Times New Roman" panose="02020603050405020304" pitchFamily="18" charset="0"/>
                <a:cs typeface="Times New Roman" panose="02020603050405020304" pitchFamily="18" charset="0"/>
              </a:rPr>
              <a:t>&gt;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int main() { </a:t>
            </a:r>
          </a:p>
          <a:p>
            <a:r>
              <a:rPr lang="en-IN" sz="2000" dirty="0">
                <a:latin typeface="Times New Roman" panose="02020603050405020304" pitchFamily="18" charset="0"/>
                <a:cs typeface="Times New Roman" panose="02020603050405020304" pitchFamily="18" charset="0"/>
              </a:rPr>
              <a:t>	int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 20;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if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 10)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is 10"); </a:t>
            </a:r>
          </a:p>
          <a:p>
            <a:r>
              <a:rPr lang="en-IN" sz="2000" dirty="0">
                <a:latin typeface="Times New Roman" panose="02020603050405020304" pitchFamily="18" charset="0"/>
                <a:cs typeface="Times New Roman" panose="02020603050405020304" pitchFamily="18" charset="0"/>
              </a:rPr>
              <a:t>	else if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 15)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is 15"); </a:t>
            </a:r>
          </a:p>
          <a:p>
            <a:r>
              <a:rPr lang="en-IN" sz="2000" dirty="0">
                <a:latin typeface="Times New Roman" panose="02020603050405020304" pitchFamily="18" charset="0"/>
                <a:cs typeface="Times New Roman" panose="02020603050405020304" pitchFamily="18" charset="0"/>
              </a:rPr>
              <a:t>	else if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 20)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is 20"); </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is not present");</a:t>
            </a:r>
          </a:p>
          <a:p>
            <a:r>
              <a:rPr lang="en-IN" sz="2000" dirty="0">
                <a:latin typeface="Times New Roman" panose="02020603050405020304" pitchFamily="18" charset="0"/>
                <a:cs typeface="Times New Roman" panose="02020603050405020304" pitchFamily="18" charset="0"/>
              </a:rPr>
              <a:t>return 0; </a:t>
            </a:r>
          </a:p>
          <a:p>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875356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if-else-if ladder in C</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23</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109897" y="2159683"/>
            <a:ext cx="5347928" cy="3416320"/>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Program: </a:t>
            </a:r>
            <a:r>
              <a:rPr lang="en-IN" sz="2400" dirty="0">
                <a:solidFill>
                  <a:srgbClr val="0070C0"/>
                </a:solidFill>
                <a:latin typeface="Times New Roman" panose="02020603050405020304" pitchFamily="18" charset="0"/>
                <a:cs typeface="Times New Roman" panose="02020603050405020304" pitchFamily="18" charset="0"/>
              </a:rPr>
              <a:t>(</a:t>
            </a:r>
            <a:r>
              <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rPr>
              <a:t>If-else-if)</a:t>
            </a:r>
          </a:p>
          <a:p>
            <a:pPr algn="just"/>
            <a:endParaRPr lang="en-IN" sz="2400" b="1" dirty="0">
              <a:solidFill>
                <a:srgbClr val="0070C0"/>
              </a:solidFill>
              <a:latin typeface="Times New Roman" panose="02020603050405020304" pitchFamily="18" charset="0"/>
              <a:ea typeface="+mj-ea"/>
              <a:cs typeface="Times New Roman" panose="02020603050405020304" pitchFamily="18" charset="0"/>
            </a:endParaRPr>
          </a:p>
          <a:p>
            <a:pPr algn="just"/>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algn="just"/>
            <a:endParaRPr lang="en-IN" sz="2400" b="1" dirty="0">
              <a:solidFill>
                <a:srgbClr val="0070C0"/>
              </a:solidFill>
              <a:latin typeface="Times New Roman" panose="02020603050405020304" pitchFamily="18" charset="0"/>
              <a:ea typeface="+mj-ea"/>
              <a:cs typeface="Times New Roman" panose="02020603050405020304" pitchFamily="18" charset="0"/>
            </a:endParaRPr>
          </a:p>
          <a:p>
            <a:pPr marL="342900" indent="-342900" algn="just">
              <a:buFont typeface="Wingdings" panose="05000000000000000000" pitchFamily="2" charset="2"/>
              <a:buChar char="q"/>
            </a:pPr>
            <a:r>
              <a:rPr lang="en-IN" sz="2400" b="1" dirty="0">
                <a:solidFill>
                  <a:srgbClr val="0070C0"/>
                </a:solidFill>
                <a:latin typeface="Times New Roman" panose="02020603050405020304" pitchFamily="18" charset="0"/>
                <a:ea typeface="+mj-ea"/>
                <a:cs typeface="Times New Roman" panose="02020603050405020304" pitchFamily="18" charset="0"/>
              </a:rPr>
              <a:t>Write a program to Display grades</a:t>
            </a:r>
          </a:p>
          <a:p>
            <a:pPr algn="just"/>
            <a:r>
              <a:rPr lang="en-IN" sz="2400" b="1" dirty="0">
                <a:solidFill>
                  <a:srgbClr val="0070C0"/>
                </a:solidFill>
                <a:latin typeface="Times New Roman" panose="02020603050405020304" pitchFamily="18" charset="0"/>
                <a:ea typeface="+mj-ea"/>
                <a:cs typeface="Times New Roman" panose="02020603050405020304" pitchFamily="18" charset="0"/>
              </a:rPr>
              <a:t> of student ( </a:t>
            </a:r>
            <a:r>
              <a:rPr lang="en-IN" sz="2400" b="1" dirty="0" err="1">
                <a:solidFill>
                  <a:srgbClr val="0070C0"/>
                </a:solidFill>
                <a:latin typeface="Times New Roman" panose="02020603050405020304" pitchFamily="18" charset="0"/>
                <a:ea typeface="+mj-ea"/>
                <a:cs typeface="Times New Roman" panose="02020603050405020304" pitchFamily="18" charset="0"/>
              </a:rPr>
              <a:t>eg:if</a:t>
            </a:r>
            <a:r>
              <a:rPr lang="en-IN" sz="2400" b="1" dirty="0">
                <a:solidFill>
                  <a:srgbClr val="0070C0"/>
                </a:solidFill>
                <a:latin typeface="Times New Roman" panose="02020603050405020304" pitchFamily="18" charset="0"/>
                <a:ea typeface="+mj-ea"/>
                <a:cs typeface="Times New Roman" panose="02020603050405020304" pitchFamily="18" charset="0"/>
              </a:rPr>
              <a:t> Score greater than 75: A)</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algn="just"/>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algn="just"/>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
        <p:nvSpPr>
          <p:cNvPr id="16" name="TextBox 15">
            <a:extLst>
              <a:ext uri="{FF2B5EF4-FFF2-40B4-BE49-F238E27FC236}">
                <a16:creationId xmlns:a16="http://schemas.microsoft.com/office/drawing/2014/main" xmlns="" id="{D4A7962F-0F7F-4260-9CA7-8D71E5DC9905}"/>
              </a:ext>
            </a:extLst>
          </p:cNvPr>
          <p:cNvSpPr txBox="1"/>
          <p:nvPr/>
        </p:nvSpPr>
        <p:spPr>
          <a:xfrm>
            <a:off x="6354988" y="962442"/>
            <a:ext cx="5467598" cy="2246769"/>
          </a:xfrm>
          <a:prstGeom prst="rect">
            <a:avLst/>
          </a:prstGeom>
          <a:noFill/>
        </p:spPr>
        <p:txBody>
          <a:bodyPr wrap="square">
            <a:spAutoFit/>
          </a:bodyPr>
          <a:lstStyle/>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492707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if-else-if ladder in C</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24</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109897" y="2159683"/>
            <a:ext cx="5271743" cy="3416320"/>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Program: </a:t>
            </a:r>
            <a:r>
              <a:rPr lang="en-IN" sz="2400" dirty="0">
                <a:solidFill>
                  <a:srgbClr val="0070C0"/>
                </a:solidFill>
                <a:latin typeface="Times New Roman" panose="02020603050405020304" pitchFamily="18" charset="0"/>
                <a:cs typeface="Times New Roman" panose="02020603050405020304" pitchFamily="18" charset="0"/>
              </a:rPr>
              <a:t>(</a:t>
            </a:r>
            <a:r>
              <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rPr>
              <a:t>If-else-if)</a:t>
            </a:r>
          </a:p>
          <a:p>
            <a:pPr algn="just"/>
            <a:endParaRPr lang="en-IN" sz="2400" b="1" dirty="0">
              <a:solidFill>
                <a:srgbClr val="0070C0"/>
              </a:solidFill>
              <a:latin typeface="Times New Roman" panose="02020603050405020304" pitchFamily="18" charset="0"/>
              <a:ea typeface="+mj-ea"/>
              <a:cs typeface="Times New Roman" panose="02020603050405020304" pitchFamily="18" charset="0"/>
            </a:endParaRPr>
          </a:p>
          <a:p>
            <a:pPr algn="just"/>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algn="just"/>
            <a:endParaRPr lang="en-IN" sz="2400" b="1" dirty="0">
              <a:solidFill>
                <a:srgbClr val="0070C0"/>
              </a:solidFill>
              <a:latin typeface="Times New Roman" panose="02020603050405020304" pitchFamily="18" charset="0"/>
              <a:ea typeface="+mj-ea"/>
              <a:cs typeface="Times New Roman" panose="02020603050405020304" pitchFamily="18" charset="0"/>
            </a:endParaRPr>
          </a:p>
          <a:p>
            <a:pPr marL="342900" indent="-342900" algn="just">
              <a:buFont typeface="Wingdings" panose="05000000000000000000" pitchFamily="2" charset="2"/>
              <a:buChar char="q"/>
            </a:pPr>
            <a:r>
              <a:rPr lang="en-IN" sz="2400" b="1" dirty="0">
                <a:solidFill>
                  <a:srgbClr val="0070C0"/>
                </a:solidFill>
                <a:latin typeface="Times New Roman" panose="02020603050405020304" pitchFamily="18" charset="0"/>
                <a:ea typeface="+mj-ea"/>
                <a:cs typeface="Times New Roman" panose="02020603050405020304" pitchFamily="18" charset="0"/>
              </a:rPr>
              <a:t>Write a program to Display grades of student ( </a:t>
            </a:r>
            <a:r>
              <a:rPr lang="en-IN" sz="2400" b="1" dirty="0" err="1">
                <a:solidFill>
                  <a:srgbClr val="0070C0"/>
                </a:solidFill>
                <a:latin typeface="Times New Roman" panose="02020603050405020304" pitchFamily="18" charset="0"/>
                <a:ea typeface="+mj-ea"/>
                <a:cs typeface="Times New Roman" panose="02020603050405020304" pitchFamily="18" charset="0"/>
              </a:rPr>
              <a:t>eg:if</a:t>
            </a:r>
            <a:r>
              <a:rPr lang="en-IN" sz="2400" b="1" dirty="0">
                <a:solidFill>
                  <a:srgbClr val="0070C0"/>
                </a:solidFill>
                <a:latin typeface="Times New Roman" panose="02020603050405020304" pitchFamily="18" charset="0"/>
                <a:ea typeface="+mj-ea"/>
                <a:cs typeface="Times New Roman" panose="02020603050405020304" pitchFamily="18" charset="0"/>
              </a:rPr>
              <a:t> Score greater than 75: A)</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algn="just"/>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algn="just"/>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
        <p:nvSpPr>
          <p:cNvPr id="16" name="TextBox 15">
            <a:extLst>
              <a:ext uri="{FF2B5EF4-FFF2-40B4-BE49-F238E27FC236}">
                <a16:creationId xmlns:a16="http://schemas.microsoft.com/office/drawing/2014/main" xmlns="" id="{D4A7962F-0F7F-4260-9CA7-8D71E5DC9905}"/>
              </a:ext>
            </a:extLst>
          </p:cNvPr>
          <p:cNvSpPr txBox="1"/>
          <p:nvPr/>
        </p:nvSpPr>
        <p:spPr>
          <a:xfrm>
            <a:off x="6354988" y="962442"/>
            <a:ext cx="5467598" cy="501675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if(p&gt;=80)</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("\n\n Your Grade : A+");</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else if(p&gt;=75)</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("\n\n Your Grade : A");</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else if(p&gt;=60)</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("\n\n Your Grade : B");</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else if(p&gt;=45)</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("\n\n Your Grade : C");</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else if(p&gt;=35)</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("\n\n Your grade : D");</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("\n\n You Are Fail");</a:t>
            </a:r>
          </a:p>
        </p:txBody>
      </p:sp>
    </p:spTree>
    <p:extLst>
      <p:ext uri="{BB962C8B-B14F-4D97-AF65-F5344CB8AC3E}">
        <p14:creationId xmlns:p14="http://schemas.microsoft.com/office/powerpoint/2010/main" xmlns="" val="3277695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Switch Case</a:t>
            </a: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25</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109897" y="2159683"/>
            <a:ext cx="5271743" cy="1569660"/>
          </a:xfrm>
          <a:prstGeom prst="rect">
            <a:avLst/>
          </a:prstGeom>
          <a:noFill/>
        </p:spPr>
        <p:txBody>
          <a:bodyPr wrap="square" rtlCol="0">
            <a:spAutoFit/>
          </a:bodyPr>
          <a:lstStyle/>
          <a:p>
            <a:pPr marL="342900" indent="-342900" algn="just">
              <a:buFont typeface="Wingdings" panose="05000000000000000000" pitchFamily="2" charset="2"/>
              <a:buChar char="q"/>
            </a:pPr>
            <a:r>
              <a:rPr kumimoji="0" lang="en-US"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The switch statement allows us to execute one code block among many alternatives.</a:t>
            </a:r>
            <a:endParaRPr kumimoji="0" lang="en-IN"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endParaRPr>
          </a:p>
          <a:p>
            <a:pPr algn="just"/>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pic>
        <p:nvPicPr>
          <p:cNvPr id="2050" name="Picture 2" descr="Flowchart of switch statement">
            <a:extLst>
              <a:ext uri="{FF2B5EF4-FFF2-40B4-BE49-F238E27FC236}">
                <a16:creationId xmlns:a16="http://schemas.microsoft.com/office/drawing/2014/main" xmlns="" id="{B04E884D-7BB3-42AE-8D02-75FA6D102D3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16170" y="275907"/>
            <a:ext cx="4381500" cy="63055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00261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Switch Case</a:t>
            </a: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26</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109897" y="2159683"/>
            <a:ext cx="5271743" cy="1569660"/>
          </a:xfrm>
          <a:prstGeom prst="rect">
            <a:avLst/>
          </a:prstGeom>
          <a:noFill/>
        </p:spPr>
        <p:txBody>
          <a:bodyPr wrap="square" rtlCol="0">
            <a:spAutoFit/>
          </a:bodyPr>
          <a:lstStyle/>
          <a:p>
            <a:pPr marL="342900" indent="-342900" algn="just">
              <a:buFont typeface="Wingdings" panose="05000000000000000000" pitchFamily="2" charset="2"/>
              <a:buChar char="q"/>
            </a:pPr>
            <a:r>
              <a:rPr kumimoji="0" lang="en-US"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The switch statement allows us to execute one code block among many alternatives.</a:t>
            </a:r>
            <a:endParaRPr kumimoji="0" lang="en-IN"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endParaRPr>
          </a:p>
          <a:p>
            <a:pPr algn="just"/>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pic>
        <p:nvPicPr>
          <p:cNvPr id="8" name="Picture 7">
            <a:extLst>
              <a:ext uri="{FF2B5EF4-FFF2-40B4-BE49-F238E27FC236}">
                <a16:creationId xmlns:a16="http://schemas.microsoft.com/office/drawing/2014/main" xmlns="" id="{06B84D9A-95C8-4933-A399-0C9C189D99BA}"/>
              </a:ext>
            </a:extLst>
          </p:cNvPr>
          <p:cNvPicPr>
            <a:picLocks noChangeAspect="1"/>
          </p:cNvPicPr>
          <p:nvPr/>
        </p:nvPicPr>
        <p:blipFill>
          <a:blip r:embed="rId2" cstate="print"/>
          <a:stretch>
            <a:fillRect/>
          </a:stretch>
        </p:blipFill>
        <p:spPr>
          <a:xfrm>
            <a:off x="6230445" y="723900"/>
            <a:ext cx="4467225" cy="5240338"/>
          </a:xfrm>
          <a:prstGeom prst="rect">
            <a:avLst/>
          </a:prstGeom>
        </p:spPr>
      </p:pic>
    </p:spTree>
    <p:extLst>
      <p:ext uri="{BB962C8B-B14F-4D97-AF65-F5344CB8AC3E}">
        <p14:creationId xmlns:p14="http://schemas.microsoft.com/office/powerpoint/2010/main" xmlns="" val="1148415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Switch Case</a:t>
            </a: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27</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109897" y="2159683"/>
            <a:ext cx="5271743" cy="4154984"/>
          </a:xfrm>
          <a:prstGeom prst="rect">
            <a:avLst/>
          </a:prstGeom>
          <a:noFill/>
        </p:spPr>
        <p:txBody>
          <a:bodyPr wrap="square" rtlCol="0">
            <a:spAutoFit/>
          </a:bodyPr>
          <a:lstStyle/>
          <a:p>
            <a:pPr marL="342900" indent="-342900" algn="just">
              <a:buFont typeface="Wingdings" panose="05000000000000000000" pitchFamily="2" charset="2"/>
              <a:buChar char="q"/>
            </a:pPr>
            <a:r>
              <a:rPr kumimoji="0" lang="en-US"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The switch statement allows us to execute one code block among many alternatives.</a:t>
            </a:r>
          </a:p>
          <a:p>
            <a:pPr marL="342900" indent="-342900" algn="just">
              <a:buFont typeface="Wingdings" panose="05000000000000000000" pitchFamily="2" charset="2"/>
              <a:buChar char="q"/>
            </a:pPr>
            <a:r>
              <a:rPr kumimoji="0" lang="en-US"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When a </a:t>
            </a:r>
            <a:r>
              <a:rPr kumimoji="0" lang="en-US" sz="2400" b="1"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break</a:t>
            </a:r>
            <a:r>
              <a:rPr kumimoji="0" lang="en-US"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 statement is reached, the switch terminates, and the flow of control jumps to the next line following the switch statement.</a:t>
            </a:r>
          </a:p>
          <a:p>
            <a:pPr marL="342900" indent="-342900" algn="just">
              <a:buFont typeface="Wingdings" panose="05000000000000000000" pitchFamily="2" charset="2"/>
              <a:buChar char="q"/>
            </a:pPr>
            <a:r>
              <a:rPr kumimoji="0" lang="en-US"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The </a:t>
            </a:r>
            <a:r>
              <a:rPr kumimoji="0" lang="en-US" sz="2400" b="1"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default case </a:t>
            </a:r>
            <a:r>
              <a:rPr kumimoji="0" lang="en-US"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can be used for performing a task when none of the cases is true.</a:t>
            </a:r>
            <a:endParaRPr kumimoji="0" lang="en-IN"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endParaRPr>
          </a:p>
          <a:p>
            <a:pPr algn="just"/>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
        <p:nvSpPr>
          <p:cNvPr id="23" name="TextBox 22">
            <a:extLst>
              <a:ext uri="{FF2B5EF4-FFF2-40B4-BE49-F238E27FC236}">
                <a16:creationId xmlns:a16="http://schemas.microsoft.com/office/drawing/2014/main" xmlns="" id="{22DEFF61-F23C-4085-8A61-8F669F61D384}"/>
              </a:ext>
            </a:extLst>
          </p:cNvPr>
          <p:cNvSpPr txBox="1"/>
          <p:nvPr/>
        </p:nvSpPr>
        <p:spPr>
          <a:xfrm>
            <a:off x="5847588" y="588149"/>
            <a:ext cx="6096000" cy="563231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int main () {</a:t>
            </a:r>
          </a:p>
          <a:p>
            <a:r>
              <a:rPr lang="en-IN" dirty="0">
                <a:latin typeface="Times New Roman" panose="02020603050405020304" pitchFamily="18" charset="0"/>
                <a:cs typeface="Times New Roman" panose="02020603050405020304" pitchFamily="18" charset="0"/>
              </a:rPr>
              <a:t>char grade = B;</a:t>
            </a:r>
          </a:p>
          <a:p>
            <a:r>
              <a:rPr lang="en-IN" dirty="0">
                <a:latin typeface="Times New Roman" panose="02020603050405020304" pitchFamily="18" charset="0"/>
                <a:cs typeface="Times New Roman" panose="02020603050405020304" pitchFamily="18" charset="0"/>
              </a:rPr>
              <a:t>   switch(grade)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case 'A' :</a:t>
            </a:r>
          </a:p>
          <a:p>
            <a:pPr lvl="1"/>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("Excellent!\n" );</a:t>
            </a:r>
          </a:p>
          <a:p>
            <a:pPr lvl="1"/>
            <a:r>
              <a:rPr lang="en-IN" dirty="0">
                <a:latin typeface="Times New Roman" panose="02020603050405020304" pitchFamily="18" charset="0"/>
                <a:cs typeface="Times New Roman" panose="02020603050405020304" pitchFamily="18" charset="0"/>
              </a:rPr>
              <a:t>         break;</a:t>
            </a:r>
          </a:p>
          <a:p>
            <a:r>
              <a:rPr lang="en-IN" dirty="0">
                <a:latin typeface="Times New Roman" panose="02020603050405020304" pitchFamily="18" charset="0"/>
                <a:cs typeface="Times New Roman" panose="02020603050405020304" pitchFamily="18" charset="0"/>
              </a:rPr>
              <a:t>      case 'B’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("Well done\n" );</a:t>
            </a:r>
          </a:p>
          <a:p>
            <a:r>
              <a:rPr lang="en-IN" dirty="0">
                <a:latin typeface="Times New Roman" panose="02020603050405020304" pitchFamily="18" charset="0"/>
                <a:cs typeface="Times New Roman" panose="02020603050405020304" pitchFamily="18" charset="0"/>
              </a:rPr>
              <a:t>                break;</a:t>
            </a:r>
          </a:p>
          <a:p>
            <a:r>
              <a:rPr lang="en-IN" dirty="0">
                <a:latin typeface="Times New Roman" panose="02020603050405020304" pitchFamily="18" charset="0"/>
                <a:cs typeface="Times New Roman" panose="02020603050405020304" pitchFamily="18" charset="0"/>
              </a:rPr>
              <a:t>      case ‘C' :</a:t>
            </a:r>
          </a:p>
          <a:p>
            <a:pPr lvl="1"/>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("You passed\n" );</a:t>
            </a:r>
          </a:p>
          <a:p>
            <a:pPr lvl="1"/>
            <a:r>
              <a:rPr lang="en-IN" dirty="0">
                <a:latin typeface="Times New Roman" panose="02020603050405020304" pitchFamily="18" charset="0"/>
                <a:cs typeface="Times New Roman" panose="02020603050405020304" pitchFamily="18" charset="0"/>
              </a:rPr>
              <a:t>         break;</a:t>
            </a:r>
          </a:p>
          <a:p>
            <a:r>
              <a:rPr lang="en-IN" dirty="0">
                <a:latin typeface="Times New Roman" panose="02020603050405020304" pitchFamily="18" charset="0"/>
                <a:cs typeface="Times New Roman" panose="02020603050405020304" pitchFamily="18" charset="0"/>
              </a:rPr>
              <a:t>      case ‘D' :</a:t>
            </a:r>
          </a:p>
          <a:p>
            <a:pPr lvl="1"/>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("Better try again\n" );</a:t>
            </a:r>
          </a:p>
          <a:p>
            <a:pPr lvl="1"/>
            <a:r>
              <a:rPr lang="en-IN" dirty="0">
                <a:latin typeface="Times New Roman" panose="02020603050405020304" pitchFamily="18" charset="0"/>
                <a:cs typeface="Times New Roman" panose="02020603050405020304" pitchFamily="18" charset="0"/>
              </a:rPr>
              <a:t>         break;</a:t>
            </a:r>
          </a:p>
          <a:p>
            <a:r>
              <a:rPr lang="en-IN" dirty="0">
                <a:latin typeface="Times New Roman" panose="02020603050405020304" pitchFamily="18" charset="0"/>
                <a:cs typeface="Times New Roman" panose="02020603050405020304" pitchFamily="18" charset="0"/>
              </a:rPr>
              <a:t>      default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("Invalid grade\n"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2906247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Switch Case</a:t>
            </a: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28</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109897" y="2159683"/>
            <a:ext cx="5271743" cy="3416320"/>
          </a:xfrm>
          <a:prstGeom prst="rect">
            <a:avLst/>
          </a:prstGeom>
          <a:noFill/>
        </p:spPr>
        <p:txBody>
          <a:bodyPr wrap="square" rtlCol="0">
            <a:spAutoFit/>
          </a:bodyPr>
          <a:lstStyle/>
          <a:p>
            <a:pPr marL="342900" indent="-342900" algn="just">
              <a:buFont typeface="Wingdings" panose="05000000000000000000" pitchFamily="2" charset="2"/>
              <a:buChar char="q"/>
            </a:pPr>
            <a:r>
              <a:rPr kumimoji="0" lang="en-US"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The switch statement allows us to execute one code block among many alternatives.</a:t>
            </a:r>
          </a:p>
          <a:p>
            <a:pPr marL="342900" indent="-342900" algn="just">
              <a:buFont typeface="Wingdings" panose="05000000000000000000" pitchFamily="2" charset="2"/>
              <a:buChar char="q"/>
            </a:pPr>
            <a:r>
              <a:rPr kumimoji="0" lang="en-US"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Duplicate case values are not allowed.</a:t>
            </a:r>
          </a:p>
          <a:p>
            <a:pPr marL="342900" indent="-342900" algn="just">
              <a:buFont typeface="Wingdings" panose="05000000000000000000" pitchFamily="2" charset="2"/>
              <a:buChar char="q"/>
            </a:pPr>
            <a:r>
              <a:rPr kumimoji="0" lang="en-US"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The default statement is optional.</a:t>
            </a:r>
          </a:p>
          <a:p>
            <a:pPr marL="342900" indent="-342900" algn="just">
              <a:buFont typeface="Wingdings" panose="05000000000000000000" pitchFamily="2" charset="2"/>
              <a:buChar char="q"/>
            </a:pPr>
            <a:r>
              <a:rPr kumimoji="0" lang="en-US" sz="240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The break statement is optional. If omitted, execution will continue on into the next case.</a:t>
            </a:r>
          </a:p>
          <a:p>
            <a:pPr algn="just"/>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
        <p:nvSpPr>
          <p:cNvPr id="23" name="TextBox 22">
            <a:extLst>
              <a:ext uri="{FF2B5EF4-FFF2-40B4-BE49-F238E27FC236}">
                <a16:creationId xmlns:a16="http://schemas.microsoft.com/office/drawing/2014/main" xmlns="" id="{22DEFF61-F23C-4085-8A61-8F669F61D384}"/>
              </a:ext>
            </a:extLst>
          </p:cNvPr>
          <p:cNvSpPr txBox="1"/>
          <p:nvPr/>
        </p:nvSpPr>
        <p:spPr>
          <a:xfrm>
            <a:off x="5847588" y="588149"/>
            <a:ext cx="6096000" cy="563231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int main () {</a:t>
            </a:r>
          </a:p>
          <a:p>
            <a:r>
              <a:rPr lang="en-IN" dirty="0">
                <a:latin typeface="Times New Roman" panose="02020603050405020304" pitchFamily="18" charset="0"/>
                <a:cs typeface="Times New Roman" panose="02020603050405020304" pitchFamily="18" charset="0"/>
              </a:rPr>
              <a:t>char grade = B;</a:t>
            </a:r>
          </a:p>
          <a:p>
            <a:r>
              <a:rPr lang="en-IN" dirty="0">
                <a:latin typeface="Times New Roman" panose="02020603050405020304" pitchFamily="18" charset="0"/>
                <a:cs typeface="Times New Roman" panose="02020603050405020304" pitchFamily="18" charset="0"/>
              </a:rPr>
              <a:t>   switch(grade)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case 'A' :</a:t>
            </a:r>
          </a:p>
          <a:p>
            <a:pPr lvl="1"/>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("Excellent!\n" );</a:t>
            </a:r>
          </a:p>
          <a:p>
            <a:pPr lvl="1"/>
            <a:r>
              <a:rPr lang="en-IN" dirty="0">
                <a:latin typeface="Times New Roman" panose="02020603050405020304" pitchFamily="18" charset="0"/>
                <a:cs typeface="Times New Roman" panose="02020603050405020304" pitchFamily="18" charset="0"/>
              </a:rPr>
              <a:t>         break;</a:t>
            </a:r>
          </a:p>
          <a:p>
            <a:r>
              <a:rPr lang="en-IN" dirty="0">
                <a:latin typeface="Times New Roman" panose="02020603050405020304" pitchFamily="18" charset="0"/>
                <a:cs typeface="Times New Roman" panose="02020603050405020304" pitchFamily="18" charset="0"/>
              </a:rPr>
              <a:t>      case 'B’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("Well done\n" );</a:t>
            </a:r>
          </a:p>
          <a:p>
            <a:r>
              <a:rPr lang="en-IN" dirty="0">
                <a:latin typeface="Times New Roman" panose="02020603050405020304" pitchFamily="18" charset="0"/>
                <a:cs typeface="Times New Roman" panose="02020603050405020304" pitchFamily="18" charset="0"/>
              </a:rPr>
              <a:t>                break;</a:t>
            </a:r>
          </a:p>
          <a:p>
            <a:r>
              <a:rPr lang="en-IN" dirty="0">
                <a:latin typeface="Times New Roman" panose="02020603050405020304" pitchFamily="18" charset="0"/>
                <a:cs typeface="Times New Roman" panose="02020603050405020304" pitchFamily="18" charset="0"/>
              </a:rPr>
              <a:t>      case ‘C' :</a:t>
            </a:r>
          </a:p>
          <a:p>
            <a:pPr lvl="1"/>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("You passed\n" );</a:t>
            </a:r>
          </a:p>
          <a:p>
            <a:pPr lvl="1"/>
            <a:r>
              <a:rPr lang="en-IN" dirty="0">
                <a:latin typeface="Times New Roman" panose="02020603050405020304" pitchFamily="18" charset="0"/>
                <a:cs typeface="Times New Roman" panose="02020603050405020304" pitchFamily="18" charset="0"/>
              </a:rPr>
              <a:t>         break;</a:t>
            </a:r>
          </a:p>
          <a:p>
            <a:r>
              <a:rPr lang="en-IN" dirty="0">
                <a:latin typeface="Times New Roman" panose="02020603050405020304" pitchFamily="18" charset="0"/>
                <a:cs typeface="Times New Roman" panose="02020603050405020304" pitchFamily="18" charset="0"/>
              </a:rPr>
              <a:t>      case ‘D' :</a:t>
            </a:r>
          </a:p>
          <a:p>
            <a:pPr lvl="1"/>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("Better try again\n" );</a:t>
            </a:r>
          </a:p>
          <a:p>
            <a:pPr lvl="1"/>
            <a:r>
              <a:rPr lang="en-IN" dirty="0">
                <a:latin typeface="Times New Roman" panose="02020603050405020304" pitchFamily="18" charset="0"/>
                <a:cs typeface="Times New Roman" panose="02020603050405020304" pitchFamily="18" charset="0"/>
              </a:rPr>
              <a:t>         break;</a:t>
            </a:r>
          </a:p>
          <a:p>
            <a:r>
              <a:rPr lang="en-IN" dirty="0">
                <a:latin typeface="Times New Roman" panose="02020603050405020304" pitchFamily="18" charset="0"/>
                <a:cs typeface="Times New Roman" panose="02020603050405020304" pitchFamily="18" charset="0"/>
              </a:rPr>
              <a:t>      default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("Invalid grade\n"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30080850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Switch Case</a:t>
            </a: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29</a:t>
            </a:fld>
            <a:endParaRPr lang="en-IN"/>
          </a:p>
        </p:txBody>
      </p:sp>
      <p:sp>
        <p:nvSpPr>
          <p:cNvPr id="3" name="TextBox 2">
            <a:extLst>
              <a:ext uri="{FF2B5EF4-FFF2-40B4-BE49-F238E27FC236}">
                <a16:creationId xmlns:a16="http://schemas.microsoft.com/office/drawing/2014/main" xmlns="" id="{493D2056-1ABF-4227-BCA9-2EA4CF50E65A}"/>
              </a:ext>
            </a:extLst>
          </p:cNvPr>
          <p:cNvSpPr txBox="1"/>
          <p:nvPr/>
        </p:nvSpPr>
        <p:spPr>
          <a:xfrm>
            <a:off x="496824" y="2460109"/>
            <a:ext cx="3638550" cy="584775"/>
          </a:xfrm>
          <a:prstGeom prst="rect">
            <a:avLst/>
          </a:prstGeom>
          <a:noFill/>
        </p:spPr>
        <p:txBody>
          <a:bodyPr wrap="square" rtlCol="0">
            <a:spAutoFit/>
          </a:bodyPr>
          <a:lstStyle/>
          <a:p>
            <a:r>
              <a:rPr lang="en-IN" sz="3200" b="1" dirty="0"/>
              <a:t>Program</a:t>
            </a:r>
          </a:p>
        </p:txBody>
      </p:sp>
      <p:pic>
        <p:nvPicPr>
          <p:cNvPr id="1026" name="Picture 2" descr="Switch Another Example - C Programming Tutorial">
            <a:extLst>
              <a:ext uri="{FF2B5EF4-FFF2-40B4-BE49-F238E27FC236}">
                <a16:creationId xmlns:a16="http://schemas.microsoft.com/office/drawing/2014/main" xmlns="" id="{7908DCC7-DF5F-4A5B-BC43-09BFCD2C5399}"/>
              </a:ext>
            </a:extLst>
          </p:cNvPr>
          <p:cNvPicPr>
            <a:picLocks noChangeAspect="1" noChangeArrowheads="1" noCrop="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02390" y="828357"/>
            <a:ext cx="5724525" cy="52006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36004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2EB42-64B2-4A23-BB9F-5B53821E2A49}"/>
              </a:ext>
            </a:extLst>
          </p:cNvPr>
          <p:cNvSpPr>
            <a:spLocks noGrp="1"/>
          </p:cNvSpPr>
          <p:nvPr>
            <p:ph type="title"/>
          </p:nvPr>
        </p:nvSpPr>
        <p:spPr/>
        <p:txBody>
          <a:bodyPr/>
          <a:lstStyle/>
          <a:p>
            <a:pPr algn="ctr"/>
            <a:r>
              <a:rPr lang="en-US" b="1" dirty="0">
                <a:solidFill>
                  <a:schemeClr val="accent2">
                    <a:lumMod val="50000"/>
                  </a:schemeClr>
                </a:solidFill>
              </a:rPr>
              <a:t>C Input Output (I/O)</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B399927F-943C-4952-9FDE-6C436ADC0D55}"/>
              </a:ext>
            </a:extLst>
          </p:cNvPr>
          <p:cNvSpPr>
            <a:spLocks noGrp="1"/>
          </p:cNvSpPr>
          <p:nvPr>
            <p:ph idx="1"/>
          </p:nvPr>
        </p:nvSpPr>
        <p:spPr/>
        <p:txBody>
          <a:bodyPr/>
          <a:lstStyle/>
          <a:p>
            <a:pPr marL="0" indent="0" algn="just">
              <a:buNone/>
            </a:pPr>
            <a:r>
              <a:rPr lang="en-IN" b="1" i="0" dirty="0">
                <a:solidFill>
                  <a:srgbClr val="25265E"/>
                </a:solidFill>
                <a:effectLst/>
                <a:latin typeface="Times New Roman" panose="02020603050405020304" pitchFamily="18" charset="0"/>
                <a:cs typeface="Times New Roman" panose="02020603050405020304" pitchFamily="18" charset="0"/>
              </a:rPr>
              <a:t>C Output</a:t>
            </a:r>
          </a:p>
          <a:p>
            <a:pPr algn="just">
              <a:buFont typeface="Wingdings" panose="05000000000000000000" pitchFamily="2" charset="2"/>
              <a:buChar char="q"/>
            </a:pPr>
            <a:r>
              <a:rPr lang="en-IN" b="0" i="0" dirty="0">
                <a:effectLst/>
                <a:latin typeface="Times New Roman" panose="02020603050405020304" pitchFamily="18" charset="0"/>
                <a:cs typeface="Times New Roman" panose="02020603050405020304" pitchFamily="18" charset="0"/>
              </a:rPr>
              <a:t>In C programming, </a:t>
            </a:r>
            <a:r>
              <a:rPr lang="en-IN" dirty="0" err="1">
                <a:latin typeface="Times New Roman" panose="02020603050405020304" pitchFamily="18" charset="0"/>
                <a:cs typeface="Times New Roman" panose="02020603050405020304" pitchFamily="18" charset="0"/>
              </a:rPr>
              <a:t>p</a:t>
            </a:r>
            <a:r>
              <a:rPr lang="en-IN" b="0" i="0" dirty="0" err="1">
                <a:effectLst/>
                <a:latin typeface="Times New Roman" panose="02020603050405020304" pitchFamily="18" charset="0"/>
                <a:cs typeface="Times New Roman" panose="02020603050405020304" pitchFamily="18" charset="0"/>
              </a:rPr>
              <a:t>rintf</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s one of the main output function. The function sends formatted output to the screen.</a:t>
            </a:r>
          </a:p>
          <a:p>
            <a:pPr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The function prints the string inside quotations.</a:t>
            </a:r>
          </a:p>
          <a:p>
            <a:pPr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To use </a:t>
            </a:r>
            <a:r>
              <a:rPr lang="en-IN" dirty="0" err="1">
                <a:latin typeface="Times New Roman" panose="02020603050405020304" pitchFamily="18" charset="0"/>
                <a:cs typeface="Times New Roman" panose="02020603050405020304" pitchFamily="18" charset="0"/>
              </a:rPr>
              <a:t>p</a:t>
            </a:r>
            <a:r>
              <a:rPr lang="en-IN" b="0" i="0" dirty="0" err="1">
                <a:effectLst/>
                <a:latin typeface="Times New Roman" panose="02020603050405020304" pitchFamily="18" charset="0"/>
                <a:cs typeface="Times New Roman" panose="02020603050405020304" pitchFamily="18" charset="0"/>
              </a:rPr>
              <a:t>rintf</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n our program, we need to include &lt;</a:t>
            </a:r>
            <a:r>
              <a:rPr lang="en-US" b="0" i="0" dirty="0" err="1">
                <a:effectLst/>
                <a:latin typeface="Times New Roman" panose="02020603050405020304" pitchFamily="18" charset="0"/>
                <a:cs typeface="Times New Roman" panose="02020603050405020304" pitchFamily="18" charset="0"/>
              </a:rPr>
              <a:t>stdio.h</a:t>
            </a:r>
            <a:r>
              <a:rPr lang="en-US" b="0" i="0" dirty="0">
                <a:effectLst/>
                <a:latin typeface="Times New Roman" panose="02020603050405020304" pitchFamily="18" charset="0"/>
                <a:cs typeface="Times New Roman" panose="02020603050405020304" pitchFamily="18" charset="0"/>
              </a:rPr>
              <a:t>&gt; </a:t>
            </a:r>
            <a:r>
              <a:rPr lang="en-IN" b="0" i="0" dirty="0">
                <a:effectLst/>
                <a:latin typeface="Times New Roman" panose="02020603050405020304" pitchFamily="18" charset="0"/>
                <a:cs typeface="Times New Roman" panose="02020603050405020304" pitchFamily="18" charset="0"/>
              </a:rPr>
              <a:t> header file using the</a:t>
            </a:r>
            <a:r>
              <a:rPr lang="en-IN" b="1" i="0" dirty="0">
                <a:solidFill>
                  <a:schemeClr val="accent5">
                    <a:lumMod val="50000"/>
                  </a:schemeClr>
                </a:solidFill>
                <a:effectLst/>
                <a:latin typeface="Times New Roman" panose="02020603050405020304" pitchFamily="18" charset="0"/>
                <a:cs typeface="Times New Roman" panose="02020603050405020304" pitchFamily="18" charset="0"/>
              </a:rPr>
              <a:t> #include&lt;stdio.h&gt;</a:t>
            </a:r>
          </a:p>
          <a:p>
            <a:pPr algn="just">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The </a:t>
            </a:r>
            <a:r>
              <a:rPr lang="en-IN" b="1" dirty="0">
                <a:solidFill>
                  <a:schemeClr val="accent1">
                    <a:lumMod val="50000"/>
                  </a:schemeClr>
                </a:solidFill>
                <a:latin typeface="Times New Roman" panose="02020603050405020304" pitchFamily="18" charset="0"/>
                <a:cs typeface="Times New Roman" panose="02020603050405020304" pitchFamily="18" charset="0"/>
              </a:rPr>
              <a:t>return 0;</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statement inside main() f</a:t>
            </a:r>
            <a:r>
              <a:rPr lang="en-US" b="0" i="0" dirty="0">
                <a:effectLst/>
                <a:latin typeface="Times New Roman" panose="02020603050405020304" pitchFamily="18" charset="0"/>
                <a:cs typeface="Times New Roman" panose="02020603050405020304" pitchFamily="18" charset="0"/>
              </a:rPr>
              <a:t>unction is the "Exit status" of the program.</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7947565F-331F-4852-B03B-F49ABBC733D7}"/>
              </a:ext>
            </a:extLst>
          </p:cNvPr>
          <p:cNvSpPr>
            <a:spLocks noGrp="1"/>
          </p:cNvSpPr>
          <p:nvPr>
            <p:ph type="dt" sz="half" idx="10"/>
          </p:nvPr>
        </p:nvSpPr>
        <p:spPr/>
        <p:txBody>
          <a:bodyPr/>
          <a:lstStyle/>
          <a:p>
            <a:fld id="{15630DF6-BF9F-4B47-8E91-CC7EBC690B32}" type="datetime1">
              <a:rPr lang="en-IN" smtClean="0"/>
              <a:pPr/>
              <a:t>31-03-2022</a:t>
            </a:fld>
            <a:endParaRPr lang="en-IN"/>
          </a:p>
        </p:txBody>
      </p:sp>
      <p:sp>
        <p:nvSpPr>
          <p:cNvPr id="5" name="Footer Placeholder 4">
            <a:extLst>
              <a:ext uri="{FF2B5EF4-FFF2-40B4-BE49-F238E27FC236}">
                <a16:creationId xmlns:a16="http://schemas.microsoft.com/office/drawing/2014/main" xmlns="" id="{5A9BD42E-0EAA-4F94-80E3-3B0CDB46CE66}"/>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8406496C-2586-461A-BA48-19DFB8554B6A}"/>
              </a:ext>
            </a:extLst>
          </p:cNvPr>
          <p:cNvSpPr>
            <a:spLocks noGrp="1"/>
          </p:cNvSpPr>
          <p:nvPr>
            <p:ph type="sldNum" sz="quarter" idx="12"/>
          </p:nvPr>
        </p:nvSpPr>
        <p:spPr/>
        <p:txBody>
          <a:bodyPr/>
          <a:lstStyle/>
          <a:p>
            <a:fld id="{255459C0-66CB-4022-8EE4-11C643AB18D8}" type="slidenum">
              <a:rPr lang="en-IN" smtClean="0"/>
              <a:pPr/>
              <a:t>3</a:t>
            </a:fld>
            <a:endParaRPr lang="en-IN"/>
          </a:p>
        </p:txBody>
      </p:sp>
    </p:spTree>
    <p:extLst>
      <p:ext uri="{BB962C8B-B14F-4D97-AF65-F5344CB8AC3E}">
        <p14:creationId xmlns:p14="http://schemas.microsoft.com/office/powerpoint/2010/main" xmlns="" val="4279546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a:t>
            </a:r>
            <a:r>
              <a:rPr kumimoji="0" lang="en-IN"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30</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109897" y="2159683"/>
            <a:ext cx="5271743" cy="489364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programming, loops are used to repeat a block of code until a specified condition is met.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 programming has three types of loops.</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dirty="0">
                <a:solidFill>
                  <a:srgbClr val="0070C0"/>
                </a:solidFill>
                <a:latin typeface="Times New Roman" panose="02020603050405020304" pitchFamily="18" charset="0"/>
                <a:cs typeface="Times New Roman" panose="02020603050405020304" pitchFamily="18" charset="0"/>
              </a:rPr>
              <a:t>for loop</a:t>
            </a:r>
          </a:p>
          <a:p>
            <a:pPr marL="457200" indent="-457200" algn="just">
              <a:buFont typeface="+mj-lt"/>
              <a:buAutoNum type="arabicPeriod"/>
            </a:pPr>
            <a:r>
              <a:rPr lang="en-US" sz="2400" b="1" dirty="0">
                <a:solidFill>
                  <a:srgbClr val="0070C0"/>
                </a:solidFill>
                <a:latin typeface="Times New Roman" panose="02020603050405020304" pitchFamily="18" charset="0"/>
                <a:cs typeface="Times New Roman" panose="02020603050405020304" pitchFamily="18" charset="0"/>
              </a:rPr>
              <a:t>while loop</a:t>
            </a:r>
          </a:p>
          <a:p>
            <a:pPr marL="457200" indent="-457200" algn="just">
              <a:buFont typeface="+mj-lt"/>
              <a:buAutoNum type="arabicPeriod"/>
            </a:pPr>
            <a:r>
              <a:rPr lang="en-US" sz="2400" b="1" dirty="0">
                <a:solidFill>
                  <a:srgbClr val="0070C0"/>
                </a:solidFill>
                <a:latin typeface="Times New Roman" panose="02020603050405020304" pitchFamily="18" charset="0"/>
                <a:cs typeface="Times New Roman" panose="02020603050405020304" pitchFamily="18" charset="0"/>
              </a:rPr>
              <a:t>do...while loop</a:t>
            </a:r>
            <a:endParaRPr lang="en-IN" sz="2400" b="1" dirty="0">
              <a:solidFill>
                <a:srgbClr val="0070C0"/>
              </a:solidFill>
              <a:latin typeface="Times New Roman" panose="02020603050405020304" pitchFamily="18" charset="0"/>
              <a:ea typeface="+mj-ea"/>
              <a:cs typeface="Times New Roman" panose="02020603050405020304" pitchFamily="18" charset="0"/>
            </a:endParaRPr>
          </a:p>
          <a:p>
            <a:pPr algn="just"/>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algn="just"/>
            <a:endParaRPr lang="en-IN" sz="2400" b="1" dirty="0">
              <a:solidFill>
                <a:srgbClr val="0070C0"/>
              </a:solidFill>
              <a:latin typeface="Times New Roman" panose="02020603050405020304" pitchFamily="18" charset="0"/>
              <a:ea typeface="+mj-ea"/>
              <a:cs typeface="Times New Roman" panose="02020603050405020304" pitchFamily="18" charset="0"/>
            </a:endParaRPr>
          </a:p>
          <a:p>
            <a:pPr algn="just"/>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algn="just"/>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pic>
        <p:nvPicPr>
          <p:cNvPr id="4098" name="Picture 2">
            <a:extLst>
              <a:ext uri="{FF2B5EF4-FFF2-40B4-BE49-F238E27FC236}">
                <a16:creationId xmlns:a16="http://schemas.microsoft.com/office/drawing/2014/main" xmlns="" id="{D02F49F3-1C22-469F-B781-921CFD02F209}"/>
              </a:ext>
            </a:extLst>
          </p:cNvPr>
          <p:cNvPicPr>
            <a:picLocks noChangeAspect="1" noChangeArrowheads="1" noCrop="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43651" y="1828799"/>
            <a:ext cx="4924424" cy="2905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33333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31</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284126" y="2134561"/>
            <a:ext cx="5271743" cy="4031873"/>
          </a:xfrm>
          <a:prstGeom prst="rect">
            <a:avLst/>
          </a:prstGeom>
          <a:noFill/>
        </p:spPr>
        <p:txBody>
          <a:bodyPr wrap="square" rtlCol="0">
            <a:spAutoFit/>
          </a:bodyPr>
          <a:lstStyle/>
          <a:p>
            <a:pPr algn="just"/>
            <a:r>
              <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rPr>
              <a:t>While loop: </a:t>
            </a:r>
          </a:p>
          <a:p>
            <a:pPr algn="just"/>
            <a:endPar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marL="342900" indent="-342900" algn="just">
              <a:buFont typeface="Wingdings" panose="05000000000000000000" pitchFamily="2" charset="2"/>
              <a:buChar char="q"/>
            </a:pPr>
            <a:r>
              <a:rPr lang="en-US" sz="2400" dirty="0">
                <a:solidFill>
                  <a:srgbClr val="000000"/>
                </a:solidFill>
                <a:latin typeface="Times New Roman" panose="02020603050405020304" pitchFamily="18" charset="0"/>
                <a:cs typeface="Times New Roman" panose="02020603050405020304" pitchFamily="18" charset="0"/>
              </a:rPr>
              <a:t>A</a:t>
            </a:r>
            <a:r>
              <a:rPr lang="en-US" sz="2400" b="0" i="0" dirty="0">
                <a:solidFill>
                  <a:srgbClr val="000000"/>
                </a:solidFill>
                <a:effectLst/>
                <a:latin typeface="Times New Roman" panose="02020603050405020304" pitchFamily="18" charset="0"/>
                <a:cs typeface="Times New Roman" panose="02020603050405020304" pitchFamily="18" charset="0"/>
              </a:rPr>
              <a:t>llows a part of the code to be executed multiple times depending upon a given </a:t>
            </a:r>
            <a:r>
              <a:rPr lang="en-US" sz="2400" b="0" i="0" dirty="0" err="1">
                <a:solidFill>
                  <a:srgbClr val="000000"/>
                </a:solidFill>
                <a:effectLst/>
                <a:latin typeface="Times New Roman" panose="02020603050405020304" pitchFamily="18" charset="0"/>
                <a:cs typeface="Times New Roman" panose="02020603050405020304" pitchFamily="18" charset="0"/>
              </a:rPr>
              <a:t>boolean</a:t>
            </a:r>
            <a:r>
              <a:rPr lang="en-US" sz="2400" b="0" i="0" dirty="0">
                <a:solidFill>
                  <a:srgbClr val="000000"/>
                </a:solidFill>
                <a:effectLst/>
                <a:latin typeface="Times New Roman" panose="02020603050405020304" pitchFamily="18" charset="0"/>
                <a:cs typeface="Times New Roman" panose="02020603050405020304" pitchFamily="18" charset="0"/>
              </a:rPr>
              <a:t> condition</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marL="342900" indent="-342900" algn="just">
              <a:buFont typeface="Wingdings" panose="05000000000000000000" pitchFamily="2" charset="2"/>
              <a:buChar char="q"/>
            </a:pPr>
            <a:r>
              <a:rPr lang="en-IN" sz="2400" dirty="0">
                <a:solidFill>
                  <a:srgbClr val="000000"/>
                </a:solidFill>
                <a:latin typeface="Times New Roman" panose="02020603050405020304" pitchFamily="18" charset="0"/>
                <a:cs typeface="Times New Roman" panose="02020603050405020304" pitchFamily="18" charset="0"/>
              </a:rPr>
              <a:t>P</a:t>
            </a:r>
            <a:r>
              <a:rPr lang="en-IN" sz="2400" b="0" i="0" dirty="0">
                <a:solidFill>
                  <a:srgbClr val="000000"/>
                </a:solidFill>
                <a:effectLst/>
                <a:latin typeface="Times New Roman" panose="02020603050405020304" pitchFamily="18" charset="0"/>
                <a:cs typeface="Times New Roman" panose="02020603050405020304" pitchFamily="18" charset="0"/>
              </a:rPr>
              <a:t>re-tested loop</a:t>
            </a:r>
          </a:p>
          <a:p>
            <a:pPr marL="342900" indent="-342900"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The while loop is mostly used in the case where the number of iterations is not known in advance.</a:t>
            </a:r>
          </a:p>
          <a:p>
            <a:pPr marL="342900" indent="-342900" algn="just">
              <a:buFont typeface="Wingdings" panose="05000000000000000000" pitchFamily="2" charset="2"/>
              <a:buChar char="q"/>
            </a:pPr>
            <a:endParaRPr lang="en-IN" sz="2400" b="0" i="0" dirty="0">
              <a:solidFill>
                <a:srgbClr val="000000"/>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C1D2864E-D1CE-4745-9600-9EF5C18D663E}"/>
              </a:ext>
            </a:extLst>
          </p:cNvPr>
          <p:cNvPicPr>
            <a:picLocks noChangeAspect="1"/>
          </p:cNvPicPr>
          <p:nvPr/>
        </p:nvPicPr>
        <p:blipFill>
          <a:blip r:embed="rId2" cstate="print"/>
          <a:stretch>
            <a:fillRect/>
          </a:stretch>
        </p:blipFill>
        <p:spPr>
          <a:xfrm>
            <a:off x="5808727" y="642938"/>
            <a:ext cx="5258723" cy="5148116"/>
          </a:xfrm>
          <a:prstGeom prst="rect">
            <a:avLst/>
          </a:prstGeom>
        </p:spPr>
      </p:pic>
    </p:spTree>
    <p:extLst>
      <p:ext uri="{BB962C8B-B14F-4D97-AF65-F5344CB8AC3E}">
        <p14:creationId xmlns:p14="http://schemas.microsoft.com/office/powerpoint/2010/main" xmlns="" val="3128366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32</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284126" y="2134561"/>
            <a:ext cx="5271743" cy="4031873"/>
          </a:xfrm>
          <a:prstGeom prst="rect">
            <a:avLst/>
          </a:prstGeom>
          <a:noFill/>
        </p:spPr>
        <p:txBody>
          <a:bodyPr wrap="square" rtlCol="0">
            <a:spAutoFit/>
          </a:bodyPr>
          <a:lstStyle/>
          <a:p>
            <a:pPr algn="just"/>
            <a:r>
              <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rPr>
              <a:t>While loop: </a:t>
            </a:r>
          </a:p>
          <a:p>
            <a:pPr algn="just"/>
            <a:endPar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marL="342900" indent="-342900" algn="just">
              <a:buFont typeface="Wingdings" panose="05000000000000000000" pitchFamily="2" charset="2"/>
              <a:buChar char="q"/>
            </a:pPr>
            <a:r>
              <a:rPr lang="en-US" sz="2400" dirty="0">
                <a:solidFill>
                  <a:srgbClr val="000000"/>
                </a:solidFill>
                <a:latin typeface="Times New Roman" panose="02020603050405020304" pitchFamily="18" charset="0"/>
                <a:cs typeface="Times New Roman" panose="02020603050405020304" pitchFamily="18" charset="0"/>
              </a:rPr>
              <a:t>A</a:t>
            </a:r>
            <a:r>
              <a:rPr lang="en-US" sz="2400" b="0" i="0" dirty="0">
                <a:solidFill>
                  <a:srgbClr val="000000"/>
                </a:solidFill>
                <a:effectLst/>
                <a:latin typeface="Times New Roman" panose="02020603050405020304" pitchFamily="18" charset="0"/>
                <a:cs typeface="Times New Roman" panose="02020603050405020304" pitchFamily="18" charset="0"/>
              </a:rPr>
              <a:t>llows a part of the code to be executed multiple times depending upon a given </a:t>
            </a:r>
            <a:r>
              <a:rPr lang="en-US" sz="2400" b="0" i="0" dirty="0" err="1">
                <a:solidFill>
                  <a:srgbClr val="000000"/>
                </a:solidFill>
                <a:effectLst/>
                <a:latin typeface="Times New Roman" panose="02020603050405020304" pitchFamily="18" charset="0"/>
                <a:cs typeface="Times New Roman" panose="02020603050405020304" pitchFamily="18" charset="0"/>
              </a:rPr>
              <a:t>boolean</a:t>
            </a:r>
            <a:r>
              <a:rPr lang="en-US" sz="2400" b="0" i="0" dirty="0">
                <a:solidFill>
                  <a:srgbClr val="000000"/>
                </a:solidFill>
                <a:effectLst/>
                <a:latin typeface="Times New Roman" panose="02020603050405020304" pitchFamily="18" charset="0"/>
                <a:cs typeface="Times New Roman" panose="02020603050405020304" pitchFamily="18" charset="0"/>
              </a:rPr>
              <a:t> condition</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marL="342900" indent="-342900" algn="just">
              <a:buFont typeface="Wingdings" panose="05000000000000000000" pitchFamily="2" charset="2"/>
              <a:buChar char="q"/>
            </a:pPr>
            <a:r>
              <a:rPr lang="en-IN" sz="2400" dirty="0">
                <a:solidFill>
                  <a:srgbClr val="000000"/>
                </a:solidFill>
                <a:latin typeface="Times New Roman" panose="02020603050405020304" pitchFamily="18" charset="0"/>
                <a:cs typeface="Times New Roman" panose="02020603050405020304" pitchFamily="18" charset="0"/>
              </a:rPr>
              <a:t>P</a:t>
            </a:r>
            <a:r>
              <a:rPr lang="en-IN" sz="2400" b="0" i="0" dirty="0">
                <a:solidFill>
                  <a:srgbClr val="000000"/>
                </a:solidFill>
                <a:effectLst/>
                <a:latin typeface="Times New Roman" panose="02020603050405020304" pitchFamily="18" charset="0"/>
                <a:cs typeface="Times New Roman" panose="02020603050405020304" pitchFamily="18" charset="0"/>
              </a:rPr>
              <a:t>re-tested loop</a:t>
            </a:r>
          </a:p>
          <a:p>
            <a:pPr marL="342900" indent="-342900"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The while loop is mostly used in the case where the number of iterations is not known in advance.</a:t>
            </a:r>
          </a:p>
          <a:p>
            <a:pPr marL="342900" indent="-342900" algn="just">
              <a:buFont typeface="Wingdings" panose="05000000000000000000" pitchFamily="2" charset="2"/>
              <a:buChar char="q"/>
            </a:pPr>
            <a:endParaRPr lang="en-IN" sz="2400" b="0" i="0" dirty="0">
              <a:solidFill>
                <a:srgbClr val="000000"/>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2D3393EE-DF49-464A-9ECF-73E91D30AB6B}"/>
              </a:ext>
            </a:extLst>
          </p:cNvPr>
          <p:cNvPicPr>
            <a:picLocks noChangeAspect="1"/>
          </p:cNvPicPr>
          <p:nvPr/>
        </p:nvPicPr>
        <p:blipFill>
          <a:blip r:embed="rId2" cstate="print"/>
          <a:stretch>
            <a:fillRect/>
          </a:stretch>
        </p:blipFill>
        <p:spPr>
          <a:xfrm>
            <a:off x="6734175" y="2471737"/>
            <a:ext cx="3143250" cy="1133475"/>
          </a:xfrm>
          <a:prstGeom prst="rect">
            <a:avLst/>
          </a:prstGeom>
        </p:spPr>
      </p:pic>
      <p:sp>
        <p:nvSpPr>
          <p:cNvPr id="10" name="TextBox 9">
            <a:extLst>
              <a:ext uri="{FF2B5EF4-FFF2-40B4-BE49-F238E27FC236}">
                <a16:creationId xmlns:a16="http://schemas.microsoft.com/office/drawing/2014/main" xmlns="" id="{8C6C9B12-F2E5-4849-95A1-5D3558727DF5}"/>
              </a:ext>
            </a:extLst>
          </p:cNvPr>
          <p:cNvSpPr txBox="1"/>
          <p:nvPr/>
        </p:nvSpPr>
        <p:spPr>
          <a:xfrm>
            <a:off x="6172200" y="1257300"/>
            <a:ext cx="4333875"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Syntax of While Loop:</a:t>
            </a:r>
          </a:p>
        </p:txBody>
      </p:sp>
    </p:spTree>
    <p:extLst>
      <p:ext uri="{BB962C8B-B14F-4D97-AF65-F5344CB8AC3E}">
        <p14:creationId xmlns:p14="http://schemas.microsoft.com/office/powerpoint/2010/main" xmlns="" val="2291267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33</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284126" y="2134561"/>
            <a:ext cx="5271743" cy="4893647"/>
          </a:xfrm>
          <a:prstGeom prst="rect">
            <a:avLst/>
          </a:prstGeom>
          <a:noFill/>
        </p:spPr>
        <p:txBody>
          <a:bodyPr wrap="square" rtlCol="0">
            <a:spAutoFit/>
          </a:bodyPr>
          <a:lstStyle/>
          <a:p>
            <a:pPr algn="just"/>
            <a:r>
              <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rPr>
              <a:t>While loop:</a:t>
            </a:r>
          </a:p>
          <a:p>
            <a:pPr marL="514350" indent="-514350" algn="just">
              <a:buFont typeface="+mj-lt"/>
              <a:buAutoNum type="arabicPeriod"/>
            </a:pPr>
            <a:r>
              <a:rPr lang="en-US" sz="2800" b="0" i="0" dirty="0">
                <a:effectLst/>
                <a:latin typeface="Times New Roman" panose="02020603050405020304" pitchFamily="18" charset="0"/>
                <a:cs typeface="Times New Roman" panose="02020603050405020304" pitchFamily="18" charset="0"/>
              </a:rPr>
              <a:t>The </a:t>
            </a:r>
            <a:r>
              <a:rPr lang="en-US" sz="2800" b="1" i="0" dirty="0">
                <a:effectLst/>
                <a:latin typeface="Times New Roman" panose="02020603050405020304" pitchFamily="18" charset="0"/>
                <a:cs typeface="Times New Roman" panose="02020603050405020304" pitchFamily="18" charset="0"/>
              </a:rPr>
              <a:t>while</a:t>
            </a:r>
            <a:r>
              <a:rPr lang="en-US" sz="2800" b="0" i="0" dirty="0">
                <a:effectLst/>
                <a:latin typeface="Times New Roman" panose="02020603050405020304" pitchFamily="18" charset="0"/>
                <a:cs typeface="Times New Roman" panose="02020603050405020304" pitchFamily="18" charset="0"/>
              </a:rPr>
              <a:t> loop evaluates the test expression inside the parenthesis</a:t>
            </a:r>
            <a:r>
              <a:rPr kumimoji="0" lang="en-IN" sz="28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rPr>
              <a:t> ().</a:t>
            </a:r>
          </a:p>
          <a:p>
            <a:pPr marL="514350" indent="-514350" algn="just">
              <a:buFont typeface="+mj-lt"/>
              <a:buAutoNum type="arabicPeriod"/>
            </a:pPr>
            <a:r>
              <a:rPr lang="en-US" sz="2800" b="0" i="0" dirty="0">
                <a:effectLst/>
                <a:latin typeface="Times New Roman" panose="02020603050405020304" pitchFamily="18" charset="0"/>
                <a:cs typeface="Times New Roman" panose="02020603050405020304" pitchFamily="18" charset="0"/>
              </a:rPr>
              <a:t>If the test expression is true, statements inside the body of </a:t>
            </a:r>
            <a:r>
              <a:rPr lang="en-IN" sz="2800" b="1" dirty="0">
                <a:solidFill>
                  <a:srgbClr val="0070C0"/>
                </a:solidFill>
                <a:latin typeface="Times New Roman" panose="02020603050405020304" pitchFamily="18" charset="0"/>
                <a:ea typeface="+mj-ea"/>
                <a:cs typeface="Times New Roman" panose="02020603050405020304" pitchFamily="18" charset="0"/>
              </a:rPr>
              <a:t> loop </a:t>
            </a:r>
            <a:r>
              <a:rPr lang="en-US" sz="2800" b="0" i="0" dirty="0">
                <a:effectLst/>
                <a:latin typeface="Times New Roman" panose="02020603050405020304" pitchFamily="18" charset="0"/>
                <a:cs typeface="Times New Roman" panose="02020603050405020304" pitchFamily="18" charset="0"/>
              </a:rPr>
              <a:t>are executed. </a:t>
            </a:r>
          </a:p>
          <a:p>
            <a:pPr marL="514350" indent="-514350" algn="just">
              <a:buFont typeface="+mj-lt"/>
              <a:buAutoNum type="arabicPeriod"/>
            </a:pPr>
            <a:r>
              <a:rPr lang="en-US" sz="2800" b="0" i="0" dirty="0">
                <a:effectLst/>
                <a:latin typeface="Times New Roman" panose="02020603050405020304" pitchFamily="18" charset="0"/>
                <a:cs typeface="Times New Roman" panose="02020603050405020304" pitchFamily="18" charset="0"/>
              </a:rPr>
              <a:t>Then, the test expression is evaluated again.</a:t>
            </a:r>
            <a:endParaRPr kumimoji="0" lang="en-IN" sz="28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algn="just"/>
            <a:endPar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marL="342900" indent="-342900" algn="just">
              <a:buFont typeface="Wingdings" panose="05000000000000000000" pitchFamily="2" charset="2"/>
              <a:buChar char="q"/>
            </a:pPr>
            <a:endParaRPr lang="en-IN" sz="2400" b="0" i="0" dirty="0">
              <a:solidFill>
                <a:srgbClr val="000000"/>
              </a:solidFill>
              <a:effectLst/>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xmlns="" id="{DDA3EAD1-1352-4196-97C0-18CD7C765D18}"/>
              </a:ext>
            </a:extLst>
          </p:cNvPr>
          <p:cNvPicPr>
            <a:picLocks noChangeAspect="1"/>
          </p:cNvPicPr>
          <p:nvPr/>
        </p:nvPicPr>
        <p:blipFill>
          <a:blip r:embed="rId2" cstate="print"/>
          <a:stretch>
            <a:fillRect/>
          </a:stretch>
        </p:blipFill>
        <p:spPr>
          <a:xfrm>
            <a:off x="6734175" y="2471737"/>
            <a:ext cx="3143250" cy="1133475"/>
          </a:xfrm>
          <a:prstGeom prst="rect">
            <a:avLst/>
          </a:prstGeom>
        </p:spPr>
      </p:pic>
      <p:sp>
        <p:nvSpPr>
          <p:cNvPr id="17" name="TextBox 16">
            <a:extLst>
              <a:ext uri="{FF2B5EF4-FFF2-40B4-BE49-F238E27FC236}">
                <a16:creationId xmlns:a16="http://schemas.microsoft.com/office/drawing/2014/main" xmlns="" id="{29DD7C03-AB45-483D-82CB-79AB1E2429F8}"/>
              </a:ext>
            </a:extLst>
          </p:cNvPr>
          <p:cNvSpPr txBox="1"/>
          <p:nvPr/>
        </p:nvSpPr>
        <p:spPr>
          <a:xfrm>
            <a:off x="6172200" y="1257300"/>
            <a:ext cx="4333875"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Syntax of While Loop:</a:t>
            </a:r>
          </a:p>
        </p:txBody>
      </p:sp>
    </p:spTree>
    <p:extLst>
      <p:ext uri="{BB962C8B-B14F-4D97-AF65-F5344CB8AC3E}">
        <p14:creationId xmlns:p14="http://schemas.microsoft.com/office/powerpoint/2010/main" xmlns="" val="31202425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34</a:t>
            </a:fld>
            <a:endParaRPr lang="en-IN"/>
          </a:p>
        </p:txBody>
      </p:sp>
      <p:sp>
        <p:nvSpPr>
          <p:cNvPr id="7" name="TextBox 6">
            <a:extLst>
              <a:ext uri="{FF2B5EF4-FFF2-40B4-BE49-F238E27FC236}">
                <a16:creationId xmlns:a16="http://schemas.microsoft.com/office/drawing/2014/main" xmlns="" id="{3DAE63FE-115E-46F8-8270-D7AC6D73A029}"/>
              </a:ext>
            </a:extLst>
          </p:cNvPr>
          <p:cNvSpPr txBox="1"/>
          <p:nvPr/>
        </p:nvSpPr>
        <p:spPr>
          <a:xfrm>
            <a:off x="284126" y="2134561"/>
            <a:ext cx="5271743" cy="4093428"/>
          </a:xfrm>
          <a:prstGeom prst="rect">
            <a:avLst/>
          </a:prstGeom>
          <a:noFill/>
        </p:spPr>
        <p:txBody>
          <a:bodyPr wrap="square" rtlCol="0">
            <a:spAutoFit/>
          </a:bodyPr>
          <a:lstStyle/>
          <a:p>
            <a:pPr algn="just"/>
            <a:r>
              <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rPr>
              <a:t>While loop:</a:t>
            </a:r>
          </a:p>
          <a:p>
            <a:pPr algn="just"/>
            <a:endPar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marL="514350" indent="-514350" algn="l">
              <a:buFont typeface="+mj-lt"/>
              <a:buAutoNum type="arabicPeriod" startAt="4"/>
            </a:pPr>
            <a:r>
              <a:rPr lang="en-US" sz="2800" b="0" i="0" dirty="0">
                <a:effectLst/>
                <a:latin typeface="Times New Roman" panose="02020603050405020304" pitchFamily="18" charset="0"/>
                <a:cs typeface="Times New Roman" panose="02020603050405020304" pitchFamily="18" charset="0"/>
              </a:rPr>
              <a:t>The process goes on until the test expression is evaluated to false.</a:t>
            </a:r>
          </a:p>
          <a:p>
            <a:pPr marL="514350" indent="-514350" algn="l">
              <a:buFont typeface="+mj-lt"/>
              <a:buAutoNum type="arabicPeriod" startAt="4"/>
            </a:pPr>
            <a:r>
              <a:rPr lang="en-US" sz="2800" b="0" i="0" dirty="0">
                <a:effectLst/>
                <a:latin typeface="Times New Roman" panose="02020603050405020304" pitchFamily="18" charset="0"/>
                <a:cs typeface="Times New Roman" panose="02020603050405020304" pitchFamily="18" charset="0"/>
              </a:rPr>
              <a:t>If the test expression is false, the loop terminates (ends).</a:t>
            </a:r>
          </a:p>
          <a:p>
            <a:pPr marL="514350" indent="-514350" algn="just">
              <a:buFont typeface="+mj-lt"/>
              <a:buAutoNum type="arabicPeriod" startAt="4"/>
            </a:pPr>
            <a:endPar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a:p>
            <a:pPr marL="342900" indent="-342900" algn="just">
              <a:buFont typeface="Wingdings" panose="05000000000000000000" pitchFamily="2" charset="2"/>
              <a:buChar char="q"/>
            </a:pPr>
            <a:endParaRPr lang="en-IN" sz="2400" b="0" i="0" dirty="0">
              <a:solidFill>
                <a:srgbClr val="000000"/>
              </a:solidFill>
              <a:effectLst/>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xmlns="" id="{DDA3EAD1-1352-4196-97C0-18CD7C765D18}"/>
              </a:ext>
            </a:extLst>
          </p:cNvPr>
          <p:cNvPicPr>
            <a:picLocks noChangeAspect="1"/>
          </p:cNvPicPr>
          <p:nvPr/>
        </p:nvPicPr>
        <p:blipFill>
          <a:blip r:embed="rId2" cstate="print"/>
          <a:stretch>
            <a:fillRect/>
          </a:stretch>
        </p:blipFill>
        <p:spPr>
          <a:xfrm>
            <a:off x="6734175" y="2471737"/>
            <a:ext cx="3143250" cy="1133475"/>
          </a:xfrm>
          <a:prstGeom prst="rect">
            <a:avLst/>
          </a:prstGeom>
        </p:spPr>
      </p:pic>
      <p:sp>
        <p:nvSpPr>
          <p:cNvPr id="17" name="TextBox 16">
            <a:extLst>
              <a:ext uri="{FF2B5EF4-FFF2-40B4-BE49-F238E27FC236}">
                <a16:creationId xmlns:a16="http://schemas.microsoft.com/office/drawing/2014/main" xmlns="" id="{29DD7C03-AB45-483D-82CB-79AB1E2429F8}"/>
              </a:ext>
            </a:extLst>
          </p:cNvPr>
          <p:cNvSpPr txBox="1"/>
          <p:nvPr/>
        </p:nvSpPr>
        <p:spPr>
          <a:xfrm>
            <a:off x="6172200" y="1257300"/>
            <a:ext cx="4333875"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Syntax of While Loop:</a:t>
            </a:r>
          </a:p>
        </p:txBody>
      </p:sp>
    </p:spTree>
    <p:extLst>
      <p:ext uri="{BB962C8B-B14F-4D97-AF65-F5344CB8AC3E}">
        <p14:creationId xmlns:p14="http://schemas.microsoft.com/office/powerpoint/2010/main" xmlns="" val="3218238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09001E-3916-492F-9F81-377A4470BCA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31-03-2022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5459C0-66CB-4022-8EE4-11C643AB18D8}"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3DAE63FE-115E-46F8-8270-D7AC6D73A029}"/>
              </a:ext>
            </a:extLst>
          </p:cNvPr>
          <p:cNvSpPr txBox="1"/>
          <p:nvPr/>
        </p:nvSpPr>
        <p:spPr>
          <a:xfrm>
            <a:off x="355196" y="2358703"/>
            <a:ext cx="5271743" cy="390876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While loop:</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r>
              <a:rPr kumimoji="0" lang="en-IN" sz="20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Display numbers from 1 to 3</a:t>
            </a:r>
          </a:p>
          <a:p>
            <a:pPr marR="0" lvl="0" algn="just" defTabSz="914400" rtl="0" eaLnBrk="1" fontAlgn="auto" latinLnBrk="0" hangingPunct="1">
              <a:lnSpc>
                <a:spcPct val="100000"/>
              </a:lnSpc>
              <a:spcBef>
                <a:spcPts val="0"/>
              </a:spcBef>
              <a:spcAft>
                <a:spcPts val="0"/>
              </a:spcAft>
              <a:buClrTx/>
              <a:buSzTx/>
              <a:tabLst/>
              <a:defRPr/>
            </a:pPr>
            <a:endParaRPr kumimoji="0" lang="en-IN" sz="20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r>
              <a:rPr lang="en-IN" sz="2400" dirty="0">
                <a:solidFill>
                  <a:srgbClr val="000000"/>
                </a:solidFill>
                <a:latin typeface="+mj-lt"/>
                <a:cs typeface="Times New Roman" panose="02020603050405020304" pitchFamily="18" charset="0"/>
              </a:rPr>
              <a:t>int </a:t>
            </a:r>
            <a:r>
              <a:rPr lang="en-IN" sz="2400" dirty="0" err="1">
                <a:solidFill>
                  <a:srgbClr val="000000"/>
                </a:solidFill>
                <a:latin typeface="+mj-lt"/>
                <a:cs typeface="Times New Roman" panose="02020603050405020304" pitchFamily="18" charset="0"/>
              </a:rPr>
              <a:t>iCount</a:t>
            </a:r>
            <a:r>
              <a:rPr lang="en-IN" sz="2400" dirty="0">
                <a:solidFill>
                  <a:srgbClr val="000000"/>
                </a:solidFill>
                <a:latin typeface="+mj-lt"/>
                <a:cs typeface="Times New Roman" panose="02020603050405020304" pitchFamily="18" charset="0"/>
              </a:rPr>
              <a:t>=1;</a:t>
            </a:r>
          </a:p>
          <a:p>
            <a:pPr marR="0" lvl="0" algn="just" defTabSz="914400" rtl="0" eaLnBrk="1" fontAlgn="auto" latinLnBrk="0" hangingPunct="1">
              <a:lnSpc>
                <a:spcPct val="100000"/>
              </a:lnSpc>
              <a:spcBef>
                <a:spcPts val="0"/>
              </a:spcBef>
              <a:spcAft>
                <a:spcPts val="0"/>
              </a:spcAft>
              <a:buClrTx/>
              <a:buSzTx/>
              <a:tabLst/>
              <a:defRPr/>
            </a:pPr>
            <a:r>
              <a:rPr lang="en-IN" sz="2400" dirty="0">
                <a:solidFill>
                  <a:srgbClr val="000000"/>
                </a:solidFill>
                <a:latin typeface="+mj-lt"/>
                <a:cs typeface="Times New Roman" panose="02020603050405020304" pitchFamily="18" charset="0"/>
              </a:rPr>
              <a:t>w</a:t>
            </a:r>
            <a:r>
              <a:rPr kumimoji="0" lang="en-IN" sz="2400" b="0" i="0" u="none" strike="noStrike" kern="1200" cap="none" spc="0" normalizeH="0" baseline="0" noProof="0" dirty="0" err="1">
                <a:ln>
                  <a:noFill/>
                </a:ln>
                <a:solidFill>
                  <a:srgbClr val="000000"/>
                </a:solidFill>
                <a:effectLst/>
                <a:uLnTx/>
                <a:uFillTx/>
                <a:latin typeface="+mj-lt"/>
                <a:ea typeface="+mn-ea"/>
                <a:cs typeface="Times New Roman" panose="02020603050405020304" pitchFamily="18" charset="0"/>
              </a:rPr>
              <a:t>hile</a:t>
            </a:r>
            <a:r>
              <a:rPr kumimoji="0" lang="en-IN" sz="2400" b="0" i="0" u="none" strike="noStrike" kern="1200" cap="none" spc="0" normalizeH="0" baseline="0" noProof="0" dirty="0">
                <a:ln>
                  <a:noFill/>
                </a:ln>
                <a:solidFill>
                  <a:srgbClr val="000000"/>
                </a:solidFill>
                <a:effectLst/>
                <a:uLnTx/>
                <a:uFillTx/>
                <a:latin typeface="+mj-lt"/>
                <a:ea typeface="+mn-ea"/>
                <a:cs typeface="Times New Roman" panose="02020603050405020304" pitchFamily="18" charset="0"/>
              </a:rPr>
              <a:t>(</a:t>
            </a:r>
            <a:r>
              <a:rPr lang="en-IN" sz="2400" dirty="0" err="1">
                <a:solidFill>
                  <a:srgbClr val="000000"/>
                </a:solidFill>
                <a:latin typeface="+mj-lt"/>
                <a:cs typeface="Times New Roman" panose="02020603050405020304" pitchFamily="18" charset="0"/>
              </a:rPr>
              <a:t>iCount</a:t>
            </a:r>
            <a:r>
              <a:rPr lang="en-IN" sz="2400" dirty="0">
                <a:solidFill>
                  <a:srgbClr val="000000"/>
                </a:solidFill>
                <a:latin typeface="+mj-lt"/>
                <a:cs typeface="Times New Roman" panose="02020603050405020304" pitchFamily="18" charset="0"/>
              </a:rPr>
              <a:t> </a:t>
            </a:r>
            <a:r>
              <a:rPr kumimoji="0" lang="en-IN" sz="2400" b="0" i="0" u="none" strike="noStrike" kern="1200" cap="none" spc="0" normalizeH="0" baseline="0" noProof="0" dirty="0">
                <a:ln>
                  <a:noFill/>
                </a:ln>
                <a:solidFill>
                  <a:srgbClr val="000000"/>
                </a:solidFill>
                <a:effectLst/>
                <a:uLnTx/>
                <a:uFillTx/>
                <a:latin typeface="+mj-lt"/>
                <a:ea typeface="+mn-ea"/>
                <a:cs typeface="Times New Roman" panose="02020603050405020304" pitchFamily="18" charset="0"/>
              </a:rPr>
              <a:t>&lt;=3)</a:t>
            </a:r>
          </a:p>
          <a:p>
            <a:pPr marR="0" lvl="0" algn="just" defTabSz="914400" rtl="0" eaLnBrk="1" fontAlgn="auto" latinLnBrk="0" hangingPunct="1">
              <a:lnSpc>
                <a:spcPct val="100000"/>
              </a:lnSpc>
              <a:spcBef>
                <a:spcPts val="0"/>
              </a:spcBef>
              <a:spcAft>
                <a:spcPts val="0"/>
              </a:spcAft>
              <a:buClrTx/>
              <a:buSzTx/>
              <a:tabLst/>
              <a:defRPr/>
            </a:pPr>
            <a:r>
              <a:rPr lang="en-IN" sz="2400" dirty="0">
                <a:solidFill>
                  <a:srgbClr val="000000"/>
                </a:solidFill>
                <a:latin typeface="+mj-lt"/>
                <a:cs typeface="Times New Roman" panose="02020603050405020304" pitchFamily="18" charset="0"/>
              </a:rPr>
              <a:t>{</a:t>
            </a:r>
          </a:p>
          <a:p>
            <a:pPr marR="0" lvl="0" algn="just" defTabSz="914400" rtl="0" eaLnBrk="1" fontAlgn="auto" latinLnBrk="0" hangingPunct="1">
              <a:lnSpc>
                <a:spcPct val="100000"/>
              </a:lnSpc>
              <a:spcBef>
                <a:spcPts val="0"/>
              </a:spcBef>
              <a:spcAft>
                <a:spcPts val="0"/>
              </a:spcAft>
              <a:buClrTx/>
              <a:buSzTx/>
              <a:tabLst/>
              <a:defRPr/>
            </a:pPr>
            <a:r>
              <a:rPr lang="en-IN" sz="2400" dirty="0">
                <a:solidFill>
                  <a:srgbClr val="000000"/>
                </a:solidFill>
                <a:latin typeface="+mj-lt"/>
                <a:cs typeface="Times New Roman" panose="02020603050405020304" pitchFamily="18" charset="0"/>
              </a:rPr>
              <a:t>p</a:t>
            </a:r>
            <a:r>
              <a:rPr kumimoji="0" lang="en-IN" sz="2400" b="0" i="0" u="none" strike="noStrike" kern="1200" cap="none" spc="0" normalizeH="0" baseline="0" noProof="0" dirty="0" err="1">
                <a:ln>
                  <a:noFill/>
                </a:ln>
                <a:solidFill>
                  <a:srgbClr val="000000"/>
                </a:solidFill>
                <a:effectLst/>
                <a:uLnTx/>
                <a:uFillTx/>
                <a:latin typeface="+mj-lt"/>
                <a:ea typeface="+mn-ea"/>
                <a:cs typeface="Times New Roman" panose="02020603050405020304" pitchFamily="18" charset="0"/>
              </a:rPr>
              <a:t>rintf</a:t>
            </a:r>
            <a:r>
              <a:rPr kumimoji="0" lang="en-IN" sz="2400" b="0" i="0" u="none" strike="noStrike" kern="1200" cap="none" spc="0" normalizeH="0" baseline="0" noProof="0" dirty="0">
                <a:ln>
                  <a:noFill/>
                </a:ln>
                <a:solidFill>
                  <a:srgbClr val="000000"/>
                </a:solidFill>
                <a:effectLst/>
                <a:uLnTx/>
                <a:uFillTx/>
                <a:latin typeface="+mj-lt"/>
                <a:ea typeface="+mn-ea"/>
                <a:cs typeface="Times New Roman" panose="02020603050405020304" pitchFamily="18" charset="0"/>
              </a:rPr>
              <a:t>(“%d”,</a:t>
            </a:r>
            <a:r>
              <a:rPr lang="en-IN" sz="2400" dirty="0">
                <a:solidFill>
                  <a:srgbClr val="000000"/>
                </a:solidFill>
                <a:latin typeface="+mj-lt"/>
                <a:cs typeface="Times New Roman" panose="02020603050405020304" pitchFamily="18" charset="0"/>
              </a:rPr>
              <a:t> </a:t>
            </a:r>
            <a:r>
              <a:rPr lang="en-IN" sz="2400" dirty="0" err="1">
                <a:solidFill>
                  <a:srgbClr val="000000"/>
                </a:solidFill>
                <a:latin typeface="+mj-lt"/>
                <a:cs typeface="Times New Roman" panose="02020603050405020304" pitchFamily="18" charset="0"/>
              </a:rPr>
              <a:t>iCount</a:t>
            </a:r>
            <a:r>
              <a:rPr kumimoji="0" lang="en-IN" sz="2400" b="0" i="0" u="none" strike="noStrike" kern="1200" cap="none" spc="0" normalizeH="0" baseline="0" noProof="0" dirty="0">
                <a:ln>
                  <a:noFill/>
                </a:ln>
                <a:solidFill>
                  <a:srgbClr val="000000"/>
                </a:solidFill>
                <a:effectLst/>
                <a:uLnTx/>
                <a:uFillTx/>
                <a:latin typeface="+mj-lt"/>
                <a:ea typeface="+mn-ea"/>
                <a:cs typeface="Times New Roman" panose="02020603050405020304" pitchFamily="18" charset="0"/>
              </a:rPr>
              <a:t>);</a:t>
            </a:r>
          </a:p>
          <a:p>
            <a:pPr marR="0" lvl="0" algn="just" defTabSz="914400" rtl="0" eaLnBrk="1" fontAlgn="auto" latinLnBrk="0" hangingPunct="1">
              <a:lnSpc>
                <a:spcPct val="100000"/>
              </a:lnSpc>
              <a:spcBef>
                <a:spcPts val="0"/>
              </a:spcBef>
              <a:spcAft>
                <a:spcPts val="0"/>
              </a:spcAft>
              <a:buClrTx/>
              <a:buSzTx/>
              <a:tabLst/>
              <a:defRPr/>
            </a:pPr>
            <a:r>
              <a:rPr lang="en-IN" sz="2400" dirty="0" err="1">
                <a:solidFill>
                  <a:srgbClr val="000000"/>
                </a:solidFill>
                <a:latin typeface="+mj-lt"/>
                <a:cs typeface="Times New Roman" panose="02020603050405020304" pitchFamily="18" charset="0"/>
              </a:rPr>
              <a:t>iCount</a:t>
            </a:r>
            <a:r>
              <a:rPr lang="en-IN" sz="2400" dirty="0">
                <a:solidFill>
                  <a:srgbClr val="000000"/>
                </a:solidFill>
                <a:latin typeface="+mj-lt"/>
                <a:cs typeface="Times New Roman" panose="02020603050405020304" pitchFamily="18" charset="0"/>
              </a:rPr>
              <a:t>=iCount+1;</a:t>
            </a:r>
          </a:p>
          <a:p>
            <a:pPr marR="0" lvl="0" algn="just" defTabSz="914400" rtl="0" eaLnBrk="1" fontAlgn="auto" latinLnBrk="0" hangingPunct="1">
              <a:lnSpc>
                <a:spcPct val="100000"/>
              </a:lnSpc>
              <a:spcBef>
                <a:spcPts val="0"/>
              </a:spcBef>
              <a:spcAft>
                <a:spcPts val="0"/>
              </a:spcAft>
              <a:buClrTx/>
              <a:buSzTx/>
              <a:tabLst/>
              <a:defRPr/>
            </a:pPr>
            <a:r>
              <a:rPr kumimoji="0" lang="en-IN" sz="2400" b="0" i="0" u="none" strike="noStrike" kern="1200" cap="none" spc="0" normalizeH="0" baseline="0" noProof="0" dirty="0">
                <a:ln>
                  <a:noFill/>
                </a:ln>
                <a:solidFill>
                  <a:srgbClr val="000000"/>
                </a:solidFill>
                <a:effectLst/>
                <a:uLnTx/>
                <a:uFillTx/>
                <a:latin typeface="+mj-lt"/>
                <a:ea typeface="+mn-ea"/>
                <a:cs typeface="Times New Roman" panose="02020603050405020304" pitchFamily="18" charset="0"/>
              </a:rPr>
              <a:t>}</a:t>
            </a:r>
          </a:p>
        </p:txBody>
      </p:sp>
      <p:sp>
        <p:nvSpPr>
          <p:cNvPr id="17" name="TextBox 16">
            <a:extLst>
              <a:ext uri="{FF2B5EF4-FFF2-40B4-BE49-F238E27FC236}">
                <a16:creationId xmlns:a16="http://schemas.microsoft.com/office/drawing/2014/main" xmlns="" id="{29DD7C03-AB45-483D-82CB-79AB1E2429F8}"/>
              </a:ext>
            </a:extLst>
          </p:cNvPr>
          <p:cNvSpPr txBox="1"/>
          <p:nvPr/>
        </p:nvSpPr>
        <p:spPr>
          <a:xfrm>
            <a:off x="6031329" y="513218"/>
            <a:ext cx="433387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prstClr val="black"/>
                </a:solidFill>
                <a:latin typeface="Times New Roman" panose="02020603050405020304" pitchFamily="18" charset="0"/>
                <a:cs typeface="Times New Roman" panose="02020603050405020304" pitchFamily="18" charset="0"/>
              </a:rPr>
              <a:t>Functioning</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of While Loop:</a:t>
            </a:r>
          </a:p>
        </p:txBody>
      </p:sp>
      <p:pic>
        <p:nvPicPr>
          <p:cNvPr id="8" name="Picture 7">
            <a:extLst>
              <a:ext uri="{FF2B5EF4-FFF2-40B4-BE49-F238E27FC236}">
                <a16:creationId xmlns:a16="http://schemas.microsoft.com/office/drawing/2014/main" xmlns="" id="{BB9F543D-61E5-4C3F-BD82-113124C9A506}"/>
              </a:ext>
            </a:extLst>
          </p:cNvPr>
          <p:cNvPicPr>
            <a:picLocks noChangeAspect="1"/>
          </p:cNvPicPr>
          <p:nvPr/>
        </p:nvPicPr>
        <p:blipFill>
          <a:blip r:embed="rId2" cstate="print"/>
          <a:stretch>
            <a:fillRect/>
          </a:stretch>
        </p:blipFill>
        <p:spPr>
          <a:xfrm>
            <a:off x="5494971" y="1191437"/>
            <a:ext cx="6341833" cy="5169646"/>
          </a:xfrm>
          <a:prstGeom prst="rect">
            <a:avLst/>
          </a:prstGeom>
        </p:spPr>
      </p:pic>
    </p:spTree>
    <p:extLst>
      <p:ext uri="{BB962C8B-B14F-4D97-AF65-F5344CB8AC3E}">
        <p14:creationId xmlns:p14="http://schemas.microsoft.com/office/powerpoint/2010/main" xmlns="" val="2656378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09001E-3916-492F-9F81-377A4470BCA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31-03-2022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5459C0-66CB-4022-8EE4-11C643AB18D8}"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3DAE63FE-115E-46F8-8270-D7AC6D73A029}"/>
              </a:ext>
            </a:extLst>
          </p:cNvPr>
          <p:cNvSpPr txBox="1"/>
          <p:nvPr/>
        </p:nvSpPr>
        <p:spPr>
          <a:xfrm>
            <a:off x="284126" y="2134561"/>
            <a:ext cx="5271743" cy="317009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Do While loop:</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Tx/>
              <a:buSzTx/>
              <a:tabLst/>
              <a:defRPr/>
            </a:pPr>
            <a:r>
              <a:rPr lang="en-US" sz="2800" b="0" i="0" dirty="0">
                <a:solidFill>
                  <a:srgbClr val="000000"/>
                </a:solidFill>
                <a:effectLst/>
                <a:latin typeface="Arial" panose="020B0604020202020204" pitchFamily="34" charset="0"/>
              </a:rPr>
              <a:t>A </a:t>
            </a:r>
            <a:r>
              <a:rPr lang="en-US" sz="2800" b="1" i="0" dirty="0">
                <a:solidFill>
                  <a:srgbClr val="000000"/>
                </a:solidFill>
                <a:effectLst/>
                <a:latin typeface="Arial" panose="020B0604020202020204" pitchFamily="34" charset="0"/>
              </a:rPr>
              <a:t>do...while</a:t>
            </a:r>
            <a:r>
              <a:rPr lang="en-US" sz="2800" b="0" i="0" dirty="0">
                <a:solidFill>
                  <a:srgbClr val="000000"/>
                </a:solidFill>
                <a:effectLst/>
                <a:latin typeface="Arial" panose="020B0604020202020204" pitchFamily="34" charset="0"/>
              </a:rPr>
              <a:t> loop is similar to a while loop, except the fact that it is guaranteed to execute at least one time.</a:t>
            </a:r>
            <a:endPar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7" name="TextBox 16">
            <a:extLst>
              <a:ext uri="{FF2B5EF4-FFF2-40B4-BE49-F238E27FC236}">
                <a16:creationId xmlns:a16="http://schemas.microsoft.com/office/drawing/2014/main" xmlns="" id="{29DD7C03-AB45-483D-82CB-79AB1E2429F8}"/>
              </a:ext>
            </a:extLst>
          </p:cNvPr>
          <p:cNvSpPr txBox="1"/>
          <p:nvPr/>
        </p:nvSpPr>
        <p:spPr>
          <a:xfrm>
            <a:off x="6172200" y="1257300"/>
            <a:ext cx="433387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Syntax of do While Loop:</a:t>
            </a:r>
          </a:p>
        </p:txBody>
      </p:sp>
      <p:pic>
        <p:nvPicPr>
          <p:cNvPr id="8" name="Picture 7">
            <a:extLst>
              <a:ext uri="{FF2B5EF4-FFF2-40B4-BE49-F238E27FC236}">
                <a16:creationId xmlns:a16="http://schemas.microsoft.com/office/drawing/2014/main" xmlns="" id="{694357DE-9F26-4FD9-A137-C895FAB925A5}"/>
              </a:ext>
            </a:extLst>
          </p:cNvPr>
          <p:cNvPicPr>
            <a:picLocks noChangeAspect="1"/>
          </p:cNvPicPr>
          <p:nvPr/>
        </p:nvPicPr>
        <p:blipFill>
          <a:blip r:embed="rId2" cstate="print"/>
          <a:stretch>
            <a:fillRect/>
          </a:stretch>
        </p:blipFill>
        <p:spPr>
          <a:xfrm>
            <a:off x="6822534" y="2610079"/>
            <a:ext cx="3940114" cy="1423618"/>
          </a:xfrm>
          <a:prstGeom prst="rect">
            <a:avLst/>
          </a:prstGeom>
        </p:spPr>
      </p:pic>
    </p:spTree>
    <p:extLst>
      <p:ext uri="{BB962C8B-B14F-4D97-AF65-F5344CB8AC3E}">
        <p14:creationId xmlns:p14="http://schemas.microsoft.com/office/powerpoint/2010/main" xmlns="" val="4105759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09001E-3916-492F-9F81-377A4470BCA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31-03-2022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5459C0-66CB-4022-8EE4-11C643AB18D8}"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3DAE63FE-115E-46F8-8270-D7AC6D73A029}"/>
              </a:ext>
            </a:extLst>
          </p:cNvPr>
          <p:cNvSpPr txBox="1"/>
          <p:nvPr/>
        </p:nvSpPr>
        <p:spPr>
          <a:xfrm>
            <a:off x="284126" y="2134561"/>
            <a:ext cx="5271743" cy="366254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Do While loop:</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Tx/>
              <a:buSzTx/>
              <a:tabLst/>
              <a:defRPr/>
            </a:pPr>
            <a:r>
              <a:rPr lang="en-US" sz="2800" b="0" i="0" dirty="0">
                <a:solidFill>
                  <a:srgbClr val="000000"/>
                </a:solidFill>
                <a:effectLst/>
                <a:latin typeface="Arial" panose="020B0604020202020204" pitchFamily="34" charset="0"/>
              </a:rPr>
              <a:t>If the condition is true, the flow of control jumps back up to do, and the statement(s) in the loop executes again. This process repeats until the given condition becomes false.</a:t>
            </a:r>
            <a:endPar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7" name="TextBox 16">
            <a:extLst>
              <a:ext uri="{FF2B5EF4-FFF2-40B4-BE49-F238E27FC236}">
                <a16:creationId xmlns:a16="http://schemas.microsoft.com/office/drawing/2014/main" xmlns="" id="{29DD7C03-AB45-483D-82CB-79AB1E2429F8}"/>
              </a:ext>
            </a:extLst>
          </p:cNvPr>
          <p:cNvSpPr txBox="1"/>
          <p:nvPr/>
        </p:nvSpPr>
        <p:spPr>
          <a:xfrm>
            <a:off x="6172200" y="1257300"/>
            <a:ext cx="433387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prstClr val="black"/>
                </a:solidFill>
                <a:latin typeface="Times New Roman" panose="02020603050405020304" pitchFamily="18" charset="0"/>
                <a:cs typeface="Times New Roman" panose="02020603050405020304" pitchFamily="18" charset="0"/>
              </a:rPr>
              <a:t>Flow Chart</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of do While Loop:</a:t>
            </a:r>
          </a:p>
        </p:txBody>
      </p:sp>
      <p:pic>
        <p:nvPicPr>
          <p:cNvPr id="9" name="Picture 8">
            <a:extLst>
              <a:ext uri="{FF2B5EF4-FFF2-40B4-BE49-F238E27FC236}">
                <a16:creationId xmlns:a16="http://schemas.microsoft.com/office/drawing/2014/main" xmlns="" id="{8AA42EB2-50CB-4870-BB9A-384FD422330A}"/>
              </a:ext>
            </a:extLst>
          </p:cNvPr>
          <p:cNvPicPr>
            <a:picLocks noChangeAspect="1"/>
          </p:cNvPicPr>
          <p:nvPr/>
        </p:nvPicPr>
        <p:blipFill>
          <a:blip r:embed="rId2" cstate="print"/>
          <a:stretch>
            <a:fillRect/>
          </a:stretch>
        </p:blipFill>
        <p:spPr>
          <a:xfrm>
            <a:off x="6316170" y="1962647"/>
            <a:ext cx="4381500" cy="4381500"/>
          </a:xfrm>
          <a:prstGeom prst="rect">
            <a:avLst/>
          </a:prstGeom>
        </p:spPr>
      </p:pic>
    </p:spTree>
    <p:extLst>
      <p:ext uri="{BB962C8B-B14F-4D97-AF65-F5344CB8AC3E}">
        <p14:creationId xmlns:p14="http://schemas.microsoft.com/office/powerpoint/2010/main" xmlns="" val="1316177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7547675" y="292146"/>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09001E-3916-492F-9F81-377A4470BCA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31-03-2022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5459C0-66CB-4022-8EE4-11C643AB18D8}"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26" name="Picture 2" descr="Do While Loop - C Programming Tutorial">
            <a:extLst>
              <a:ext uri="{FF2B5EF4-FFF2-40B4-BE49-F238E27FC236}">
                <a16:creationId xmlns:a16="http://schemas.microsoft.com/office/drawing/2014/main" xmlns="" id="{83E0A929-F3B6-456D-B72F-D1367CE0BC54}"/>
              </a:ext>
            </a:extLst>
          </p:cNvPr>
          <p:cNvPicPr>
            <a:picLocks noChangeAspect="1" noChangeArrowheads="1" noCrop="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60995" y="0"/>
            <a:ext cx="6500763" cy="687934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720344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09001E-3916-492F-9F81-377A4470BCA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31-03-2022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5459C0-66CB-4022-8EE4-11C643AB18D8}"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3DAE63FE-115E-46F8-8270-D7AC6D73A029}"/>
              </a:ext>
            </a:extLst>
          </p:cNvPr>
          <p:cNvSpPr txBox="1"/>
          <p:nvPr/>
        </p:nvSpPr>
        <p:spPr>
          <a:xfrm>
            <a:off x="284126" y="2134561"/>
            <a:ext cx="5271743" cy="15696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Do While loop:</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3200" b="1" dirty="0">
                <a:latin typeface="Times New Roman" panose="02020603050405020304" pitchFamily="18" charset="0"/>
                <a:cs typeface="Times New Roman" panose="02020603050405020304" pitchFamily="18" charset="0"/>
              </a:rPr>
              <a:t>Program</a:t>
            </a:r>
            <a:endParaRPr kumimoji="0" lang="en-IN" sz="32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pic>
        <p:nvPicPr>
          <p:cNvPr id="10" name="Picture 9">
            <a:extLst>
              <a:ext uri="{FF2B5EF4-FFF2-40B4-BE49-F238E27FC236}">
                <a16:creationId xmlns:a16="http://schemas.microsoft.com/office/drawing/2014/main" xmlns="" id="{21F99DF2-1735-47F1-A0FB-2F46A75C246F}"/>
              </a:ext>
            </a:extLst>
          </p:cNvPr>
          <p:cNvPicPr>
            <a:picLocks noChangeAspect="1"/>
          </p:cNvPicPr>
          <p:nvPr/>
        </p:nvPicPr>
        <p:blipFill>
          <a:blip r:embed="rId2" cstate="print"/>
          <a:stretch>
            <a:fillRect/>
          </a:stretch>
        </p:blipFill>
        <p:spPr>
          <a:xfrm>
            <a:off x="5815229" y="1118160"/>
            <a:ext cx="5787607" cy="4713618"/>
          </a:xfrm>
          <a:prstGeom prst="rect">
            <a:avLst/>
          </a:prstGeom>
        </p:spPr>
      </p:pic>
    </p:spTree>
    <p:extLst>
      <p:ext uri="{BB962C8B-B14F-4D97-AF65-F5344CB8AC3E}">
        <p14:creationId xmlns:p14="http://schemas.microsoft.com/office/powerpoint/2010/main" xmlns="" val="1138784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2EB42-64B2-4A23-BB9F-5B53821E2A49}"/>
              </a:ext>
            </a:extLst>
          </p:cNvPr>
          <p:cNvSpPr>
            <a:spLocks noGrp="1"/>
          </p:cNvSpPr>
          <p:nvPr>
            <p:ph type="title"/>
          </p:nvPr>
        </p:nvSpPr>
        <p:spPr/>
        <p:txBody>
          <a:bodyPr/>
          <a:lstStyle/>
          <a:p>
            <a:pPr algn="ctr"/>
            <a:r>
              <a:rPr lang="en-US" b="1" dirty="0">
                <a:solidFill>
                  <a:schemeClr val="accent2">
                    <a:lumMod val="50000"/>
                  </a:schemeClr>
                </a:solidFill>
              </a:rPr>
              <a:t>C Input Output (I/O)</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B399927F-943C-4952-9FDE-6C436ADC0D55}"/>
              </a:ext>
            </a:extLst>
          </p:cNvPr>
          <p:cNvSpPr>
            <a:spLocks noGrp="1"/>
          </p:cNvSpPr>
          <p:nvPr>
            <p:ph idx="1"/>
          </p:nvPr>
        </p:nvSpPr>
        <p:spPr/>
        <p:txBody>
          <a:bodyPr/>
          <a:lstStyle/>
          <a:p>
            <a:pPr marL="0" indent="0" algn="just">
              <a:buNone/>
            </a:pPr>
            <a:r>
              <a:rPr lang="en-IN" b="1" i="0" dirty="0">
                <a:solidFill>
                  <a:srgbClr val="25265E"/>
                </a:solidFill>
                <a:effectLst/>
                <a:latin typeface="Times New Roman" panose="02020603050405020304" pitchFamily="18" charset="0"/>
                <a:cs typeface="Times New Roman" panose="02020603050405020304" pitchFamily="18" charset="0"/>
              </a:rPr>
              <a:t>C Output</a:t>
            </a:r>
          </a:p>
          <a:p>
            <a:pPr marL="0" indent="0" algn="just">
              <a:buNone/>
            </a:pPr>
            <a:endParaRPr lang="en-IN" b="1" dirty="0">
              <a:solidFill>
                <a:srgbClr val="25265E"/>
              </a:solidFill>
              <a:latin typeface="Times New Roman" panose="02020603050405020304" pitchFamily="18" charset="0"/>
              <a:cs typeface="Times New Roman" panose="02020603050405020304" pitchFamily="18" charset="0"/>
            </a:endParaRPr>
          </a:p>
          <a:p>
            <a:pPr marL="0" indent="0" algn="just">
              <a:buNone/>
            </a:pPr>
            <a:endParaRPr lang="en-IN" b="1" i="0" dirty="0">
              <a:solidFill>
                <a:srgbClr val="25265E"/>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7947565F-331F-4852-B03B-F49ABBC733D7}"/>
              </a:ext>
            </a:extLst>
          </p:cNvPr>
          <p:cNvSpPr>
            <a:spLocks noGrp="1"/>
          </p:cNvSpPr>
          <p:nvPr>
            <p:ph type="dt" sz="half" idx="10"/>
          </p:nvPr>
        </p:nvSpPr>
        <p:spPr/>
        <p:txBody>
          <a:bodyPr/>
          <a:lstStyle/>
          <a:p>
            <a:fld id="{15630DF6-BF9F-4B47-8E91-CC7EBC690B32}" type="datetime1">
              <a:rPr lang="en-IN" smtClean="0"/>
              <a:pPr/>
              <a:t>31-03-2022</a:t>
            </a:fld>
            <a:endParaRPr lang="en-IN"/>
          </a:p>
        </p:txBody>
      </p:sp>
      <p:sp>
        <p:nvSpPr>
          <p:cNvPr id="5" name="Footer Placeholder 4">
            <a:extLst>
              <a:ext uri="{FF2B5EF4-FFF2-40B4-BE49-F238E27FC236}">
                <a16:creationId xmlns:a16="http://schemas.microsoft.com/office/drawing/2014/main" xmlns="" id="{5A9BD42E-0EAA-4F94-80E3-3B0CDB46CE66}"/>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8406496C-2586-461A-BA48-19DFB8554B6A}"/>
              </a:ext>
            </a:extLst>
          </p:cNvPr>
          <p:cNvSpPr>
            <a:spLocks noGrp="1"/>
          </p:cNvSpPr>
          <p:nvPr>
            <p:ph type="sldNum" sz="quarter" idx="12"/>
          </p:nvPr>
        </p:nvSpPr>
        <p:spPr/>
        <p:txBody>
          <a:bodyPr/>
          <a:lstStyle/>
          <a:p>
            <a:fld id="{255459C0-66CB-4022-8EE4-11C643AB18D8}" type="slidenum">
              <a:rPr lang="en-IN" smtClean="0"/>
              <a:pPr/>
              <a:t>4</a:t>
            </a:fld>
            <a:endParaRPr lang="en-IN"/>
          </a:p>
        </p:txBody>
      </p:sp>
      <p:pic>
        <p:nvPicPr>
          <p:cNvPr id="8" name="Picture 7">
            <a:extLst>
              <a:ext uri="{FF2B5EF4-FFF2-40B4-BE49-F238E27FC236}">
                <a16:creationId xmlns:a16="http://schemas.microsoft.com/office/drawing/2014/main" xmlns="" id="{BC0DE66C-E813-4A4F-B94C-781B4C677803}"/>
              </a:ext>
            </a:extLst>
          </p:cNvPr>
          <p:cNvPicPr>
            <a:picLocks noChangeAspect="1"/>
          </p:cNvPicPr>
          <p:nvPr/>
        </p:nvPicPr>
        <p:blipFill>
          <a:blip r:embed="rId2" cstate="print"/>
          <a:stretch>
            <a:fillRect/>
          </a:stretch>
        </p:blipFill>
        <p:spPr>
          <a:xfrm>
            <a:off x="3171825" y="2691606"/>
            <a:ext cx="5314950" cy="2619375"/>
          </a:xfrm>
          <a:prstGeom prst="rect">
            <a:avLst/>
          </a:prstGeom>
        </p:spPr>
      </p:pic>
    </p:spTree>
    <p:extLst>
      <p:ext uri="{BB962C8B-B14F-4D97-AF65-F5344CB8AC3E}">
        <p14:creationId xmlns:p14="http://schemas.microsoft.com/office/powerpoint/2010/main" xmlns="" val="3644324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07D67F5-D1D2-4135-81BF-73AD9969A74D}"/>
              </a:ext>
            </a:extLst>
          </p:cNvPr>
          <p:cNvSpPr>
            <a:spLocks noGrp="1"/>
          </p:cNvSpPr>
          <p:nvPr>
            <p:ph type="dt" sz="half" idx="10"/>
          </p:nvPr>
        </p:nvSpPr>
        <p:spPr/>
        <p:txBody>
          <a:bodyPr/>
          <a:lstStyle/>
          <a:p>
            <a:fld id="{15630DF6-BF9F-4B47-8E91-CC7EBC690B32}" type="datetime1">
              <a:rPr lang="en-IN" smtClean="0"/>
              <a:pPr/>
              <a:t>31-03-2022</a:t>
            </a:fld>
            <a:endParaRPr lang="en-IN"/>
          </a:p>
        </p:txBody>
      </p:sp>
      <p:sp>
        <p:nvSpPr>
          <p:cNvPr id="5" name="Footer Placeholder 4">
            <a:extLst>
              <a:ext uri="{FF2B5EF4-FFF2-40B4-BE49-F238E27FC236}">
                <a16:creationId xmlns:a16="http://schemas.microsoft.com/office/drawing/2014/main" xmlns="" id="{AFA2C23C-3325-4946-81DC-3B1F01A705F7}"/>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3CCF1B36-0160-49E0-BFB5-F29AAB26EDBF}"/>
              </a:ext>
            </a:extLst>
          </p:cNvPr>
          <p:cNvSpPr>
            <a:spLocks noGrp="1"/>
          </p:cNvSpPr>
          <p:nvPr>
            <p:ph type="sldNum" sz="quarter" idx="12"/>
          </p:nvPr>
        </p:nvSpPr>
        <p:spPr/>
        <p:txBody>
          <a:bodyPr/>
          <a:lstStyle/>
          <a:p>
            <a:fld id="{255459C0-66CB-4022-8EE4-11C643AB18D8}" type="slidenum">
              <a:rPr lang="en-IN" smtClean="0"/>
              <a:pPr/>
              <a:t>40</a:t>
            </a:fld>
            <a:endParaRPr lang="en-IN"/>
          </a:p>
        </p:txBody>
      </p:sp>
      <p:pic>
        <p:nvPicPr>
          <p:cNvPr id="8" name="Picture 7">
            <a:extLst>
              <a:ext uri="{FF2B5EF4-FFF2-40B4-BE49-F238E27FC236}">
                <a16:creationId xmlns:a16="http://schemas.microsoft.com/office/drawing/2014/main" xmlns="" id="{175C5EB2-CA12-4376-89BB-2ACDD7CF4C79}"/>
              </a:ext>
            </a:extLst>
          </p:cNvPr>
          <p:cNvPicPr>
            <a:picLocks noChangeAspect="1"/>
          </p:cNvPicPr>
          <p:nvPr/>
        </p:nvPicPr>
        <p:blipFill>
          <a:blip r:embed="rId2" cstate="print"/>
          <a:stretch>
            <a:fillRect/>
          </a:stretch>
        </p:blipFill>
        <p:spPr>
          <a:xfrm>
            <a:off x="1390650" y="1019175"/>
            <a:ext cx="9410700" cy="4819650"/>
          </a:xfrm>
          <a:prstGeom prst="rect">
            <a:avLst/>
          </a:prstGeom>
        </p:spPr>
      </p:pic>
    </p:spTree>
    <p:extLst>
      <p:ext uri="{BB962C8B-B14F-4D97-AF65-F5344CB8AC3E}">
        <p14:creationId xmlns:p14="http://schemas.microsoft.com/office/powerpoint/2010/main" xmlns="" val="39035532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09001E-3916-492F-9F81-377A4470BCA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31-03-2022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5459C0-66CB-4022-8EE4-11C643AB18D8}"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3DAE63FE-115E-46F8-8270-D7AC6D73A029}"/>
              </a:ext>
            </a:extLst>
          </p:cNvPr>
          <p:cNvSpPr txBox="1"/>
          <p:nvPr/>
        </p:nvSpPr>
        <p:spPr>
          <a:xfrm>
            <a:off x="284126" y="2134561"/>
            <a:ext cx="5271743" cy="255454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3200" b="1" dirty="0">
                <a:solidFill>
                  <a:srgbClr val="0070C0"/>
                </a:solidFill>
                <a:latin typeface="Times New Roman" panose="02020603050405020304" pitchFamily="18" charset="0"/>
                <a:cs typeface="Times New Roman" panose="02020603050405020304" pitchFamily="18" charset="0"/>
              </a:rPr>
              <a:t>for</a:t>
            </a:r>
            <a:r>
              <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loop:</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0" i="0" dirty="0">
                <a:solidFill>
                  <a:srgbClr val="222222"/>
                </a:solidFill>
                <a:effectLst/>
                <a:latin typeface="Source Sans Pro" panose="020B0503030403020204" pitchFamily="34" charset="0"/>
              </a:rPr>
              <a:t>A for loop is a more efficient loop structure in 'C' programming. The general structure of for loop syntax in C is as follows:</a:t>
            </a:r>
            <a:endParaRPr kumimoji="0" lang="en-IN" sz="24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pic>
        <p:nvPicPr>
          <p:cNvPr id="8" name="Picture 7">
            <a:extLst>
              <a:ext uri="{FF2B5EF4-FFF2-40B4-BE49-F238E27FC236}">
                <a16:creationId xmlns:a16="http://schemas.microsoft.com/office/drawing/2014/main" xmlns="" id="{7AE17B05-3D5D-4C78-936E-C3FA4B2F773D}"/>
              </a:ext>
            </a:extLst>
          </p:cNvPr>
          <p:cNvPicPr>
            <a:picLocks noChangeAspect="1"/>
          </p:cNvPicPr>
          <p:nvPr/>
        </p:nvPicPr>
        <p:blipFill>
          <a:blip r:embed="rId2" cstate="print"/>
          <a:stretch>
            <a:fillRect/>
          </a:stretch>
        </p:blipFill>
        <p:spPr>
          <a:xfrm>
            <a:off x="5812567" y="3008376"/>
            <a:ext cx="5818601" cy="1510357"/>
          </a:xfrm>
          <a:prstGeom prst="rect">
            <a:avLst/>
          </a:prstGeom>
        </p:spPr>
      </p:pic>
      <p:sp>
        <p:nvSpPr>
          <p:cNvPr id="17" name="TextBox 16">
            <a:extLst>
              <a:ext uri="{FF2B5EF4-FFF2-40B4-BE49-F238E27FC236}">
                <a16:creationId xmlns:a16="http://schemas.microsoft.com/office/drawing/2014/main" xmlns="" id="{2A88D711-1721-4F29-B8AB-F490D1583F53}"/>
              </a:ext>
            </a:extLst>
          </p:cNvPr>
          <p:cNvSpPr txBox="1"/>
          <p:nvPr/>
        </p:nvSpPr>
        <p:spPr>
          <a:xfrm>
            <a:off x="6172200" y="1257300"/>
            <a:ext cx="433387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Syntax </a:t>
            </a:r>
            <a:r>
              <a:rPr lang="en-IN" sz="2400" dirty="0">
                <a:solidFill>
                  <a:prstClr val="black"/>
                </a:solidFill>
                <a:latin typeface="Times New Roman" panose="02020603050405020304" pitchFamily="18" charset="0"/>
                <a:cs typeface="Times New Roman" panose="02020603050405020304" pitchFamily="18" charset="0"/>
              </a:rPr>
              <a:t>of for</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Loop:</a:t>
            </a:r>
          </a:p>
        </p:txBody>
      </p:sp>
    </p:spTree>
    <p:extLst>
      <p:ext uri="{BB962C8B-B14F-4D97-AF65-F5344CB8AC3E}">
        <p14:creationId xmlns:p14="http://schemas.microsoft.com/office/powerpoint/2010/main" xmlns="" val="25771904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09001E-3916-492F-9F81-377A4470BCA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31-03-2022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5459C0-66CB-4022-8EE4-11C643AB18D8}"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3DAE63FE-115E-46F8-8270-D7AC6D73A029}"/>
              </a:ext>
            </a:extLst>
          </p:cNvPr>
          <p:cNvSpPr txBox="1"/>
          <p:nvPr/>
        </p:nvSpPr>
        <p:spPr>
          <a:xfrm>
            <a:off x="284126" y="2134561"/>
            <a:ext cx="5271743" cy="427809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3200" b="1" dirty="0">
                <a:solidFill>
                  <a:srgbClr val="0070C0"/>
                </a:solidFill>
                <a:latin typeface="Times New Roman" panose="02020603050405020304" pitchFamily="18" charset="0"/>
                <a:cs typeface="Times New Roman" panose="02020603050405020304" pitchFamily="18" charset="0"/>
              </a:rPr>
              <a:t>for</a:t>
            </a:r>
            <a:r>
              <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loop:</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The initial value of the for loop is performed only once.</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The condition is a Boolean expression that tests and compares the counter to a fixed value after each iteration, stopping the for loop when false is returned.</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The incrementation/</a:t>
            </a:r>
            <a:r>
              <a:rPr lang="en-US" sz="2400" b="0" i="0" dirty="0" err="1">
                <a:solidFill>
                  <a:srgbClr val="222222"/>
                </a:solidFill>
                <a:effectLst/>
                <a:latin typeface="Source Sans Pro" panose="020B0503030403020204" pitchFamily="34" charset="0"/>
              </a:rPr>
              <a:t>decrementation</a:t>
            </a:r>
            <a:r>
              <a:rPr lang="en-US" sz="2400" b="0" i="0" dirty="0">
                <a:solidFill>
                  <a:srgbClr val="222222"/>
                </a:solidFill>
                <a:effectLst/>
                <a:latin typeface="Source Sans Pro" panose="020B0503030403020204" pitchFamily="34" charset="0"/>
              </a:rPr>
              <a:t> increases (or decreases) the counter by a set value.</a:t>
            </a:r>
          </a:p>
        </p:txBody>
      </p:sp>
      <p:pic>
        <p:nvPicPr>
          <p:cNvPr id="8" name="Picture 7">
            <a:extLst>
              <a:ext uri="{FF2B5EF4-FFF2-40B4-BE49-F238E27FC236}">
                <a16:creationId xmlns:a16="http://schemas.microsoft.com/office/drawing/2014/main" xmlns="" id="{7AE17B05-3D5D-4C78-936E-C3FA4B2F773D}"/>
              </a:ext>
            </a:extLst>
          </p:cNvPr>
          <p:cNvPicPr>
            <a:picLocks noChangeAspect="1"/>
          </p:cNvPicPr>
          <p:nvPr/>
        </p:nvPicPr>
        <p:blipFill>
          <a:blip r:embed="rId2" cstate="print"/>
          <a:stretch>
            <a:fillRect/>
          </a:stretch>
        </p:blipFill>
        <p:spPr>
          <a:xfrm>
            <a:off x="5812567" y="3008376"/>
            <a:ext cx="5818601" cy="1510357"/>
          </a:xfrm>
          <a:prstGeom prst="rect">
            <a:avLst/>
          </a:prstGeom>
        </p:spPr>
      </p:pic>
      <p:sp>
        <p:nvSpPr>
          <p:cNvPr id="17" name="TextBox 16">
            <a:extLst>
              <a:ext uri="{FF2B5EF4-FFF2-40B4-BE49-F238E27FC236}">
                <a16:creationId xmlns:a16="http://schemas.microsoft.com/office/drawing/2014/main" xmlns="" id="{2A88D711-1721-4F29-B8AB-F490D1583F53}"/>
              </a:ext>
            </a:extLst>
          </p:cNvPr>
          <p:cNvSpPr txBox="1"/>
          <p:nvPr/>
        </p:nvSpPr>
        <p:spPr>
          <a:xfrm>
            <a:off x="6172200" y="1257300"/>
            <a:ext cx="433387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Syntax </a:t>
            </a:r>
            <a:r>
              <a:rPr lang="en-IN" sz="2400" dirty="0">
                <a:solidFill>
                  <a:prstClr val="black"/>
                </a:solidFill>
                <a:latin typeface="Times New Roman" panose="02020603050405020304" pitchFamily="18" charset="0"/>
                <a:cs typeface="Times New Roman" panose="02020603050405020304" pitchFamily="18" charset="0"/>
              </a:rPr>
              <a:t>of for</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Loop:</a:t>
            </a:r>
          </a:p>
        </p:txBody>
      </p:sp>
    </p:spTree>
    <p:extLst>
      <p:ext uri="{BB962C8B-B14F-4D97-AF65-F5344CB8AC3E}">
        <p14:creationId xmlns:p14="http://schemas.microsoft.com/office/powerpoint/2010/main" xmlns="" val="2518394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09001E-3916-492F-9F81-377A4470BCA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31-03-2022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5459C0-66CB-4022-8EE4-11C643AB18D8}"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xmlns="" id="{2A88D711-1721-4F29-B8AB-F490D1583F53}"/>
              </a:ext>
            </a:extLst>
          </p:cNvPr>
          <p:cNvSpPr txBox="1"/>
          <p:nvPr/>
        </p:nvSpPr>
        <p:spPr>
          <a:xfrm>
            <a:off x="6096000" y="139885"/>
            <a:ext cx="433387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prstClr val="black"/>
                </a:solidFill>
                <a:latin typeface="Times New Roman" panose="02020603050405020304" pitchFamily="18" charset="0"/>
                <a:cs typeface="Times New Roman" panose="02020603050405020304" pitchFamily="18" charset="0"/>
              </a:rPr>
              <a:t>Flow chart</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IN" sz="2400" dirty="0">
                <a:solidFill>
                  <a:prstClr val="black"/>
                </a:solidFill>
                <a:latin typeface="Times New Roman" panose="02020603050405020304" pitchFamily="18" charset="0"/>
                <a:cs typeface="Times New Roman" panose="02020603050405020304" pitchFamily="18" charset="0"/>
              </a:rPr>
              <a:t>of for</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Loop:</a:t>
            </a:r>
          </a:p>
        </p:txBody>
      </p:sp>
      <p:pic>
        <p:nvPicPr>
          <p:cNvPr id="9" name="Picture 8">
            <a:extLst>
              <a:ext uri="{FF2B5EF4-FFF2-40B4-BE49-F238E27FC236}">
                <a16:creationId xmlns:a16="http://schemas.microsoft.com/office/drawing/2014/main" xmlns="" id="{DE18C723-B289-40F4-830C-621F51625A2C}"/>
              </a:ext>
            </a:extLst>
          </p:cNvPr>
          <p:cNvPicPr>
            <a:picLocks noChangeAspect="1"/>
          </p:cNvPicPr>
          <p:nvPr/>
        </p:nvPicPr>
        <p:blipFill>
          <a:blip r:embed="rId2" cstate="print"/>
          <a:stretch>
            <a:fillRect/>
          </a:stretch>
        </p:blipFill>
        <p:spPr>
          <a:xfrm>
            <a:off x="5879541" y="633748"/>
            <a:ext cx="4838700" cy="5715000"/>
          </a:xfrm>
          <a:prstGeom prst="rect">
            <a:avLst/>
          </a:prstGeom>
        </p:spPr>
      </p:pic>
      <p:sp>
        <p:nvSpPr>
          <p:cNvPr id="13" name="Rectangle 4">
            <a:extLst>
              <a:ext uri="{FF2B5EF4-FFF2-40B4-BE49-F238E27FC236}">
                <a16:creationId xmlns:a16="http://schemas.microsoft.com/office/drawing/2014/main" xmlns="" id="{CC394955-907B-405D-981A-719303E2136A}"/>
              </a:ext>
            </a:extLst>
          </p:cNvPr>
          <p:cNvSpPr>
            <a:spLocks noChangeArrowheads="1"/>
          </p:cNvSpPr>
          <p:nvPr/>
        </p:nvSpPr>
        <p:spPr bwMode="auto">
          <a:xfrm>
            <a:off x="343883" y="2218771"/>
            <a:ext cx="5000474" cy="4247317"/>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euclid_circular_a"/>
              </a:rPr>
              <a:t>The initialization statement is executed only once.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euclid_circular_a"/>
              </a:rPr>
              <a:t>Then, the test expression is evaluated. If the test expression is evaluated to false, the </a:t>
            </a:r>
            <a:r>
              <a:rPr kumimoji="0" lang="en-US" altLang="en-US" sz="2400" b="0" i="0" u="none" strike="noStrike" cap="none" normalizeH="0" baseline="0" dirty="0">
                <a:ln>
                  <a:noFill/>
                </a:ln>
                <a:solidFill>
                  <a:schemeClr val="tx1"/>
                </a:solidFill>
                <a:effectLst/>
                <a:latin typeface="Droid Sans Mono"/>
              </a:rPr>
              <a:t>for</a:t>
            </a:r>
            <a:r>
              <a:rPr kumimoji="0" lang="en-US" altLang="en-US" sz="2400" b="0" i="0" u="none" strike="noStrike" cap="none" normalizeH="0" baseline="0" dirty="0">
                <a:ln>
                  <a:noFill/>
                </a:ln>
                <a:solidFill>
                  <a:schemeClr val="tx1"/>
                </a:solidFill>
                <a:effectLst/>
                <a:latin typeface="euclid_circular_a"/>
              </a:rPr>
              <a:t> loop is terminated.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euclid_circular_a"/>
              </a:rPr>
              <a:t>However, if the test expression is evaluated to true, statements inside the body of </a:t>
            </a:r>
            <a:r>
              <a:rPr kumimoji="0" lang="en-US" altLang="en-US" sz="2400" b="0" i="0" u="none" strike="noStrike" cap="none" normalizeH="0" baseline="0" dirty="0">
                <a:ln>
                  <a:noFill/>
                </a:ln>
                <a:solidFill>
                  <a:schemeClr val="tx1"/>
                </a:solidFill>
                <a:effectLst/>
                <a:latin typeface="Droid Sans Mono"/>
              </a:rPr>
              <a:t>for</a:t>
            </a:r>
            <a:r>
              <a:rPr kumimoji="0" lang="en-US" altLang="en-US" sz="2400" b="0" i="0" u="none" strike="noStrike" cap="none" normalizeH="0" baseline="0" dirty="0">
                <a:ln>
                  <a:noFill/>
                </a:ln>
                <a:solidFill>
                  <a:schemeClr val="tx1"/>
                </a:solidFill>
                <a:effectLst/>
                <a:latin typeface="euclid_circular_a"/>
              </a:rPr>
              <a:t> loop are executed, and the update expression is updated.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euclid_circular_a"/>
              </a:rPr>
              <a:t>Again the test expression is evaluated.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7087641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05ABDB0A-16D7-4241-AB86-6292B9B6F6E9}"/>
              </a:ext>
            </a:extLst>
          </p:cNvPr>
          <p:cNvSpPr>
            <a:spLocks noGrp="1"/>
          </p:cNvSpPr>
          <p:nvPr>
            <p:ph type="dt" sz="half" idx="10"/>
          </p:nvPr>
        </p:nvSpPr>
        <p:spPr/>
        <p:txBody>
          <a:bodyPr/>
          <a:lstStyle/>
          <a:p>
            <a:fld id="{15630DF6-BF9F-4B47-8E91-CC7EBC690B32}" type="datetime1">
              <a:rPr lang="en-IN" smtClean="0"/>
              <a:pPr/>
              <a:t>31-03-2022</a:t>
            </a:fld>
            <a:endParaRPr lang="en-IN"/>
          </a:p>
        </p:txBody>
      </p:sp>
      <p:sp>
        <p:nvSpPr>
          <p:cNvPr id="5" name="Footer Placeholder 4">
            <a:extLst>
              <a:ext uri="{FF2B5EF4-FFF2-40B4-BE49-F238E27FC236}">
                <a16:creationId xmlns:a16="http://schemas.microsoft.com/office/drawing/2014/main" xmlns="" id="{42352445-394C-40DA-80E8-E3A66E452CDC}"/>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37A4A5C-CD27-4990-B7B1-331275AB967D}"/>
              </a:ext>
            </a:extLst>
          </p:cNvPr>
          <p:cNvSpPr>
            <a:spLocks noGrp="1"/>
          </p:cNvSpPr>
          <p:nvPr>
            <p:ph type="sldNum" sz="quarter" idx="12"/>
          </p:nvPr>
        </p:nvSpPr>
        <p:spPr/>
        <p:txBody>
          <a:bodyPr/>
          <a:lstStyle/>
          <a:p>
            <a:fld id="{255459C0-66CB-4022-8EE4-11C643AB18D8}" type="slidenum">
              <a:rPr lang="en-IN" smtClean="0"/>
              <a:pPr/>
              <a:t>44</a:t>
            </a:fld>
            <a:endParaRPr lang="en-IN"/>
          </a:p>
        </p:txBody>
      </p:sp>
      <p:pic>
        <p:nvPicPr>
          <p:cNvPr id="2050" name="Picture 2" descr="For Loop in C Programming - C Tutorial">
            <a:extLst>
              <a:ext uri="{FF2B5EF4-FFF2-40B4-BE49-F238E27FC236}">
                <a16:creationId xmlns:a16="http://schemas.microsoft.com/office/drawing/2014/main" xmlns="" id="{9CDD06C9-5CFA-48C7-A143-0373843515DD}"/>
              </a:ext>
            </a:extLst>
          </p:cNvPr>
          <p:cNvPicPr>
            <a:picLocks noChangeAspect="1" noChangeArrowheads="1" noCrop="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9721" y="674703"/>
            <a:ext cx="9172948" cy="43500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552551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3F238AC-3D6A-4E44-8DD6-EBCF4B3FF0DA}"/>
              </a:ext>
            </a:extLst>
          </p:cNvPr>
          <p:cNvSpPr>
            <a:spLocks noGrp="1"/>
          </p:cNvSpPr>
          <p:nvPr>
            <p:ph type="dt" sz="half" idx="10"/>
          </p:nvPr>
        </p:nvSpPr>
        <p:spPr/>
        <p:txBody>
          <a:bodyPr/>
          <a:lstStyle/>
          <a:p>
            <a:fld id="{77C30AE4-863B-4502-8ADB-CF0ED9EA8610}" type="datetime1">
              <a:rPr lang="en-IN" smtClean="0"/>
              <a:pPr/>
              <a:t>31-03-2022</a:t>
            </a:fld>
            <a:endParaRPr lang="en-IN"/>
          </a:p>
        </p:txBody>
      </p:sp>
      <p:sp>
        <p:nvSpPr>
          <p:cNvPr id="3" name="Footer Placeholder 2">
            <a:extLst>
              <a:ext uri="{FF2B5EF4-FFF2-40B4-BE49-F238E27FC236}">
                <a16:creationId xmlns:a16="http://schemas.microsoft.com/office/drawing/2014/main" xmlns="" id="{93660119-D16D-4E62-8049-82B0E15BD1F9}"/>
              </a:ext>
            </a:extLst>
          </p:cNvPr>
          <p:cNvSpPr>
            <a:spLocks noGrp="1"/>
          </p:cNvSpPr>
          <p:nvPr>
            <p:ph type="ftr" sz="quarter" idx="11"/>
          </p:nvPr>
        </p:nvSpPr>
        <p:spPr/>
        <p:txBody>
          <a:bodyPr/>
          <a:lstStyle/>
          <a:p>
            <a:r>
              <a:rPr lang="en-IN"/>
              <a:t>JSPM's RSCOE</a:t>
            </a:r>
          </a:p>
        </p:txBody>
      </p:sp>
      <p:sp>
        <p:nvSpPr>
          <p:cNvPr id="4" name="Slide Number Placeholder 3">
            <a:extLst>
              <a:ext uri="{FF2B5EF4-FFF2-40B4-BE49-F238E27FC236}">
                <a16:creationId xmlns:a16="http://schemas.microsoft.com/office/drawing/2014/main" xmlns="" id="{8C4B1DA1-AC25-407B-B6BC-FF166BDC1FE7}"/>
              </a:ext>
            </a:extLst>
          </p:cNvPr>
          <p:cNvSpPr>
            <a:spLocks noGrp="1"/>
          </p:cNvSpPr>
          <p:nvPr>
            <p:ph type="sldNum" sz="quarter" idx="12"/>
          </p:nvPr>
        </p:nvSpPr>
        <p:spPr/>
        <p:txBody>
          <a:bodyPr/>
          <a:lstStyle/>
          <a:p>
            <a:fld id="{255459C0-66CB-4022-8EE4-11C643AB18D8}" type="slidenum">
              <a:rPr lang="en-IN" smtClean="0"/>
              <a:pPr/>
              <a:t>45</a:t>
            </a:fld>
            <a:endParaRPr lang="en-IN"/>
          </a:p>
        </p:txBody>
      </p:sp>
      <p:pic>
        <p:nvPicPr>
          <p:cNvPr id="3074" name="Picture 2" descr="How does for loop work in C progamming language? – c patterns">
            <a:extLst>
              <a:ext uri="{FF2B5EF4-FFF2-40B4-BE49-F238E27FC236}">
                <a16:creationId xmlns:a16="http://schemas.microsoft.com/office/drawing/2014/main" xmlns="" id="{821E17C5-48CF-43FE-A55F-3EECCA533076}"/>
              </a:ext>
            </a:extLst>
          </p:cNvPr>
          <p:cNvPicPr>
            <a:picLocks noChangeAspect="1" noChangeArrowheads="1" noCrop="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736600"/>
            <a:ext cx="12192000" cy="53832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114978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kumimoji="0" lang="en-IN" sz="3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Structures: Loops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09001E-3916-492F-9F81-377A4470BCA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31-03-2022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5459C0-66CB-4022-8EE4-11C643AB18D8}"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3DAE63FE-115E-46F8-8270-D7AC6D73A029}"/>
              </a:ext>
            </a:extLst>
          </p:cNvPr>
          <p:cNvSpPr txBox="1"/>
          <p:nvPr/>
        </p:nvSpPr>
        <p:spPr>
          <a:xfrm>
            <a:off x="284126" y="2123117"/>
            <a:ext cx="5271743" cy="206210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3200" b="1" dirty="0">
                <a:solidFill>
                  <a:srgbClr val="0070C0"/>
                </a:solidFill>
                <a:latin typeface="Times New Roman" panose="02020603050405020304" pitchFamily="18" charset="0"/>
                <a:cs typeface="Times New Roman" panose="02020603050405020304" pitchFamily="18" charset="0"/>
              </a:rPr>
              <a:t>for</a:t>
            </a:r>
            <a:r>
              <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loop:</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3200" b="1" dirty="0">
              <a:solidFill>
                <a:srgbClr val="0070C0"/>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3200" b="1" dirty="0">
                <a:latin typeface="Times New Roman" panose="02020603050405020304" pitchFamily="18" charset="0"/>
                <a:cs typeface="Times New Roman" panose="02020603050405020304" pitchFamily="18" charset="0"/>
              </a:rPr>
              <a:t>Program</a:t>
            </a:r>
            <a:endParaRPr kumimoji="0" lang="en-IN" sz="32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sp>
        <p:nvSpPr>
          <p:cNvPr id="17" name="TextBox 16">
            <a:extLst>
              <a:ext uri="{FF2B5EF4-FFF2-40B4-BE49-F238E27FC236}">
                <a16:creationId xmlns:a16="http://schemas.microsoft.com/office/drawing/2014/main" xmlns="" id="{2A88D711-1721-4F29-B8AB-F490D1583F53}"/>
              </a:ext>
            </a:extLst>
          </p:cNvPr>
          <p:cNvSpPr txBox="1"/>
          <p:nvPr/>
        </p:nvSpPr>
        <p:spPr>
          <a:xfrm>
            <a:off x="6172200" y="1257300"/>
            <a:ext cx="433387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Syntax </a:t>
            </a:r>
            <a:r>
              <a:rPr lang="en-IN" sz="2400" dirty="0">
                <a:solidFill>
                  <a:prstClr val="black"/>
                </a:solidFill>
                <a:latin typeface="Times New Roman" panose="02020603050405020304" pitchFamily="18" charset="0"/>
                <a:cs typeface="Times New Roman" panose="02020603050405020304" pitchFamily="18" charset="0"/>
              </a:rPr>
              <a:t>of for</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Loop:</a:t>
            </a:r>
          </a:p>
        </p:txBody>
      </p:sp>
      <p:pic>
        <p:nvPicPr>
          <p:cNvPr id="9" name="Picture 8">
            <a:extLst>
              <a:ext uri="{FF2B5EF4-FFF2-40B4-BE49-F238E27FC236}">
                <a16:creationId xmlns:a16="http://schemas.microsoft.com/office/drawing/2014/main" xmlns="" id="{16FBCA04-3C41-4211-9971-13AD50F55850}"/>
              </a:ext>
            </a:extLst>
          </p:cNvPr>
          <p:cNvPicPr>
            <a:picLocks noChangeAspect="1"/>
          </p:cNvPicPr>
          <p:nvPr/>
        </p:nvPicPr>
        <p:blipFill>
          <a:blip r:embed="rId2" cstate="print"/>
          <a:stretch>
            <a:fillRect/>
          </a:stretch>
        </p:blipFill>
        <p:spPr>
          <a:xfrm>
            <a:off x="2602504" y="2455738"/>
            <a:ext cx="8639175" cy="2543175"/>
          </a:xfrm>
          <a:prstGeom prst="rect">
            <a:avLst/>
          </a:prstGeom>
        </p:spPr>
      </p:pic>
    </p:spTree>
    <p:extLst>
      <p:ext uri="{BB962C8B-B14F-4D97-AF65-F5344CB8AC3E}">
        <p14:creationId xmlns:p14="http://schemas.microsoft.com/office/powerpoint/2010/main" xmlns="" val="14045322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627850" y="1922980"/>
            <a:ext cx="4560584" cy="1128068"/>
          </a:xfrm>
        </p:spPr>
        <p:txBody>
          <a:bodyPr anchor="ctr">
            <a:normAutofit/>
          </a:bodyPr>
          <a:lstStyle/>
          <a:p>
            <a:r>
              <a:rPr lang="en-IN" sz="2500" b="1" dirty="0"/>
              <a:t/>
            </a:r>
            <a:br>
              <a:rPr lang="en-IN" sz="2500" b="1" dirty="0"/>
            </a:b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47</a:t>
            </a:fld>
            <a:endParaRPr lang="en-IN"/>
          </a:p>
        </p:txBody>
      </p:sp>
      <p:sp>
        <p:nvSpPr>
          <p:cNvPr id="14" name="Title 1">
            <a:extLst>
              <a:ext uri="{FF2B5EF4-FFF2-40B4-BE49-F238E27FC236}">
                <a16:creationId xmlns:a16="http://schemas.microsoft.com/office/drawing/2014/main" xmlns="" id="{20D8DD23-DC35-4C02-97BD-B6D986843489}"/>
              </a:ext>
            </a:extLst>
          </p:cNvPr>
          <p:cNvSpPr txBox="1">
            <a:spLocks/>
          </p:cNvSpPr>
          <p:nvPr/>
        </p:nvSpPr>
        <p:spPr>
          <a:xfrm>
            <a:off x="595480" y="1083484"/>
            <a:ext cx="4560584" cy="11280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r>
              <a:rPr lang="en-US" sz="3200" b="1" i="0" dirty="0">
                <a:effectLst/>
                <a:latin typeface="Times New Roman" panose="02020603050405020304" pitchFamily="18" charset="0"/>
                <a:cs typeface="Times New Roman" panose="02020603050405020304" pitchFamily="18" charset="0"/>
              </a:rPr>
              <a:t>break, continue and </a:t>
            </a:r>
            <a:r>
              <a:rPr lang="en-US" sz="3200" b="1" i="0" dirty="0" err="1">
                <a:effectLst/>
                <a:latin typeface="Times New Roman" panose="02020603050405020304" pitchFamily="18" charset="0"/>
                <a:cs typeface="Times New Roman" panose="02020603050405020304" pitchFamily="18" charset="0"/>
              </a:rPr>
              <a:t>goto</a:t>
            </a:r>
            <a:r>
              <a:rPr lang="en-US" sz="3200" b="1" i="0" dirty="0">
                <a:effectLst/>
                <a:latin typeface="Times New Roman" panose="02020603050405020304" pitchFamily="18" charset="0"/>
                <a:cs typeface="Times New Roman" panose="02020603050405020304" pitchFamily="18" charset="0"/>
              </a:rPr>
              <a:t> statements</a:t>
            </a:r>
          </a:p>
          <a:p>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12" name="Rectangle 4">
            <a:extLst>
              <a:ext uri="{FF2B5EF4-FFF2-40B4-BE49-F238E27FC236}">
                <a16:creationId xmlns:a16="http://schemas.microsoft.com/office/drawing/2014/main" xmlns="" id="{7A335A8E-89D2-4C23-9892-12975BB549B7}"/>
              </a:ext>
            </a:extLst>
          </p:cNvPr>
          <p:cNvSpPr>
            <a:spLocks noChangeArrowheads="1"/>
          </p:cNvSpPr>
          <p:nvPr/>
        </p:nvSpPr>
        <p:spPr bwMode="auto">
          <a:xfrm>
            <a:off x="474060" y="2487014"/>
            <a:ext cx="4803424" cy="3139321"/>
          </a:xfrm>
          <a:prstGeom prst="rect">
            <a:avLst/>
          </a:prstGeom>
          <a:solidFill>
            <a:srgbClr val="E5E5E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break;</a:t>
            </a:r>
            <a:r>
              <a:rPr kumimoji="0" lang="en-US" altLang="en-US"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continue;</a:t>
            </a:r>
            <a:r>
              <a:rPr kumimoji="0" lang="en-US" altLang="en-US"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goto</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 statements are used to alter the normal flow of a program.</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Loops perform a set of repetitive task until text expression becomes false but it is sometimes desirable to skip some statement/s inside loop or terminate the loop immediately without checking the test expression.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rgbClr val="555555"/>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In such cases, break and continue statements are used.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1030" name="Picture 6" descr="C Programming Language Part 6">
            <a:extLst>
              <a:ext uri="{FF2B5EF4-FFF2-40B4-BE49-F238E27FC236}">
                <a16:creationId xmlns:a16="http://schemas.microsoft.com/office/drawing/2014/main" xmlns="" id="{1E244420-D6B4-4A6A-9439-6AD4BA13B9E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18226" y="1083484"/>
            <a:ext cx="6076950" cy="45624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535803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627850" y="1922980"/>
            <a:ext cx="4560584" cy="1128068"/>
          </a:xfrm>
        </p:spPr>
        <p:txBody>
          <a:bodyPr anchor="ctr">
            <a:normAutofit/>
          </a:bodyPr>
          <a:lstStyle/>
          <a:p>
            <a:r>
              <a:rPr lang="en-IN" sz="2500" b="1" dirty="0"/>
              <a:t/>
            </a:r>
            <a:br>
              <a:rPr lang="en-IN" sz="2500" b="1" dirty="0"/>
            </a:b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48</a:t>
            </a:fld>
            <a:endParaRPr lang="en-IN"/>
          </a:p>
        </p:txBody>
      </p:sp>
      <p:sp>
        <p:nvSpPr>
          <p:cNvPr id="16" name="TextBox 15">
            <a:extLst>
              <a:ext uri="{FF2B5EF4-FFF2-40B4-BE49-F238E27FC236}">
                <a16:creationId xmlns:a16="http://schemas.microsoft.com/office/drawing/2014/main" xmlns="" id="{F8878D2C-0013-444E-930D-9F904073846E}"/>
              </a:ext>
            </a:extLst>
          </p:cNvPr>
          <p:cNvSpPr txBox="1"/>
          <p:nvPr/>
        </p:nvSpPr>
        <p:spPr>
          <a:xfrm>
            <a:off x="739066" y="1112056"/>
            <a:ext cx="4449921" cy="584775"/>
          </a:xfrm>
          <a:prstGeom prst="rect">
            <a:avLst/>
          </a:prstGeom>
          <a:noFill/>
        </p:spPr>
        <p:txBody>
          <a:bodyPr wrap="square">
            <a:spAutoFit/>
          </a:bodyPr>
          <a:lstStyle/>
          <a:p>
            <a:pPr algn="l"/>
            <a:r>
              <a:rPr lang="en-IN" sz="3200" b="1" i="0" dirty="0">
                <a:solidFill>
                  <a:srgbClr val="000000"/>
                </a:solidFill>
                <a:effectLst/>
                <a:latin typeface="Times New Roman" panose="02020603050405020304" pitchFamily="18" charset="0"/>
                <a:cs typeface="Times New Roman" panose="02020603050405020304" pitchFamily="18" charset="0"/>
              </a:rPr>
              <a:t>break statement</a:t>
            </a:r>
          </a:p>
        </p:txBody>
      </p:sp>
      <p:sp>
        <p:nvSpPr>
          <p:cNvPr id="18" name="TextBox 17">
            <a:extLst>
              <a:ext uri="{FF2B5EF4-FFF2-40B4-BE49-F238E27FC236}">
                <a16:creationId xmlns:a16="http://schemas.microsoft.com/office/drawing/2014/main" xmlns="" id="{17C05CEA-A7AE-4D46-BAE3-7020DAC1D31A}"/>
              </a:ext>
            </a:extLst>
          </p:cNvPr>
          <p:cNvSpPr txBox="1"/>
          <p:nvPr/>
        </p:nvSpPr>
        <p:spPr>
          <a:xfrm>
            <a:off x="355196" y="2762990"/>
            <a:ext cx="4900385" cy="1477328"/>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555555"/>
                </a:solidFill>
                <a:effectLst/>
                <a:latin typeface="Times New Roman" panose="02020603050405020304" pitchFamily="18" charset="0"/>
                <a:cs typeface="Times New Roman" panose="02020603050405020304" pitchFamily="18" charset="0"/>
              </a:rPr>
              <a:t>In C programming, break statement is used with conditional if statement.</a:t>
            </a:r>
          </a:p>
          <a:p>
            <a:endParaRPr lang="en-US" b="0" i="0" dirty="0">
              <a:solidFill>
                <a:srgbClr val="555555"/>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i="0" dirty="0">
                <a:solidFill>
                  <a:srgbClr val="555555"/>
                </a:solidFill>
                <a:effectLst/>
                <a:latin typeface="Times New Roman" panose="02020603050405020304" pitchFamily="18" charset="0"/>
                <a:cs typeface="Times New Roman" panose="02020603050405020304" pitchFamily="18" charset="0"/>
              </a:rPr>
              <a:t>The break is used in terminating the loop immediately after it is encountered.</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BDBC5D37-431F-4D0E-B725-3B94D4ABBC4F}"/>
              </a:ext>
            </a:extLst>
          </p:cNvPr>
          <p:cNvPicPr>
            <a:picLocks noChangeAspect="1"/>
          </p:cNvPicPr>
          <p:nvPr/>
        </p:nvPicPr>
        <p:blipFill>
          <a:blip r:embed="rId2" cstate="print"/>
          <a:stretch>
            <a:fillRect/>
          </a:stretch>
        </p:blipFill>
        <p:spPr>
          <a:xfrm>
            <a:off x="6625239" y="2219007"/>
            <a:ext cx="3935464" cy="2173061"/>
          </a:xfrm>
          <a:prstGeom prst="rect">
            <a:avLst/>
          </a:prstGeom>
        </p:spPr>
      </p:pic>
    </p:spTree>
    <p:extLst>
      <p:ext uri="{BB962C8B-B14F-4D97-AF65-F5344CB8AC3E}">
        <p14:creationId xmlns:p14="http://schemas.microsoft.com/office/powerpoint/2010/main" xmlns="" val="8766075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627850" y="1922980"/>
            <a:ext cx="4560584" cy="1128068"/>
          </a:xfrm>
        </p:spPr>
        <p:txBody>
          <a:bodyPr anchor="ctr">
            <a:normAutofit/>
          </a:bodyPr>
          <a:lstStyle/>
          <a:p>
            <a:r>
              <a:rPr lang="en-IN" sz="2500" b="1" dirty="0"/>
              <a:t/>
            </a:r>
            <a:br>
              <a:rPr lang="en-IN" sz="2500" b="1" dirty="0"/>
            </a:b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49</a:t>
            </a:fld>
            <a:endParaRPr lang="en-IN"/>
          </a:p>
        </p:txBody>
      </p:sp>
      <p:sp>
        <p:nvSpPr>
          <p:cNvPr id="3" name="Rectangle 1">
            <a:extLst>
              <a:ext uri="{FF2B5EF4-FFF2-40B4-BE49-F238E27FC236}">
                <a16:creationId xmlns:a16="http://schemas.microsoft.com/office/drawing/2014/main" xmlns="" id="{950553E7-E7E6-4E6B-BD1F-D4810B58ED46}"/>
              </a:ext>
            </a:extLst>
          </p:cNvPr>
          <p:cNvSpPr>
            <a:spLocks noChangeArrowheads="1"/>
          </p:cNvSpPr>
          <p:nvPr/>
        </p:nvSpPr>
        <p:spPr bwMode="auto">
          <a:xfrm>
            <a:off x="717812" y="1161483"/>
            <a:ext cx="4234649" cy="584775"/>
          </a:xfrm>
          <a:prstGeom prst="rect">
            <a:avLst/>
          </a:prstGeom>
          <a:solidFill>
            <a:srgbClr val="E5E5E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The break statement can be used in terminating loops like </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a:t>
            </a:r>
            <a:r>
              <a:rPr kumimoji="0" lang="en-US" altLang="en-US" sz="1600"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while</a:t>
            </a:r>
            <a:r>
              <a:rPr kumimoji="0" lang="en-US" altLang="en-US" sz="1600"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do...while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961E73A0-085F-44F7-914E-FC7AAEF0A1C5}"/>
              </a:ext>
            </a:extLst>
          </p:cNvPr>
          <p:cNvPicPr>
            <a:picLocks noChangeAspect="1"/>
          </p:cNvPicPr>
          <p:nvPr/>
        </p:nvPicPr>
        <p:blipFill>
          <a:blip r:embed="rId2" cstate="print"/>
          <a:stretch>
            <a:fillRect/>
          </a:stretch>
        </p:blipFill>
        <p:spPr>
          <a:xfrm>
            <a:off x="6793215" y="2090569"/>
            <a:ext cx="4560585" cy="2535615"/>
          </a:xfrm>
          <a:prstGeom prst="rect">
            <a:avLst/>
          </a:prstGeom>
        </p:spPr>
      </p:pic>
      <p:pic>
        <p:nvPicPr>
          <p:cNvPr id="10" name="Picture 9">
            <a:extLst>
              <a:ext uri="{FF2B5EF4-FFF2-40B4-BE49-F238E27FC236}">
                <a16:creationId xmlns:a16="http://schemas.microsoft.com/office/drawing/2014/main" xmlns="" id="{83BADD13-417D-4D8F-B4AA-751A73810F63}"/>
              </a:ext>
            </a:extLst>
          </p:cNvPr>
          <p:cNvPicPr>
            <a:picLocks noChangeAspect="1"/>
          </p:cNvPicPr>
          <p:nvPr/>
        </p:nvPicPr>
        <p:blipFill>
          <a:blip r:embed="rId3" cstate="print"/>
          <a:stretch>
            <a:fillRect/>
          </a:stretch>
        </p:blipFill>
        <p:spPr>
          <a:xfrm>
            <a:off x="87363" y="2493851"/>
            <a:ext cx="6179037" cy="3490755"/>
          </a:xfrm>
          <a:prstGeom prst="rect">
            <a:avLst/>
          </a:prstGeom>
        </p:spPr>
      </p:pic>
      <p:sp>
        <p:nvSpPr>
          <p:cNvPr id="12" name="TextBox 11">
            <a:extLst>
              <a:ext uri="{FF2B5EF4-FFF2-40B4-BE49-F238E27FC236}">
                <a16:creationId xmlns:a16="http://schemas.microsoft.com/office/drawing/2014/main" xmlns="" id="{E9825E5B-61A1-4C6E-AC38-10E100C631F4}"/>
              </a:ext>
            </a:extLst>
          </p:cNvPr>
          <p:cNvSpPr txBox="1"/>
          <p:nvPr/>
        </p:nvSpPr>
        <p:spPr>
          <a:xfrm>
            <a:off x="5715213" y="908923"/>
            <a:ext cx="5879024"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Flowchart for break statement</a:t>
            </a:r>
          </a:p>
        </p:txBody>
      </p:sp>
    </p:spTree>
    <p:extLst>
      <p:ext uri="{BB962C8B-B14F-4D97-AF65-F5344CB8AC3E}">
        <p14:creationId xmlns:p14="http://schemas.microsoft.com/office/powerpoint/2010/main" xmlns="" val="3832525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2EB42-64B2-4A23-BB9F-5B53821E2A49}"/>
              </a:ext>
            </a:extLst>
          </p:cNvPr>
          <p:cNvSpPr>
            <a:spLocks noGrp="1"/>
          </p:cNvSpPr>
          <p:nvPr>
            <p:ph type="title"/>
          </p:nvPr>
        </p:nvSpPr>
        <p:spPr/>
        <p:txBody>
          <a:bodyPr/>
          <a:lstStyle/>
          <a:p>
            <a:pPr algn="ctr"/>
            <a:r>
              <a:rPr lang="en-US" b="1" dirty="0">
                <a:solidFill>
                  <a:schemeClr val="accent2">
                    <a:lumMod val="50000"/>
                  </a:schemeClr>
                </a:solidFill>
              </a:rPr>
              <a:t>C Input Output (I/O)</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B399927F-943C-4952-9FDE-6C436ADC0D55}"/>
              </a:ext>
            </a:extLst>
          </p:cNvPr>
          <p:cNvSpPr>
            <a:spLocks noGrp="1"/>
          </p:cNvSpPr>
          <p:nvPr>
            <p:ph idx="1"/>
          </p:nvPr>
        </p:nvSpPr>
        <p:spPr>
          <a:xfrm>
            <a:off x="838200" y="1825625"/>
            <a:ext cx="10515600" cy="3175000"/>
          </a:xfrm>
        </p:spPr>
        <p:txBody>
          <a:bodyPr/>
          <a:lstStyle/>
          <a:p>
            <a:pPr marL="0" indent="0" algn="just">
              <a:buNone/>
            </a:pPr>
            <a:r>
              <a:rPr lang="en-IN" b="1" i="0" dirty="0">
                <a:solidFill>
                  <a:srgbClr val="25265E"/>
                </a:solidFill>
                <a:effectLst/>
                <a:latin typeface="Times New Roman" panose="02020603050405020304" pitchFamily="18" charset="0"/>
                <a:cs typeface="Times New Roman" panose="02020603050405020304" pitchFamily="18" charset="0"/>
              </a:rPr>
              <a:t> C Input</a:t>
            </a:r>
          </a:p>
          <a:p>
            <a:pPr marL="0" indent="0" algn="just">
              <a:buNone/>
            </a:pPr>
            <a:endParaRPr lang="en-IN" b="1" dirty="0">
              <a:solidFill>
                <a:srgbClr val="25265E"/>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b="0" i="0" dirty="0">
                <a:effectLst/>
                <a:latin typeface="euclid_circular_a"/>
              </a:rPr>
              <a:t>In C programming,</a:t>
            </a:r>
            <a:r>
              <a:rPr lang="en-IN" b="1" i="0" dirty="0">
                <a:solidFill>
                  <a:srgbClr val="25265E"/>
                </a:solidFill>
                <a:effectLst/>
                <a:latin typeface="Times New Roman" panose="02020603050405020304" pitchFamily="18" charset="0"/>
                <a:cs typeface="Times New Roman" panose="02020603050405020304" pitchFamily="18" charset="0"/>
              </a:rPr>
              <a:t> </a:t>
            </a:r>
            <a:r>
              <a:rPr lang="en-IN" b="1" i="0" dirty="0" err="1">
                <a:solidFill>
                  <a:srgbClr val="25265E"/>
                </a:solidFill>
                <a:effectLst/>
                <a:latin typeface="Times New Roman" panose="02020603050405020304" pitchFamily="18" charset="0"/>
                <a:cs typeface="Times New Roman" panose="02020603050405020304" pitchFamily="18" charset="0"/>
              </a:rPr>
              <a:t>scanf</a:t>
            </a:r>
            <a:r>
              <a:rPr lang="en-IN" b="1" i="0" dirty="0">
                <a:solidFill>
                  <a:srgbClr val="25265E"/>
                </a:solidFill>
                <a:effectLst/>
                <a:latin typeface="Times New Roman" panose="02020603050405020304" pitchFamily="18" charset="0"/>
                <a:cs typeface="Times New Roman" panose="02020603050405020304" pitchFamily="18" charset="0"/>
              </a:rPr>
              <a:t>() </a:t>
            </a:r>
            <a:r>
              <a:rPr lang="en-US" b="0" i="0" dirty="0">
                <a:effectLst/>
                <a:latin typeface="euclid_circular_a"/>
              </a:rPr>
              <a:t>is one of the commonly used function to take input from the user. </a:t>
            </a:r>
          </a:p>
          <a:p>
            <a:pPr algn="just">
              <a:buFont typeface="Wingdings" panose="05000000000000000000" pitchFamily="2" charset="2"/>
              <a:buChar char="q"/>
            </a:pPr>
            <a:r>
              <a:rPr lang="en-US" b="0" i="0" dirty="0">
                <a:effectLst/>
                <a:latin typeface="euclid_circular_a"/>
              </a:rPr>
              <a:t>The </a:t>
            </a:r>
            <a:r>
              <a:rPr lang="en-IN" b="1" i="0" dirty="0" err="1">
                <a:solidFill>
                  <a:srgbClr val="25265E"/>
                </a:solidFill>
                <a:effectLst/>
                <a:latin typeface="Times New Roman" panose="02020603050405020304" pitchFamily="18" charset="0"/>
                <a:cs typeface="Times New Roman" panose="02020603050405020304" pitchFamily="18" charset="0"/>
              </a:rPr>
              <a:t>scanf</a:t>
            </a:r>
            <a:r>
              <a:rPr lang="en-IN" b="1" i="0" dirty="0">
                <a:solidFill>
                  <a:srgbClr val="25265E"/>
                </a:solidFill>
                <a:effectLst/>
                <a:latin typeface="Times New Roman" panose="02020603050405020304" pitchFamily="18" charset="0"/>
                <a:cs typeface="Times New Roman" panose="02020603050405020304" pitchFamily="18" charset="0"/>
              </a:rPr>
              <a:t>() </a:t>
            </a:r>
            <a:r>
              <a:rPr lang="en-US" b="0" i="0" dirty="0">
                <a:effectLst/>
                <a:latin typeface="euclid_circular_a"/>
              </a:rPr>
              <a:t>function reads formatted input from the standard input such as keyboards.</a:t>
            </a:r>
            <a:endParaRPr lang="en-IN" b="1" i="0" dirty="0">
              <a:solidFill>
                <a:srgbClr val="25265E"/>
              </a:solidFill>
              <a:effectLst/>
              <a:latin typeface="Times New Roman" panose="02020603050405020304" pitchFamily="18" charset="0"/>
              <a:cs typeface="Times New Roman" panose="02020603050405020304" pitchFamily="18" charset="0"/>
            </a:endParaRPr>
          </a:p>
          <a:p>
            <a:pPr marL="0" indent="0" algn="just">
              <a:buNone/>
            </a:pPr>
            <a:endParaRPr lang="en-IN" b="1" dirty="0">
              <a:solidFill>
                <a:srgbClr val="25265E"/>
              </a:solidFill>
              <a:latin typeface="Times New Roman" panose="02020603050405020304" pitchFamily="18" charset="0"/>
              <a:cs typeface="Times New Roman" panose="02020603050405020304" pitchFamily="18" charset="0"/>
            </a:endParaRPr>
          </a:p>
          <a:p>
            <a:pPr marL="0" indent="0" algn="just">
              <a:buNone/>
            </a:pPr>
            <a:endParaRPr lang="en-IN" b="1" i="0" dirty="0">
              <a:solidFill>
                <a:srgbClr val="25265E"/>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7947565F-331F-4852-B03B-F49ABBC733D7}"/>
              </a:ext>
            </a:extLst>
          </p:cNvPr>
          <p:cNvSpPr>
            <a:spLocks noGrp="1"/>
          </p:cNvSpPr>
          <p:nvPr>
            <p:ph type="dt" sz="half" idx="10"/>
          </p:nvPr>
        </p:nvSpPr>
        <p:spPr/>
        <p:txBody>
          <a:bodyPr/>
          <a:lstStyle/>
          <a:p>
            <a:fld id="{15630DF6-BF9F-4B47-8E91-CC7EBC690B32}" type="datetime1">
              <a:rPr lang="en-IN" smtClean="0"/>
              <a:pPr/>
              <a:t>31-03-2022</a:t>
            </a:fld>
            <a:endParaRPr lang="en-IN"/>
          </a:p>
        </p:txBody>
      </p:sp>
      <p:sp>
        <p:nvSpPr>
          <p:cNvPr id="5" name="Footer Placeholder 4">
            <a:extLst>
              <a:ext uri="{FF2B5EF4-FFF2-40B4-BE49-F238E27FC236}">
                <a16:creationId xmlns:a16="http://schemas.microsoft.com/office/drawing/2014/main" xmlns="" id="{5A9BD42E-0EAA-4F94-80E3-3B0CDB46CE66}"/>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8406496C-2586-461A-BA48-19DFB8554B6A}"/>
              </a:ext>
            </a:extLst>
          </p:cNvPr>
          <p:cNvSpPr>
            <a:spLocks noGrp="1"/>
          </p:cNvSpPr>
          <p:nvPr>
            <p:ph type="sldNum" sz="quarter" idx="12"/>
          </p:nvPr>
        </p:nvSpPr>
        <p:spPr/>
        <p:txBody>
          <a:bodyPr/>
          <a:lstStyle/>
          <a:p>
            <a:fld id="{255459C0-66CB-4022-8EE4-11C643AB18D8}" type="slidenum">
              <a:rPr lang="en-IN" smtClean="0"/>
              <a:pPr/>
              <a:t>5</a:t>
            </a:fld>
            <a:endParaRPr lang="en-IN"/>
          </a:p>
        </p:txBody>
      </p:sp>
    </p:spTree>
    <p:extLst>
      <p:ext uri="{BB962C8B-B14F-4D97-AF65-F5344CB8AC3E}">
        <p14:creationId xmlns:p14="http://schemas.microsoft.com/office/powerpoint/2010/main" xmlns="" val="40035966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627850" y="1922980"/>
            <a:ext cx="4560584" cy="1128068"/>
          </a:xfrm>
        </p:spPr>
        <p:txBody>
          <a:bodyPr anchor="ctr">
            <a:normAutofit/>
          </a:bodyPr>
          <a:lstStyle/>
          <a:p>
            <a:r>
              <a:rPr lang="en-IN" sz="2500" b="1" dirty="0"/>
              <a:t/>
            </a:r>
            <a:br>
              <a:rPr lang="en-IN" sz="2500" b="1" dirty="0"/>
            </a:b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50</a:t>
            </a:fld>
            <a:endParaRPr lang="en-IN"/>
          </a:p>
        </p:txBody>
      </p:sp>
      <p:sp>
        <p:nvSpPr>
          <p:cNvPr id="14" name="TextBox 13">
            <a:extLst>
              <a:ext uri="{FF2B5EF4-FFF2-40B4-BE49-F238E27FC236}">
                <a16:creationId xmlns:a16="http://schemas.microsoft.com/office/drawing/2014/main" xmlns="" id="{356D49D7-94D7-4226-A500-BD0B71ACCF3B}"/>
              </a:ext>
            </a:extLst>
          </p:cNvPr>
          <p:cNvSpPr txBox="1"/>
          <p:nvPr/>
        </p:nvSpPr>
        <p:spPr>
          <a:xfrm>
            <a:off x="933380" y="1083484"/>
            <a:ext cx="4029385"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continue statement</a:t>
            </a:r>
          </a:p>
        </p:txBody>
      </p:sp>
      <p:sp>
        <p:nvSpPr>
          <p:cNvPr id="16" name="TextBox 15">
            <a:extLst>
              <a:ext uri="{FF2B5EF4-FFF2-40B4-BE49-F238E27FC236}">
                <a16:creationId xmlns:a16="http://schemas.microsoft.com/office/drawing/2014/main" xmlns="" id="{1C247D67-B318-4753-AC08-1B45B531200A}"/>
              </a:ext>
            </a:extLst>
          </p:cNvPr>
          <p:cNvSpPr txBox="1"/>
          <p:nvPr/>
        </p:nvSpPr>
        <p:spPr>
          <a:xfrm>
            <a:off x="665085" y="2412637"/>
            <a:ext cx="4830193" cy="1015663"/>
          </a:xfrm>
          <a:prstGeom prst="rect">
            <a:avLst/>
          </a:prstGeom>
          <a:noFill/>
        </p:spPr>
        <p:txBody>
          <a:bodyPr wrap="square">
            <a:spAutoFit/>
          </a:bodyPr>
          <a:lstStyle/>
          <a:p>
            <a:pPr marL="285750" indent="-285750">
              <a:buFont typeface="Wingdings" panose="05000000000000000000" pitchFamily="2" charset="2"/>
              <a:buChar char="Ø"/>
            </a:pPr>
            <a:r>
              <a:rPr lang="en-US" sz="2000" b="0" i="0" dirty="0">
                <a:solidFill>
                  <a:srgbClr val="555555"/>
                </a:solidFill>
                <a:effectLst/>
                <a:latin typeface="Times New Roman" panose="02020603050405020304" pitchFamily="18" charset="0"/>
                <a:cs typeface="Times New Roman" panose="02020603050405020304" pitchFamily="18" charset="0"/>
              </a:rPr>
              <a:t>It is sometimes desirable to skip some statements inside the loop. </a:t>
            </a:r>
          </a:p>
          <a:p>
            <a:pPr marL="285750" indent="-285750">
              <a:buFont typeface="Wingdings" panose="05000000000000000000" pitchFamily="2" charset="2"/>
              <a:buChar char="Ø"/>
            </a:pPr>
            <a:r>
              <a:rPr lang="en-US" sz="2000" b="0" i="0" dirty="0">
                <a:solidFill>
                  <a:srgbClr val="555555"/>
                </a:solidFill>
                <a:effectLst/>
                <a:latin typeface="Times New Roman" panose="02020603050405020304" pitchFamily="18" charset="0"/>
                <a:cs typeface="Times New Roman" panose="02020603050405020304" pitchFamily="18" charset="0"/>
              </a:rPr>
              <a:t>In such cases, continue statement is used.</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C9EB6A30-EE18-4619-94F3-D850C216860C}"/>
              </a:ext>
            </a:extLst>
          </p:cNvPr>
          <p:cNvPicPr>
            <a:picLocks noChangeAspect="1"/>
          </p:cNvPicPr>
          <p:nvPr/>
        </p:nvPicPr>
        <p:blipFill>
          <a:blip r:embed="rId2" cstate="print"/>
          <a:stretch>
            <a:fillRect/>
          </a:stretch>
        </p:blipFill>
        <p:spPr>
          <a:xfrm>
            <a:off x="6274559" y="2095840"/>
            <a:ext cx="4646139" cy="1934622"/>
          </a:xfrm>
          <a:prstGeom prst="rect">
            <a:avLst/>
          </a:prstGeom>
        </p:spPr>
      </p:pic>
    </p:spTree>
    <p:extLst>
      <p:ext uri="{BB962C8B-B14F-4D97-AF65-F5344CB8AC3E}">
        <p14:creationId xmlns:p14="http://schemas.microsoft.com/office/powerpoint/2010/main" xmlns="" val="14134413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627850" y="1922980"/>
            <a:ext cx="4560584" cy="1128068"/>
          </a:xfrm>
        </p:spPr>
        <p:txBody>
          <a:bodyPr anchor="ctr">
            <a:normAutofit/>
          </a:bodyPr>
          <a:lstStyle/>
          <a:p>
            <a:r>
              <a:rPr lang="en-IN" sz="2500" b="1" dirty="0"/>
              <a:t/>
            </a:r>
            <a:br>
              <a:rPr lang="en-IN" sz="2500" b="1" dirty="0"/>
            </a:b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51</a:t>
            </a:fld>
            <a:endParaRPr lang="en-IN"/>
          </a:p>
        </p:txBody>
      </p:sp>
      <p:sp>
        <p:nvSpPr>
          <p:cNvPr id="14" name="TextBox 13">
            <a:extLst>
              <a:ext uri="{FF2B5EF4-FFF2-40B4-BE49-F238E27FC236}">
                <a16:creationId xmlns:a16="http://schemas.microsoft.com/office/drawing/2014/main" xmlns="" id="{356D49D7-94D7-4226-A500-BD0B71ACCF3B}"/>
              </a:ext>
            </a:extLst>
          </p:cNvPr>
          <p:cNvSpPr txBox="1"/>
          <p:nvPr/>
        </p:nvSpPr>
        <p:spPr>
          <a:xfrm>
            <a:off x="933380" y="1083484"/>
            <a:ext cx="4029385"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continue statement</a:t>
            </a:r>
          </a:p>
        </p:txBody>
      </p:sp>
      <p:sp>
        <p:nvSpPr>
          <p:cNvPr id="16" name="TextBox 15">
            <a:extLst>
              <a:ext uri="{FF2B5EF4-FFF2-40B4-BE49-F238E27FC236}">
                <a16:creationId xmlns:a16="http://schemas.microsoft.com/office/drawing/2014/main" xmlns="" id="{1C247D67-B318-4753-AC08-1B45B531200A}"/>
              </a:ext>
            </a:extLst>
          </p:cNvPr>
          <p:cNvSpPr txBox="1"/>
          <p:nvPr/>
        </p:nvSpPr>
        <p:spPr>
          <a:xfrm>
            <a:off x="561242" y="2903206"/>
            <a:ext cx="4830193" cy="1200329"/>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555555"/>
                </a:solidFill>
                <a:effectLst/>
                <a:latin typeface="Times New Roman" panose="02020603050405020304" pitchFamily="18" charset="0"/>
                <a:cs typeface="Times New Roman" panose="02020603050405020304" pitchFamily="18" charset="0"/>
              </a:rPr>
              <a:t>Just like break, continue is also used with conditional if statement.</a:t>
            </a:r>
          </a:p>
          <a:p>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C9EB6A30-EE18-4619-94F3-D850C216860C}"/>
              </a:ext>
            </a:extLst>
          </p:cNvPr>
          <p:cNvPicPr>
            <a:picLocks noChangeAspect="1"/>
          </p:cNvPicPr>
          <p:nvPr/>
        </p:nvPicPr>
        <p:blipFill>
          <a:blip r:embed="rId2" cstate="print"/>
          <a:stretch>
            <a:fillRect/>
          </a:stretch>
        </p:blipFill>
        <p:spPr>
          <a:xfrm>
            <a:off x="6274559" y="2095840"/>
            <a:ext cx="4646139" cy="1934622"/>
          </a:xfrm>
          <a:prstGeom prst="rect">
            <a:avLst/>
          </a:prstGeom>
        </p:spPr>
      </p:pic>
    </p:spTree>
    <p:extLst>
      <p:ext uri="{BB962C8B-B14F-4D97-AF65-F5344CB8AC3E}">
        <p14:creationId xmlns:p14="http://schemas.microsoft.com/office/powerpoint/2010/main" xmlns="" val="21787130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627850" y="1922980"/>
            <a:ext cx="4560584" cy="1128068"/>
          </a:xfrm>
        </p:spPr>
        <p:txBody>
          <a:bodyPr anchor="ctr">
            <a:normAutofit/>
          </a:bodyPr>
          <a:lstStyle/>
          <a:p>
            <a:r>
              <a:rPr lang="en-IN" sz="2500" b="1" dirty="0"/>
              <a:t/>
            </a:r>
            <a:br>
              <a:rPr lang="en-IN" sz="2500" b="1" dirty="0"/>
            </a:b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52</a:t>
            </a:fld>
            <a:endParaRPr lang="en-IN"/>
          </a:p>
        </p:txBody>
      </p:sp>
      <p:sp>
        <p:nvSpPr>
          <p:cNvPr id="14" name="TextBox 13">
            <a:extLst>
              <a:ext uri="{FF2B5EF4-FFF2-40B4-BE49-F238E27FC236}">
                <a16:creationId xmlns:a16="http://schemas.microsoft.com/office/drawing/2014/main" xmlns="" id="{356D49D7-94D7-4226-A500-BD0B71ACCF3B}"/>
              </a:ext>
            </a:extLst>
          </p:cNvPr>
          <p:cNvSpPr txBox="1"/>
          <p:nvPr/>
        </p:nvSpPr>
        <p:spPr>
          <a:xfrm>
            <a:off x="933380" y="1083484"/>
            <a:ext cx="4029385"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continue statement</a:t>
            </a:r>
          </a:p>
        </p:txBody>
      </p:sp>
      <p:pic>
        <p:nvPicPr>
          <p:cNvPr id="7" name="Picture 6">
            <a:extLst>
              <a:ext uri="{FF2B5EF4-FFF2-40B4-BE49-F238E27FC236}">
                <a16:creationId xmlns:a16="http://schemas.microsoft.com/office/drawing/2014/main" xmlns="" id="{393C4FBB-D102-47AC-AA49-A1E6EFE2273E}"/>
              </a:ext>
            </a:extLst>
          </p:cNvPr>
          <p:cNvPicPr>
            <a:picLocks noChangeAspect="1"/>
          </p:cNvPicPr>
          <p:nvPr/>
        </p:nvPicPr>
        <p:blipFill>
          <a:blip r:embed="rId2" cstate="print"/>
          <a:stretch>
            <a:fillRect/>
          </a:stretch>
        </p:blipFill>
        <p:spPr>
          <a:xfrm>
            <a:off x="7245106" y="2160894"/>
            <a:ext cx="4199729" cy="1984978"/>
          </a:xfrm>
          <a:prstGeom prst="rect">
            <a:avLst/>
          </a:prstGeom>
        </p:spPr>
      </p:pic>
      <p:pic>
        <p:nvPicPr>
          <p:cNvPr id="10" name="Picture 9">
            <a:extLst>
              <a:ext uri="{FF2B5EF4-FFF2-40B4-BE49-F238E27FC236}">
                <a16:creationId xmlns:a16="http://schemas.microsoft.com/office/drawing/2014/main" xmlns="" id="{1F9AF51F-1892-4B34-896D-3F97C9B01205}"/>
              </a:ext>
            </a:extLst>
          </p:cNvPr>
          <p:cNvPicPr>
            <a:picLocks noChangeAspect="1"/>
          </p:cNvPicPr>
          <p:nvPr/>
        </p:nvPicPr>
        <p:blipFill>
          <a:blip r:embed="rId3" cstate="print"/>
          <a:stretch>
            <a:fillRect/>
          </a:stretch>
        </p:blipFill>
        <p:spPr>
          <a:xfrm>
            <a:off x="355195" y="2439826"/>
            <a:ext cx="6829181" cy="3555467"/>
          </a:xfrm>
          <a:prstGeom prst="rect">
            <a:avLst/>
          </a:prstGeom>
        </p:spPr>
      </p:pic>
    </p:spTree>
    <p:extLst>
      <p:ext uri="{BB962C8B-B14F-4D97-AF65-F5344CB8AC3E}">
        <p14:creationId xmlns:p14="http://schemas.microsoft.com/office/powerpoint/2010/main" xmlns="" val="42232366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627850" y="1922980"/>
            <a:ext cx="4560584" cy="1128068"/>
          </a:xfrm>
        </p:spPr>
        <p:txBody>
          <a:bodyPr anchor="ctr">
            <a:normAutofit/>
          </a:bodyPr>
          <a:lstStyle/>
          <a:p>
            <a:r>
              <a:rPr lang="en-IN" sz="2500" b="1" dirty="0"/>
              <a:t/>
            </a:r>
            <a:br>
              <a:rPr lang="en-IN" sz="2500" b="1" dirty="0"/>
            </a:b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53</a:t>
            </a:fld>
            <a:endParaRPr lang="en-IN"/>
          </a:p>
        </p:txBody>
      </p:sp>
      <p:sp>
        <p:nvSpPr>
          <p:cNvPr id="14" name="TextBox 13">
            <a:extLst>
              <a:ext uri="{FF2B5EF4-FFF2-40B4-BE49-F238E27FC236}">
                <a16:creationId xmlns:a16="http://schemas.microsoft.com/office/drawing/2014/main" xmlns="" id="{356D49D7-94D7-4226-A500-BD0B71ACCF3B}"/>
              </a:ext>
            </a:extLst>
          </p:cNvPr>
          <p:cNvSpPr txBox="1"/>
          <p:nvPr/>
        </p:nvSpPr>
        <p:spPr>
          <a:xfrm>
            <a:off x="933380" y="1083484"/>
            <a:ext cx="4029385" cy="584775"/>
          </a:xfrm>
          <a:prstGeom prst="rect">
            <a:avLst/>
          </a:prstGeom>
          <a:noFill/>
        </p:spPr>
        <p:txBody>
          <a:bodyPr wrap="square">
            <a:spAutoFit/>
          </a:bodyPr>
          <a:lstStyle/>
          <a:p>
            <a:pPr algn="l"/>
            <a:r>
              <a:rPr lang="en-IN" sz="3200" b="1" i="0" dirty="0">
                <a:solidFill>
                  <a:srgbClr val="25265E"/>
                </a:solidFill>
                <a:effectLst/>
                <a:latin typeface="Times New Roman" panose="02020603050405020304" pitchFamily="18" charset="0"/>
                <a:cs typeface="Times New Roman" panose="02020603050405020304" pitchFamily="18" charset="0"/>
              </a:rPr>
              <a:t>C </a:t>
            </a:r>
            <a:r>
              <a:rPr lang="en-IN" sz="3200" b="1" i="0" dirty="0" err="1">
                <a:solidFill>
                  <a:srgbClr val="25265E"/>
                </a:solidFill>
                <a:effectLst/>
                <a:latin typeface="Times New Roman" panose="02020603050405020304" pitchFamily="18" charset="0"/>
                <a:cs typeface="Times New Roman" panose="02020603050405020304" pitchFamily="18" charset="0"/>
              </a:rPr>
              <a:t>goto</a:t>
            </a:r>
            <a:r>
              <a:rPr lang="en-IN" sz="3200" b="1" i="0" dirty="0">
                <a:solidFill>
                  <a:srgbClr val="25265E"/>
                </a:solidFill>
                <a:effectLst/>
                <a:latin typeface="Times New Roman" panose="02020603050405020304" pitchFamily="18" charset="0"/>
                <a:cs typeface="Times New Roman" panose="02020603050405020304" pitchFamily="18" charset="0"/>
              </a:rPr>
              <a:t> Statement</a:t>
            </a:r>
          </a:p>
        </p:txBody>
      </p:sp>
      <p:sp>
        <p:nvSpPr>
          <p:cNvPr id="3" name="Rectangle 1">
            <a:extLst>
              <a:ext uri="{FF2B5EF4-FFF2-40B4-BE49-F238E27FC236}">
                <a16:creationId xmlns:a16="http://schemas.microsoft.com/office/drawing/2014/main" xmlns="" id="{36B5C0DE-CA47-456E-ABE6-A4FBC43C915D}"/>
              </a:ext>
            </a:extLst>
          </p:cNvPr>
          <p:cNvSpPr>
            <a:spLocks noChangeArrowheads="1"/>
          </p:cNvSpPr>
          <p:nvPr/>
        </p:nvSpPr>
        <p:spPr bwMode="auto">
          <a:xfrm>
            <a:off x="163899" y="2612283"/>
            <a:ext cx="5025088" cy="553998"/>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goto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statement allows us to transfer control of the program to the specified label. </a:t>
            </a:r>
          </a:p>
        </p:txBody>
      </p:sp>
      <p:pic>
        <p:nvPicPr>
          <p:cNvPr id="9" name="Picture 8">
            <a:extLst>
              <a:ext uri="{FF2B5EF4-FFF2-40B4-BE49-F238E27FC236}">
                <a16:creationId xmlns:a16="http://schemas.microsoft.com/office/drawing/2014/main" xmlns="" id="{EDBC6DDF-DFFB-4186-9010-88EFBD9E2DF2}"/>
              </a:ext>
            </a:extLst>
          </p:cNvPr>
          <p:cNvPicPr>
            <a:picLocks noChangeAspect="1"/>
          </p:cNvPicPr>
          <p:nvPr/>
        </p:nvPicPr>
        <p:blipFill>
          <a:blip r:embed="rId2" cstate="print"/>
          <a:stretch>
            <a:fillRect/>
          </a:stretch>
        </p:blipFill>
        <p:spPr>
          <a:xfrm>
            <a:off x="6383272" y="1679606"/>
            <a:ext cx="4740266" cy="2901271"/>
          </a:xfrm>
          <a:prstGeom prst="rect">
            <a:avLst/>
          </a:prstGeom>
        </p:spPr>
      </p:pic>
    </p:spTree>
    <p:extLst>
      <p:ext uri="{BB962C8B-B14F-4D97-AF65-F5344CB8AC3E}">
        <p14:creationId xmlns:p14="http://schemas.microsoft.com/office/powerpoint/2010/main" xmlns="" val="33483429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627850" y="1922980"/>
            <a:ext cx="4560584" cy="1128068"/>
          </a:xfrm>
        </p:spPr>
        <p:txBody>
          <a:bodyPr anchor="ctr">
            <a:normAutofit/>
          </a:bodyPr>
          <a:lstStyle/>
          <a:p>
            <a:r>
              <a:rPr lang="en-IN" sz="2500" b="1" dirty="0"/>
              <a:t/>
            </a:r>
            <a:br>
              <a:rPr lang="en-IN" sz="2500" b="1" dirty="0"/>
            </a:b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54</a:t>
            </a:fld>
            <a:endParaRPr lang="en-IN"/>
          </a:p>
        </p:txBody>
      </p:sp>
      <p:sp>
        <p:nvSpPr>
          <p:cNvPr id="14" name="TextBox 13">
            <a:extLst>
              <a:ext uri="{FF2B5EF4-FFF2-40B4-BE49-F238E27FC236}">
                <a16:creationId xmlns:a16="http://schemas.microsoft.com/office/drawing/2014/main" xmlns="" id="{356D49D7-94D7-4226-A500-BD0B71ACCF3B}"/>
              </a:ext>
            </a:extLst>
          </p:cNvPr>
          <p:cNvSpPr txBox="1"/>
          <p:nvPr/>
        </p:nvSpPr>
        <p:spPr>
          <a:xfrm>
            <a:off x="933380" y="1083484"/>
            <a:ext cx="4029385" cy="584775"/>
          </a:xfrm>
          <a:prstGeom prst="rect">
            <a:avLst/>
          </a:prstGeom>
          <a:noFill/>
        </p:spPr>
        <p:txBody>
          <a:bodyPr wrap="square">
            <a:spAutoFit/>
          </a:bodyPr>
          <a:lstStyle/>
          <a:p>
            <a:pPr algn="l"/>
            <a:r>
              <a:rPr lang="en-IN" sz="3200" b="1" i="0" dirty="0">
                <a:solidFill>
                  <a:srgbClr val="25265E"/>
                </a:solidFill>
                <a:effectLst/>
                <a:latin typeface="Times New Roman" panose="02020603050405020304" pitchFamily="18" charset="0"/>
                <a:cs typeface="Times New Roman" panose="02020603050405020304" pitchFamily="18" charset="0"/>
              </a:rPr>
              <a:t>C </a:t>
            </a:r>
            <a:r>
              <a:rPr lang="en-IN" sz="3200" b="1" i="0" dirty="0" err="1">
                <a:solidFill>
                  <a:srgbClr val="25265E"/>
                </a:solidFill>
                <a:effectLst/>
                <a:latin typeface="Times New Roman" panose="02020603050405020304" pitchFamily="18" charset="0"/>
                <a:cs typeface="Times New Roman" panose="02020603050405020304" pitchFamily="18" charset="0"/>
              </a:rPr>
              <a:t>goto</a:t>
            </a:r>
            <a:r>
              <a:rPr lang="en-IN" sz="3200" b="1" i="0" dirty="0">
                <a:solidFill>
                  <a:srgbClr val="25265E"/>
                </a:solidFill>
                <a:effectLst/>
                <a:latin typeface="Times New Roman" panose="02020603050405020304" pitchFamily="18" charset="0"/>
                <a:cs typeface="Times New Roman" panose="02020603050405020304" pitchFamily="18" charset="0"/>
              </a:rPr>
              <a:t> Statement</a:t>
            </a:r>
          </a:p>
        </p:txBody>
      </p:sp>
      <p:sp>
        <p:nvSpPr>
          <p:cNvPr id="7" name="Rectangle 1">
            <a:extLst>
              <a:ext uri="{FF2B5EF4-FFF2-40B4-BE49-F238E27FC236}">
                <a16:creationId xmlns:a16="http://schemas.microsoft.com/office/drawing/2014/main" xmlns="" id="{4641E852-27D6-464A-9A6A-C187009A80CA}"/>
              </a:ext>
            </a:extLst>
          </p:cNvPr>
          <p:cNvSpPr>
            <a:spLocks noChangeArrowheads="1"/>
          </p:cNvSpPr>
          <p:nvPr/>
        </p:nvSpPr>
        <p:spPr bwMode="auto">
          <a:xfrm>
            <a:off x="440789" y="2182357"/>
            <a:ext cx="4838330" cy="1538883"/>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label is an identifier. </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goto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statement is encountered, the control of the program jumps to label: and starts executing the code. </a:t>
            </a:r>
          </a:p>
        </p:txBody>
      </p:sp>
      <p:pic>
        <p:nvPicPr>
          <p:cNvPr id="10" name="Picture 9">
            <a:extLst>
              <a:ext uri="{FF2B5EF4-FFF2-40B4-BE49-F238E27FC236}">
                <a16:creationId xmlns:a16="http://schemas.microsoft.com/office/drawing/2014/main" xmlns="" id="{38CB9F27-0AF8-4E0B-A116-4DE9E79B80D0}"/>
              </a:ext>
            </a:extLst>
          </p:cNvPr>
          <p:cNvPicPr>
            <a:picLocks noChangeAspect="1"/>
          </p:cNvPicPr>
          <p:nvPr/>
        </p:nvPicPr>
        <p:blipFill>
          <a:blip r:embed="rId2" cstate="print"/>
          <a:stretch>
            <a:fillRect/>
          </a:stretch>
        </p:blipFill>
        <p:spPr>
          <a:xfrm>
            <a:off x="6616830" y="1638285"/>
            <a:ext cx="4147325" cy="3065414"/>
          </a:xfrm>
          <a:prstGeom prst="rect">
            <a:avLst/>
          </a:prstGeom>
        </p:spPr>
      </p:pic>
    </p:spTree>
    <p:extLst>
      <p:ext uri="{BB962C8B-B14F-4D97-AF65-F5344CB8AC3E}">
        <p14:creationId xmlns:p14="http://schemas.microsoft.com/office/powerpoint/2010/main" xmlns="" val="9803527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627850" y="1922980"/>
            <a:ext cx="4560584" cy="1128068"/>
          </a:xfrm>
        </p:spPr>
        <p:txBody>
          <a:bodyPr anchor="ctr">
            <a:normAutofit/>
          </a:bodyPr>
          <a:lstStyle/>
          <a:p>
            <a:r>
              <a:rPr lang="en-IN" sz="2500" b="1" dirty="0"/>
              <a:t/>
            </a:r>
            <a:br>
              <a:rPr lang="en-IN" sz="2500" b="1" dirty="0"/>
            </a:b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55</a:t>
            </a:fld>
            <a:endParaRPr lang="en-IN"/>
          </a:p>
        </p:txBody>
      </p:sp>
      <p:pic>
        <p:nvPicPr>
          <p:cNvPr id="8" name="Picture 7">
            <a:extLst>
              <a:ext uri="{FF2B5EF4-FFF2-40B4-BE49-F238E27FC236}">
                <a16:creationId xmlns:a16="http://schemas.microsoft.com/office/drawing/2014/main" xmlns="" id="{A176767F-6D81-4C66-BC43-CA0A2A5375BC}"/>
              </a:ext>
            </a:extLst>
          </p:cNvPr>
          <p:cNvPicPr>
            <a:picLocks noChangeAspect="1"/>
          </p:cNvPicPr>
          <p:nvPr/>
        </p:nvPicPr>
        <p:blipFill>
          <a:blip r:embed="rId2" cstate="print"/>
          <a:stretch>
            <a:fillRect/>
          </a:stretch>
        </p:blipFill>
        <p:spPr>
          <a:xfrm>
            <a:off x="1491685" y="614727"/>
            <a:ext cx="8562975" cy="1438275"/>
          </a:xfrm>
          <a:prstGeom prst="rect">
            <a:avLst/>
          </a:prstGeom>
        </p:spPr>
      </p:pic>
      <p:sp>
        <p:nvSpPr>
          <p:cNvPr id="19" name="TextBox 18">
            <a:extLst>
              <a:ext uri="{FF2B5EF4-FFF2-40B4-BE49-F238E27FC236}">
                <a16:creationId xmlns:a16="http://schemas.microsoft.com/office/drawing/2014/main" xmlns="" id="{103827FA-EFAA-4310-BBD8-B7F0DE9222C9}"/>
              </a:ext>
            </a:extLst>
          </p:cNvPr>
          <p:cNvSpPr txBox="1"/>
          <p:nvPr/>
        </p:nvSpPr>
        <p:spPr>
          <a:xfrm>
            <a:off x="268216" y="2161714"/>
            <a:ext cx="5149379" cy="4247317"/>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cs typeface="Times New Roman" panose="02020603050405020304" pitchFamily="18" charset="0"/>
              </a:rPr>
              <a:t>Reasons to avoid </a:t>
            </a:r>
            <a:r>
              <a:rPr lang="en-US" b="1" i="0" dirty="0" err="1">
                <a:solidFill>
                  <a:srgbClr val="000000"/>
                </a:solidFill>
                <a:effectLst/>
                <a:latin typeface="Times New Roman" panose="02020603050405020304" pitchFamily="18" charset="0"/>
                <a:cs typeface="Times New Roman" panose="02020603050405020304" pitchFamily="18" charset="0"/>
              </a:rPr>
              <a:t>goto</a:t>
            </a:r>
            <a:r>
              <a:rPr lang="en-US" b="1" i="0" dirty="0">
                <a:solidFill>
                  <a:srgbClr val="000000"/>
                </a:solidFill>
                <a:effectLst/>
                <a:latin typeface="Times New Roman" panose="02020603050405020304" pitchFamily="18" charset="0"/>
                <a:cs typeface="Times New Roman" panose="02020603050405020304" pitchFamily="18" charset="0"/>
              </a:rPr>
              <a:t> statement</a:t>
            </a:r>
          </a:p>
          <a:p>
            <a:pPr marL="285750" indent="-285750" algn="l">
              <a:buFont typeface="Wingdings" panose="05000000000000000000" pitchFamily="2" charset="2"/>
              <a:buChar char="Ø"/>
            </a:pPr>
            <a:r>
              <a:rPr lang="en-US" b="0" i="0" dirty="0">
                <a:solidFill>
                  <a:srgbClr val="555555"/>
                </a:solidFill>
                <a:effectLst/>
                <a:latin typeface="Times New Roman" panose="02020603050405020304" pitchFamily="18" charset="0"/>
                <a:cs typeface="Times New Roman" panose="02020603050405020304" pitchFamily="18" charset="0"/>
              </a:rPr>
              <a:t>Though, using </a:t>
            </a:r>
            <a:r>
              <a:rPr lang="en-US" b="0" i="0" dirty="0" err="1">
                <a:solidFill>
                  <a:srgbClr val="555555"/>
                </a:solidFill>
                <a:effectLst/>
                <a:latin typeface="Times New Roman" panose="02020603050405020304" pitchFamily="18" charset="0"/>
                <a:cs typeface="Times New Roman" panose="02020603050405020304" pitchFamily="18" charset="0"/>
              </a:rPr>
              <a:t>goto</a:t>
            </a:r>
            <a:r>
              <a:rPr lang="en-US" b="0" i="0" dirty="0">
                <a:solidFill>
                  <a:srgbClr val="555555"/>
                </a:solidFill>
                <a:effectLst/>
                <a:latin typeface="Times New Roman" panose="02020603050405020304" pitchFamily="18" charset="0"/>
                <a:cs typeface="Times New Roman" panose="02020603050405020304" pitchFamily="18" charset="0"/>
              </a:rPr>
              <a:t> statement give power to jump to any part of program, using </a:t>
            </a:r>
            <a:r>
              <a:rPr lang="en-US" b="0" i="0" dirty="0" err="1">
                <a:solidFill>
                  <a:srgbClr val="555555"/>
                </a:solidFill>
                <a:effectLst/>
                <a:latin typeface="Times New Roman" panose="02020603050405020304" pitchFamily="18" charset="0"/>
                <a:cs typeface="Times New Roman" panose="02020603050405020304" pitchFamily="18" charset="0"/>
              </a:rPr>
              <a:t>goto</a:t>
            </a:r>
            <a:r>
              <a:rPr lang="en-US" b="0" i="0" dirty="0">
                <a:solidFill>
                  <a:srgbClr val="555555"/>
                </a:solidFill>
                <a:effectLst/>
                <a:latin typeface="Times New Roman" panose="02020603050405020304" pitchFamily="18" charset="0"/>
                <a:cs typeface="Times New Roman" panose="02020603050405020304" pitchFamily="18" charset="0"/>
              </a:rPr>
              <a:t> statement makes the logic of the program complex and tangled.</a:t>
            </a:r>
          </a:p>
          <a:p>
            <a:pPr marL="285750" indent="-285750" algn="l">
              <a:buFont typeface="Wingdings" panose="05000000000000000000" pitchFamily="2" charset="2"/>
              <a:buChar char="Ø"/>
            </a:pPr>
            <a:r>
              <a:rPr lang="en-US" b="0" i="0" dirty="0">
                <a:solidFill>
                  <a:srgbClr val="555555"/>
                </a:solidFill>
                <a:effectLst/>
                <a:latin typeface="Times New Roman" panose="02020603050405020304" pitchFamily="18" charset="0"/>
                <a:cs typeface="Times New Roman" panose="02020603050405020304" pitchFamily="18" charset="0"/>
              </a:rPr>
              <a:t>In modern programming, </a:t>
            </a:r>
            <a:r>
              <a:rPr lang="en-US" b="0" i="0" dirty="0" err="1">
                <a:solidFill>
                  <a:srgbClr val="555555"/>
                </a:solidFill>
                <a:effectLst/>
                <a:latin typeface="Times New Roman" panose="02020603050405020304" pitchFamily="18" charset="0"/>
                <a:cs typeface="Times New Roman" panose="02020603050405020304" pitchFamily="18" charset="0"/>
              </a:rPr>
              <a:t>goto</a:t>
            </a:r>
            <a:r>
              <a:rPr lang="en-US" b="0" i="0" dirty="0">
                <a:solidFill>
                  <a:srgbClr val="555555"/>
                </a:solidFill>
                <a:effectLst/>
                <a:latin typeface="Times New Roman" panose="02020603050405020304" pitchFamily="18" charset="0"/>
                <a:cs typeface="Times New Roman" panose="02020603050405020304" pitchFamily="18" charset="0"/>
              </a:rPr>
              <a:t> statement is considered a harmful construct and a bad programming practice.</a:t>
            </a:r>
          </a:p>
          <a:p>
            <a:pPr marL="285750" indent="-285750" algn="l">
              <a:buFont typeface="Wingdings" panose="05000000000000000000" pitchFamily="2" charset="2"/>
              <a:buChar char="Ø"/>
            </a:pPr>
            <a:r>
              <a:rPr lang="en-US" b="0" i="0" dirty="0">
                <a:solidFill>
                  <a:srgbClr val="555555"/>
                </a:solidFill>
                <a:effectLst/>
                <a:latin typeface="Times New Roman" panose="02020603050405020304" pitchFamily="18" charset="0"/>
                <a:cs typeface="Times New Roman" panose="02020603050405020304" pitchFamily="18" charset="0"/>
              </a:rPr>
              <a:t>The </a:t>
            </a:r>
            <a:r>
              <a:rPr lang="en-US" b="0" i="0" dirty="0" err="1">
                <a:solidFill>
                  <a:srgbClr val="555555"/>
                </a:solidFill>
                <a:effectLst/>
                <a:latin typeface="Times New Roman" panose="02020603050405020304" pitchFamily="18" charset="0"/>
                <a:cs typeface="Times New Roman" panose="02020603050405020304" pitchFamily="18" charset="0"/>
              </a:rPr>
              <a:t>goto</a:t>
            </a:r>
            <a:r>
              <a:rPr lang="en-US" b="0" i="0" dirty="0">
                <a:solidFill>
                  <a:srgbClr val="555555"/>
                </a:solidFill>
                <a:effectLst/>
                <a:latin typeface="Times New Roman" panose="02020603050405020304" pitchFamily="18" charset="0"/>
                <a:cs typeface="Times New Roman" panose="02020603050405020304" pitchFamily="18" charset="0"/>
              </a:rPr>
              <a:t> statement can be replaced in most of C program with the use of break and continue statements.</a:t>
            </a:r>
          </a:p>
          <a:p>
            <a:pPr marL="285750" indent="-285750" algn="l">
              <a:buFont typeface="Wingdings" panose="05000000000000000000" pitchFamily="2" charset="2"/>
              <a:buChar char="Ø"/>
            </a:pPr>
            <a:r>
              <a:rPr lang="en-US" b="0" i="0" dirty="0">
                <a:solidFill>
                  <a:srgbClr val="555555"/>
                </a:solidFill>
                <a:effectLst/>
                <a:latin typeface="Times New Roman" panose="02020603050405020304" pitchFamily="18" charset="0"/>
                <a:cs typeface="Times New Roman" panose="02020603050405020304" pitchFamily="18" charset="0"/>
              </a:rPr>
              <a:t>In fact, any program in C programming can be perfectly written without the use of </a:t>
            </a:r>
            <a:r>
              <a:rPr lang="en-US" b="0" i="0" dirty="0" err="1">
                <a:solidFill>
                  <a:srgbClr val="555555"/>
                </a:solidFill>
                <a:effectLst/>
                <a:latin typeface="Times New Roman" panose="02020603050405020304" pitchFamily="18" charset="0"/>
                <a:cs typeface="Times New Roman" panose="02020603050405020304" pitchFamily="18" charset="0"/>
              </a:rPr>
              <a:t>goto</a:t>
            </a:r>
            <a:r>
              <a:rPr lang="en-US" b="0" i="0" dirty="0">
                <a:solidFill>
                  <a:srgbClr val="555555"/>
                </a:solidFill>
                <a:effectLst/>
                <a:latin typeface="Times New Roman" panose="02020603050405020304" pitchFamily="18" charset="0"/>
                <a:cs typeface="Times New Roman" panose="02020603050405020304" pitchFamily="18" charset="0"/>
              </a:rPr>
              <a:t> statement.</a:t>
            </a:r>
          </a:p>
          <a:p>
            <a:pPr marL="285750" indent="-285750" algn="l">
              <a:buFont typeface="Wingdings" panose="05000000000000000000" pitchFamily="2" charset="2"/>
              <a:buChar char="Ø"/>
            </a:pPr>
            <a:r>
              <a:rPr lang="en-US" b="0" i="0" dirty="0">
                <a:solidFill>
                  <a:srgbClr val="555555"/>
                </a:solidFill>
                <a:effectLst/>
                <a:latin typeface="Times New Roman" panose="02020603050405020304" pitchFamily="18" charset="0"/>
                <a:cs typeface="Times New Roman" panose="02020603050405020304" pitchFamily="18" charset="0"/>
              </a:rPr>
              <a:t>All programmer should try to avoid </a:t>
            </a:r>
            <a:r>
              <a:rPr lang="en-US" b="0" i="0" dirty="0" err="1">
                <a:solidFill>
                  <a:srgbClr val="555555"/>
                </a:solidFill>
                <a:effectLst/>
                <a:latin typeface="Times New Roman" panose="02020603050405020304" pitchFamily="18" charset="0"/>
                <a:cs typeface="Times New Roman" panose="02020603050405020304" pitchFamily="18" charset="0"/>
              </a:rPr>
              <a:t>goto</a:t>
            </a:r>
            <a:r>
              <a:rPr lang="en-US" b="0" i="0" dirty="0">
                <a:solidFill>
                  <a:srgbClr val="555555"/>
                </a:solidFill>
                <a:effectLst/>
                <a:latin typeface="Times New Roman" panose="02020603050405020304" pitchFamily="18" charset="0"/>
                <a:cs typeface="Times New Roman" panose="02020603050405020304" pitchFamily="18" charset="0"/>
              </a:rPr>
              <a:t> statement as possible as they can.</a:t>
            </a:r>
          </a:p>
        </p:txBody>
      </p:sp>
    </p:spTree>
    <p:extLst>
      <p:ext uri="{BB962C8B-B14F-4D97-AF65-F5344CB8AC3E}">
        <p14:creationId xmlns:p14="http://schemas.microsoft.com/office/powerpoint/2010/main" xmlns="" val="27461190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627850" y="1922980"/>
            <a:ext cx="4560584" cy="1128068"/>
          </a:xfrm>
        </p:spPr>
        <p:txBody>
          <a:bodyPr anchor="ctr">
            <a:normAutofit/>
          </a:bodyPr>
          <a:lstStyle/>
          <a:p>
            <a:r>
              <a:rPr lang="en-IN" sz="2500" b="1" dirty="0"/>
              <a:t/>
            </a:r>
            <a:br>
              <a:rPr lang="en-IN" sz="2500" b="1" dirty="0"/>
            </a:b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56</a:t>
            </a:fld>
            <a:endParaRPr lang="en-IN"/>
          </a:p>
        </p:txBody>
      </p:sp>
      <p:pic>
        <p:nvPicPr>
          <p:cNvPr id="6146" name="Picture 2" descr="Continue,goto and break statement - Progr@mming in C Language">
            <a:extLst>
              <a:ext uri="{FF2B5EF4-FFF2-40B4-BE49-F238E27FC236}">
                <a16:creationId xmlns:a16="http://schemas.microsoft.com/office/drawing/2014/main" xmlns="" id="{DCFC0B12-53F6-4FD0-A772-E8A3FDBD6BDF}"/>
              </a:ext>
            </a:extLst>
          </p:cNvPr>
          <p:cNvPicPr>
            <a:picLocks noChangeAspect="1" noChangeArrowheads="1" noCrop="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32974" y="559751"/>
            <a:ext cx="4515038" cy="5737861"/>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TextBox 15">
            <a:extLst>
              <a:ext uri="{FF2B5EF4-FFF2-40B4-BE49-F238E27FC236}">
                <a16:creationId xmlns:a16="http://schemas.microsoft.com/office/drawing/2014/main" xmlns="" id="{0CCCF981-947A-4C20-A5C2-E984033DA9A7}"/>
              </a:ext>
            </a:extLst>
          </p:cNvPr>
          <p:cNvSpPr txBox="1"/>
          <p:nvPr/>
        </p:nvSpPr>
        <p:spPr>
          <a:xfrm>
            <a:off x="933380" y="1083484"/>
            <a:ext cx="4029385" cy="584775"/>
          </a:xfrm>
          <a:prstGeom prst="rect">
            <a:avLst/>
          </a:prstGeom>
          <a:noFill/>
        </p:spPr>
        <p:txBody>
          <a:bodyPr wrap="square">
            <a:spAutoFit/>
          </a:bodyPr>
          <a:lstStyle/>
          <a:p>
            <a:pPr algn="l"/>
            <a:r>
              <a:rPr lang="en-IN" sz="3200" b="1" i="0" dirty="0">
                <a:solidFill>
                  <a:srgbClr val="25265E"/>
                </a:solidFill>
                <a:effectLst/>
                <a:latin typeface="Times New Roman" panose="02020603050405020304" pitchFamily="18" charset="0"/>
                <a:cs typeface="Times New Roman" panose="02020603050405020304" pitchFamily="18" charset="0"/>
              </a:rPr>
              <a:t>Continue Statement</a:t>
            </a:r>
          </a:p>
        </p:txBody>
      </p:sp>
      <p:sp>
        <p:nvSpPr>
          <p:cNvPr id="3" name="TextBox 2">
            <a:extLst>
              <a:ext uri="{FF2B5EF4-FFF2-40B4-BE49-F238E27FC236}">
                <a16:creationId xmlns:a16="http://schemas.microsoft.com/office/drawing/2014/main" xmlns="" id="{76BA586F-6FFA-47B6-9867-6C38683D9BAC}"/>
              </a:ext>
            </a:extLst>
          </p:cNvPr>
          <p:cNvSpPr txBox="1"/>
          <p:nvPr/>
        </p:nvSpPr>
        <p:spPr>
          <a:xfrm>
            <a:off x="1514986" y="3267679"/>
            <a:ext cx="274319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Program</a:t>
            </a:r>
          </a:p>
        </p:txBody>
      </p:sp>
    </p:spTree>
    <p:extLst>
      <p:ext uri="{BB962C8B-B14F-4D97-AF65-F5344CB8AC3E}">
        <p14:creationId xmlns:p14="http://schemas.microsoft.com/office/powerpoint/2010/main" xmlns="" val="24615486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627850" y="1922980"/>
            <a:ext cx="4560584" cy="1128068"/>
          </a:xfrm>
        </p:spPr>
        <p:txBody>
          <a:bodyPr anchor="ctr">
            <a:normAutofit/>
          </a:bodyPr>
          <a:lstStyle/>
          <a:p>
            <a:r>
              <a:rPr lang="en-IN" sz="2500" b="1" dirty="0"/>
              <a:t/>
            </a:r>
            <a:br>
              <a:rPr lang="en-IN" sz="2500" b="1" dirty="0"/>
            </a:b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fld id="{8709001E-3916-492F-9F81-377A4470BCA2}" type="datetime1">
              <a:rPr lang="en-IN" smtClean="0"/>
              <a:pPr/>
              <a:t>31-03-2022</a:t>
            </a:fld>
            <a:endParaRPr lang="en-IN"/>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fld id="{255459C0-66CB-4022-8EE4-11C643AB18D8}" type="slidenum">
              <a:rPr lang="en-IN" smtClean="0"/>
              <a:pPr/>
              <a:t>57</a:t>
            </a:fld>
            <a:endParaRPr lang="en-IN"/>
          </a:p>
        </p:txBody>
      </p:sp>
      <p:sp>
        <p:nvSpPr>
          <p:cNvPr id="16" name="TextBox 15">
            <a:extLst>
              <a:ext uri="{FF2B5EF4-FFF2-40B4-BE49-F238E27FC236}">
                <a16:creationId xmlns:a16="http://schemas.microsoft.com/office/drawing/2014/main" xmlns="" id="{0CCCF981-947A-4C20-A5C2-E984033DA9A7}"/>
              </a:ext>
            </a:extLst>
          </p:cNvPr>
          <p:cNvSpPr txBox="1"/>
          <p:nvPr/>
        </p:nvSpPr>
        <p:spPr>
          <a:xfrm>
            <a:off x="933380" y="1083484"/>
            <a:ext cx="4029385" cy="584775"/>
          </a:xfrm>
          <a:prstGeom prst="rect">
            <a:avLst/>
          </a:prstGeom>
          <a:noFill/>
        </p:spPr>
        <p:txBody>
          <a:bodyPr wrap="square">
            <a:spAutoFit/>
          </a:bodyPr>
          <a:lstStyle/>
          <a:p>
            <a:pPr algn="l"/>
            <a:r>
              <a:rPr lang="en-IN" sz="3200" b="1" dirty="0" err="1">
                <a:solidFill>
                  <a:srgbClr val="25265E"/>
                </a:solidFill>
                <a:latin typeface="Times New Roman" panose="02020603050405020304" pitchFamily="18" charset="0"/>
                <a:cs typeface="Times New Roman" panose="02020603050405020304" pitchFamily="18" charset="0"/>
              </a:rPr>
              <a:t>goto</a:t>
            </a:r>
            <a:r>
              <a:rPr lang="en-IN" sz="3200" b="1" i="0" dirty="0">
                <a:solidFill>
                  <a:srgbClr val="25265E"/>
                </a:solidFill>
                <a:effectLst/>
                <a:latin typeface="Times New Roman" panose="02020603050405020304" pitchFamily="18" charset="0"/>
                <a:cs typeface="Times New Roman" panose="02020603050405020304" pitchFamily="18" charset="0"/>
              </a:rPr>
              <a:t> Statement</a:t>
            </a:r>
          </a:p>
        </p:txBody>
      </p:sp>
      <p:sp>
        <p:nvSpPr>
          <p:cNvPr id="3" name="TextBox 2">
            <a:extLst>
              <a:ext uri="{FF2B5EF4-FFF2-40B4-BE49-F238E27FC236}">
                <a16:creationId xmlns:a16="http://schemas.microsoft.com/office/drawing/2014/main" xmlns="" id="{76BA586F-6FFA-47B6-9867-6C38683D9BAC}"/>
              </a:ext>
            </a:extLst>
          </p:cNvPr>
          <p:cNvSpPr txBox="1"/>
          <p:nvPr/>
        </p:nvSpPr>
        <p:spPr>
          <a:xfrm>
            <a:off x="1514986" y="3267679"/>
            <a:ext cx="274319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Program</a:t>
            </a:r>
          </a:p>
        </p:txBody>
      </p:sp>
      <p:pic>
        <p:nvPicPr>
          <p:cNvPr id="7170" name="Picture 2" descr="Continue,goto and break statement - Progr@mming in C Language">
            <a:extLst>
              <a:ext uri="{FF2B5EF4-FFF2-40B4-BE49-F238E27FC236}">
                <a16:creationId xmlns:a16="http://schemas.microsoft.com/office/drawing/2014/main" xmlns="" id="{52D447C8-40CA-4CAC-B455-13B5B0DF80C7}"/>
              </a:ext>
            </a:extLst>
          </p:cNvPr>
          <p:cNvPicPr>
            <a:picLocks noChangeAspect="1" noChangeArrowheads="1" noCrop="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18851" y="583758"/>
            <a:ext cx="4390346" cy="58295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085342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9938F870-C21D-4B88-861E-4E211B268C8F}"/>
              </a:ext>
            </a:extLst>
          </p:cNvPr>
          <p:cNvSpPr>
            <a:spLocks noGrp="1"/>
          </p:cNvSpPr>
          <p:nvPr>
            <p:ph type="dt" sz="half" idx="10"/>
          </p:nvPr>
        </p:nvSpPr>
        <p:spPr/>
        <p:txBody>
          <a:bodyPr/>
          <a:lstStyle/>
          <a:p>
            <a:fld id="{15630DF6-BF9F-4B47-8E91-CC7EBC690B32}" type="datetime1">
              <a:rPr lang="en-IN" smtClean="0"/>
              <a:pPr/>
              <a:t>31-03-2022</a:t>
            </a:fld>
            <a:endParaRPr lang="en-IN"/>
          </a:p>
        </p:txBody>
      </p:sp>
      <p:sp>
        <p:nvSpPr>
          <p:cNvPr id="5" name="Footer Placeholder 4">
            <a:extLst>
              <a:ext uri="{FF2B5EF4-FFF2-40B4-BE49-F238E27FC236}">
                <a16:creationId xmlns:a16="http://schemas.microsoft.com/office/drawing/2014/main" xmlns="" id="{29034403-BD62-40E0-B655-42D16B025400}"/>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DF2AAAD9-7A37-4CAD-8901-A3545C086D48}"/>
              </a:ext>
            </a:extLst>
          </p:cNvPr>
          <p:cNvSpPr>
            <a:spLocks noGrp="1"/>
          </p:cNvSpPr>
          <p:nvPr>
            <p:ph type="sldNum" sz="quarter" idx="12"/>
          </p:nvPr>
        </p:nvSpPr>
        <p:spPr/>
        <p:txBody>
          <a:bodyPr/>
          <a:lstStyle/>
          <a:p>
            <a:fld id="{255459C0-66CB-4022-8EE4-11C643AB18D8}" type="slidenum">
              <a:rPr lang="en-IN" smtClean="0"/>
              <a:pPr/>
              <a:t>58</a:t>
            </a:fld>
            <a:endParaRPr lang="en-IN"/>
          </a:p>
        </p:txBody>
      </p:sp>
      <p:graphicFrame>
        <p:nvGraphicFramePr>
          <p:cNvPr id="7" name="Table 6">
            <a:extLst>
              <a:ext uri="{FF2B5EF4-FFF2-40B4-BE49-F238E27FC236}">
                <a16:creationId xmlns:a16="http://schemas.microsoft.com/office/drawing/2014/main" xmlns="" id="{F5BD8B7C-63AC-47AC-A533-32B7A89620F6}"/>
              </a:ext>
            </a:extLst>
          </p:cNvPr>
          <p:cNvGraphicFramePr>
            <a:graphicFrameLocks noGrp="1"/>
          </p:cNvGraphicFramePr>
          <p:nvPr>
            <p:extLst>
              <p:ext uri="{D42A27DB-BD31-4B8C-83A1-F6EECF244321}">
                <p14:modId xmlns:p14="http://schemas.microsoft.com/office/powerpoint/2010/main" xmlns="" val="3768878191"/>
              </p:ext>
            </p:extLst>
          </p:nvPr>
        </p:nvGraphicFramePr>
        <p:xfrm>
          <a:off x="194268" y="136525"/>
          <a:ext cx="11648544" cy="6775922"/>
        </p:xfrm>
        <a:graphic>
          <a:graphicData uri="http://schemas.openxmlformats.org/drawingml/2006/table">
            <a:tbl>
              <a:tblPr/>
              <a:tblGrid>
                <a:gridCol w="5824272">
                  <a:extLst>
                    <a:ext uri="{9D8B030D-6E8A-4147-A177-3AD203B41FA5}">
                      <a16:colId xmlns:a16="http://schemas.microsoft.com/office/drawing/2014/main" xmlns="" val="706368310"/>
                    </a:ext>
                  </a:extLst>
                </a:gridCol>
                <a:gridCol w="5824272">
                  <a:extLst>
                    <a:ext uri="{9D8B030D-6E8A-4147-A177-3AD203B41FA5}">
                      <a16:colId xmlns:a16="http://schemas.microsoft.com/office/drawing/2014/main" xmlns="" val="2732856085"/>
                    </a:ext>
                  </a:extLst>
                </a:gridCol>
              </a:tblGrid>
              <a:tr h="374088">
                <a:tc>
                  <a:txBody>
                    <a:bodyPr/>
                    <a:lstStyle/>
                    <a:p>
                      <a:pPr algn="ctr" fontAlgn="base"/>
                      <a:r>
                        <a:rPr lang="en-IN" sz="1600" b="1" dirty="0">
                          <a:effectLst/>
                          <a:latin typeface="Times New Roman" panose="02020603050405020304" pitchFamily="18" charset="0"/>
                          <a:cs typeface="Times New Roman" panose="02020603050405020304" pitchFamily="18" charset="0"/>
                        </a:rPr>
                        <a:t>Structured Programming</a:t>
                      </a:r>
                      <a:endParaRPr lang="en-IN" sz="1600" b="0" dirty="0">
                        <a:effectLst/>
                        <a:latin typeface="Times New Roman" panose="02020603050405020304" pitchFamily="18" charset="0"/>
                        <a:cs typeface="Times New Roman" panose="02020603050405020304" pitchFamily="18" charset="0"/>
                      </a:endParaRPr>
                    </a:p>
                  </a:txBody>
                  <a:tcPr marL="55715" marR="55715" marT="55715" marB="55715" anchor="ctr">
                    <a:lnL>
                      <a:noFill/>
                    </a:lnL>
                    <a:lnR>
                      <a:noFill/>
                    </a:lnR>
                    <a:lnT>
                      <a:noFill/>
                    </a:lnT>
                    <a:lnB>
                      <a:noFill/>
                    </a:lnB>
                    <a:solidFill>
                      <a:srgbClr val="FFFFFF">
                        <a:alpha val="60000"/>
                      </a:srgbClr>
                    </a:solidFill>
                  </a:tcPr>
                </a:tc>
                <a:tc>
                  <a:txBody>
                    <a:bodyPr/>
                    <a:lstStyle/>
                    <a:p>
                      <a:pPr algn="ctr" fontAlgn="base"/>
                      <a:r>
                        <a:rPr lang="en-IN" sz="1600" b="1">
                          <a:effectLst/>
                          <a:latin typeface="Times New Roman" panose="02020603050405020304" pitchFamily="18" charset="0"/>
                          <a:cs typeface="Times New Roman" panose="02020603050405020304" pitchFamily="18" charset="0"/>
                        </a:rPr>
                        <a:t>Unstructured Programming</a:t>
                      </a:r>
                      <a:endParaRPr lang="en-IN" sz="1600" b="0">
                        <a:effectLst/>
                        <a:latin typeface="Times New Roman" panose="02020603050405020304" pitchFamily="18" charset="0"/>
                        <a:cs typeface="Times New Roman" panose="02020603050405020304" pitchFamily="18" charset="0"/>
                      </a:endParaRPr>
                    </a:p>
                  </a:txBody>
                  <a:tcPr marL="55715" marR="55715" marT="55715" marB="55715" anchor="ctr">
                    <a:lnL>
                      <a:noFill/>
                    </a:lnL>
                    <a:lnR>
                      <a:noFill/>
                    </a:lnR>
                    <a:lnT>
                      <a:noFill/>
                    </a:lnT>
                    <a:lnB>
                      <a:noFill/>
                    </a:lnB>
                    <a:solidFill>
                      <a:srgbClr val="FFFFFF">
                        <a:alpha val="60000"/>
                      </a:srgbClr>
                    </a:solidFill>
                  </a:tcPr>
                </a:tc>
                <a:extLst>
                  <a:ext uri="{0D108BD9-81ED-4DB2-BD59-A6C34878D82A}">
                    <a16:rowId xmlns:a16="http://schemas.microsoft.com/office/drawing/2014/main" xmlns="" val="106971632"/>
                  </a:ext>
                </a:extLst>
              </a:tr>
              <a:tr h="413055">
                <a:tc>
                  <a:txBody>
                    <a:bodyPr/>
                    <a:lstStyle/>
                    <a:p>
                      <a:pPr algn="l" fontAlgn="base"/>
                      <a:r>
                        <a:rPr lang="en-US" sz="1600" b="0" dirty="0">
                          <a:effectLst/>
                          <a:latin typeface="Times New Roman" panose="02020603050405020304" pitchFamily="18" charset="0"/>
                          <a:cs typeface="Times New Roman" panose="02020603050405020304" pitchFamily="18" charset="0"/>
                        </a:rPr>
                        <a:t>It is basically a subset of procedural programs.  </a:t>
                      </a:r>
                    </a:p>
                  </a:txBody>
                  <a:tcPr marL="55715" marR="55715" marT="78001" marB="78001" anchor="ctr">
                    <a:lnL>
                      <a:noFill/>
                    </a:lnL>
                    <a:lnR>
                      <a:noFill/>
                    </a:lnR>
                    <a:lnT>
                      <a:noFill/>
                    </a:lnT>
                    <a:lnB>
                      <a:noFill/>
                    </a:lnB>
                    <a:solidFill>
                      <a:srgbClr val="FFFFFF">
                        <a:alpha val="60000"/>
                      </a:srgbClr>
                    </a:solidFill>
                  </a:tcPr>
                </a:tc>
                <a:tc>
                  <a:txBody>
                    <a:bodyPr/>
                    <a:lstStyle/>
                    <a:p>
                      <a:pPr algn="l" fontAlgn="base"/>
                      <a:r>
                        <a:rPr lang="en-US" sz="1600" b="0">
                          <a:effectLst/>
                          <a:latin typeface="Times New Roman" panose="02020603050405020304" pitchFamily="18" charset="0"/>
                          <a:cs typeface="Times New Roman" panose="02020603050405020304" pitchFamily="18" charset="0"/>
                        </a:rPr>
                        <a:t>It is basically a procedural program. </a:t>
                      </a:r>
                    </a:p>
                  </a:txBody>
                  <a:tcPr marL="55715" marR="55715" marT="78001" marB="78001" anchor="ctr">
                    <a:lnL>
                      <a:noFill/>
                    </a:lnL>
                    <a:lnR>
                      <a:noFill/>
                    </a:lnR>
                    <a:lnT>
                      <a:noFill/>
                    </a:lnT>
                    <a:lnB>
                      <a:noFill/>
                    </a:lnB>
                    <a:solidFill>
                      <a:srgbClr val="FFFFFF">
                        <a:alpha val="60000"/>
                      </a:srgbClr>
                    </a:solidFill>
                  </a:tcPr>
                </a:tc>
                <a:extLst>
                  <a:ext uri="{0D108BD9-81ED-4DB2-BD59-A6C34878D82A}">
                    <a16:rowId xmlns:a16="http://schemas.microsoft.com/office/drawing/2014/main" xmlns="" val="3472336065"/>
                  </a:ext>
                </a:extLst>
              </a:tr>
              <a:tr h="802730">
                <a:tc>
                  <a:txBody>
                    <a:bodyPr/>
                    <a:lstStyle/>
                    <a:p>
                      <a:pPr algn="l" fontAlgn="base"/>
                      <a:r>
                        <a:rPr lang="en-US" sz="1600" b="0" dirty="0">
                          <a:effectLst/>
                          <a:latin typeface="Times New Roman" panose="02020603050405020304" pitchFamily="18" charset="0"/>
                          <a:cs typeface="Times New Roman" panose="02020603050405020304" pitchFamily="18" charset="0"/>
                        </a:rPr>
                        <a:t>In this, programmers are allowed to code a program simply by dividing the program into modules or smaller units.</a:t>
                      </a:r>
                    </a:p>
                  </a:txBody>
                  <a:tcPr marL="55715" marR="55715" marT="78001" marB="78001" anchor="ctr">
                    <a:lnL>
                      <a:noFill/>
                    </a:lnL>
                    <a:lnR>
                      <a:noFill/>
                    </a:lnR>
                    <a:lnT>
                      <a:noFill/>
                    </a:lnT>
                    <a:lnB>
                      <a:noFill/>
                    </a:lnB>
                    <a:solidFill>
                      <a:srgbClr val="FFFFFF">
                        <a:alpha val="60000"/>
                      </a:srgbClr>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In this, programmers are not allowed code divide programs into small units. Instead, the program should be written as a single continuous block without any breakage.</a:t>
                      </a:r>
                    </a:p>
                  </a:txBody>
                  <a:tcPr marL="55715" marR="55715" marT="78001" marB="78001" anchor="ctr">
                    <a:lnL>
                      <a:noFill/>
                    </a:lnL>
                    <a:lnR>
                      <a:noFill/>
                    </a:lnR>
                    <a:lnT>
                      <a:noFill/>
                    </a:lnT>
                    <a:lnB>
                      <a:noFill/>
                    </a:lnB>
                    <a:solidFill>
                      <a:srgbClr val="FFFFFF">
                        <a:alpha val="60000"/>
                      </a:srgbClr>
                    </a:solidFill>
                  </a:tcPr>
                </a:tc>
                <a:extLst>
                  <a:ext uri="{0D108BD9-81ED-4DB2-BD59-A6C34878D82A}">
                    <a16:rowId xmlns:a16="http://schemas.microsoft.com/office/drawing/2014/main" xmlns="" val="3122902707"/>
                  </a:ext>
                </a:extLst>
              </a:tr>
              <a:tr h="607893">
                <a:tc>
                  <a:txBody>
                    <a:bodyPr/>
                    <a:lstStyle/>
                    <a:p>
                      <a:pPr algn="l" fontAlgn="base"/>
                      <a:r>
                        <a:rPr lang="en-US" sz="1600" b="0" dirty="0">
                          <a:effectLst/>
                          <a:latin typeface="Times New Roman" panose="02020603050405020304" pitchFamily="18" charset="0"/>
                          <a:cs typeface="Times New Roman" panose="02020603050405020304" pitchFamily="18" charset="0"/>
                        </a:rPr>
                        <a:t>It is more user-friendly and easy to understand as compared to unstructured programming.</a:t>
                      </a:r>
                    </a:p>
                  </a:txBody>
                  <a:tcPr marL="55715" marR="55715" marT="78001" marB="78001" anchor="ctr">
                    <a:lnL>
                      <a:noFill/>
                    </a:lnL>
                    <a:lnR>
                      <a:noFill/>
                    </a:lnR>
                    <a:lnT>
                      <a:noFill/>
                    </a:lnT>
                    <a:lnB>
                      <a:noFill/>
                    </a:lnB>
                    <a:solidFill>
                      <a:srgbClr val="FFFFFF">
                        <a:alpha val="60000"/>
                      </a:srgbClr>
                    </a:solidFill>
                  </a:tcPr>
                </a:tc>
                <a:tc>
                  <a:txBody>
                    <a:bodyPr/>
                    <a:lstStyle/>
                    <a:p>
                      <a:pPr algn="l" fontAlgn="base"/>
                      <a:r>
                        <a:rPr lang="en-US" sz="1600" b="0">
                          <a:effectLst/>
                          <a:latin typeface="Times New Roman" panose="02020603050405020304" pitchFamily="18" charset="0"/>
                          <a:cs typeface="Times New Roman" panose="02020603050405020304" pitchFamily="18" charset="0"/>
                        </a:rPr>
                        <a:t>It is less user-friendly and little hard to understand as compared to structured programming.</a:t>
                      </a:r>
                    </a:p>
                  </a:txBody>
                  <a:tcPr marL="55715" marR="55715" marT="78001" marB="78001" anchor="ctr">
                    <a:lnL>
                      <a:noFill/>
                    </a:lnL>
                    <a:lnR>
                      <a:noFill/>
                    </a:lnR>
                    <a:lnT>
                      <a:noFill/>
                    </a:lnT>
                    <a:lnB>
                      <a:noFill/>
                    </a:lnB>
                    <a:solidFill>
                      <a:srgbClr val="FFFFFF">
                        <a:alpha val="60000"/>
                      </a:srgbClr>
                    </a:solidFill>
                  </a:tcPr>
                </a:tc>
                <a:extLst>
                  <a:ext uri="{0D108BD9-81ED-4DB2-BD59-A6C34878D82A}">
                    <a16:rowId xmlns:a16="http://schemas.microsoft.com/office/drawing/2014/main" xmlns="" val="3892394807"/>
                  </a:ext>
                </a:extLst>
              </a:tr>
              <a:tr h="413055">
                <a:tc>
                  <a:txBody>
                    <a:bodyPr/>
                    <a:lstStyle/>
                    <a:p>
                      <a:pPr algn="l" fontAlgn="base"/>
                      <a:r>
                        <a:rPr lang="en-US" sz="1600" b="0" dirty="0">
                          <a:effectLst/>
                          <a:latin typeface="Times New Roman" panose="02020603050405020304" pitchFamily="18" charset="0"/>
                          <a:cs typeface="Times New Roman" panose="02020603050405020304" pitchFamily="18" charset="0"/>
                        </a:rPr>
                        <a:t>It is easier to learn and follow.</a:t>
                      </a:r>
                    </a:p>
                  </a:txBody>
                  <a:tcPr marL="55715" marR="55715" marT="78001" marB="78001" anchor="ctr">
                    <a:lnL>
                      <a:noFill/>
                    </a:lnL>
                    <a:lnR>
                      <a:noFill/>
                    </a:lnR>
                    <a:lnT>
                      <a:noFill/>
                    </a:lnT>
                    <a:lnB>
                      <a:noFill/>
                    </a:lnB>
                    <a:solidFill>
                      <a:srgbClr val="FFFFFF">
                        <a:alpha val="60000"/>
                      </a:srgbClr>
                    </a:solidFill>
                  </a:tcPr>
                </a:tc>
                <a:tc>
                  <a:txBody>
                    <a:bodyPr/>
                    <a:lstStyle/>
                    <a:p>
                      <a:pPr algn="l" fontAlgn="base"/>
                      <a:r>
                        <a:rPr lang="en-US" sz="1600" b="0">
                          <a:effectLst/>
                          <a:latin typeface="Times New Roman" panose="02020603050405020304" pitchFamily="18" charset="0"/>
                          <a:cs typeface="Times New Roman" panose="02020603050405020304" pitchFamily="18" charset="0"/>
                        </a:rPr>
                        <a:t>It is difficult to learn and follow</a:t>
                      </a:r>
                    </a:p>
                  </a:txBody>
                  <a:tcPr marL="55715" marR="55715" marT="78001" marB="78001" anchor="ctr">
                    <a:lnL>
                      <a:noFill/>
                    </a:lnL>
                    <a:lnR>
                      <a:noFill/>
                    </a:lnR>
                    <a:lnT>
                      <a:noFill/>
                    </a:lnT>
                    <a:lnB>
                      <a:noFill/>
                    </a:lnB>
                    <a:solidFill>
                      <a:srgbClr val="FFFFFF">
                        <a:alpha val="60000"/>
                      </a:srgbClr>
                    </a:solidFill>
                  </a:tcPr>
                </a:tc>
                <a:extLst>
                  <a:ext uri="{0D108BD9-81ED-4DB2-BD59-A6C34878D82A}">
                    <a16:rowId xmlns:a16="http://schemas.microsoft.com/office/drawing/2014/main" xmlns="" val="2883720009"/>
                  </a:ext>
                </a:extLst>
              </a:tr>
              <a:tr h="607893">
                <a:tc>
                  <a:txBody>
                    <a:bodyPr/>
                    <a:lstStyle/>
                    <a:p>
                      <a:pPr algn="l" fontAlgn="base"/>
                      <a:r>
                        <a:rPr lang="en-US" sz="1600" b="0">
                          <a:effectLst/>
                          <a:latin typeface="Times New Roman" panose="02020603050405020304" pitchFamily="18" charset="0"/>
                          <a:cs typeface="Times New Roman" panose="02020603050405020304" pitchFamily="18" charset="0"/>
                        </a:rPr>
                        <a:t>Its advantages include reduce complexity, facilitate debugging, increase programmer productivity programs, etc.</a:t>
                      </a:r>
                    </a:p>
                  </a:txBody>
                  <a:tcPr marL="55715" marR="55715" marT="78001" marB="78001" anchor="ctr">
                    <a:lnL>
                      <a:noFill/>
                    </a:lnL>
                    <a:lnR>
                      <a:noFill/>
                    </a:lnR>
                    <a:lnT>
                      <a:noFill/>
                    </a:lnT>
                    <a:lnB>
                      <a:noFill/>
                    </a:lnB>
                    <a:solidFill>
                      <a:srgbClr val="FFFFFF">
                        <a:alpha val="60000"/>
                      </a:srgbClr>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Its advantages include its speed. </a:t>
                      </a:r>
                    </a:p>
                  </a:txBody>
                  <a:tcPr marL="55715" marR="55715" marT="78001" marB="78001" anchor="ctr">
                    <a:lnL>
                      <a:noFill/>
                    </a:lnL>
                    <a:lnR>
                      <a:noFill/>
                    </a:lnR>
                    <a:lnT>
                      <a:noFill/>
                    </a:lnT>
                    <a:lnB>
                      <a:noFill/>
                    </a:lnB>
                    <a:solidFill>
                      <a:srgbClr val="FFFFFF">
                        <a:alpha val="60000"/>
                      </a:srgbClr>
                    </a:solidFill>
                  </a:tcPr>
                </a:tc>
                <a:extLst>
                  <a:ext uri="{0D108BD9-81ED-4DB2-BD59-A6C34878D82A}">
                    <a16:rowId xmlns:a16="http://schemas.microsoft.com/office/drawing/2014/main" xmlns="" val="442927549"/>
                  </a:ext>
                </a:extLst>
              </a:tr>
              <a:tr h="607893">
                <a:tc>
                  <a:txBody>
                    <a:bodyPr/>
                    <a:lstStyle/>
                    <a:p>
                      <a:pPr algn="l" fontAlgn="base"/>
                      <a:r>
                        <a:rPr lang="en-US" sz="1600" b="0">
                          <a:effectLst/>
                          <a:latin typeface="Times New Roman" panose="02020603050405020304" pitchFamily="18" charset="0"/>
                          <a:cs typeface="Times New Roman" panose="02020603050405020304" pitchFamily="18" charset="0"/>
                        </a:rPr>
                        <a:t>Such programs can be used for small and medium-scale projects and also for complex projects. </a:t>
                      </a:r>
                    </a:p>
                  </a:txBody>
                  <a:tcPr marL="55715" marR="55715" marT="78001" marB="78001" anchor="ctr">
                    <a:lnL>
                      <a:noFill/>
                    </a:lnL>
                    <a:lnR>
                      <a:noFill/>
                    </a:lnR>
                    <a:lnT>
                      <a:noFill/>
                    </a:lnT>
                    <a:lnB>
                      <a:noFill/>
                    </a:lnB>
                    <a:solidFill>
                      <a:srgbClr val="FFFFFF">
                        <a:alpha val="60000"/>
                      </a:srgbClr>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Such programs cannot be used for medium and complex projects. Instead, they can be used for small and easier projects. </a:t>
                      </a:r>
                    </a:p>
                  </a:txBody>
                  <a:tcPr marL="55715" marR="55715" marT="78001" marB="78001" anchor="ctr">
                    <a:lnL>
                      <a:noFill/>
                    </a:lnL>
                    <a:lnR>
                      <a:noFill/>
                    </a:lnR>
                    <a:lnT>
                      <a:noFill/>
                    </a:lnT>
                    <a:lnB>
                      <a:noFill/>
                    </a:lnB>
                    <a:solidFill>
                      <a:srgbClr val="FFFFFF">
                        <a:alpha val="60000"/>
                      </a:srgbClr>
                    </a:solidFill>
                  </a:tcPr>
                </a:tc>
                <a:extLst>
                  <a:ext uri="{0D108BD9-81ED-4DB2-BD59-A6C34878D82A}">
                    <a16:rowId xmlns:a16="http://schemas.microsoft.com/office/drawing/2014/main" xmlns="" val="3819246204"/>
                  </a:ext>
                </a:extLst>
              </a:tr>
              <a:tr h="413055">
                <a:tc>
                  <a:txBody>
                    <a:bodyPr/>
                    <a:lstStyle/>
                    <a:p>
                      <a:pPr algn="l" fontAlgn="base"/>
                      <a:r>
                        <a:rPr lang="en-US" sz="1600" b="0">
                          <a:effectLst/>
                          <a:latin typeface="Times New Roman" panose="02020603050405020304" pitchFamily="18" charset="0"/>
                          <a:cs typeface="Times New Roman" panose="02020603050405020304" pitchFamily="18" charset="0"/>
                        </a:rPr>
                        <a:t>These programs do not allow code duplication.</a:t>
                      </a:r>
                    </a:p>
                  </a:txBody>
                  <a:tcPr marL="55715" marR="55715" marT="78001" marB="78001" anchor="ctr">
                    <a:lnL>
                      <a:noFill/>
                    </a:lnL>
                    <a:lnR>
                      <a:noFill/>
                    </a:lnR>
                    <a:lnT>
                      <a:noFill/>
                    </a:lnT>
                    <a:lnB>
                      <a:noFill/>
                    </a:lnB>
                    <a:solidFill>
                      <a:srgbClr val="FFFFFF">
                        <a:alpha val="60000"/>
                      </a:srgbClr>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These programs allow code duplication.  </a:t>
                      </a:r>
                    </a:p>
                  </a:txBody>
                  <a:tcPr marL="55715" marR="55715" marT="78001" marB="78001" anchor="ctr">
                    <a:lnL>
                      <a:noFill/>
                    </a:lnL>
                    <a:lnR>
                      <a:noFill/>
                    </a:lnR>
                    <a:lnT>
                      <a:noFill/>
                    </a:lnT>
                    <a:lnB>
                      <a:noFill/>
                    </a:lnB>
                    <a:solidFill>
                      <a:srgbClr val="FFFFFF">
                        <a:alpha val="60000"/>
                      </a:srgbClr>
                    </a:solidFill>
                  </a:tcPr>
                </a:tc>
                <a:extLst>
                  <a:ext uri="{0D108BD9-81ED-4DB2-BD59-A6C34878D82A}">
                    <a16:rowId xmlns:a16="http://schemas.microsoft.com/office/drawing/2014/main" xmlns="" val="2553127568"/>
                  </a:ext>
                </a:extLst>
              </a:tr>
              <a:tr h="607893">
                <a:tc>
                  <a:txBody>
                    <a:bodyPr/>
                    <a:lstStyle/>
                    <a:p>
                      <a:pPr algn="l" fontAlgn="base"/>
                      <a:r>
                        <a:rPr lang="en-US" sz="1600" b="0">
                          <a:effectLst/>
                          <a:latin typeface="Times New Roman" panose="02020603050405020304" pitchFamily="18" charset="0"/>
                          <a:cs typeface="Times New Roman" panose="02020603050405020304" pitchFamily="18" charset="0"/>
                        </a:rPr>
                        <a:t>Structured programs use a greater number of data types as compared to unstructured programs.</a:t>
                      </a:r>
                    </a:p>
                  </a:txBody>
                  <a:tcPr marL="55715" marR="55715" marT="78001" marB="78001" anchor="ctr">
                    <a:lnL>
                      <a:noFill/>
                    </a:lnL>
                    <a:lnR>
                      <a:noFill/>
                    </a:lnR>
                    <a:lnT>
                      <a:noFill/>
                    </a:lnT>
                    <a:lnB>
                      <a:noFill/>
                    </a:lnB>
                    <a:solidFill>
                      <a:srgbClr val="FFFFFF">
                        <a:alpha val="60000"/>
                      </a:srgbClr>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Unstructured programs use a limited number of data types as compared to structured programs.  </a:t>
                      </a:r>
                    </a:p>
                  </a:txBody>
                  <a:tcPr marL="55715" marR="55715" marT="78001" marB="78001" anchor="ctr">
                    <a:lnL>
                      <a:noFill/>
                    </a:lnL>
                    <a:lnR>
                      <a:noFill/>
                    </a:lnR>
                    <a:lnT>
                      <a:noFill/>
                    </a:lnT>
                    <a:lnB>
                      <a:noFill/>
                    </a:lnB>
                    <a:solidFill>
                      <a:srgbClr val="FFFFFF">
                        <a:alpha val="60000"/>
                      </a:srgbClr>
                    </a:solidFill>
                  </a:tcPr>
                </a:tc>
                <a:extLst>
                  <a:ext uri="{0D108BD9-81ED-4DB2-BD59-A6C34878D82A}">
                    <a16:rowId xmlns:a16="http://schemas.microsoft.com/office/drawing/2014/main" xmlns="" val="1531066031"/>
                  </a:ext>
                </a:extLst>
              </a:tr>
              <a:tr h="413055">
                <a:tc>
                  <a:txBody>
                    <a:bodyPr/>
                    <a:lstStyle/>
                    <a:p>
                      <a:pPr algn="l" fontAlgn="base"/>
                      <a:r>
                        <a:rPr lang="en-US" sz="1600" b="0">
                          <a:effectLst/>
                          <a:latin typeface="Times New Roman" panose="02020603050405020304" pitchFamily="18" charset="0"/>
                          <a:cs typeface="Times New Roman" panose="02020603050405020304" pitchFamily="18" charset="0"/>
                        </a:rPr>
                        <a:t>It does not use </a:t>
                      </a:r>
                      <a:r>
                        <a:rPr lang="en-US" sz="1600" b="0" u="sng">
                          <a:effectLst/>
                          <a:latin typeface="Times New Roman" panose="02020603050405020304" pitchFamily="18" charset="0"/>
                          <a:cs typeface="Times New Roman" panose="02020603050405020304" pitchFamily="18" charset="0"/>
                          <a:hlinkClick r:id="rId2"/>
                        </a:rPr>
                        <a:t>GOTO</a:t>
                      </a:r>
                      <a:r>
                        <a:rPr lang="en-US" sz="1600" b="0">
                          <a:effectLst/>
                          <a:latin typeface="Times New Roman" panose="02020603050405020304" pitchFamily="18" charset="0"/>
                          <a:cs typeface="Times New Roman" panose="02020603050405020304" pitchFamily="18" charset="0"/>
                        </a:rPr>
                        <a:t> to control the flow of execution. Instead, it uses loops.  </a:t>
                      </a:r>
                    </a:p>
                  </a:txBody>
                  <a:tcPr marL="55715" marR="55715" marT="78001" marB="78001" anchor="ctr">
                    <a:lnL>
                      <a:noFill/>
                    </a:lnL>
                    <a:lnR>
                      <a:noFill/>
                    </a:lnR>
                    <a:lnT>
                      <a:noFill/>
                    </a:lnT>
                    <a:lnB>
                      <a:noFill/>
                    </a:lnB>
                    <a:solidFill>
                      <a:srgbClr val="FFFFFF">
                        <a:alpha val="60000"/>
                      </a:srgbClr>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It uses GOTO to control the flow of execution.</a:t>
                      </a:r>
                    </a:p>
                  </a:txBody>
                  <a:tcPr marL="55715" marR="55715" marT="78001" marB="78001" anchor="ctr">
                    <a:lnL>
                      <a:noFill/>
                    </a:lnL>
                    <a:lnR>
                      <a:noFill/>
                    </a:lnR>
                    <a:lnT>
                      <a:noFill/>
                    </a:lnT>
                    <a:lnB>
                      <a:noFill/>
                    </a:lnB>
                    <a:solidFill>
                      <a:srgbClr val="FFFFFF">
                        <a:alpha val="60000"/>
                      </a:srgbClr>
                    </a:solidFill>
                  </a:tcPr>
                </a:tc>
                <a:extLst>
                  <a:ext uri="{0D108BD9-81ED-4DB2-BD59-A6C34878D82A}">
                    <a16:rowId xmlns:a16="http://schemas.microsoft.com/office/drawing/2014/main" xmlns="" val="840632788"/>
                  </a:ext>
                </a:extLst>
              </a:tr>
              <a:tr h="413055">
                <a:tc>
                  <a:txBody>
                    <a:bodyPr/>
                    <a:lstStyle/>
                    <a:p>
                      <a:pPr algn="l" fontAlgn="base"/>
                      <a:r>
                        <a:rPr lang="en-IN" sz="1600" b="0">
                          <a:effectLst/>
                          <a:latin typeface="Times New Roman" panose="02020603050405020304" pitchFamily="18" charset="0"/>
                          <a:cs typeface="Times New Roman" panose="02020603050405020304" pitchFamily="18" charset="0"/>
                        </a:rPr>
                        <a:t>It produces readable code.</a:t>
                      </a:r>
                    </a:p>
                  </a:txBody>
                  <a:tcPr marL="55715" marR="55715" marT="78001" marB="78001" anchor="ctr">
                    <a:lnL>
                      <a:noFill/>
                    </a:lnL>
                    <a:lnR>
                      <a:noFill/>
                    </a:lnR>
                    <a:lnT>
                      <a:noFill/>
                    </a:lnT>
                    <a:lnB>
                      <a:noFill/>
                    </a:lnB>
                    <a:solidFill>
                      <a:srgbClr val="FFFFFF">
                        <a:alpha val="60000"/>
                      </a:srgbClr>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It hardly produces readable code.</a:t>
                      </a:r>
                    </a:p>
                  </a:txBody>
                  <a:tcPr marL="55715" marR="55715" marT="78001" marB="78001" anchor="ctr">
                    <a:lnL>
                      <a:noFill/>
                    </a:lnL>
                    <a:lnR>
                      <a:noFill/>
                    </a:lnR>
                    <a:lnT>
                      <a:noFill/>
                    </a:lnT>
                    <a:lnB>
                      <a:noFill/>
                    </a:lnB>
                    <a:solidFill>
                      <a:srgbClr val="FFFFFF">
                        <a:alpha val="60000"/>
                      </a:srgbClr>
                    </a:solidFill>
                  </a:tcPr>
                </a:tc>
                <a:extLst>
                  <a:ext uri="{0D108BD9-81ED-4DB2-BD59-A6C34878D82A}">
                    <a16:rowId xmlns:a16="http://schemas.microsoft.com/office/drawing/2014/main" xmlns="" val="3295758542"/>
                  </a:ext>
                </a:extLst>
              </a:tr>
              <a:tr h="413055">
                <a:tc>
                  <a:txBody>
                    <a:bodyPr/>
                    <a:lstStyle/>
                    <a:p>
                      <a:pPr algn="l" fontAlgn="base"/>
                      <a:r>
                        <a:rPr lang="en-US" sz="1600" b="0">
                          <a:effectLst/>
                          <a:latin typeface="Times New Roman" panose="02020603050405020304" pitchFamily="18" charset="0"/>
                          <a:cs typeface="Times New Roman" panose="02020603050405020304" pitchFamily="18" charset="0"/>
                        </a:rPr>
                        <a:t>It does not provide full freedom to programmers to program as they want.  </a:t>
                      </a:r>
                    </a:p>
                  </a:txBody>
                  <a:tcPr marL="55715" marR="55715" marT="78001" marB="78001" anchor="ctr">
                    <a:lnL>
                      <a:noFill/>
                    </a:lnL>
                    <a:lnR>
                      <a:noFill/>
                    </a:lnR>
                    <a:lnT>
                      <a:noFill/>
                    </a:lnT>
                    <a:lnB>
                      <a:noFill/>
                    </a:lnB>
                    <a:solidFill>
                      <a:srgbClr val="FFFFFF">
                        <a:alpha val="60000"/>
                      </a:srgbClr>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It provides full freedom to programmers to program as they want.</a:t>
                      </a:r>
                    </a:p>
                  </a:txBody>
                  <a:tcPr marL="55715" marR="55715" marT="78001" marB="78001" anchor="ctr">
                    <a:lnL>
                      <a:noFill/>
                    </a:lnL>
                    <a:lnR>
                      <a:noFill/>
                    </a:lnR>
                    <a:lnT>
                      <a:noFill/>
                    </a:lnT>
                    <a:lnB>
                      <a:noFill/>
                    </a:lnB>
                    <a:solidFill>
                      <a:srgbClr val="FFFFFF">
                        <a:alpha val="60000"/>
                      </a:srgbClr>
                    </a:solidFill>
                  </a:tcPr>
                </a:tc>
                <a:extLst>
                  <a:ext uri="{0D108BD9-81ED-4DB2-BD59-A6C34878D82A}">
                    <a16:rowId xmlns:a16="http://schemas.microsoft.com/office/drawing/2014/main" xmlns="" val="1722559487"/>
                  </a:ext>
                </a:extLst>
              </a:tr>
            </a:tbl>
          </a:graphicData>
        </a:graphic>
      </p:graphicFrame>
    </p:spTree>
    <p:extLst>
      <p:ext uri="{BB962C8B-B14F-4D97-AF65-F5344CB8AC3E}">
        <p14:creationId xmlns:p14="http://schemas.microsoft.com/office/powerpoint/2010/main" xmlns="" val="16908377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627850" y="1922980"/>
            <a:ext cx="4560584" cy="1128068"/>
          </a:xfrm>
        </p:spPr>
        <p:txBody>
          <a:bodyPr anchor="ctr">
            <a:normAutofit/>
          </a:bodyPr>
          <a:lstStyle/>
          <a:p>
            <a:r>
              <a:rPr lang="en-IN" sz="2500" b="1" dirty="0"/>
              <a:t/>
            </a:r>
            <a:br>
              <a:rPr lang="en-IN" sz="2500" b="1" dirty="0"/>
            </a:b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xmlns="" id="{9F8DCEEC-D7B0-4DA3-A6B1-18CE311A34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09001E-3916-492F-9F81-377A4470BCA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31-03-2022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5211B04F-A3E9-4758-8873-A68B8F188E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JSPM's RSCOE</a:t>
            </a:r>
          </a:p>
        </p:txBody>
      </p:sp>
      <p:sp>
        <p:nvSpPr>
          <p:cNvPr id="6" name="Slide Number Placeholder 5">
            <a:extLst>
              <a:ext uri="{FF2B5EF4-FFF2-40B4-BE49-F238E27FC236}">
                <a16:creationId xmlns:a16="http://schemas.microsoft.com/office/drawing/2014/main" xmlns="" id="{12433A62-38B9-48C9-B59C-87EB9DE5D1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5459C0-66CB-4022-8EE4-11C643AB18D8}"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xmlns="" id="{39F2A1D1-5EEE-4C04-BF58-2AC188F9B6F1}"/>
              </a:ext>
            </a:extLst>
          </p:cNvPr>
          <p:cNvSpPr txBox="1"/>
          <p:nvPr/>
        </p:nvSpPr>
        <p:spPr>
          <a:xfrm>
            <a:off x="7086600" y="2487014"/>
            <a:ext cx="300990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800" b="1" i="0" u="none" strike="noStrike" kern="1200" cap="none" spc="0" normalizeH="0" baseline="0" noProof="0" dirty="0">
                <a:ln>
                  <a:noFill/>
                </a:ln>
                <a:solidFill>
                  <a:prstClr val="black"/>
                </a:solidFill>
                <a:effectLst/>
                <a:uLnTx/>
                <a:uFillTx/>
                <a:latin typeface="Calibri" panose="020F0502020204030204"/>
                <a:ea typeface="+mn-ea"/>
                <a:cs typeface="+mn-cs"/>
              </a:rPr>
              <a:t>Thank You!</a:t>
            </a:r>
          </a:p>
        </p:txBody>
      </p:sp>
    </p:spTree>
    <p:extLst>
      <p:ext uri="{BB962C8B-B14F-4D97-AF65-F5344CB8AC3E}">
        <p14:creationId xmlns:p14="http://schemas.microsoft.com/office/powerpoint/2010/main" xmlns="" val="1664881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2EB42-64B2-4A23-BB9F-5B53821E2A49}"/>
              </a:ext>
            </a:extLst>
          </p:cNvPr>
          <p:cNvSpPr>
            <a:spLocks noGrp="1"/>
          </p:cNvSpPr>
          <p:nvPr>
            <p:ph type="title"/>
          </p:nvPr>
        </p:nvSpPr>
        <p:spPr/>
        <p:txBody>
          <a:bodyPr/>
          <a:lstStyle/>
          <a:p>
            <a:pPr algn="ctr"/>
            <a:r>
              <a:rPr lang="en-US" b="1" dirty="0">
                <a:solidFill>
                  <a:schemeClr val="accent2">
                    <a:lumMod val="50000"/>
                  </a:schemeClr>
                </a:solidFill>
              </a:rPr>
              <a:t>C Input Output (I/O)</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B399927F-943C-4952-9FDE-6C436ADC0D55}"/>
              </a:ext>
            </a:extLst>
          </p:cNvPr>
          <p:cNvSpPr>
            <a:spLocks noGrp="1"/>
          </p:cNvSpPr>
          <p:nvPr>
            <p:ph idx="1"/>
          </p:nvPr>
        </p:nvSpPr>
        <p:spPr>
          <a:xfrm>
            <a:off x="838200" y="1825625"/>
            <a:ext cx="1781175" cy="3175000"/>
          </a:xfrm>
        </p:spPr>
        <p:txBody>
          <a:bodyPr/>
          <a:lstStyle/>
          <a:p>
            <a:pPr marL="0" indent="0" algn="just">
              <a:buNone/>
            </a:pPr>
            <a:r>
              <a:rPr lang="en-IN" b="1" i="0" dirty="0">
                <a:solidFill>
                  <a:srgbClr val="25265E"/>
                </a:solidFill>
                <a:effectLst/>
                <a:latin typeface="Times New Roman" panose="02020603050405020304" pitchFamily="18" charset="0"/>
                <a:cs typeface="Times New Roman" panose="02020603050405020304" pitchFamily="18" charset="0"/>
              </a:rPr>
              <a:t> C Input</a:t>
            </a:r>
          </a:p>
          <a:p>
            <a:pPr marL="0" indent="0" algn="just">
              <a:buNone/>
            </a:pPr>
            <a:endParaRPr lang="en-IN" b="1" dirty="0">
              <a:solidFill>
                <a:srgbClr val="25265E"/>
              </a:solidFill>
              <a:latin typeface="Times New Roman" panose="02020603050405020304" pitchFamily="18" charset="0"/>
              <a:cs typeface="Times New Roman" panose="02020603050405020304" pitchFamily="18" charset="0"/>
            </a:endParaRPr>
          </a:p>
          <a:p>
            <a:pPr marL="0" indent="0" algn="just">
              <a:buNone/>
            </a:pPr>
            <a:endParaRPr lang="en-IN" b="1" dirty="0">
              <a:solidFill>
                <a:srgbClr val="25265E"/>
              </a:solidFill>
              <a:latin typeface="Times New Roman" panose="02020603050405020304" pitchFamily="18" charset="0"/>
              <a:cs typeface="Times New Roman" panose="02020603050405020304" pitchFamily="18" charset="0"/>
            </a:endParaRPr>
          </a:p>
          <a:p>
            <a:pPr marL="0" indent="0" algn="just">
              <a:buNone/>
            </a:pPr>
            <a:endParaRPr lang="en-IN" b="1" i="0" dirty="0">
              <a:solidFill>
                <a:srgbClr val="25265E"/>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7947565F-331F-4852-B03B-F49ABBC733D7}"/>
              </a:ext>
            </a:extLst>
          </p:cNvPr>
          <p:cNvSpPr>
            <a:spLocks noGrp="1"/>
          </p:cNvSpPr>
          <p:nvPr>
            <p:ph type="dt" sz="half" idx="10"/>
          </p:nvPr>
        </p:nvSpPr>
        <p:spPr/>
        <p:txBody>
          <a:bodyPr/>
          <a:lstStyle/>
          <a:p>
            <a:fld id="{15630DF6-BF9F-4B47-8E91-CC7EBC690B32}" type="datetime1">
              <a:rPr lang="en-IN" smtClean="0"/>
              <a:pPr/>
              <a:t>31-03-2022</a:t>
            </a:fld>
            <a:endParaRPr lang="en-IN"/>
          </a:p>
        </p:txBody>
      </p:sp>
      <p:sp>
        <p:nvSpPr>
          <p:cNvPr id="5" name="Footer Placeholder 4">
            <a:extLst>
              <a:ext uri="{FF2B5EF4-FFF2-40B4-BE49-F238E27FC236}">
                <a16:creationId xmlns:a16="http://schemas.microsoft.com/office/drawing/2014/main" xmlns="" id="{5A9BD42E-0EAA-4F94-80E3-3B0CDB46CE66}"/>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8406496C-2586-461A-BA48-19DFB8554B6A}"/>
              </a:ext>
            </a:extLst>
          </p:cNvPr>
          <p:cNvSpPr>
            <a:spLocks noGrp="1"/>
          </p:cNvSpPr>
          <p:nvPr>
            <p:ph type="sldNum" sz="quarter" idx="12"/>
          </p:nvPr>
        </p:nvSpPr>
        <p:spPr/>
        <p:txBody>
          <a:bodyPr/>
          <a:lstStyle/>
          <a:p>
            <a:fld id="{255459C0-66CB-4022-8EE4-11C643AB18D8}" type="slidenum">
              <a:rPr lang="en-IN" smtClean="0"/>
              <a:pPr/>
              <a:t>6</a:t>
            </a:fld>
            <a:endParaRPr lang="en-IN"/>
          </a:p>
        </p:txBody>
      </p:sp>
      <p:pic>
        <p:nvPicPr>
          <p:cNvPr id="9" name="Picture 8">
            <a:extLst>
              <a:ext uri="{FF2B5EF4-FFF2-40B4-BE49-F238E27FC236}">
                <a16:creationId xmlns:a16="http://schemas.microsoft.com/office/drawing/2014/main" xmlns="" id="{2D89CCCE-4B24-4FE1-8150-03D559161427}"/>
              </a:ext>
            </a:extLst>
          </p:cNvPr>
          <p:cNvPicPr>
            <a:picLocks noChangeAspect="1"/>
          </p:cNvPicPr>
          <p:nvPr/>
        </p:nvPicPr>
        <p:blipFill>
          <a:blip r:embed="rId2" cstate="print"/>
          <a:stretch>
            <a:fillRect/>
          </a:stretch>
        </p:blipFill>
        <p:spPr>
          <a:xfrm>
            <a:off x="2895601" y="1917699"/>
            <a:ext cx="7381874" cy="4111625"/>
          </a:xfrm>
          <a:prstGeom prst="rect">
            <a:avLst/>
          </a:prstGeom>
        </p:spPr>
      </p:pic>
    </p:spTree>
    <p:extLst>
      <p:ext uri="{BB962C8B-B14F-4D97-AF65-F5344CB8AC3E}">
        <p14:creationId xmlns:p14="http://schemas.microsoft.com/office/powerpoint/2010/main" xmlns="" val="3683534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2EB42-64B2-4A23-BB9F-5B53821E2A49}"/>
              </a:ext>
            </a:extLst>
          </p:cNvPr>
          <p:cNvSpPr>
            <a:spLocks noGrp="1"/>
          </p:cNvSpPr>
          <p:nvPr>
            <p:ph type="title"/>
          </p:nvPr>
        </p:nvSpPr>
        <p:spPr/>
        <p:txBody>
          <a:bodyPr/>
          <a:lstStyle/>
          <a:p>
            <a:pPr algn="ctr"/>
            <a:r>
              <a:rPr lang="en-US" b="1" dirty="0">
                <a:solidFill>
                  <a:schemeClr val="accent2">
                    <a:lumMod val="50000"/>
                  </a:schemeClr>
                </a:solidFill>
              </a:rPr>
              <a:t>C Input Output (I/O)</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B399927F-943C-4952-9FDE-6C436ADC0D55}"/>
              </a:ext>
            </a:extLst>
          </p:cNvPr>
          <p:cNvSpPr>
            <a:spLocks noGrp="1"/>
          </p:cNvSpPr>
          <p:nvPr>
            <p:ph idx="1"/>
          </p:nvPr>
        </p:nvSpPr>
        <p:spPr>
          <a:xfrm>
            <a:off x="838200" y="1825625"/>
            <a:ext cx="1781175" cy="3175000"/>
          </a:xfrm>
        </p:spPr>
        <p:txBody>
          <a:bodyPr/>
          <a:lstStyle/>
          <a:p>
            <a:pPr marL="0" indent="0" algn="just">
              <a:buNone/>
            </a:pPr>
            <a:r>
              <a:rPr lang="en-IN" b="1" i="0" dirty="0">
                <a:solidFill>
                  <a:srgbClr val="25265E"/>
                </a:solidFill>
                <a:effectLst/>
                <a:latin typeface="Times New Roman" panose="02020603050405020304" pitchFamily="18" charset="0"/>
                <a:cs typeface="Times New Roman" panose="02020603050405020304" pitchFamily="18" charset="0"/>
              </a:rPr>
              <a:t> C Input</a:t>
            </a:r>
          </a:p>
          <a:p>
            <a:pPr marL="0" indent="0" algn="just">
              <a:buNone/>
            </a:pPr>
            <a:endParaRPr lang="en-IN" b="1" dirty="0">
              <a:solidFill>
                <a:srgbClr val="25265E"/>
              </a:solidFill>
              <a:latin typeface="Times New Roman" panose="02020603050405020304" pitchFamily="18" charset="0"/>
              <a:cs typeface="Times New Roman" panose="02020603050405020304" pitchFamily="18" charset="0"/>
            </a:endParaRPr>
          </a:p>
          <a:p>
            <a:pPr marL="0" indent="0" algn="just">
              <a:buNone/>
            </a:pPr>
            <a:endParaRPr lang="en-IN" b="1" dirty="0">
              <a:solidFill>
                <a:srgbClr val="25265E"/>
              </a:solidFill>
              <a:latin typeface="Times New Roman" panose="02020603050405020304" pitchFamily="18" charset="0"/>
              <a:cs typeface="Times New Roman" panose="02020603050405020304" pitchFamily="18" charset="0"/>
            </a:endParaRPr>
          </a:p>
          <a:p>
            <a:pPr marL="0" indent="0" algn="just">
              <a:buNone/>
            </a:pPr>
            <a:endParaRPr lang="en-IN" b="1" i="0" dirty="0">
              <a:solidFill>
                <a:srgbClr val="25265E"/>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7947565F-331F-4852-B03B-F49ABBC733D7}"/>
              </a:ext>
            </a:extLst>
          </p:cNvPr>
          <p:cNvSpPr>
            <a:spLocks noGrp="1"/>
          </p:cNvSpPr>
          <p:nvPr>
            <p:ph type="dt" sz="half" idx="10"/>
          </p:nvPr>
        </p:nvSpPr>
        <p:spPr/>
        <p:txBody>
          <a:bodyPr/>
          <a:lstStyle/>
          <a:p>
            <a:fld id="{15630DF6-BF9F-4B47-8E91-CC7EBC690B32}" type="datetime1">
              <a:rPr lang="en-IN" smtClean="0"/>
              <a:pPr/>
              <a:t>31-03-2022</a:t>
            </a:fld>
            <a:endParaRPr lang="en-IN"/>
          </a:p>
        </p:txBody>
      </p:sp>
      <p:sp>
        <p:nvSpPr>
          <p:cNvPr id="5" name="Footer Placeholder 4">
            <a:extLst>
              <a:ext uri="{FF2B5EF4-FFF2-40B4-BE49-F238E27FC236}">
                <a16:creationId xmlns:a16="http://schemas.microsoft.com/office/drawing/2014/main" xmlns="" id="{5A9BD42E-0EAA-4F94-80E3-3B0CDB46CE66}"/>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8406496C-2586-461A-BA48-19DFB8554B6A}"/>
              </a:ext>
            </a:extLst>
          </p:cNvPr>
          <p:cNvSpPr>
            <a:spLocks noGrp="1"/>
          </p:cNvSpPr>
          <p:nvPr>
            <p:ph type="sldNum" sz="quarter" idx="12"/>
          </p:nvPr>
        </p:nvSpPr>
        <p:spPr/>
        <p:txBody>
          <a:bodyPr/>
          <a:lstStyle/>
          <a:p>
            <a:fld id="{255459C0-66CB-4022-8EE4-11C643AB18D8}" type="slidenum">
              <a:rPr lang="en-IN" smtClean="0"/>
              <a:pPr/>
              <a:t>7</a:t>
            </a:fld>
            <a:endParaRPr lang="en-IN"/>
          </a:p>
        </p:txBody>
      </p:sp>
      <p:pic>
        <p:nvPicPr>
          <p:cNvPr id="8" name="Picture 7">
            <a:extLst>
              <a:ext uri="{FF2B5EF4-FFF2-40B4-BE49-F238E27FC236}">
                <a16:creationId xmlns:a16="http://schemas.microsoft.com/office/drawing/2014/main" xmlns="" id="{7C623E36-C797-44DD-9B55-995AFFB3FBC6}"/>
              </a:ext>
            </a:extLst>
          </p:cNvPr>
          <p:cNvPicPr>
            <a:picLocks noChangeAspect="1"/>
          </p:cNvPicPr>
          <p:nvPr/>
        </p:nvPicPr>
        <p:blipFill>
          <a:blip r:embed="rId2" cstate="print"/>
          <a:stretch>
            <a:fillRect/>
          </a:stretch>
        </p:blipFill>
        <p:spPr>
          <a:xfrm>
            <a:off x="2871787" y="2128044"/>
            <a:ext cx="6981825" cy="3790950"/>
          </a:xfrm>
          <a:prstGeom prst="rect">
            <a:avLst/>
          </a:prstGeom>
        </p:spPr>
      </p:pic>
    </p:spTree>
    <p:extLst>
      <p:ext uri="{BB962C8B-B14F-4D97-AF65-F5344CB8AC3E}">
        <p14:creationId xmlns:p14="http://schemas.microsoft.com/office/powerpoint/2010/main" xmlns="" val="1717654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2EB42-64B2-4A23-BB9F-5B53821E2A49}"/>
              </a:ext>
            </a:extLst>
          </p:cNvPr>
          <p:cNvSpPr>
            <a:spLocks noGrp="1"/>
          </p:cNvSpPr>
          <p:nvPr>
            <p:ph type="title"/>
          </p:nvPr>
        </p:nvSpPr>
        <p:spPr/>
        <p:txBody>
          <a:bodyPr/>
          <a:lstStyle/>
          <a:p>
            <a:pPr algn="ctr"/>
            <a:r>
              <a:rPr lang="en-US" b="1" dirty="0">
                <a:solidFill>
                  <a:schemeClr val="accent2">
                    <a:lumMod val="50000"/>
                  </a:schemeClr>
                </a:solidFill>
              </a:rPr>
              <a:t>C Input Output (I/O)</a:t>
            </a:r>
            <a:endParaRPr lang="en-IN" b="1" dirty="0">
              <a:solidFill>
                <a:schemeClr val="accent2">
                  <a:lumMod val="50000"/>
                </a:schemeClr>
              </a:solidFill>
            </a:endParaRPr>
          </a:p>
        </p:txBody>
      </p:sp>
      <p:sp>
        <p:nvSpPr>
          <p:cNvPr id="4" name="Date Placeholder 3">
            <a:extLst>
              <a:ext uri="{FF2B5EF4-FFF2-40B4-BE49-F238E27FC236}">
                <a16:creationId xmlns:a16="http://schemas.microsoft.com/office/drawing/2014/main" xmlns="" id="{7947565F-331F-4852-B03B-F49ABBC733D7}"/>
              </a:ext>
            </a:extLst>
          </p:cNvPr>
          <p:cNvSpPr>
            <a:spLocks noGrp="1"/>
          </p:cNvSpPr>
          <p:nvPr>
            <p:ph type="dt" sz="half" idx="10"/>
          </p:nvPr>
        </p:nvSpPr>
        <p:spPr/>
        <p:txBody>
          <a:bodyPr/>
          <a:lstStyle/>
          <a:p>
            <a:fld id="{15630DF6-BF9F-4B47-8E91-CC7EBC690B32}" type="datetime1">
              <a:rPr lang="en-IN" smtClean="0"/>
              <a:pPr/>
              <a:t>31-03-2022</a:t>
            </a:fld>
            <a:endParaRPr lang="en-IN"/>
          </a:p>
        </p:txBody>
      </p:sp>
      <p:sp>
        <p:nvSpPr>
          <p:cNvPr id="5" name="Footer Placeholder 4">
            <a:extLst>
              <a:ext uri="{FF2B5EF4-FFF2-40B4-BE49-F238E27FC236}">
                <a16:creationId xmlns:a16="http://schemas.microsoft.com/office/drawing/2014/main" xmlns="" id="{5A9BD42E-0EAA-4F94-80E3-3B0CDB46CE66}"/>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8406496C-2586-461A-BA48-19DFB8554B6A}"/>
              </a:ext>
            </a:extLst>
          </p:cNvPr>
          <p:cNvSpPr>
            <a:spLocks noGrp="1"/>
          </p:cNvSpPr>
          <p:nvPr>
            <p:ph type="sldNum" sz="quarter" idx="12"/>
          </p:nvPr>
        </p:nvSpPr>
        <p:spPr/>
        <p:txBody>
          <a:bodyPr/>
          <a:lstStyle/>
          <a:p>
            <a:fld id="{255459C0-66CB-4022-8EE4-11C643AB18D8}" type="slidenum">
              <a:rPr lang="en-IN" smtClean="0"/>
              <a:pPr/>
              <a:t>8</a:t>
            </a:fld>
            <a:endParaRPr lang="en-IN"/>
          </a:p>
        </p:txBody>
      </p:sp>
      <p:sp>
        <p:nvSpPr>
          <p:cNvPr id="13" name="TextBox 12">
            <a:extLst>
              <a:ext uri="{FF2B5EF4-FFF2-40B4-BE49-F238E27FC236}">
                <a16:creationId xmlns:a16="http://schemas.microsoft.com/office/drawing/2014/main" xmlns="" id="{97C608E6-4823-4C26-8B4F-A82FC3376A54}"/>
              </a:ext>
            </a:extLst>
          </p:cNvPr>
          <p:cNvSpPr txBox="1"/>
          <p:nvPr/>
        </p:nvSpPr>
        <p:spPr>
          <a:xfrm>
            <a:off x="1066800" y="2112139"/>
            <a:ext cx="6096000" cy="369331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void main() </a:t>
            </a: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This code will run properly </a:t>
            </a:r>
          </a:p>
          <a:p>
            <a:r>
              <a:rPr lang="en-US" sz="2400" dirty="0">
                <a:latin typeface="Times New Roman" panose="02020603050405020304" pitchFamily="18" charset="0"/>
                <a:cs typeface="Times New Roman" panose="02020603050405020304" pitchFamily="18" charset="0"/>
              </a:rPr>
              <a:t>	// but in the end, </a:t>
            </a:r>
          </a:p>
          <a:p>
            <a:r>
              <a:rPr lang="en-US" sz="2400" dirty="0">
                <a:latin typeface="Times New Roman" panose="02020603050405020304" pitchFamily="18" charset="0"/>
                <a:cs typeface="Times New Roman" panose="02020603050405020304" pitchFamily="18" charset="0"/>
              </a:rPr>
              <a:t>	// it will demand an exit code.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("It works fine"); </a:t>
            </a:r>
          </a:p>
          <a:p>
            <a:r>
              <a:rPr lang="en-US" dirty="0"/>
              <a:t>} </a:t>
            </a:r>
          </a:p>
        </p:txBody>
      </p:sp>
    </p:spTree>
    <p:extLst>
      <p:ext uri="{BB962C8B-B14F-4D97-AF65-F5344CB8AC3E}">
        <p14:creationId xmlns:p14="http://schemas.microsoft.com/office/powerpoint/2010/main" xmlns="" val="3142317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421678-9E1B-475F-A44D-35FB09CB501D}"/>
              </a:ext>
            </a:extLst>
          </p:cNvPr>
          <p:cNvSpPr>
            <a:spLocks noGrp="1"/>
          </p:cNvSpPr>
          <p:nvPr>
            <p:ph type="title"/>
          </p:nvPr>
        </p:nvSpPr>
        <p:spPr>
          <a:xfrm>
            <a:off x="589560" y="856180"/>
            <a:ext cx="4560584" cy="1128068"/>
          </a:xfrm>
        </p:spPr>
        <p:txBody>
          <a:bodyPr anchor="ctr">
            <a:normAutofit fontScale="90000"/>
          </a:bodyPr>
          <a:lstStyle/>
          <a:p>
            <a:r>
              <a:rPr lang="en-IN" sz="2500" b="1" dirty="0"/>
              <a:t/>
            </a:r>
            <a:br>
              <a:rPr lang="en-IN" sz="2500" b="1" dirty="0"/>
            </a:br>
            <a:r>
              <a:rPr lang="en-IN" sz="4000" b="1" dirty="0">
                <a:latin typeface="Times New Roman" panose="02020603050405020304" pitchFamily="18" charset="0"/>
                <a:cs typeface="Times New Roman" panose="02020603050405020304" pitchFamily="18" charset="0"/>
              </a:rPr>
              <a:t>Control Structures</a:t>
            </a:r>
            <a:r>
              <a:rPr lang="en-IN" sz="2500" b="1" dirty="0"/>
              <a:t/>
            </a:r>
            <a:br>
              <a:rPr lang="en-IN" sz="2500" b="1" dirty="0"/>
            </a:br>
            <a:endParaRPr lang="en-IN" sz="2500" dirty="0"/>
          </a:p>
        </p:txBody>
      </p:sp>
      <p:grpSp>
        <p:nvGrpSpPr>
          <p:cNvPr id="1029"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3AF691A-D62F-4B47-A3A8-51AFBF97FB29}"/>
              </a:ext>
            </a:extLst>
          </p:cNvPr>
          <p:cNvSpPr>
            <a:spLocks noGrp="1"/>
          </p:cNvSpPr>
          <p:nvPr>
            <p:ph idx="1"/>
          </p:nvPr>
        </p:nvSpPr>
        <p:spPr>
          <a:xfrm>
            <a:off x="590719" y="2330505"/>
            <a:ext cx="4559425" cy="3979585"/>
          </a:xfrm>
        </p:spPr>
        <p:txBody>
          <a:bodyPr anchor="ctr">
            <a:normAutofit/>
          </a:bodyPr>
          <a:lstStyle/>
          <a:p>
            <a:pPr algn="just"/>
            <a:r>
              <a:rPr lang="en-US" sz="3200" dirty="0">
                <a:effectLst/>
                <a:latin typeface="inherit"/>
              </a:rPr>
              <a:t>Control structures are used to alter the flow of execution of the program.</a:t>
            </a:r>
            <a:r>
              <a:rPr lang="en-US" sz="3200" dirty="0">
                <a:effectLst/>
                <a:latin typeface="IBM Plex Sans"/>
              </a:rPr>
              <a:t> </a:t>
            </a:r>
          </a:p>
          <a:p>
            <a:pPr marL="0" indent="0">
              <a:buNone/>
            </a:pPr>
            <a:endParaRPr lang="en-IN" sz="2000" dirty="0"/>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art, diagram, box and whisker chart&#10;&#10;Description automatically generated">
            <a:extLst>
              <a:ext uri="{FF2B5EF4-FFF2-40B4-BE49-F238E27FC236}">
                <a16:creationId xmlns:a16="http://schemas.microsoft.com/office/drawing/2014/main" xmlns="" id="{EFF3CAB3-4CB1-4660-BC1F-B7240875B6B7}"/>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9766" r="-1" b="16318"/>
          <a:stretch/>
        </p:blipFill>
        <p:spPr bwMode="auto">
          <a:xfrm>
            <a:off x="5977788" y="799352"/>
            <a:ext cx="5425410" cy="525929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Date Placeholder 3">
            <a:extLst>
              <a:ext uri="{FF2B5EF4-FFF2-40B4-BE49-F238E27FC236}">
                <a16:creationId xmlns:a16="http://schemas.microsoft.com/office/drawing/2014/main" xmlns="" id="{D8981BBE-0DD9-4092-862E-EAD32B123B2B}"/>
              </a:ext>
            </a:extLst>
          </p:cNvPr>
          <p:cNvSpPr>
            <a:spLocks noGrp="1"/>
          </p:cNvSpPr>
          <p:nvPr>
            <p:ph type="dt" sz="half" idx="10"/>
          </p:nvPr>
        </p:nvSpPr>
        <p:spPr/>
        <p:txBody>
          <a:bodyPr/>
          <a:lstStyle/>
          <a:p>
            <a:fld id="{FCBE1499-07E2-4759-A2FC-DE3FBD261197}" type="datetime1">
              <a:rPr lang="en-IN" smtClean="0"/>
              <a:pPr/>
              <a:t>31-03-2022</a:t>
            </a:fld>
            <a:endParaRPr lang="en-IN"/>
          </a:p>
        </p:txBody>
      </p:sp>
      <p:sp>
        <p:nvSpPr>
          <p:cNvPr id="5" name="Footer Placeholder 4">
            <a:extLst>
              <a:ext uri="{FF2B5EF4-FFF2-40B4-BE49-F238E27FC236}">
                <a16:creationId xmlns:a16="http://schemas.microsoft.com/office/drawing/2014/main" xmlns="" id="{071972FB-9044-446B-87B9-8ACB5002EBFB}"/>
              </a:ext>
            </a:extLst>
          </p:cNvPr>
          <p:cNvSpPr>
            <a:spLocks noGrp="1"/>
          </p:cNvSpPr>
          <p:nvPr>
            <p:ph type="ftr" sz="quarter" idx="11"/>
          </p:nvPr>
        </p:nvSpPr>
        <p:spPr/>
        <p:txBody>
          <a:bodyPr/>
          <a:lstStyle/>
          <a:p>
            <a:r>
              <a:rPr lang="en-IN"/>
              <a:t>JSPM's RSCOE</a:t>
            </a:r>
          </a:p>
        </p:txBody>
      </p:sp>
      <p:sp>
        <p:nvSpPr>
          <p:cNvPr id="6" name="Slide Number Placeholder 5">
            <a:extLst>
              <a:ext uri="{FF2B5EF4-FFF2-40B4-BE49-F238E27FC236}">
                <a16:creationId xmlns:a16="http://schemas.microsoft.com/office/drawing/2014/main" xmlns="" id="{0047EB38-D782-41C2-A891-91ABDD302EE2}"/>
              </a:ext>
            </a:extLst>
          </p:cNvPr>
          <p:cNvSpPr>
            <a:spLocks noGrp="1"/>
          </p:cNvSpPr>
          <p:nvPr>
            <p:ph type="sldNum" sz="quarter" idx="12"/>
          </p:nvPr>
        </p:nvSpPr>
        <p:spPr/>
        <p:txBody>
          <a:bodyPr/>
          <a:lstStyle/>
          <a:p>
            <a:fld id="{255459C0-66CB-4022-8EE4-11C643AB18D8}" type="slidenum">
              <a:rPr lang="en-IN" smtClean="0"/>
              <a:pPr/>
              <a:t>9</a:t>
            </a:fld>
            <a:endParaRPr lang="en-IN"/>
          </a:p>
        </p:txBody>
      </p:sp>
    </p:spTree>
    <p:extLst>
      <p:ext uri="{BB962C8B-B14F-4D97-AF65-F5344CB8AC3E}">
        <p14:creationId xmlns:p14="http://schemas.microsoft.com/office/powerpoint/2010/main" xmlns="" val="1961905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2448</Words>
  <Application>Microsoft Office PowerPoint</Application>
  <PresentationFormat>Custom</PresentationFormat>
  <Paragraphs>598</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UNIT II</vt:lpstr>
      <vt:lpstr>C Input Output (I/O)</vt:lpstr>
      <vt:lpstr>C Input Output (I/O)</vt:lpstr>
      <vt:lpstr>C Input Output (I/O)</vt:lpstr>
      <vt:lpstr>C Input Output (I/O)</vt:lpstr>
      <vt:lpstr>C Input Output (I/O)</vt:lpstr>
      <vt:lpstr>C Input Output (I/O)</vt:lpstr>
      <vt:lpstr>C Input Output (I/O)</vt:lpstr>
      <vt:lpstr> Control Structures </vt:lpstr>
      <vt:lpstr>Slide 10</vt:lpstr>
      <vt:lpstr>Slide 11</vt:lpstr>
      <vt:lpstr>Slide 12</vt:lpstr>
      <vt:lpstr> Control Structures </vt:lpstr>
      <vt:lpstr>Slide 14</vt:lpstr>
      <vt:lpstr> Control Structures: If-Else </vt:lpstr>
      <vt:lpstr>Slide 16</vt:lpstr>
      <vt:lpstr> Control Structures: If-Else </vt:lpstr>
      <vt:lpstr>Slide 18</vt:lpstr>
      <vt:lpstr>Control Structures: Nested If..else statement </vt:lpstr>
      <vt:lpstr> Control Structures: Nested If..else statement </vt:lpstr>
      <vt:lpstr> Control Structures: if-else-if ladder in C </vt:lpstr>
      <vt:lpstr> Control Structures: if-else-if ladder in C </vt:lpstr>
      <vt:lpstr> Control Structures: if-else-if ladder in C </vt:lpstr>
      <vt:lpstr> Control Structures: if-else-if ladder in C </vt:lpstr>
      <vt:lpstr> Control Structures: Switch Case</vt:lpstr>
      <vt:lpstr> Control Structures: Switch Case</vt:lpstr>
      <vt:lpstr> Control Structures: Switch Case</vt:lpstr>
      <vt:lpstr> Control Structures: Switch Case</vt:lpstr>
      <vt:lpstr> Control Structures: Switch Case</vt:lpstr>
      <vt:lpstr> Control Structures: Loops </vt:lpstr>
      <vt:lpstr> Control Structures: Loops </vt:lpstr>
      <vt:lpstr> Control Structures: Loops </vt:lpstr>
      <vt:lpstr> Control Structures: Loops </vt:lpstr>
      <vt:lpstr> Control Structures: Loops </vt:lpstr>
      <vt:lpstr> Control Structures: Loops </vt:lpstr>
      <vt:lpstr> Control Structures: Loops </vt:lpstr>
      <vt:lpstr> Control Structures: Loops </vt:lpstr>
      <vt:lpstr> Control Structures: Loops </vt:lpstr>
      <vt:lpstr> Control Structures: Loops </vt:lpstr>
      <vt:lpstr>Slide 40</vt:lpstr>
      <vt:lpstr> Control Structures: Loops </vt:lpstr>
      <vt:lpstr> Control Structures: Loops </vt:lpstr>
      <vt:lpstr> Control Structures: Loops </vt:lpstr>
      <vt:lpstr>Slide 44</vt:lpstr>
      <vt:lpstr>Slide 45</vt:lpstr>
      <vt:lpstr> Control Structures: Loops </vt:lpstr>
      <vt:lpstr>  </vt:lpstr>
      <vt:lpstr>  </vt:lpstr>
      <vt:lpstr>  </vt:lpstr>
      <vt:lpstr>  </vt:lpstr>
      <vt:lpstr>  </vt:lpstr>
      <vt:lpstr>  </vt:lpstr>
      <vt:lpstr>  </vt:lpstr>
      <vt:lpstr>  </vt:lpstr>
      <vt:lpstr>  </vt:lpstr>
      <vt:lpstr>  </vt:lpstr>
      <vt:lpstr>  </vt:lpstr>
      <vt:lpstr>Slide 58</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Amruta Hingmire</dc:creator>
  <cp:lastModifiedBy>vaishnavi</cp:lastModifiedBy>
  <cp:revision>92</cp:revision>
  <dcterms:created xsi:type="dcterms:W3CDTF">2021-02-25T17:06:28Z</dcterms:created>
  <dcterms:modified xsi:type="dcterms:W3CDTF">2022-03-31T15:02:18Z</dcterms:modified>
</cp:coreProperties>
</file>