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321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5" r:id="rId35"/>
    <p:sldId id="326" r:id="rId36"/>
    <p:sldId id="323" r:id="rId37"/>
    <p:sldId id="324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10" r:id="rId52"/>
    <p:sldId id="311" r:id="rId53"/>
    <p:sldId id="312" r:id="rId54"/>
    <p:sldId id="313" r:id="rId55"/>
    <p:sldId id="314" r:id="rId56"/>
    <p:sldId id="315" r:id="rId57"/>
    <p:sldId id="317" r:id="rId58"/>
    <p:sldId id="318" r:id="rId59"/>
    <p:sldId id="328" r:id="rId60"/>
    <p:sldId id="319" r:id="rId61"/>
    <p:sldId id="329" r:id="rId62"/>
    <p:sldId id="316" r:id="rId63"/>
    <p:sldId id="330" r:id="rId64"/>
    <p:sldId id="331" r:id="rId65"/>
    <p:sldId id="33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03" autoAdjust="0"/>
  </p:normalViewPr>
  <p:slideViewPr>
    <p:cSldViewPr>
      <p:cViewPr varScale="1">
        <p:scale>
          <a:sx n="56" d="100"/>
          <a:sy n="56" d="100"/>
        </p:scale>
        <p:origin x="15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8789-0CDB-44F6-8BEF-1F3765268E96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F363-DC22-4809-8A2E-6A7721A9A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2453D-225D-4FD4-9642-C3369FB568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1C53D-6022-487A-B580-E39680C7EF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68F857-1EDB-4B75-8E29-3A91CC9C9B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6E475-971A-473D-B003-0CFA9D8BBB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77DCD-0F2E-4B0C-A949-107FB18926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F6F8F-30E1-4317-B0D1-87546F4C32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692FA-AC34-41E7-A289-EEB3A5737F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27FC1-0D51-414D-B2AD-5FC9463BF3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A094D-0685-4B74-BC2F-8F8D0DDC16E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F60CC-7436-4D0C-A1A8-CDAED0BA92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098658-2DF3-4F7F-9D1B-9F8E77BEB0DF}" type="datetime1">
              <a:rPr lang="en-US" smtClean="0"/>
              <a:t>6/17/2021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JSPM's RSCOE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95CE-12D4-4383-9A98-DAD99118F14E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6890-51CE-4322-866E-B60565ADE0F8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562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52600"/>
            <a:ext cx="83058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23EE-3222-4544-A3C2-0754384B1866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72C97-C20B-45F0-97C5-77EB1A726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64273-0298-4B2E-BB36-FC4612AB28C4}" type="datetime1">
              <a:rPr lang="en-US" altLang="zh-TW" smtClean="0"/>
              <a:t>6/17/2021</a:t>
            </a:fld>
            <a:endParaRPr lang="en-US" altLang="zh-TW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JSPM's RSCOE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6BC48-1501-44FF-A1C8-5BAE3C4CA1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62E0-9ABD-47A4-A8E0-9B46D936A4A9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FA2C-E0FE-40F2-84ED-D7918F164B2C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D264-57D8-44D9-8AD7-6828974356B2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6FF9-1D85-4DB0-BC94-C976675636C0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D34-9F51-4A72-8BA4-8E84A54BB987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1A5-39A1-498D-BE79-5B1F8195FDB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3DE9DC0-4445-459C-9183-29FAB0A2DB64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931D01-3A4C-4A70-B0E9-D286F5D5172F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JSPM's RSCOE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F4E8AF-E9FA-47B3-9036-C87A7C7E439A}" type="datetime1">
              <a:rPr lang="en-US" smtClean="0"/>
              <a:t>6/17/2021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JSPM's RSCOE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5BB8F2-E525-4306-9A11-523246CD3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6F82-DCCF-4B48-9DA5-833913613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[CS1104]: Data Structure and 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DD425-3823-401F-9225-E22398700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104B-3429-4025-AC8F-969417F4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9081-70C8-4411-B230-53F6F19DF3D5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AB20-02F1-4DA8-9671-638EA72D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CF999-162B-45C8-BEF9-E3B85CC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7343775" cy="302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b="1"/>
              <a:t>Example 1.1 [</a:t>
            </a:r>
            <a:r>
              <a:rPr lang="en-US" altLang="zh-TW" sz="2400" b="1" i="1"/>
              <a:t>Selection sort</a:t>
            </a:r>
            <a:r>
              <a:rPr lang="en-US" altLang="zh-TW" sz="2400" b="1"/>
              <a:t>]:</a:t>
            </a:r>
            <a:endParaRPr lang="en-US" altLang="zh-TW" sz="2400"/>
          </a:p>
          <a:p>
            <a:pPr lvl="1">
              <a:lnSpc>
                <a:spcPct val="80000"/>
              </a:lnSpc>
            </a:pPr>
            <a:r>
              <a:rPr lang="en-US" altLang="zh-TW" sz="2000"/>
              <a:t>From those integers that are currently unsorted, find the smallest and place it next in the sorted list.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/>
              <a:t>	  i 	[0]	[1]	[2]	[3]	[4]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-		</a:t>
            </a:r>
            <a:r>
              <a:rPr lang="en-US" altLang="zh-TW" sz="2000">
                <a:solidFill>
                  <a:srgbClr val="EED410"/>
                </a:solidFill>
              </a:rPr>
              <a:t>30	10	50	40	20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0		10</a:t>
            </a:r>
            <a:r>
              <a:rPr lang="en-US" altLang="zh-TW" sz="2000">
                <a:solidFill>
                  <a:schemeClr val="bg2"/>
                </a:solidFill>
              </a:rPr>
              <a:t>	</a:t>
            </a:r>
            <a:r>
              <a:rPr lang="en-US" altLang="zh-TW" sz="2000">
                <a:solidFill>
                  <a:srgbClr val="EED410"/>
                </a:solidFill>
              </a:rPr>
              <a:t>30	50	40	20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1		10	20</a:t>
            </a:r>
            <a:r>
              <a:rPr lang="en-US" altLang="zh-TW" sz="2000">
                <a:solidFill>
                  <a:schemeClr val="bg2"/>
                </a:solidFill>
              </a:rPr>
              <a:t>	</a:t>
            </a:r>
            <a:r>
              <a:rPr lang="en-US" altLang="zh-TW" sz="2000">
                <a:solidFill>
                  <a:srgbClr val="EED410"/>
                </a:solidFill>
              </a:rPr>
              <a:t>40	50	30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2		10	20	30</a:t>
            </a:r>
            <a:r>
              <a:rPr lang="en-US" altLang="zh-TW" sz="2000">
                <a:solidFill>
                  <a:schemeClr val="bg2"/>
                </a:solidFill>
              </a:rPr>
              <a:t>	</a:t>
            </a:r>
            <a:r>
              <a:rPr lang="en-US" altLang="zh-TW" sz="2000">
                <a:solidFill>
                  <a:srgbClr val="EED410"/>
                </a:solidFill>
              </a:rPr>
              <a:t>40	50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/>
              <a:t>3		10	20	30	40</a:t>
            </a:r>
            <a:r>
              <a:rPr lang="en-US" altLang="zh-TW" sz="2000">
                <a:solidFill>
                  <a:schemeClr val="bg2"/>
                </a:solidFill>
              </a:rPr>
              <a:t>	</a:t>
            </a:r>
            <a:r>
              <a:rPr lang="en-US" altLang="zh-TW" sz="2000">
                <a:solidFill>
                  <a:srgbClr val="EED410"/>
                </a:solidFill>
              </a:rPr>
              <a:t>50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364537" cy="8651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1.2 Algorithm Specification (3/10)</a:t>
            </a:r>
          </a:p>
        </p:txBody>
      </p:sp>
      <p:pic>
        <p:nvPicPr>
          <p:cNvPr id="21507" name="Picture 4" descr="progra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3897313"/>
            <a:ext cx="8893175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B0999-6B44-4CD8-BDC8-E0ACBD32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300C-B01C-4AFE-8C8B-5096856AFC56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33CEF-A830-4A83-BB7F-B4E82D2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FC203-532D-44F3-897D-B58DBC48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Correct</a:t>
            </a:r>
          </a:p>
          <a:p>
            <a:pPr lvl="1">
              <a:lnSpc>
                <a:spcPct val="90000"/>
              </a:lnSpc>
            </a:pPr>
            <a:r>
              <a:rPr lang="en-US"/>
              <a:t>always returns the desired output for all legal instances of the problem.</a:t>
            </a:r>
          </a:p>
          <a:p>
            <a:pPr>
              <a:lnSpc>
                <a:spcPct val="90000"/>
              </a:lnSpc>
            </a:pPr>
            <a:r>
              <a:rPr lang="en-US"/>
              <a:t>Unambiguous</a:t>
            </a:r>
          </a:p>
          <a:p>
            <a:pPr>
              <a:lnSpc>
                <a:spcPct val="90000"/>
              </a:lnSpc>
            </a:pPr>
            <a:r>
              <a:rPr lang="en-US"/>
              <a:t>Precise</a:t>
            </a:r>
          </a:p>
          <a:p>
            <a:pPr>
              <a:lnSpc>
                <a:spcPct val="90000"/>
              </a:lnSpc>
            </a:pPr>
            <a:r>
              <a:rPr lang="en-US"/>
              <a:t>Efficient</a:t>
            </a:r>
          </a:p>
          <a:p>
            <a:pPr lvl="1">
              <a:lnSpc>
                <a:spcPct val="90000"/>
              </a:lnSpc>
            </a:pPr>
            <a:r>
              <a:rPr lang="en-US"/>
              <a:t>Can be measured in terms of</a:t>
            </a:r>
          </a:p>
          <a:p>
            <a:pPr lvl="2">
              <a:lnSpc>
                <a:spcPct val="90000"/>
              </a:lnSpc>
            </a:pPr>
            <a:r>
              <a:rPr lang="en-US"/>
              <a:t>Time</a:t>
            </a:r>
          </a:p>
          <a:p>
            <a:pPr lvl="2">
              <a:lnSpc>
                <a:spcPct val="90000"/>
              </a:lnSpc>
            </a:pPr>
            <a:r>
              <a:rPr lang="en-US"/>
              <a:t>Space</a:t>
            </a:r>
          </a:p>
          <a:p>
            <a:pPr lvl="1">
              <a:lnSpc>
                <a:spcPct val="90000"/>
              </a:lnSpc>
            </a:pPr>
            <a:r>
              <a:rPr lang="en-US"/>
              <a:t>Time tends to be more important</a:t>
            </a:r>
          </a:p>
        </p:txBody>
      </p:sp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838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Important Properties of Algorithms</a:t>
            </a:r>
          </a:p>
        </p:txBody>
      </p:sp>
      <p:sp>
        <p:nvSpPr>
          <p:cNvPr id="22532" name="Line 7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CED21-B954-4763-8CC8-3A09ABD1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3746-EDF5-4B92-9C90-D5182D12FE62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0C19E-4B0F-4EEE-B555-19ECABAA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D4FB3-EDD4-49DE-B838-9F94E60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  <a:p>
            <a:r>
              <a:rPr lang="en-US"/>
              <a:t>A single algorithm can be represented in many ways:</a:t>
            </a:r>
          </a:p>
          <a:p>
            <a:pPr lvl="1"/>
            <a:r>
              <a:rPr lang="en-US"/>
              <a:t>Formulas: F = (9/5)C + 32</a:t>
            </a:r>
          </a:p>
          <a:p>
            <a:pPr lvl="1"/>
            <a:r>
              <a:rPr lang="en-US"/>
              <a:t>Words: Multiply the Celsius by 9/5 and add 32.</a:t>
            </a:r>
          </a:p>
          <a:p>
            <a:pPr lvl="1"/>
            <a:r>
              <a:rPr lang="en-US"/>
              <a:t>Flow Charts.</a:t>
            </a:r>
          </a:p>
          <a:p>
            <a:pPr lvl="1"/>
            <a:r>
              <a:rPr lang="en-US"/>
              <a:t>Pseudo-code.</a:t>
            </a:r>
          </a:p>
          <a:p>
            <a:r>
              <a:rPr lang="en-US"/>
              <a:t>In each case, the algorithm stays the same; the implementation differs!</a:t>
            </a:r>
          </a:p>
        </p:txBody>
      </p:sp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Representation of Algorithms</a:t>
            </a:r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74556-1DBF-4EA8-BDC3-299260E4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5987-4861-4CD8-9539-F0AD854AF940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4AF22-6766-4B63-8B72-33F8635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1FA6-F534-4F4F-A925-02FF27A5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A program is a representation of an algorithm</a:t>
            </a:r>
            <a:br>
              <a:rPr lang="en-US"/>
            </a:br>
            <a:r>
              <a:rPr lang="en-US"/>
              <a:t>designed for computer applications.</a:t>
            </a:r>
          </a:p>
          <a:p>
            <a:pPr lvl="1"/>
            <a:endParaRPr lang="en-US"/>
          </a:p>
          <a:p>
            <a:pPr lvl="1"/>
            <a:r>
              <a:rPr lang="en-US"/>
              <a:t>Process: Activity of executing a program, or execute the algorithm represented by the program</a:t>
            </a:r>
          </a:p>
          <a:p>
            <a:pPr lvl="1"/>
            <a:endParaRPr lang="en-US"/>
          </a:p>
          <a:p>
            <a:pPr lvl="1"/>
            <a:r>
              <a:rPr lang="en-US">
                <a:sym typeface="Wingdings" pitchFamily="2" charset="2"/>
              </a:rPr>
              <a:t></a:t>
            </a:r>
            <a:r>
              <a:rPr lang="en-US"/>
              <a:t> Process: Activity of executing an algorithm.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800">
                <a:solidFill>
                  <a:schemeClr val="tx1"/>
                </a:solidFill>
              </a:rPr>
              <a:t>Representation of Algorithms (Cont’d)</a:t>
            </a:r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54B93-581A-48CD-A308-F52198F0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66A-B85E-4F12-8AEB-3F783B90385E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2A93-65A9-4375-82D2-8E0938F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5865-7C20-4A22-BED5-09B6478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1955800"/>
            <a:ext cx="3581400" cy="3562350"/>
          </a:xfrm>
        </p:spPr>
        <p:txBody>
          <a:bodyPr/>
          <a:lstStyle/>
          <a:p>
            <a:r>
              <a:rPr lang="en-US" sz="2400"/>
              <a:t>English description</a:t>
            </a:r>
          </a:p>
          <a:p>
            <a:endParaRPr lang="en-US" sz="2400"/>
          </a:p>
          <a:p>
            <a:r>
              <a:rPr lang="en-US" sz="2400"/>
              <a:t>Pseudo-code</a:t>
            </a:r>
          </a:p>
          <a:p>
            <a:endParaRPr lang="en-US" sz="2400"/>
          </a:p>
          <a:p>
            <a:r>
              <a:rPr lang="en-US" sz="2400"/>
              <a:t>High-level programming language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715963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Expressing Algorithms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858000" y="2286000"/>
            <a:ext cx="0" cy="2209800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010400" y="2409825"/>
            <a:ext cx="1143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More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precise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2133600" y="2286000"/>
            <a:ext cx="0" cy="2057400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1676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More easily expressed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0DBE8-7C9C-4400-84F3-453D81F4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50DA-8BE1-4FBC-A92D-8CCC0E967447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F267-F8A5-46E5-B606-D26AEE0F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A7C27-2B0D-40C1-BDCC-E592F6F3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/>
          </a:p>
          <a:p>
            <a:r>
              <a:rPr lang="en-US"/>
              <a:t>Pseudocode is like a programming language but its rules are less stringent.</a:t>
            </a:r>
          </a:p>
          <a:p>
            <a:r>
              <a:rPr lang="en-US"/>
              <a:t>Written as a combination of English and programming constructs</a:t>
            </a:r>
          </a:p>
          <a:p>
            <a:pPr lvl="1"/>
            <a:r>
              <a:rPr lang="en-US"/>
              <a:t>Based on selection (if, switch) and iteration (while, repeat) constructs in high-level programming languages</a:t>
            </a:r>
          </a:p>
          <a:p>
            <a:r>
              <a:rPr lang="en-US"/>
              <a:t>Design using these high level primitives</a:t>
            </a:r>
          </a:p>
          <a:p>
            <a:pPr lvl="1"/>
            <a:r>
              <a:rPr lang="en-US"/>
              <a:t>Independent of actual programming language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715963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Pseudocode</a:t>
            </a:r>
          </a:p>
        </p:txBody>
      </p:sp>
      <p:sp>
        <p:nvSpPr>
          <p:cNvPr id="26628" name="Line 7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A4AB1-3A46-42B3-97E3-0EB5B078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3D4D-ED5A-4E93-BFB9-A03DE0B7F948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641A4-D7CF-41CF-8953-A7BEFCF4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D37FF-F8AD-4976-B8DC-394638DE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743200"/>
            <a:ext cx="6705600" cy="3719513"/>
          </a:xfrm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715963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Pseudocode (Cont’d)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12192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1947863" algn="l"/>
              </a:tabLst>
            </a:pPr>
            <a:r>
              <a:rPr lang="en-US" sz="2800"/>
              <a:t>Example: The sequential search algorithm in pseudocode</a:t>
            </a:r>
            <a:br>
              <a:rPr lang="en-US" sz="3200"/>
            </a:br>
            <a:endParaRPr lang="en-US" sz="3200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85F85-3884-4D1C-8C07-89F8639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8DD3-7460-4DC1-97E8-6705D56651DF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124AB-0073-403C-8959-958A5E0A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6CF9-D0F8-414A-BB92-00A47A26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Two Steps of Program Development:</a:t>
            </a:r>
          </a:p>
          <a:p>
            <a:pPr lvl="1"/>
            <a:r>
              <a:rPr lang="en-US"/>
              <a:t>1. Discover the algorithm.</a:t>
            </a:r>
          </a:p>
          <a:p>
            <a:pPr lvl="1"/>
            <a:r>
              <a:rPr lang="en-US"/>
              <a:t>2. Represent the algorithm as a program.</a:t>
            </a:r>
          </a:p>
          <a:p>
            <a:r>
              <a:rPr lang="en-US"/>
              <a:t>Step 2 is the easy step!</a:t>
            </a:r>
          </a:p>
          <a:p>
            <a:r>
              <a:rPr lang="en-US"/>
              <a:t>Step 1 can be very difficult!</a:t>
            </a:r>
          </a:p>
          <a:p>
            <a:r>
              <a:rPr lang="en-US"/>
              <a:t>To discover an algorithm is to solve the problem!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639763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Algorithm Discovery</a:t>
            </a:r>
          </a:p>
        </p:txBody>
      </p:sp>
      <p:sp>
        <p:nvSpPr>
          <p:cNvPr id="28676" name="Line 7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6DD2D-DEEC-4188-9FBF-CFC77350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DB15-C7FB-4E78-AE8D-12F07AC232B7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60888-C874-4CD9-80B5-F13924FD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6C8A5-4504-4030-A766-1F45BE01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 solving techniques are not unique to Computer Science.</a:t>
            </a:r>
          </a:p>
          <a:p>
            <a:r>
              <a:rPr lang="en-US"/>
              <a:t>The CS field has joined with other fields to try to solve problems better.</a:t>
            </a:r>
          </a:p>
          <a:p>
            <a:r>
              <a:rPr lang="en-US"/>
              <a:t>Ideally, there should be an algorithm to find/develop algorithms.</a:t>
            </a:r>
          </a:p>
          <a:p>
            <a:r>
              <a:rPr lang="en-US"/>
              <a:t>However, this is not the case as some problems do not have algorithmic solutions.</a:t>
            </a:r>
          </a:p>
          <a:p>
            <a:r>
              <a:rPr lang="en-US"/>
              <a:t>Problem solving remains an art!</a:t>
            </a:r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6397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/>
              <a:t>Problem Solving: A creative process</a:t>
            </a:r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A9C66-27D7-4091-99A3-A993EB55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3690-DFF3-4BF2-8952-9FE997FE84FD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5FF98-A42A-4F68-BD58-CC0BCE51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BF0CB-94EA-46F9-868C-0F58CE74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700"/>
            <a:ext cx="6858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4FBF6-C164-4CB9-8391-154120F3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9CE8-DEDD-46F4-8AF3-DE9A6CDAC1C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6F00-637E-4E45-8FC0-F91092BA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6EC0B-DF6C-451D-B750-0F7241B2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694D-CD2F-49EB-A8EE-7D67DE0AE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Terminologies &amp; Introduction to Algorithm and Data Organization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DED13-A661-4CA5-BEE9-B72FF42FC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UNIT -I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B339-B5AB-4BE5-A233-84DB2FCB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80BF-C5BA-44D5-8213-911880FD29BD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A569-4636-4805-8829-D4423421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3C9E-8BC7-464D-A990-68916421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853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C70C-DBFB-4FF2-B8E9-413E099E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4DF-3A89-4174-B077-430C57ACA6A0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9C471-CF3F-4667-84D1-8C87A7A2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E50C-62D2-4949-B2CD-83E9DD1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348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45FF9-D0FD-47D3-B7DF-332DCF61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BCE0-DE27-4D69-82B6-0F630240695E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BA01D-A10E-47C9-8EAE-BD4798AB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8DB7D-374B-4F14-B964-2D5AD22D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Recursion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747F2-E4BA-4CD2-87BB-A4DBB3D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AD07-3CEC-4548-B203-3D014484BF11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EE77A-AA50-40F6-B0B4-027B6A7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CB18F-ACA9-43D9-A684-E24A3828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programming technique in which a function calls itself.</a:t>
            </a:r>
          </a:p>
          <a:p>
            <a:pPr eaLnBrk="1" hangingPunct="1"/>
            <a:r>
              <a:rPr lang="en-US"/>
              <a:t>One of the most effective techniques in programming.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6C41E-2952-463F-83DD-43CD1D45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EF07-989C-45F3-A9E1-0E4B7438972F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31217-DDAC-4632-A415-521FAB5F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76911-1544-46A5-B8A6-08147ED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Triangular Numbers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the numbers 1, 3, 6, 10, 15….</a:t>
            </a:r>
          </a:p>
          <a:p>
            <a:pPr eaLnBrk="1" hangingPunct="1"/>
            <a:r>
              <a:rPr lang="en-US"/>
              <a:t>What is so peculiar about them?</a:t>
            </a:r>
          </a:p>
          <a:p>
            <a:pPr eaLnBrk="1" hangingPunct="1"/>
            <a:r>
              <a:rPr lang="en-US"/>
              <a:t>The n</a:t>
            </a:r>
            <a:r>
              <a:rPr lang="en-US" baseline="30000"/>
              <a:t>th</a:t>
            </a:r>
            <a:r>
              <a:rPr lang="en-US"/>
              <a:t> term in the series is obtained by adding n to the previous number.</a:t>
            </a:r>
          </a:p>
          <a:p>
            <a:pPr eaLnBrk="1" hangingPunct="1"/>
            <a:r>
              <a:rPr lang="en-US"/>
              <a:t>Recursion can be used to find the nth term.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8134-1075-45C3-ADA7-D58241C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B22A-A661-410C-B742-FB0EFCD3E80F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A95CA-295D-48D8-A230-01ABADEC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55CD7-CF5D-4D43-965A-8A0B3092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nth Term</a:t>
            </a:r>
          </a:p>
        </p:txBody>
      </p:sp>
      <p:graphicFrame>
        <p:nvGraphicFramePr>
          <p:cNvPr id="10260" name="Group 20"/>
          <p:cNvGraphicFramePr>
            <a:graphicFrameLocks noGrp="1"/>
          </p:cNvGraphicFramePr>
          <p:nvPr>
            <p:ph idx="1"/>
          </p:nvPr>
        </p:nvGraphicFramePr>
        <p:xfrm>
          <a:off x="949325" y="1981200"/>
          <a:ext cx="8194675" cy="4907280"/>
        </p:xfrm>
        <a:graphic>
          <a:graphicData uri="http://schemas.openxmlformats.org/drawingml/2006/table">
            <a:tbl>
              <a:tblPr/>
              <a:tblGrid>
                <a:gridCol w="409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Using 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triangle(int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while (n &gt;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total = total + 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--n;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return total;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Using Recursion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 triangle(int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if(n ==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return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return(n + triangle(n-1));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800600" y="1600200"/>
            <a:ext cx="4343400" cy="525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3C6E8-A549-44BE-BBAC-6494F322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24345F-1545-4852-8BD8-F5F9A7408A17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148F4-E54D-4525-8182-DC6AC9D3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EFD7-B356-4EF1-8BEB-9F9E4EF4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72C97-C20B-45F0-97C5-77EB1A7267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066800"/>
          </a:xfrm>
        </p:spPr>
        <p:txBody>
          <a:bodyPr/>
          <a:lstStyle/>
          <a:p>
            <a:pPr eaLnBrk="1" hangingPunct="1"/>
            <a:r>
              <a:rPr lang="en-US" sz="3200" dirty="0"/>
              <a:t>Our observation (between loop vs. recursion)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a loop is used, the method cycles around the loop n times, adding n to the total the first time, n-1 the second time and so on, down to 1, quitting the loop when n becomes 0.</a:t>
            </a:r>
          </a:p>
          <a:p>
            <a:pPr eaLnBrk="1" hangingPunct="1"/>
            <a:r>
              <a:rPr lang="en-US"/>
              <a:t>If recursion is used, then a base case is used that determines when the recursion ends.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A2BFC-8618-4D4D-BD78-367072CD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22C8-67D2-434C-8ACD-A9A816FA01DB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A9E28-677A-41AD-A356-B4E835F6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536F-6B99-46E2-AFF8-9F6AEEF7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MS Mincho" pitchFamily="49" charset="-128"/>
              </a:rPr>
              <a:t>Problems defined recursively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There are many problems whose solution can be defined recursively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438400"/>
            <a:ext cx="879837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67F0-94DF-4887-B75A-4FBBD9FE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8182-5A67-4C3F-A48B-66EBAC87F68D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321E3-C012-46FB-9D3C-038031E9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B8279-346C-4BB7-8C06-C794FF09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Mincho" pitchFamily="49" charset="-128"/>
              </a:rPr>
              <a:t>Coding the factorial function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MS Mincho" pitchFamily="49" charset="-128"/>
              </a:rPr>
              <a:t>Recursive implementation</a:t>
            </a:r>
            <a:r>
              <a:rPr lang="en-US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int Factorial(int n)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{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 if (n==0)  </a:t>
            </a:r>
            <a:r>
              <a:rPr lang="en-US" sz="2400">
                <a:solidFill>
                  <a:srgbClr val="FFCC00"/>
                </a:solidFill>
                <a:latin typeface="Arial" charset="0"/>
                <a:cs typeface="Times New Roman" charset="0"/>
              </a:rPr>
              <a:t>// base case</a:t>
            </a:r>
            <a:endParaRPr lang="en-US" sz="2400">
              <a:solidFill>
                <a:srgbClr val="FFCC00"/>
              </a:solidFill>
              <a:latin typeface="Arial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   return 1;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 else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cs typeface="Times New Roman" charset="0"/>
              </a:rPr>
              <a:t>   return n * Factorial(n-1);</a:t>
            </a:r>
            <a:endParaRPr lang="en-US" sz="2400">
              <a:latin typeface="Arial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  <a:ea typeface="MS Mincho" pitchFamily="49" charset="-128"/>
              </a:rPr>
              <a:t>}</a:t>
            </a:r>
            <a:r>
              <a:rPr lang="en-US" sz="2400">
                <a:latin typeface="Arial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8C75C-49E4-4C0B-813F-B4C401C7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914D-5328-42D9-B0DD-55C86D9D9207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1C08-577C-4551-BE8D-E950A34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A4B8-B742-4DD7-A6D7-B0247F45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A:\Recursion_fi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58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8287E-DBA6-4024-B72F-FBA78F16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9ADF-CA1C-4DC4-AB84-0B369E93952F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93C21-4395-467E-8B18-1830C978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1B19E-193D-4F50-AF1F-B4C8BDF0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idea behind the computer program</a:t>
            </a:r>
          </a:p>
          <a:p>
            <a:r>
              <a:rPr lang="en-US"/>
              <a:t>Stays the same independent of</a:t>
            </a:r>
          </a:p>
          <a:p>
            <a:pPr lvl="1"/>
            <a:r>
              <a:rPr lang="en-US"/>
              <a:t>Which kind of hardware it is running on</a:t>
            </a:r>
          </a:p>
          <a:p>
            <a:pPr lvl="1"/>
            <a:r>
              <a:rPr lang="en-US"/>
              <a:t>Which programming language it is written in</a:t>
            </a:r>
          </a:p>
          <a:p>
            <a:r>
              <a:rPr lang="en-US"/>
              <a:t>Solves a well-specified problem in a general way</a:t>
            </a:r>
          </a:p>
          <a:p>
            <a:r>
              <a:rPr lang="en-US"/>
              <a:t>Is specified by</a:t>
            </a:r>
          </a:p>
          <a:p>
            <a:pPr lvl="1"/>
            <a:r>
              <a:rPr lang="en-US"/>
              <a:t>Describing the set of instances (input) it must work on</a:t>
            </a:r>
          </a:p>
          <a:p>
            <a:pPr lvl="1"/>
            <a:r>
              <a:rPr lang="en-US"/>
              <a:t>Describing the desired properties of the output</a:t>
            </a:r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715963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What is an algorithm?</a:t>
            </a:r>
          </a:p>
        </p:txBody>
      </p:sp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C6F8C-7FD4-4FB4-93C4-04F0348F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63A7-B638-4A1F-A418-FC5B7245CC42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8A61D-1F50-4989-95FB-DB8E3B61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3B6B0-C3C0-4BB8-AA99-B14FB769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Characteristics of Recursive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recursive method calls itself to solve a smaller problem.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base case is the smallest problem that the routine solves and the value is returned to the calling method. </a:t>
            </a:r>
            <a:r>
              <a:rPr lang="en-US" sz="2400" b="1">
                <a:solidFill>
                  <a:srgbClr val="FF3300"/>
                </a:solidFill>
              </a:rPr>
              <a:t>(Terminal condition)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Calling a method involves certain overhead in transferring the control to the beginning of the method and in storing the information of the return point.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Memory is used to store all the intermediate arguments and return values on the internal stack.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most important advantage is that it simplifies the problem conceptually.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08E76-267D-47F7-AF24-EC65228B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8DD-0E35-4CAF-945F-6D873BE88F2B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16C7C-6BE1-4965-9512-796EF226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03BC6-10FB-4073-809B-023A733C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A. H. </a:t>
            </a:r>
            <a:r>
              <a:rPr lang="en-US"/>
              <a:t>Hingmire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9FD6-3160-4F32-8DDD-05AD0966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1A0-01C0-4BE4-B49F-E800905E6C03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8260-79DA-4C18-8AA4-90B577D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A1C72-0A63-4D07-B49C-A804411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Space Complexity: The space complexity of a program is the amount of memory it needs to run to completion.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Time Complexity: The time complexity of a program is the amount of computer time it needs to run to completion.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  <p:sp>
        <p:nvSpPr>
          <p:cNvPr id="184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JSPM's RSCOE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Performance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53B7E-24D4-4918-AC93-DA12E0C7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4637-B303-4962-A8C8-5311D02EA976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8DD72-37B1-4E52-AD6C-74D80147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Time Complexity in C</a:t>
            </a:r>
          </a:p>
        </p:txBody>
      </p:sp>
      <p:pic>
        <p:nvPicPr>
          <p:cNvPr id="71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568" y="1752600"/>
            <a:ext cx="8683031" cy="405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B6749-4574-43C7-A777-27E1E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2AA4-80EF-4E1E-8A03-8B178B111DD3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3F99D-EF5D-49D8-A796-1E2BD6DF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3C47A-F317-4D9D-A8B0-473F8D82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TW" dirty="0"/>
              <a:t>Space Complexity</a:t>
            </a:r>
            <a:br>
              <a:rPr lang="en-US" altLang="zh-TW" dirty="0"/>
            </a:br>
            <a:r>
              <a:rPr lang="en-US" altLang="zh-TW" dirty="0"/>
              <a:t>S(P)=C+S</a:t>
            </a:r>
            <a:r>
              <a:rPr lang="en-US" altLang="zh-TW" baseline="-25000" dirty="0"/>
              <a:t>P</a:t>
            </a:r>
            <a:r>
              <a:rPr lang="en-US" altLang="zh-TW" dirty="0"/>
              <a:t>(I)</a:t>
            </a:r>
          </a:p>
        </p:txBody>
      </p:sp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JSPM's RSCOE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FB0EB-9C4A-43CD-80C6-34060C88A38B}" type="slidenum">
              <a:rPr lang="en-US" altLang="zh-TW"/>
              <a:pPr/>
              <a:t>34</a:t>
            </a:fld>
            <a:endParaRPr lang="en-US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1F85A-F301-491B-99E3-A909A00E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686800" cy="526713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8E69-D79F-4BB6-9880-825B6578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D338E-BAF2-41AE-880B-D5143D822C17}" type="datetime1">
              <a:rPr lang="en-US" altLang="zh-TW" smtClean="0"/>
              <a:t>6/17/2021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042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/>
              <a:t>JSPM's RSCOE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FFB0EB-9C4A-43CD-80C6-34060C88A38B}" type="slidenum">
              <a:rPr lang="en-US" altLang="zh-TW"/>
              <a:pPr/>
              <a:t>35</a:t>
            </a:fld>
            <a:endParaRPr lang="en-US" altLang="zh-T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08160-6857-491D-9CCB-F6E38F86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060609"/>
            <a:ext cx="8639175" cy="5343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A6CE05-4365-45FE-B904-A12F947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791"/>
            <a:ext cx="7772400" cy="1143000"/>
          </a:xfrm>
        </p:spPr>
        <p:txBody>
          <a:bodyPr/>
          <a:lstStyle/>
          <a:p>
            <a:r>
              <a:rPr lang="en-US" altLang="zh-TW" sz="4000" dirty="0"/>
              <a:t>Performance analysis: Space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51164-1569-4AA7-B4F1-BA3F323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0FBAE9-9490-4FBD-B1F7-58B114A8C69C}" type="datetime1">
              <a:rPr lang="en-US" altLang="zh-TW" smtClean="0"/>
              <a:t>6/17/2021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4574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AD5-CC07-48D3-B723-6821EC5C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Performance analysis: Space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E38E9-182A-4AE2-99C2-F18B3516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81200"/>
            <a:ext cx="4381500" cy="272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AC6D-2E92-40D8-9C83-486C28E07A99}"/>
              </a:ext>
            </a:extLst>
          </p:cNvPr>
          <p:cNvSpPr txBox="1"/>
          <p:nvPr/>
        </p:nvSpPr>
        <p:spPr>
          <a:xfrm>
            <a:off x="1219200" y="4953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above piece of code, it requires 2 bytes of memory to store variable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'a'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and another 2 bytes of memory is used for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value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2D967-129A-4D9D-956B-F6CC39D0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5BEAB-A687-4013-AA5E-F766605501FB}" type="datetime1">
              <a:rPr lang="en-US" altLang="zh-TW" smtClean="0"/>
              <a:t>6/17/2021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7D555-6248-4FE2-B7D0-80F58A17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5EDF4-45D3-4591-9BC6-041A307E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BC48-1501-44FF-A1C8-5BAE3C4CA1FF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211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AD5-CC07-48D3-B723-6821EC5C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Performance analysis: Space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EA582-FAC9-4886-9E78-36CEB402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829425" cy="5486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7B98F-5FA7-49B0-B8C7-2BE89335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C6A50-BF54-43B4-B718-4ED0603B6C4E}" type="datetime1">
              <a:rPr lang="en-US" altLang="zh-TW" smtClean="0"/>
              <a:t>6/17/2021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220C-BBC7-433A-B101-9AEE6ABA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2A56-489C-4C52-828A-E1733444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BC48-1501-44FF-A1C8-5BAE3C4CA1FF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3387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020050" cy="52562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1.4.2 Time Complexity: 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zh-TW" i="1"/>
              <a:t>T(P)=C+T</a:t>
            </a:r>
            <a:r>
              <a:rPr lang="en-US" altLang="zh-TW" i="1" baseline="-25000"/>
              <a:t>P</a:t>
            </a:r>
            <a:r>
              <a:rPr lang="en-US" altLang="zh-TW" i="1"/>
              <a:t>(I)</a:t>
            </a:r>
          </a:p>
          <a:p>
            <a:pPr lvl="1" eaLnBrk="1" hangingPunct="1">
              <a:defRPr/>
            </a:pPr>
            <a:r>
              <a:rPr lang="en-US" altLang="zh-TW"/>
              <a:t>The time, </a:t>
            </a:r>
            <a:r>
              <a:rPr lang="en-US" altLang="zh-TW" i="1"/>
              <a:t>T</a:t>
            </a:r>
            <a:r>
              <a:rPr lang="en-US" altLang="zh-TW"/>
              <a:t>(</a:t>
            </a:r>
            <a:r>
              <a:rPr lang="en-US" altLang="zh-TW" i="1"/>
              <a:t>P</a:t>
            </a:r>
            <a:r>
              <a:rPr lang="en-US" altLang="zh-TW"/>
              <a:t>), taken by a program, </a:t>
            </a:r>
            <a:r>
              <a:rPr lang="en-US" altLang="zh-TW" i="1"/>
              <a:t>P</a:t>
            </a:r>
            <a:r>
              <a:rPr lang="en-US" altLang="zh-TW"/>
              <a:t>, is the sum of its compile time </a:t>
            </a:r>
            <a:r>
              <a:rPr lang="en-US" altLang="zh-TW" i="1"/>
              <a:t>C</a:t>
            </a:r>
            <a:r>
              <a:rPr lang="en-US" altLang="zh-TW"/>
              <a:t> and its run (or execution) time, </a:t>
            </a:r>
            <a:r>
              <a:rPr lang="en-US" altLang="zh-TW" i="1"/>
              <a:t>T</a:t>
            </a:r>
            <a:r>
              <a:rPr lang="en-US" altLang="zh-TW" i="1" baseline="-25000"/>
              <a:t>P</a:t>
            </a:r>
            <a:r>
              <a:rPr lang="en-US" altLang="zh-TW" i="1"/>
              <a:t>(I)</a:t>
            </a:r>
            <a:endParaRPr lang="en-US" altLang="zh-TW"/>
          </a:p>
          <a:p>
            <a:pPr lvl="1" eaLnBrk="1" hangingPunct="1">
              <a:defRPr/>
            </a:pPr>
            <a:r>
              <a:rPr lang="en-US" altLang="zh-TW"/>
              <a:t>Fixed time requirements</a:t>
            </a:r>
            <a:endParaRPr lang="zh-TW" altLang="en-US"/>
          </a:p>
          <a:p>
            <a:pPr lvl="2" eaLnBrk="1" hangingPunct="1">
              <a:defRPr/>
            </a:pPr>
            <a:r>
              <a:rPr lang="en-US" altLang="zh-TW"/>
              <a:t>Compile time (</a:t>
            </a:r>
            <a:r>
              <a:rPr lang="en-US" altLang="zh-TW" i="1"/>
              <a:t>C</a:t>
            </a:r>
            <a:r>
              <a:rPr lang="en-US" altLang="zh-TW"/>
              <a:t>), independent of instance characteristics</a:t>
            </a:r>
          </a:p>
          <a:p>
            <a:pPr lvl="1" eaLnBrk="1" hangingPunct="1">
              <a:defRPr/>
            </a:pPr>
            <a:r>
              <a:rPr lang="en-US" altLang="zh-TW"/>
              <a:t>Variable time requirements</a:t>
            </a:r>
          </a:p>
          <a:p>
            <a:pPr lvl="2" eaLnBrk="1" hangingPunct="1">
              <a:defRPr/>
            </a:pPr>
            <a:r>
              <a:rPr lang="en-US" altLang="zh-TW"/>
              <a:t>Run (execution) time </a:t>
            </a:r>
            <a:r>
              <a:rPr lang="en-US" altLang="zh-TW" i="1"/>
              <a:t>T</a:t>
            </a:r>
            <a:r>
              <a:rPr lang="en-US" altLang="zh-TW" i="1" baseline="-25000"/>
              <a:t>P</a:t>
            </a:r>
          </a:p>
          <a:p>
            <a:pPr lvl="2" eaLnBrk="1" hangingPunct="1">
              <a:defRPr/>
            </a:pPr>
            <a:r>
              <a:rPr lang="en-US" altLang="zh-TW" i="1">
                <a:effectLst/>
              </a:rPr>
              <a:t>T</a:t>
            </a:r>
            <a:r>
              <a:rPr lang="en-US" altLang="zh-TW" i="1" baseline="-25000">
                <a:effectLst/>
              </a:rPr>
              <a:t>P</a:t>
            </a:r>
            <a:r>
              <a:rPr lang="en-US" altLang="zh-TW">
                <a:effectLst/>
              </a:rPr>
              <a:t>(</a:t>
            </a:r>
            <a:r>
              <a:rPr lang="en-US" altLang="zh-TW" i="1">
                <a:effectLst/>
              </a:rPr>
              <a:t>n</a:t>
            </a:r>
            <a:r>
              <a:rPr lang="en-US" altLang="zh-TW">
                <a:effectLst/>
              </a:rPr>
              <a:t>)=</a:t>
            </a:r>
            <a:r>
              <a:rPr lang="en-US" altLang="zh-TW" i="1">
                <a:effectLst/>
              </a:rPr>
              <a:t>c</a:t>
            </a:r>
            <a:r>
              <a:rPr lang="en-US" altLang="zh-TW" i="1" baseline="-25000">
                <a:effectLst/>
              </a:rPr>
              <a:t>a</a:t>
            </a:r>
            <a:r>
              <a:rPr lang="en-US" altLang="zh-TW" i="1">
                <a:effectLst/>
              </a:rPr>
              <a:t>ADD</a:t>
            </a:r>
            <a:r>
              <a:rPr lang="en-US" altLang="zh-TW">
                <a:effectLst/>
              </a:rPr>
              <a:t>(</a:t>
            </a:r>
            <a:r>
              <a:rPr lang="en-US" altLang="zh-TW" i="1">
                <a:effectLst/>
              </a:rPr>
              <a:t>n</a:t>
            </a:r>
            <a:r>
              <a:rPr lang="en-US" altLang="zh-TW">
                <a:effectLst/>
              </a:rPr>
              <a:t>)+</a:t>
            </a:r>
            <a:r>
              <a:rPr lang="en-US" altLang="zh-TW" i="1">
                <a:effectLst/>
              </a:rPr>
              <a:t>c</a:t>
            </a:r>
            <a:r>
              <a:rPr lang="en-US" altLang="zh-TW" i="1" baseline="-25000">
                <a:effectLst/>
              </a:rPr>
              <a:t>s</a:t>
            </a:r>
            <a:r>
              <a:rPr lang="en-US" altLang="zh-TW" i="1">
                <a:effectLst/>
              </a:rPr>
              <a:t>SUB</a:t>
            </a:r>
            <a:r>
              <a:rPr lang="en-US" altLang="zh-TW">
                <a:effectLst/>
              </a:rPr>
              <a:t>(</a:t>
            </a:r>
            <a:r>
              <a:rPr lang="en-US" altLang="zh-TW" i="1">
                <a:effectLst/>
              </a:rPr>
              <a:t>n</a:t>
            </a:r>
            <a:r>
              <a:rPr lang="en-US" altLang="zh-TW">
                <a:effectLst/>
              </a:rPr>
              <a:t>)+</a:t>
            </a:r>
            <a:r>
              <a:rPr lang="en-US" altLang="zh-TW" i="1">
                <a:effectLst/>
              </a:rPr>
              <a:t>c</a:t>
            </a:r>
            <a:r>
              <a:rPr lang="en-US" altLang="zh-TW" i="1" baseline="-25000">
                <a:effectLst/>
              </a:rPr>
              <a:t>l</a:t>
            </a:r>
            <a:r>
              <a:rPr lang="en-US" altLang="zh-TW" i="1">
                <a:effectLst/>
              </a:rPr>
              <a:t>LDA</a:t>
            </a:r>
            <a:r>
              <a:rPr lang="en-US" altLang="zh-TW">
                <a:effectLst/>
              </a:rPr>
              <a:t>(</a:t>
            </a:r>
            <a:r>
              <a:rPr lang="en-US" altLang="zh-TW" i="1">
                <a:effectLst/>
              </a:rPr>
              <a:t>n</a:t>
            </a:r>
            <a:r>
              <a:rPr lang="en-US" altLang="zh-TW">
                <a:effectLst/>
              </a:rPr>
              <a:t>)+</a:t>
            </a:r>
            <a:r>
              <a:rPr lang="en-US" altLang="zh-TW" i="1">
                <a:effectLst/>
              </a:rPr>
              <a:t>c</a:t>
            </a:r>
            <a:r>
              <a:rPr lang="en-US" altLang="zh-TW" i="1" baseline="-25000">
                <a:effectLst/>
              </a:rPr>
              <a:t>st</a:t>
            </a:r>
            <a:r>
              <a:rPr lang="en-US" altLang="zh-TW" i="1">
                <a:effectLst/>
              </a:rPr>
              <a:t>STA</a:t>
            </a:r>
            <a:r>
              <a:rPr lang="en-US" altLang="zh-TW">
                <a:effectLst/>
              </a:rPr>
              <a:t>(</a:t>
            </a:r>
            <a:r>
              <a:rPr lang="en-US" altLang="zh-TW" i="1">
                <a:effectLst/>
              </a:rPr>
              <a:t>n</a:t>
            </a:r>
            <a:r>
              <a:rPr lang="en-US" altLang="zh-TW">
                <a:effectLst/>
              </a:rPr>
              <a:t>)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2575"/>
            <a:ext cx="7704137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/>
              <a:t>1.4 Performance analysis: Time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E14F3-7935-4082-B47F-755AFAAF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BD61-6DE7-449B-A725-567C4400BED7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B9F21-A6CA-4C91-8563-4C09DF9A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6DAEB-982D-43E3-B3AE-358000D1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909638"/>
            <a:ext cx="7659688" cy="58324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2800" dirty="0"/>
              <a:t>A </a:t>
            </a:r>
            <a:r>
              <a:rPr lang="en-US" altLang="zh-TW" sz="2800" i="1" dirty="0"/>
              <a:t>program step</a:t>
            </a:r>
            <a:r>
              <a:rPr lang="en-US" altLang="zh-TW" sz="2800" dirty="0"/>
              <a:t> is a syntactically or semantically meaningful program segment whose execution time is independent of the instance characteristics.</a:t>
            </a:r>
          </a:p>
          <a:p>
            <a:pPr lvl="1" eaLnBrk="1" hangingPunct="1">
              <a:defRPr/>
            </a:pPr>
            <a:r>
              <a:rPr lang="en-US" altLang="zh-TW" sz="2400" dirty="0"/>
              <a:t>Example 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Regard as the same unit machine independent</a:t>
            </a:r>
            <a:r>
              <a:rPr lang="en-US" altLang="zh-TW" sz="2400" dirty="0"/>
              <a:t>)</a:t>
            </a:r>
          </a:p>
          <a:p>
            <a:pPr lvl="2" eaLnBrk="1" hangingPunct="1">
              <a:defRPr/>
            </a:pPr>
            <a:r>
              <a:rPr lang="en-US" altLang="zh-TW" sz="2000" dirty="0" err="1"/>
              <a:t>abc</a:t>
            </a:r>
            <a:r>
              <a:rPr lang="en-US" altLang="zh-TW" sz="2000" dirty="0"/>
              <a:t> = a + b + b * c + (a + b - c) / (a + b) + 4.0</a:t>
            </a:r>
          </a:p>
          <a:p>
            <a:pPr lvl="2" eaLnBrk="1" hangingPunct="1">
              <a:defRPr/>
            </a:pPr>
            <a:r>
              <a:rPr lang="en-US" altLang="zh-TW" sz="2000" dirty="0" err="1"/>
              <a:t>abc</a:t>
            </a:r>
            <a:r>
              <a:rPr lang="en-US" altLang="zh-TW" sz="2000" dirty="0"/>
              <a:t> = a + b + c</a:t>
            </a:r>
          </a:p>
          <a:p>
            <a:pPr eaLnBrk="1" hangingPunct="1">
              <a:defRPr/>
            </a:pPr>
            <a:r>
              <a:rPr lang="en-US" altLang="zh-TW" sz="2800" dirty="0"/>
              <a:t>Methods to compute the step count</a:t>
            </a:r>
          </a:p>
          <a:p>
            <a:pPr lvl="1" eaLnBrk="1" hangingPunct="1">
              <a:defRPr/>
            </a:pPr>
            <a:r>
              <a:rPr lang="en-US" altLang="zh-TW" sz="2400" dirty="0"/>
              <a:t>Introduce variable count into programs</a:t>
            </a:r>
          </a:p>
          <a:p>
            <a:pPr lvl="1" eaLnBrk="1" hangingPunct="1">
              <a:defRPr/>
            </a:pPr>
            <a:r>
              <a:rPr lang="en-US" altLang="zh-TW" sz="2400" dirty="0"/>
              <a:t>Tabular method</a:t>
            </a:r>
          </a:p>
          <a:p>
            <a:pPr lvl="2" eaLnBrk="1" hangingPunct="1">
              <a:defRPr/>
            </a:pPr>
            <a:r>
              <a:rPr lang="en-US" altLang="zh-TW" sz="2000" dirty="0"/>
              <a:t>Determine the total number of steps contributed by each statement step per</a:t>
            </a:r>
            <a:r>
              <a:rPr lang="en-US" altLang="zh-TW" sz="2000" dirty="0">
                <a:solidFill>
                  <a:srgbClr val="CC3300"/>
                </a:solidFill>
              </a:rPr>
              <a:t> </a:t>
            </a:r>
            <a:r>
              <a:rPr lang="en-US" altLang="zh-TW" sz="2000" dirty="0">
                <a:solidFill>
                  <a:srgbClr val="EED410"/>
                </a:solidFill>
              </a:rPr>
              <a:t>execution </a:t>
            </a:r>
            <a:r>
              <a:rPr lang="en-US" altLang="zh-TW" sz="2000" dirty="0">
                <a:solidFill>
                  <a:srgbClr val="EED410"/>
                </a:solidFill>
                <a:sym typeface="Symbol" pitchFamily="18" charset="2"/>
              </a:rPr>
              <a:t> frequency</a:t>
            </a:r>
          </a:p>
          <a:p>
            <a:pPr lvl="2" eaLnBrk="1" hangingPunct="1">
              <a:defRPr/>
            </a:pPr>
            <a:r>
              <a:rPr lang="en-US" altLang="zh-TW" sz="2000" dirty="0">
                <a:sym typeface="Symbol" pitchFamily="18" charset="2"/>
              </a:rPr>
              <a:t>add up the contribution of all statements</a:t>
            </a:r>
            <a:endParaRPr lang="zh-TW" altLang="en-US" sz="2000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E8751D-4BA4-4E53-B66B-3C14C072EE9C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282575"/>
            <a:ext cx="7704137" cy="9144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altLang="zh-TW" sz="4000"/>
              <a:t>1.4 Performance analysis: Time</a:t>
            </a:r>
            <a:endParaRPr lang="en-US" altLang="zh-TW" sz="4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E31B1-2FD9-492C-A4F3-4DB499B1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1DBF-E79C-4843-94FB-23272656A775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EC012-9727-4F80-AB8D-34F491C7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CE3CC-EE5C-4E4C-8215-10160880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5715000"/>
          </a:xfrm>
        </p:spPr>
        <p:txBody>
          <a:bodyPr>
            <a:normAutofit/>
          </a:bodyPr>
          <a:lstStyle/>
          <a:p>
            <a:r>
              <a:rPr lang="en-US"/>
              <a:t>Before a computer can perform a task, it must</a:t>
            </a:r>
            <a:br>
              <a:rPr lang="en-US"/>
            </a:br>
            <a:r>
              <a:rPr lang="en-US"/>
              <a:t>have an algorithm that tells it what to do.</a:t>
            </a:r>
          </a:p>
          <a:p>
            <a:r>
              <a:rPr lang="en-US"/>
              <a:t>Informally: “An algorithm is a set of steps that define how a task is performed.”</a:t>
            </a:r>
          </a:p>
          <a:p>
            <a:r>
              <a:rPr lang="en-US"/>
              <a:t>Formally: “An algorithm is an ordered set of unambiguous executable steps, defining a terminating process.”</a:t>
            </a:r>
          </a:p>
          <a:p>
            <a:pPr lvl="1"/>
            <a:r>
              <a:rPr lang="en-US"/>
              <a:t>Ordered set of steps: structure!</a:t>
            </a:r>
          </a:p>
          <a:p>
            <a:pPr lvl="1"/>
            <a:r>
              <a:rPr lang="en-US"/>
              <a:t>Executable steps: doable!</a:t>
            </a:r>
          </a:p>
          <a:p>
            <a:pPr lvl="1"/>
            <a:r>
              <a:rPr lang="en-US"/>
              <a:t>Unambiguous steps: follow the directions!</a:t>
            </a:r>
          </a:p>
          <a:p>
            <a:pPr lvl="1"/>
            <a:r>
              <a:rPr lang="en-US"/>
              <a:t>Terminating: must have an end!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715963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What is an algorithm? (Cont’d)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6E333-0AB7-4C7F-BAF8-21460F5C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F655-57C7-4856-ACEE-2E6944E86BC1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920B6-780B-438F-A6EB-271B6541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7731A-2A5A-4090-A596-713C3FF7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1.4 Performance analysis (7/17)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300788" y="5157788"/>
            <a:ext cx="1893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EED410"/>
                </a:solidFill>
                <a:latin typeface="Times New Roman" charset="0"/>
              </a:rPr>
              <a:t>2n + 3 steps</a:t>
            </a:r>
            <a:endParaRPr lang="en-US" altLang="zh-TW" sz="2400">
              <a:solidFill>
                <a:srgbClr val="EED410"/>
              </a:solidFill>
              <a:latin typeface="Times New Roman" charset="0"/>
            </a:endParaRPr>
          </a:p>
        </p:txBody>
      </p:sp>
      <p:pic>
        <p:nvPicPr>
          <p:cNvPr id="2457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715823"/>
            <a:ext cx="8610600" cy="60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B881E-3C67-4ADF-B46D-99FD1ED9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AE8-0A0F-4F05-B35E-28FE87329357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316C9-8AA5-4975-83C0-89B4844D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22D0-778F-4E1B-B745-68BFF86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292225"/>
            <a:ext cx="6705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>
                <a:solidFill>
                  <a:srgbClr val="EED410"/>
                </a:solidFill>
              </a:rPr>
              <a:t>Tabular Method</a:t>
            </a:r>
          </a:p>
          <a:p>
            <a:pPr eaLnBrk="1" hangingPunct="1">
              <a:defRPr/>
            </a:pPr>
            <a:r>
              <a:rPr lang="zh-TW" altLang="en-US" sz="2000" b="1" u="sng"/>
              <a:t>*</a:t>
            </a:r>
            <a:r>
              <a:rPr lang="en-US" altLang="zh-TW" sz="2000" b="1" u="sng"/>
              <a:t>Figure 1.2:</a:t>
            </a:r>
            <a:r>
              <a:rPr lang="en-US" altLang="zh-TW" sz="2000" u="sng"/>
              <a:t> Step count table for Program 1.10 (p.26)</a:t>
            </a:r>
            <a:endParaRPr lang="zh-TW" altLang="en-US" sz="2000" u="sng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17513"/>
            <a:ext cx="8226425" cy="708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1.4 Performance analysis (8/17)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14400" y="2743200"/>
          <a:ext cx="7537450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2" imgW="7903427" imgH="4261357" progId="Word.Document.8">
                  <p:embed/>
                </p:oleObj>
              </mc:Choice>
              <mc:Fallback>
                <p:oleObj name="文件" r:id="rId2" imgW="7903427" imgH="426135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537450" cy="3827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324600" y="2209800"/>
            <a:ext cx="205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Times New Roman" charset="0"/>
              </a:rPr>
              <a:t>steps/execution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5800" y="223996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2"/>
                </a:solidFill>
                <a:latin typeface="Times New Roman" charset="0"/>
              </a:rPr>
              <a:t>Iterative function to sum a list of numbers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7E238-6FE3-4847-9E92-BCB7CF0C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E1B7-F200-42DE-98F0-6D3E5FC0FEB0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240A-D83E-4B33-9F8D-2C716445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C1C3C-035B-4C6C-B77B-B0714D51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17513"/>
            <a:ext cx="8226425" cy="708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1.4 Performance analysis (9/17)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651500" y="4797425"/>
            <a:ext cx="1716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EED410"/>
                </a:solidFill>
                <a:latin typeface="Times New Roman" charset="0"/>
              </a:rPr>
              <a:t>2n+2 steps</a:t>
            </a:r>
            <a:endParaRPr lang="en-US" altLang="zh-TW" sz="2400">
              <a:solidFill>
                <a:srgbClr val="EED410"/>
              </a:solidFill>
              <a:latin typeface="Times New Roman" charset="0"/>
            </a:endParaRPr>
          </a:p>
        </p:txBody>
      </p:sp>
      <p:pic>
        <p:nvPicPr>
          <p:cNvPr id="2355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7635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8A335-A5D7-4D37-8877-52A466FC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3896-90AA-439B-B2DC-FAB7E8C0802E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B2C34-B3BB-4B17-997B-40AFA6F6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824D-F90B-42B3-ABAF-265A27F9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365250"/>
            <a:ext cx="80645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r>
              <a:rPr lang="zh-TW" altLang="en-US" sz="2000" b="1" u="sng"/>
              <a:t>*</a:t>
            </a:r>
            <a:r>
              <a:rPr lang="en-US" altLang="zh-TW" sz="2000" b="1" u="sng"/>
              <a:t>Figure 1.3:</a:t>
            </a:r>
            <a:r>
              <a:rPr lang="en-US" altLang="zh-TW" sz="2000" u="sng"/>
              <a:t> Step count table for recursive summing function (p.27)</a:t>
            </a:r>
            <a:endParaRPr lang="zh-TW" altLang="en-US" sz="2000" u="sng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04813"/>
            <a:ext cx="8226425" cy="708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/>
              <a:t>1.4 Performance analysis (10/17)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735013" y="2487613"/>
          <a:ext cx="766445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2" imgW="8411775" imgH="3672812" progId="Word.Document.8">
                  <p:embed/>
                </p:oleObj>
              </mc:Choice>
              <mc:Fallback>
                <p:oleObj name="文件" r:id="rId2" imgW="8411775" imgH="367281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487613"/>
                        <a:ext cx="7664450" cy="332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17250-7485-48AE-88CE-BEEACC9F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47FB-E797-4CFF-9909-99C9869BF6BA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05E2C-7D49-4F80-9C22-12E6085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CEAA-B48E-4777-ADF6-50D56E57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/>
          <a:lstStyle/>
          <a:p>
            <a:endParaRPr lang="en-IN" dirty="0"/>
          </a:p>
          <a:p>
            <a:r>
              <a:rPr lang="en-US" dirty="0"/>
              <a:t>Asymptotic notations are the mathematical notations used to describe the running time of an algorithm when the input tends towards a particular value or a limiting value.</a:t>
            </a:r>
            <a:endParaRPr lang="en-IN" dirty="0"/>
          </a:p>
          <a:p>
            <a:r>
              <a:rPr lang="en-IN" dirty="0"/>
              <a:t>THREE types of Asymptotic Notations and those are as follows...</a:t>
            </a:r>
            <a:endParaRPr lang="en-US" dirty="0"/>
          </a:p>
          <a:p>
            <a:pPr lvl="0"/>
            <a:r>
              <a:rPr lang="en-IN" b="1" dirty="0"/>
              <a:t>Big - Oh (O)</a:t>
            </a:r>
            <a:endParaRPr lang="en-US" dirty="0"/>
          </a:p>
          <a:p>
            <a:pPr lvl="0"/>
            <a:r>
              <a:rPr lang="en-IN" b="1" dirty="0"/>
              <a:t>Big - Omega (Ω)</a:t>
            </a:r>
            <a:endParaRPr lang="en-US" dirty="0"/>
          </a:p>
          <a:p>
            <a:pPr lvl="0"/>
            <a:r>
              <a:rPr lang="en-IN" b="1" dirty="0"/>
              <a:t>Big - Theta (Θ)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8801-12B3-41B0-89F6-BD18B4A0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908C-2E48-4251-AB26-03EDF3F1F615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1D41-2363-4480-BD1E-5EBE2030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FBDD9-3B1F-4EAC-8F72-4999552C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95" y="0"/>
            <a:ext cx="89196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80E38-6FEF-4B7A-8D9C-2C850EEF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CAA8-B345-4934-82C0-3C72045F6366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8E777-B6D9-4568-9F12-B25FD2A2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D63D6-0102-4651-BA6F-1B510985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38100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Consider the following f(n) and g(n)...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 = 3n + 2</a:t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g(n) = n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we want to represent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as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O(g(n))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then it must satisfy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 &lt;= C x g(n)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all values of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 &gt; 0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&gt;=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f(n) &lt;= C g(n)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⇒3n + 2 &lt;= C n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Above condition is always TRUE for all values of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 = 4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&gt;= 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By using Big - Oh notation we can represent the time complexity as follows...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3n + 2 = O(n)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54CC4-1B7A-4C69-8C04-2BB42C87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8B61-0B08-403B-9440-F9B729234546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2F29D-0120-457F-9127-71D337E2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14F87-CD7A-4AF5-A42B-948A85E0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253CE-9BC1-4305-ABF6-0B09BA1D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5103-6482-4DCD-B5B2-8644C3507B45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42701-941F-4CB7-A4FE-748FAD1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0D0B4-C418-4533-BD80-86C6C1E2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Consider the following f(n) and g(n)...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 = 3n + 2</a:t>
            </a:r>
            <a:b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g(n) = n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we want to represent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as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Ω(g(n))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then it must satisfy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 &gt;= C g(n)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all values of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 &gt; 0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&gt;=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 &gt;= C g(n)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⇒3n + 2 &lt;= C n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Above condition is always TRUE for all values of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 = 1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&gt;= 1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By using Big - Omega notation we can represent the time complexity as follows...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3n + 2 = Ω(n)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A348D-F1A8-40F9-83F4-AD3FFD67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85BD-21CA-4CAA-8C44-C09E419CD2D5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A355E-5333-41BC-9F13-83856CE4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BA0FB-5B3A-4899-B033-43BFB7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C4519-9B97-419D-8368-ACC25533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7314-585D-4D17-BA22-D06C2EA34B56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7B376-4C46-4DED-A4C3-E8C3E3E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9012-FE7B-455E-9C43-5C824F91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65CD6-26D5-457B-9929-823CFDC6F2E1}"/>
              </a:ext>
            </a:extLst>
          </p:cNvPr>
          <p:cNvSpPr/>
          <p:nvPr/>
        </p:nvSpPr>
        <p:spPr>
          <a:xfrm>
            <a:off x="3048000" y="24384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Overview: System Life Cycle</a:t>
            </a:r>
          </a:p>
          <a:p>
            <a:r>
              <a:rPr lang="en-US" altLang="zh-TW"/>
              <a:t>Algorithm Specification</a:t>
            </a:r>
          </a:p>
          <a:p>
            <a:r>
              <a:rPr lang="en-US" altLang="zh-TW"/>
              <a:t>Data Abstraction</a:t>
            </a:r>
          </a:p>
          <a:p>
            <a:r>
              <a:rPr lang="en-US" altLang="zh-TW"/>
              <a:t>Performance Analysis</a:t>
            </a:r>
          </a:p>
          <a:p>
            <a:r>
              <a:rPr lang="en-US" altLang="zh-TW"/>
              <a:t>Performance Measurement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Basic Concepts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1EB24-459C-49AF-AE82-F729D62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ECED-F224-4F46-82AE-3A15CD124D5A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C3DF5-D43D-4388-AEEC-5F20B7ED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16837-B925-4CC0-8E0D-8AF6E196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Consider the following f(n) and g(n)...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 = 3n + 2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g(n) = n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we want to represent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f(n)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Θ(g(n))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then it must satisfy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g(n) &lt;= f(n) &lt;= C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g(n)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all values of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C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&gt; 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&gt;=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g(n) &lt;= f(n) &lt;= ⇒C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g(n)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 &lt;= 3n + 2 &gt;= C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Above condition is always TRUE for all values of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1, C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4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&gt;= 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By using Big - Theta notation we can represent the time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compexity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as follows...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3n + 2 = Θ(n)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42656-642D-4F32-87FB-932E03BB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8FE1-1572-4DA4-BD2A-27FECECBC7DE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17AC5-DBA2-4632-A452-727607EE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7241-DA83-457E-8474-0F2E481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concept of representing important details and hiding away the implementation details is called </a:t>
            </a:r>
            <a:r>
              <a:rPr lang="en-IN" b="1" dirty="0"/>
              <a:t>data abstraction. </a:t>
            </a:r>
          </a:p>
          <a:p>
            <a:r>
              <a:rPr lang="en-IN" dirty="0"/>
              <a:t>An </a:t>
            </a:r>
            <a:r>
              <a:rPr lang="en-IN" b="1" i="1" dirty="0"/>
              <a:t>abstract data type or ADT </a:t>
            </a:r>
            <a:r>
              <a:rPr lang="en-IN" b="1" dirty="0"/>
              <a:t>is a collection of data and a set of operations on the data</a:t>
            </a:r>
            <a:r>
              <a:rPr lang="en-IN" dirty="0"/>
              <a:t>  that </a:t>
            </a:r>
            <a:r>
              <a:rPr lang="en-IN" b="1" dirty="0"/>
              <a:t>does not specify how the data is stored</a:t>
            </a:r>
            <a:r>
              <a:rPr lang="en-IN" dirty="0"/>
              <a:t> or how the operations accomplish their functions.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61EF-DFD9-49CC-B298-F1D54665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C0E8-0877-465A-AC62-14D33CA597AA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EB57-6199-41EA-9C79-6C1409F0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3E27-4DA6-4692-B366-BE9650F6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30496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3060-C5A0-419C-94D6-51E07EE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A2E2-9611-4C51-B540-B1D33D7DC796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DC5E4-5804-41D5-9B9B-2A0939C3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B60A5-03D1-4F20-A6B1-F638FAB1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836649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D542-8C69-4865-A8AE-4847E538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2EB3-B021-4BB3-B6E9-A159C4B5E288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8A1C-A0D0-48AB-8162-9A11B9E2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D613-F803-4B5C-9AE1-F3B6837D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Let us see some operations of Stack ADT −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 This is used to check whether stack is full or not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isEmpry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 This is used to check whether stack is empty or not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push(x), This is used to push x into the stack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pop(), This is used to delete one element from top of the stack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peek(), This is used to get the top most element of the stack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size(), this function is used to get number of elements present into the stack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2D713-540B-49FE-9040-C45029F2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1C4-D663-4EC4-BFD9-9D139D6FBDE3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08748-FB60-4D2D-A23A-DC1A53B7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5E1CA-3AC6-4EA2-BCCB-6071A56F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tructur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054" y="0"/>
            <a:ext cx="8579559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26E7D-B33F-482E-8138-B867DC9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4D37-D1E6-45D1-AF21-A3D4D353A7AF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DB07-F9F7-4158-AB2E-8E36FA4E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FB0C-868C-4B13-B57B-9DE6DDD3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609600"/>
            <a:ext cx="83058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C0A87-7426-4505-A031-B998140A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7219-A7C3-4FEA-A294-C648E644DFDD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8BD06-A6B4-4CB5-9099-24FC199F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02F8C-8E75-4D48-A0F7-00D7C1FC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872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50E11-F4CF-44BC-857B-27163421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929E-CE67-41AB-932D-23BCEA3CBBD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90D19-A612-4843-BACF-34321B62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E0B4D-E8B9-4FC9-8E8D-B03C7FBB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686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18180-ABD5-4856-98A6-5FF73CE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559F-8CC1-4DE9-B5A3-DE3132A5E66E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BCB38-0645-47BE-9978-E6027CEA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B05B4-0D20-4BE8-81E9-FC5A1776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767E2-8514-4E66-A1DA-9046E064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Linear data structure have data elements arranged in sequential manner and each member element is connected to its previous and next element.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connection helps to traverse a linear data structure in a single level and in single run.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Such data structures are easy to implement as computer memory is also sequential.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 of linear data structures are List, Queue, Stack, Array etc.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91F9C-0978-481F-B108-CF0D51C4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62E0-9ABD-47A4-A8E0-9B46D936A4A9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D2DE-A42A-406A-9150-24FCB9E1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403D8-A4B6-423D-8CBD-C149C002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10857B-58EF-4A26-9449-911E0070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Liner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03289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Good programmers regard large-scale computer programs as systems that contain many complex interacting parts.</a:t>
            </a:r>
          </a:p>
          <a:p>
            <a:r>
              <a:rPr lang="en-US" altLang="zh-TW"/>
              <a:t>As systems, these programs undergo a development process called the </a:t>
            </a:r>
            <a:r>
              <a:rPr lang="en-US" altLang="zh-TW" i="1"/>
              <a:t>system life cycle</a:t>
            </a:r>
            <a:r>
              <a:rPr lang="en-US" altLang="zh-TW"/>
              <a:t>.</a:t>
            </a:r>
            <a:endParaRPr lang="zh-TW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27038"/>
            <a:ext cx="8640762" cy="914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4000"/>
              <a:t>1.1 Overview: system life cycle (1/2)</a:t>
            </a:r>
            <a:endParaRPr lang="zh-TW" altLang="en-US" sz="40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C7981-575E-4DBB-BE29-E73CCB33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E51F-142D-46CA-9B51-7F23328996C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67F3-097F-46A3-B77C-E4E1AEA8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70A78-64CB-4E7B-B1CE-AA2D85C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81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8809E-0CDA-4D04-9B2B-E56332F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E6ED-4199-4949-9A52-9950EB4D8080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B840C-8866-4454-B752-BBD4C9C8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2942-78CA-4503-BA5D-66FB10B8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767E2-8514-4E66-A1DA-9046E064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non-linear data structure has no set sequence of connecting all its elements and each element can have multiple paths to connect to other elements.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Such data structures supports multi-level storage and often cannot be traversed in single run.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Such data structures are not easy to implement but are more efficient in utilizing computer memory. 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91F9C-0978-481F-B108-CF0D51C4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62E0-9ABD-47A4-A8E0-9B46D936A4A9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D2DE-A42A-406A-9150-24FCB9E1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403D8-A4B6-423D-8CBD-C149C002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10857B-58EF-4A26-9449-911E0070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Arial" panose="020B0604020202020204" pitchFamily="34" charset="0"/>
              </a:rPr>
              <a:t>Non-linear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6187638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1336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491D2-7FED-4FBA-B36E-C0FABB40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E9A7-07FC-4389-A204-51DB41C3D6FA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B964C-9B3D-472C-9307-8F681591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EBA28-EE7B-49B4-BD79-AD0D3B1C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F267A-8791-4E60-9EE9-F66E0402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1A5-39A1-498D-BE79-5B1F8195FDB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A632A-FA36-4F68-A79C-A040C507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398DA-A692-4617-BBF9-41AFDE31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E65A9-7EBD-4EBD-B701-BC54244F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209"/>
            <a:ext cx="8915400" cy="49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15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55B00-454D-47C5-A693-880ED05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1A5-39A1-498D-BE79-5B1F8195FDB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44FB0-066B-4720-9D81-273EC340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65C1A-0823-4B11-9EBC-9EC7B73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73689-3402-46EE-9949-FE4A75404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74294"/>
              </p:ext>
            </p:extLst>
          </p:nvPr>
        </p:nvGraphicFramePr>
        <p:xfrm>
          <a:off x="838200" y="228600"/>
          <a:ext cx="7315200" cy="6324601"/>
        </p:xfrm>
        <a:graphic>
          <a:graphicData uri="http://schemas.openxmlformats.org/drawingml/2006/table">
            <a:tbl>
              <a:tblPr/>
              <a:tblGrid>
                <a:gridCol w="750299">
                  <a:extLst>
                    <a:ext uri="{9D8B030D-6E8A-4147-A177-3AD203B41FA5}">
                      <a16:colId xmlns:a16="http://schemas.microsoft.com/office/drawing/2014/main" val="3636379528"/>
                    </a:ext>
                  </a:extLst>
                </a:gridCol>
                <a:gridCol w="1773509">
                  <a:extLst>
                    <a:ext uri="{9D8B030D-6E8A-4147-A177-3AD203B41FA5}">
                      <a16:colId xmlns:a16="http://schemas.microsoft.com/office/drawing/2014/main" val="1147741838"/>
                    </a:ext>
                  </a:extLst>
                </a:gridCol>
                <a:gridCol w="2395696">
                  <a:extLst>
                    <a:ext uri="{9D8B030D-6E8A-4147-A177-3AD203B41FA5}">
                      <a16:colId xmlns:a16="http://schemas.microsoft.com/office/drawing/2014/main" val="3029588352"/>
                    </a:ext>
                  </a:extLst>
                </a:gridCol>
                <a:gridCol w="2395696">
                  <a:extLst>
                    <a:ext uri="{9D8B030D-6E8A-4147-A177-3AD203B41FA5}">
                      <a16:colId xmlns:a16="http://schemas.microsoft.com/office/drawing/2014/main" val="3608145004"/>
                    </a:ext>
                  </a:extLst>
                </a:gridCol>
              </a:tblGrid>
              <a:tr h="324208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Sr. No.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Key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Linear Data Structures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Non-linear Data Structures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2991"/>
                  </a:ext>
                </a:extLst>
              </a:tr>
              <a:tr h="12297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7692" marR="7692" marT="7692" marB="76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Data Element Arrangement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 linear data structure, data elements are sequentially connected and each element is traversable through a single run.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 non-linear data structure, data elements are hierarchically connected and are present at various levels.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2203"/>
                  </a:ext>
                </a:extLst>
              </a:tr>
              <a:tr h="7467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7692" marR="7692" marT="7692" marB="76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Levels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 linear data structure, all data elements are present at a single level.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In non-linear data structure, data elements are present at multiple levels.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177676"/>
                  </a:ext>
                </a:extLst>
              </a:tr>
              <a:tr h="11090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7692" marR="7692" marT="7692" marB="76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Implementation complexity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Linear data structures are easier to implement.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Non-linear data structures are difficult to understand and implement as compared to linear data structures.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196553"/>
                  </a:ext>
                </a:extLst>
              </a:tr>
              <a:tr h="7951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7692" marR="7692" marT="7692" marB="76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Traversal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Linear data structures can be traversed completely in a single run.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Non-linear data structures are not easy to traverse and needs multiple runs to be traversed completely.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205830"/>
                  </a:ext>
                </a:extLst>
              </a:tr>
              <a:tr h="10486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7692" marR="7692" marT="7692" marB="76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Memory utilization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Linear data structures are not very memory friendly and are not utilizing memory efficiently.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Non-linear data structures uses memory very efficiently.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573399"/>
                  </a:ext>
                </a:extLst>
              </a:tr>
              <a:tr h="8071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7692" marR="7692" marT="7692" marB="76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Time Complexity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Time complexity of linear data structure often increases with increase in size.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Time complexity of non-linear data structure often remain with increase in size.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32600"/>
                  </a:ext>
                </a:extLst>
              </a:tr>
              <a:tr h="2638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7692" marR="7692" marT="7692" marB="7692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Examples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Array, List, Queue, Stack.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</a:rPr>
                        <a:t>Graph, Map, Tree.</a:t>
                      </a:r>
                    </a:p>
                  </a:txBody>
                  <a:tcPr marL="7692" marR="7692" marT="7692" marB="769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33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67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86877-9382-422F-A734-E4F9CAF0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1A5-39A1-498D-BE79-5B1F8195FDB9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E924-CD9A-43CA-B614-25E6E489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9990-439F-45A1-AAD7-9D82B9D9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4AF5A-6085-474E-9FCB-2C8D27A833E0}"/>
              </a:ext>
            </a:extLst>
          </p:cNvPr>
          <p:cNvSpPr txBox="1"/>
          <p:nvPr/>
        </p:nvSpPr>
        <p:spPr>
          <a:xfrm>
            <a:off x="2362200" y="30480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305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588250" cy="5040312"/>
          </a:xfrm>
        </p:spPr>
        <p:txBody>
          <a:bodyPr/>
          <a:lstStyle/>
          <a:p>
            <a:r>
              <a:rPr lang="en-US" altLang="zh-TW"/>
              <a:t>We consider this cycle as consisting of </a:t>
            </a:r>
            <a:br>
              <a:rPr lang="en-US" altLang="zh-TW"/>
            </a:br>
            <a:r>
              <a:rPr lang="en-US" altLang="zh-TW"/>
              <a:t>five phases.</a:t>
            </a:r>
          </a:p>
          <a:p>
            <a:pPr lvl="1"/>
            <a:r>
              <a:rPr lang="en-US" altLang="zh-TW"/>
              <a:t>Requirements</a:t>
            </a:r>
          </a:p>
          <a:p>
            <a:pPr lvl="1"/>
            <a:r>
              <a:rPr lang="en-US" altLang="zh-TW"/>
              <a:t>Analysis: </a:t>
            </a:r>
            <a:r>
              <a:rPr lang="en-US" altLang="zh-TW">
                <a:solidFill>
                  <a:schemeClr val="hlink"/>
                </a:solidFill>
              </a:rPr>
              <a:t>bottom-up vs. top-down</a:t>
            </a:r>
          </a:p>
          <a:p>
            <a:pPr lvl="1"/>
            <a:r>
              <a:rPr lang="en-US" altLang="zh-TW"/>
              <a:t>Design: </a:t>
            </a:r>
            <a:r>
              <a:rPr lang="en-US" altLang="zh-TW">
                <a:solidFill>
                  <a:schemeClr val="hlink"/>
                </a:solidFill>
              </a:rPr>
              <a:t>data objects and operations</a:t>
            </a:r>
          </a:p>
          <a:p>
            <a:pPr lvl="1"/>
            <a:r>
              <a:rPr lang="en-US" altLang="zh-TW"/>
              <a:t>Refinement and Coding</a:t>
            </a:r>
          </a:p>
          <a:p>
            <a:pPr lvl="1"/>
            <a:r>
              <a:rPr lang="en-US" altLang="zh-TW"/>
              <a:t>Verification</a:t>
            </a:r>
          </a:p>
          <a:p>
            <a:pPr lvl="2"/>
            <a:r>
              <a:rPr lang="en-US" altLang="zh-TW"/>
              <a:t>Program Proving</a:t>
            </a:r>
          </a:p>
          <a:p>
            <a:pPr lvl="2"/>
            <a:r>
              <a:rPr lang="en-US" altLang="zh-TW"/>
              <a:t>Testing</a:t>
            </a:r>
          </a:p>
          <a:p>
            <a:pPr lvl="2"/>
            <a:r>
              <a:rPr lang="en-US" altLang="zh-TW"/>
              <a:t>Debugging</a:t>
            </a:r>
            <a:endParaRPr lang="zh-TW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1.1 Overview (2/2)</a:t>
            </a:r>
            <a:endParaRPr lang="zh-TW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F63C1-FA25-4C33-BB2C-267A2588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08B8-048E-42C2-A28C-B989D1535CDB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6892E-6050-4F44-B86B-60DA84F6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9F6D3-784A-4479-BC13-78E2EE40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88925" y="1584325"/>
            <a:ext cx="8604250" cy="40767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800"/>
              <a:t>1.2.1 Introduction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400"/>
              <a:t>An </a:t>
            </a:r>
            <a:r>
              <a:rPr lang="en-US" altLang="zh-TW" sz="2400" i="1">
                <a:solidFill>
                  <a:srgbClr val="EED410"/>
                </a:solidFill>
              </a:rPr>
              <a:t>algorithm</a:t>
            </a:r>
            <a:r>
              <a:rPr lang="en-US" altLang="zh-TW" sz="2400"/>
              <a:t> is a finite set of instructions that accomplishes a particular task.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400"/>
              <a:t>Criteria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TW" sz="2000"/>
              <a:t>input: </a:t>
            </a:r>
            <a:r>
              <a:rPr lang="en-US" altLang="zh-TW" sz="2000">
                <a:solidFill>
                  <a:schemeClr val="tx2"/>
                </a:solidFill>
              </a:rPr>
              <a:t>zero or more quantities that are externally supplied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TW" sz="2000"/>
              <a:t>output: </a:t>
            </a:r>
            <a:r>
              <a:rPr lang="en-US" altLang="zh-TW" sz="2000">
                <a:solidFill>
                  <a:schemeClr val="tx2"/>
                </a:solidFill>
              </a:rPr>
              <a:t>at least one quantity is produced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TW" sz="2000"/>
              <a:t>definiteness: </a:t>
            </a:r>
            <a:r>
              <a:rPr lang="en-US" altLang="zh-TW" sz="2000">
                <a:solidFill>
                  <a:schemeClr val="tx2"/>
                </a:solidFill>
              </a:rPr>
              <a:t>clear and unambiguous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TW" sz="2000"/>
              <a:t>finiteness: </a:t>
            </a:r>
            <a:r>
              <a:rPr lang="en-US" altLang="zh-TW" sz="2000">
                <a:solidFill>
                  <a:schemeClr val="tx2"/>
                </a:solidFill>
              </a:rPr>
              <a:t>terminate after a finite number of steps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TW" sz="2000"/>
              <a:t>effectiveness: </a:t>
            </a:r>
            <a:r>
              <a:rPr lang="en-US" altLang="zh-TW" sz="2000">
                <a:solidFill>
                  <a:schemeClr val="tx2"/>
                </a:solidFill>
              </a:rPr>
              <a:t>instruction is basic enough to be carried out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400"/>
              <a:t>A program does not have to satisfy the</a:t>
            </a:r>
            <a:r>
              <a:rPr lang="en-US" altLang="zh-TW" sz="2400">
                <a:solidFill>
                  <a:schemeClr val="bg2"/>
                </a:solidFill>
              </a:rPr>
              <a:t> </a:t>
            </a:r>
            <a:r>
              <a:rPr lang="en-US" altLang="zh-TW" sz="2400">
                <a:solidFill>
                  <a:srgbClr val="EED410"/>
                </a:solidFill>
              </a:rPr>
              <a:t>finiteness</a:t>
            </a:r>
            <a:r>
              <a:rPr lang="en-US" altLang="zh-TW" sz="2400">
                <a:solidFill>
                  <a:schemeClr val="bg2"/>
                </a:solidFill>
              </a:rPr>
              <a:t> </a:t>
            </a:r>
            <a:r>
              <a:rPr lang="en-US" altLang="zh-TW" sz="2400"/>
              <a:t>criteria.</a:t>
            </a:r>
            <a:endParaRPr lang="zh-TW" altLang="en-US" sz="2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404813"/>
            <a:ext cx="8451850" cy="914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1.2 Algorithm Specification (1/10)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F4A63-D925-4074-98FA-053D61E8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79E2-393E-4E84-BCDB-8DC96AA83182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D2EEF-7C34-4C93-86F9-879AA25C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3B2E-5092-4750-8EFA-202BC027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Representation</a:t>
            </a:r>
          </a:p>
          <a:p>
            <a:pPr lvl="1"/>
            <a:r>
              <a:rPr lang="en-US" altLang="zh-TW"/>
              <a:t>A natural language, like English or Chinese.</a:t>
            </a:r>
          </a:p>
          <a:p>
            <a:pPr lvl="1"/>
            <a:r>
              <a:rPr lang="en-US" altLang="zh-TW"/>
              <a:t>A graphic, like flowcharts. </a:t>
            </a:r>
          </a:p>
          <a:p>
            <a:pPr lvl="1"/>
            <a:r>
              <a:rPr lang="en-US" altLang="zh-TW"/>
              <a:t>A computer language, like C.</a:t>
            </a:r>
          </a:p>
          <a:p>
            <a:r>
              <a:rPr lang="en-US" altLang="zh-TW"/>
              <a:t>Algorithms  +  Data structures  =  Programs [Niklus Wirth]</a:t>
            </a:r>
          </a:p>
          <a:p>
            <a:r>
              <a:rPr lang="en-US" altLang="zh-TW"/>
              <a:t>Sequential search vs. Binary search</a:t>
            </a:r>
            <a:endParaRPr lang="zh-TW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3050"/>
            <a:ext cx="8364537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1.2 Algorithm Specification (2/10)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60A84-DB56-4FC9-BE1B-ACE43C72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ED4D-8981-4B93-A835-E6CE0C6E5922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155E7-8FA4-4F10-BBC9-D40FABEB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42B7-51B6-41DD-B933-5C430F45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BB8F2-E525-4306-9A11-523246CD36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2829</Words>
  <Application>Microsoft Office PowerPoint</Application>
  <PresentationFormat>On-screen Show (4:3)</PresentationFormat>
  <Paragraphs>490</Paragraphs>
  <Slides>65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Calibri</vt:lpstr>
      <vt:lpstr>Century Schoolbook</vt:lpstr>
      <vt:lpstr>Courier New</vt:lpstr>
      <vt:lpstr>Open Sans</vt:lpstr>
      <vt:lpstr>Times New Roman</vt:lpstr>
      <vt:lpstr>Verdana</vt:lpstr>
      <vt:lpstr>Wingdings</vt:lpstr>
      <vt:lpstr>Wingdings 2</vt:lpstr>
      <vt:lpstr>Wingdings 3</vt:lpstr>
      <vt:lpstr>Concourse</vt:lpstr>
      <vt:lpstr>文件</vt:lpstr>
      <vt:lpstr>[CS1104]: Data Structure and Algorithms</vt:lpstr>
      <vt:lpstr>Basic Terminologies &amp; Introduction to Algorithm and Data Organization</vt:lpstr>
      <vt:lpstr>What is an algorithm?</vt:lpstr>
      <vt:lpstr>What is an algorithm? (Cont’d)</vt:lpstr>
      <vt:lpstr>Basic Concepts</vt:lpstr>
      <vt:lpstr>1.1 Overview: system life cycle (1/2)</vt:lpstr>
      <vt:lpstr>1.1 Overview (2/2)</vt:lpstr>
      <vt:lpstr>1.2 Algorithm Specification (1/10)</vt:lpstr>
      <vt:lpstr>1.2 Algorithm Specification (2/10)</vt:lpstr>
      <vt:lpstr>1.2 Algorithm Specification (3/10)</vt:lpstr>
      <vt:lpstr>Important Properties of Algorithms</vt:lpstr>
      <vt:lpstr>Representation of Algorithms</vt:lpstr>
      <vt:lpstr>Representation of Algorithms (Cont’d)</vt:lpstr>
      <vt:lpstr>Expressing Algorithms</vt:lpstr>
      <vt:lpstr>Pseudocode</vt:lpstr>
      <vt:lpstr>Pseudocode (Cont’d)</vt:lpstr>
      <vt:lpstr>Algorithm Discovery</vt:lpstr>
      <vt:lpstr>Problem Solving: A creative process</vt:lpstr>
      <vt:lpstr>PowerPoint Presentation</vt:lpstr>
      <vt:lpstr>PowerPoint Presentation</vt:lpstr>
      <vt:lpstr>PowerPoint Presentation</vt:lpstr>
      <vt:lpstr>PowerPoint Presentation</vt:lpstr>
      <vt:lpstr>Introduction</vt:lpstr>
      <vt:lpstr>Triangular Numbers</vt:lpstr>
      <vt:lpstr>Finding nth Term</vt:lpstr>
      <vt:lpstr>Our observation (between loop vs. recursion)</vt:lpstr>
      <vt:lpstr>Problems defined recursively</vt:lpstr>
      <vt:lpstr>Coding the factorial function</vt:lpstr>
      <vt:lpstr>PowerPoint Presentation</vt:lpstr>
      <vt:lpstr>Characteristics of Recursive Methods</vt:lpstr>
      <vt:lpstr>Analysis Of Algorithm</vt:lpstr>
      <vt:lpstr>Performance Analysis</vt:lpstr>
      <vt:lpstr>Time Complexity in C</vt:lpstr>
      <vt:lpstr>Space Complexity S(P)=C+SP(I)</vt:lpstr>
      <vt:lpstr>Performance analysis: Space</vt:lpstr>
      <vt:lpstr>Performance analysis: Space</vt:lpstr>
      <vt:lpstr>Performance analysis: Space</vt:lpstr>
      <vt:lpstr>1.4 Performance analysis: Time</vt:lpstr>
      <vt:lpstr>PowerPoint Presentation</vt:lpstr>
      <vt:lpstr>1.4 Performance analysis (7/17)</vt:lpstr>
      <vt:lpstr>1.4 Performance analysis (8/17)</vt:lpstr>
      <vt:lpstr>1.4 Performance analysis (9/17)</vt:lpstr>
      <vt:lpstr>1.4 Performance analysis (10/17)</vt:lpstr>
      <vt:lpstr>Asymptotic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Liner Data Structure</vt:lpstr>
      <vt:lpstr>PowerPoint Presentation</vt:lpstr>
      <vt:lpstr>Non-linear Data Structures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algorithm?</dc:title>
  <dc:creator>STP</dc:creator>
  <cp:lastModifiedBy>Amruta Hingmire</cp:lastModifiedBy>
  <cp:revision>32</cp:revision>
  <dcterms:created xsi:type="dcterms:W3CDTF">2020-01-02T09:47:37Z</dcterms:created>
  <dcterms:modified xsi:type="dcterms:W3CDTF">2021-06-17T05:16:30Z</dcterms:modified>
</cp:coreProperties>
</file>