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5"/>
  </p:notesMasterIdLst>
  <p:sldIdLst>
    <p:sldId id="269" r:id="rId2"/>
    <p:sldId id="257"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59" r:id="rId22"/>
    <p:sldId id="288" r:id="rId23"/>
    <p:sldId id="289" r:id="rId24"/>
    <p:sldId id="290" r:id="rId25"/>
    <p:sldId id="291" r:id="rId26"/>
    <p:sldId id="292" r:id="rId27"/>
    <p:sldId id="293" r:id="rId28"/>
    <p:sldId id="258"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264" r:id="rId47"/>
    <p:sldId id="265" r:id="rId48"/>
    <p:sldId id="266" r:id="rId49"/>
    <p:sldId id="267" r:id="rId50"/>
    <p:sldId id="268" r:id="rId51"/>
    <p:sldId id="26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525"/>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A8434B-ACBE-458D-B6DB-5C1A19BA4DFF}" type="datetimeFigureOut">
              <a:rPr lang="en-US" smtClean="0"/>
              <a:t>10/11/2019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459F66-74D4-4719-9A8B-14EE73C3ED6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85F75B2-AA27-4727-916E-5F85C7BE0D37}" type="datetime1">
              <a:rPr lang="en-US" smtClean="0"/>
              <a:t>10/11/2019</a:t>
            </a:fld>
            <a:endParaRPr lang="en-US"/>
          </a:p>
        </p:txBody>
      </p:sp>
      <p:sp>
        <p:nvSpPr>
          <p:cNvPr id="19" name="Footer Placeholder 18"/>
          <p:cNvSpPr>
            <a:spLocks noGrp="1"/>
          </p:cNvSpPr>
          <p:nvPr>
            <p:ph type="ftr" sz="quarter" idx="11"/>
          </p:nvPr>
        </p:nvSpPr>
        <p:spPr/>
        <p:txBody>
          <a:bodyPr/>
          <a:lstStyle/>
          <a:p>
            <a:r>
              <a:rPr lang="en-US" smtClean="0"/>
              <a:t>© Oxford University Press 2013. All rights reserved.</a:t>
            </a:r>
            <a:endParaRPr lang="en-US"/>
          </a:p>
        </p:txBody>
      </p:sp>
      <p:sp>
        <p:nvSpPr>
          <p:cNvPr id="27" name="Slide Number Placeholder 26"/>
          <p:cNvSpPr>
            <a:spLocks noGrp="1"/>
          </p:cNvSpPr>
          <p:nvPr>
            <p:ph type="sldNum" sz="quarter" idx="12"/>
          </p:nvPr>
        </p:nvSpPr>
        <p:spPr/>
        <p:txBody>
          <a:bodyPr/>
          <a:lstStyle/>
          <a:p>
            <a:fld id="{3F735888-2CC6-4277-95F8-FE066832973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4DE209-D0AB-42FE-AC2C-E4721FA6E756}"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 Oxford University Press 2013. All rights reserved.</a:t>
            </a:r>
            <a:endParaRPr lang="en-US"/>
          </a:p>
        </p:txBody>
      </p:sp>
      <p:sp>
        <p:nvSpPr>
          <p:cNvPr id="6" name="Slide Number Placeholder 5"/>
          <p:cNvSpPr>
            <a:spLocks noGrp="1"/>
          </p:cNvSpPr>
          <p:nvPr>
            <p:ph type="sldNum" sz="quarter" idx="12"/>
          </p:nvPr>
        </p:nvSpPr>
        <p:spPr/>
        <p:txBody>
          <a:bodyPr/>
          <a:lstStyle/>
          <a:p>
            <a:fld id="{3F735888-2CC6-4277-95F8-FE066832973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BDD6A1-9B9B-4FF0-AFC8-E6BAA8B0FED6}"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 Oxford University Press 2013. All rights reserved.</a:t>
            </a:r>
            <a:endParaRPr lang="en-US"/>
          </a:p>
        </p:txBody>
      </p:sp>
      <p:sp>
        <p:nvSpPr>
          <p:cNvPr id="6" name="Slide Number Placeholder 5"/>
          <p:cNvSpPr>
            <a:spLocks noGrp="1"/>
          </p:cNvSpPr>
          <p:nvPr>
            <p:ph type="sldNum" sz="quarter" idx="12"/>
          </p:nvPr>
        </p:nvSpPr>
        <p:spPr/>
        <p:txBody>
          <a:bodyPr/>
          <a:lstStyle/>
          <a:p>
            <a:fld id="{3F735888-2CC6-4277-95F8-FE066832973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95400"/>
            <a:ext cx="4038600" cy="483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483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85DE2FEF-7AA2-4FA8-8890-085B5C115490}" type="datetime1">
              <a:rPr lang="en-US" smtClean="0"/>
              <a:t>10/11/2019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 Oxford University Press 2013. All rights reserved.</a:t>
            </a:r>
            <a:endParaRPr lang="en-US"/>
          </a:p>
        </p:txBody>
      </p:sp>
      <p:sp>
        <p:nvSpPr>
          <p:cNvPr id="7" name="Rectangle 6"/>
          <p:cNvSpPr>
            <a:spLocks noGrp="1" noChangeArrowheads="1"/>
          </p:cNvSpPr>
          <p:nvPr>
            <p:ph type="sldNum" sz="quarter" idx="12"/>
          </p:nvPr>
        </p:nvSpPr>
        <p:spPr>
          <a:ln/>
        </p:spPr>
        <p:txBody>
          <a:bodyPr/>
          <a:lstStyle>
            <a:lvl1pPr>
              <a:defRPr/>
            </a:lvl1pPr>
          </a:lstStyle>
          <a:p>
            <a:fld id="{E4148C14-638E-4833-A27F-07E992A7DA24}"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8D097432-5BED-4AC5-B004-63A30013C5C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51B81A-8198-4632-A979-BE0661135334}"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 Oxford University Press 2013. All rights reserved.</a:t>
            </a:r>
            <a:endParaRPr lang="en-US"/>
          </a:p>
        </p:txBody>
      </p:sp>
      <p:sp>
        <p:nvSpPr>
          <p:cNvPr id="6" name="Slide Number Placeholder 5"/>
          <p:cNvSpPr>
            <a:spLocks noGrp="1"/>
          </p:cNvSpPr>
          <p:nvPr>
            <p:ph type="sldNum" sz="quarter" idx="12"/>
          </p:nvPr>
        </p:nvSpPr>
        <p:spPr/>
        <p:txBody>
          <a:bodyPr/>
          <a:lstStyle/>
          <a:p>
            <a:fld id="{3F735888-2CC6-4277-95F8-FE066832973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89CB9BF-FE50-470F-8F66-CBB6DC5E16F2}" type="datetime1">
              <a:rPr lang="en-US" smtClean="0"/>
              <a:t>10/11/2019</a:t>
            </a:fld>
            <a:endParaRPr lang="en-US"/>
          </a:p>
        </p:txBody>
      </p:sp>
      <p:sp>
        <p:nvSpPr>
          <p:cNvPr id="5" name="Footer Placeholder 4"/>
          <p:cNvSpPr>
            <a:spLocks noGrp="1"/>
          </p:cNvSpPr>
          <p:nvPr>
            <p:ph type="ftr" sz="quarter" idx="11"/>
          </p:nvPr>
        </p:nvSpPr>
        <p:spPr/>
        <p:txBody>
          <a:bodyPr/>
          <a:lstStyle/>
          <a:p>
            <a:r>
              <a:rPr lang="en-US" smtClean="0"/>
              <a:t>© Oxford University Press 2013. All rights reserved.</a:t>
            </a:r>
            <a:endParaRPr lang="en-US"/>
          </a:p>
        </p:txBody>
      </p:sp>
      <p:sp>
        <p:nvSpPr>
          <p:cNvPr id="6" name="Slide Number Placeholder 5"/>
          <p:cNvSpPr>
            <a:spLocks noGrp="1"/>
          </p:cNvSpPr>
          <p:nvPr>
            <p:ph type="sldNum" sz="quarter" idx="12"/>
          </p:nvPr>
        </p:nvSpPr>
        <p:spPr/>
        <p:txBody>
          <a:bodyPr/>
          <a:lstStyle/>
          <a:p>
            <a:fld id="{3F735888-2CC6-4277-95F8-FE066832973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1B42F3-EB8E-48E5-9C2B-839A1C851CF4}" type="datetime1">
              <a:rPr lang="en-US" smtClean="0"/>
              <a:t>10/11/2019</a:t>
            </a:fld>
            <a:endParaRPr lang="en-US"/>
          </a:p>
        </p:txBody>
      </p:sp>
      <p:sp>
        <p:nvSpPr>
          <p:cNvPr id="6" name="Footer Placeholder 5"/>
          <p:cNvSpPr>
            <a:spLocks noGrp="1"/>
          </p:cNvSpPr>
          <p:nvPr>
            <p:ph type="ftr" sz="quarter" idx="11"/>
          </p:nvPr>
        </p:nvSpPr>
        <p:spPr/>
        <p:txBody>
          <a:bodyPr/>
          <a:lstStyle/>
          <a:p>
            <a:r>
              <a:rPr lang="en-US" smtClean="0"/>
              <a:t>© Oxford University Press 2013. All rights reserved.</a:t>
            </a:r>
            <a:endParaRPr lang="en-US"/>
          </a:p>
        </p:txBody>
      </p:sp>
      <p:sp>
        <p:nvSpPr>
          <p:cNvPr id="7" name="Slide Number Placeholder 6"/>
          <p:cNvSpPr>
            <a:spLocks noGrp="1"/>
          </p:cNvSpPr>
          <p:nvPr>
            <p:ph type="sldNum" sz="quarter" idx="12"/>
          </p:nvPr>
        </p:nvSpPr>
        <p:spPr/>
        <p:txBody>
          <a:bodyPr/>
          <a:lstStyle/>
          <a:p>
            <a:fld id="{3F735888-2CC6-4277-95F8-FE066832973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32C8B25-A329-4263-BC57-02B8CD43AE2C}" type="datetime1">
              <a:rPr lang="en-US" smtClean="0"/>
              <a:t>10/11/2019</a:t>
            </a:fld>
            <a:endParaRPr lang="en-US"/>
          </a:p>
        </p:txBody>
      </p:sp>
      <p:sp>
        <p:nvSpPr>
          <p:cNvPr id="8" name="Footer Placeholder 7"/>
          <p:cNvSpPr>
            <a:spLocks noGrp="1"/>
          </p:cNvSpPr>
          <p:nvPr>
            <p:ph type="ftr" sz="quarter" idx="11"/>
          </p:nvPr>
        </p:nvSpPr>
        <p:spPr/>
        <p:txBody>
          <a:bodyPr/>
          <a:lstStyle/>
          <a:p>
            <a:r>
              <a:rPr lang="en-US" smtClean="0"/>
              <a:t>© Oxford University Press 2013. All rights reserved.</a:t>
            </a:r>
            <a:endParaRPr lang="en-US"/>
          </a:p>
        </p:txBody>
      </p:sp>
      <p:sp>
        <p:nvSpPr>
          <p:cNvPr id="9" name="Slide Number Placeholder 8"/>
          <p:cNvSpPr>
            <a:spLocks noGrp="1"/>
          </p:cNvSpPr>
          <p:nvPr>
            <p:ph type="sldNum" sz="quarter" idx="12"/>
          </p:nvPr>
        </p:nvSpPr>
        <p:spPr/>
        <p:txBody>
          <a:bodyPr/>
          <a:lstStyle/>
          <a:p>
            <a:fld id="{3F735888-2CC6-4277-95F8-FE066832973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1ED884B-1292-42B8-AD31-832E529A9A29}" type="datetime1">
              <a:rPr lang="en-US" smtClean="0"/>
              <a:t>10/11/2019</a:t>
            </a:fld>
            <a:endParaRPr lang="en-US"/>
          </a:p>
        </p:txBody>
      </p:sp>
      <p:sp>
        <p:nvSpPr>
          <p:cNvPr id="4" name="Footer Placeholder 3"/>
          <p:cNvSpPr>
            <a:spLocks noGrp="1"/>
          </p:cNvSpPr>
          <p:nvPr>
            <p:ph type="ftr" sz="quarter" idx="11"/>
          </p:nvPr>
        </p:nvSpPr>
        <p:spPr/>
        <p:txBody>
          <a:bodyPr/>
          <a:lstStyle/>
          <a:p>
            <a:r>
              <a:rPr lang="en-US" smtClean="0"/>
              <a:t>© Oxford University Press 2013. All rights reserved.</a:t>
            </a:r>
            <a:endParaRPr lang="en-US"/>
          </a:p>
        </p:txBody>
      </p:sp>
      <p:sp>
        <p:nvSpPr>
          <p:cNvPr id="5" name="Slide Number Placeholder 4"/>
          <p:cNvSpPr>
            <a:spLocks noGrp="1"/>
          </p:cNvSpPr>
          <p:nvPr>
            <p:ph type="sldNum" sz="quarter" idx="12"/>
          </p:nvPr>
        </p:nvSpPr>
        <p:spPr/>
        <p:txBody>
          <a:bodyPr/>
          <a:lstStyle/>
          <a:p>
            <a:fld id="{3F735888-2CC6-4277-95F8-FE066832973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152BA-E89F-4D64-8B49-BAF7DD7E3A45}" type="datetime1">
              <a:rPr lang="en-US" smtClean="0"/>
              <a:t>10/11/2019</a:t>
            </a:fld>
            <a:endParaRPr lang="en-US"/>
          </a:p>
        </p:txBody>
      </p:sp>
      <p:sp>
        <p:nvSpPr>
          <p:cNvPr id="3" name="Footer Placeholder 2"/>
          <p:cNvSpPr>
            <a:spLocks noGrp="1"/>
          </p:cNvSpPr>
          <p:nvPr>
            <p:ph type="ftr" sz="quarter" idx="11"/>
          </p:nvPr>
        </p:nvSpPr>
        <p:spPr/>
        <p:txBody>
          <a:bodyPr/>
          <a:lstStyle/>
          <a:p>
            <a:r>
              <a:rPr lang="en-US" smtClean="0"/>
              <a:t>© Oxford University Press 2013. All rights reserved.</a:t>
            </a:r>
            <a:endParaRPr lang="en-US"/>
          </a:p>
        </p:txBody>
      </p:sp>
      <p:sp>
        <p:nvSpPr>
          <p:cNvPr id="4" name="Slide Number Placeholder 3"/>
          <p:cNvSpPr>
            <a:spLocks noGrp="1"/>
          </p:cNvSpPr>
          <p:nvPr>
            <p:ph type="sldNum" sz="quarter" idx="12"/>
          </p:nvPr>
        </p:nvSpPr>
        <p:spPr/>
        <p:txBody>
          <a:bodyPr/>
          <a:lstStyle/>
          <a:p>
            <a:fld id="{3F735888-2CC6-4277-95F8-FE066832973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580954-8BC3-46EC-9358-F8A5AC051C03}" type="datetime1">
              <a:rPr lang="en-US" smtClean="0"/>
              <a:t>10/11/2019</a:t>
            </a:fld>
            <a:endParaRPr lang="en-US"/>
          </a:p>
        </p:txBody>
      </p:sp>
      <p:sp>
        <p:nvSpPr>
          <p:cNvPr id="6" name="Footer Placeholder 5"/>
          <p:cNvSpPr>
            <a:spLocks noGrp="1"/>
          </p:cNvSpPr>
          <p:nvPr>
            <p:ph type="ftr" sz="quarter" idx="11"/>
          </p:nvPr>
        </p:nvSpPr>
        <p:spPr/>
        <p:txBody>
          <a:bodyPr/>
          <a:lstStyle/>
          <a:p>
            <a:r>
              <a:rPr lang="en-US" smtClean="0"/>
              <a:t>© Oxford University Press 2013. All rights reserved.</a:t>
            </a:r>
            <a:endParaRPr lang="en-US"/>
          </a:p>
        </p:txBody>
      </p:sp>
      <p:sp>
        <p:nvSpPr>
          <p:cNvPr id="7" name="Slide Number Placeholder 6"/>
          <p:cNvSpPr>
            <a:spLocks noGrp="1"/>
          </p:cNvSpPr>
          <p:nvPr>
            <p:ph type="sldNum" sz="quarter" idx="12"/>
          </p:nvPr>
        </p:nvSpPr>
        <p:spPr/>
        <p:txBody>
          <a:bodyPr/>
          <a:lstStyle/>
          <a:p>
            <a:fld id="{3F735888-2CC6-4277-95F8-FE066832973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986E85-AEB7-448C-AE76-0F401E3A4D07}" type="datetime1">
              <a:rPr lang="en-US" smtClean="0"/>
              <a:t>10/11/2019</a:t>
            </a:fld>
            <a:endParaRPr lang="en-US"/>
          </a:p>
        </p:txBody>
      </p:sp>
      <p:sp>
        <p:nvSpPr>
          <p:cNvPr id="6" name="Footer Placeholder 5"/>
          <p:cNvSpPr>
            <a:spLocks noGrp="1"/>
          </p:cNvSpPr>
          <p:nvPr>
            <p:ph type="ftr" sz="quarter" idx="11"/>
          </p:nvPr>
        </p:nvSpPr>
        <p:spPr/>
        <p:txBody>
          <a:bodyPr/>
          <a:lstStyle/>
          <a:p>
            <a:r>
              <a:rPr lang="en-US" smtClean="0"/>
              <a:t>© Oxford University Press 2013. All rights reserved.</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F735888-2CC6-4277-95F8-FE066832973A}"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0F4D379-2BC5-428D-96FB-22CCC048A9A5}" type="datetime1">
              <a:rPr lang="en-US" smtClean="0"/>
              <a:t>10/11/2019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 Oxford University Press 2013. All rights reserved.</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F735888-2CC6-4277-95F8-FE066832973A}"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820863"/>
            <a:ext cx="7772400" cy="1828800"/>
          </a:xfrm>
        </p:spPr>
        <p:txBody>
          <a:bodyPr>
            <a:normAutofit/>
          </a:bodyPr>
          <a:lstStyle/>
          <a:p>
            <a:pPr eaLnBrk="1" fontAlgn="auto" hangingPunct="1">
              <a:spcAft>
                <a:spcPts val="0"/>
              </a:spcAft>
              <a:defRPr/>
            </a:pPr>
            <a:r>
              <a:rPr lang="en-IN" dirty="0" smtClean="0"/>
              <a:t>Data Types</a:t>
            </a:r>
            <a:endParaRPr lang="en-IN" dirty="0"/>
          </a:p>
        </p:txBody>
      </p:sp>
      <p:sp>
        <p:nvSpPr>
          <p:cNvPr id="3" name="Subtitle 2"/>
          <p:cNvSpPr>
            <a:spLocks noGrp="1"/>
          </p:cNvSpPr>
          <p:nvPr>
            <p:ph type="subTitle" idx="1"/>
          </p:nvPr>
        </p:nvSpPr>
        <p:spPr>
          <a:xfrm>
            <a:off x="722313" y="3684588"/>
            <a:ext cx="7772400" cy="914400"/>
          </a:xfrm>
        </p:spPr>
        <p:txBody>
          <a:bodyPr>
            <a:normAutofit/>
          </a:bodyPr>
          <a:lstStyle/>
          <a:p>
            <a:pPr eaLnBrk="1" fontAlgn="auto" hangingPunct="1">
              <a:spcAft>
                <a:spcPts val="0"/>
              </a:spcAft>
              <a:buFont typeface="Wingdings 2"/>
              <a:buNone/>
              <a:defRPr/>
            </a:pPr>
            <a:r>
              <a:rPr lang="en-US" dirty="0" smtClean="0"/>
              <a:t>Unit 1</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620713"/>
            <a:ext cx="8064500" cy="941387"/>
          </a:xfrm>
        </p:spPr>
        <p:txBody>
          <a:bodyPr>
            <a:noAutofit/>
          </a:bodyPr>
          <a:lstStyle/>
          <a:p>
            <a:pPr algn="ctr">
              <a:defRPr/>
            </a:pPr>
            <a:r>
              <a:rPr lang="en-IN" dirty="0" smtClean="0"/>
              <a:t>Key Features: Algorithm &amp; Step form</a:t>
            </a:r>
            <a:endParaRPr lang="en-IN" dirty="0"/>
          </a:p>
        </p:txBody>
      </p:sp>
      <p:sp>
        <p:nvSpPr>
          <p:cNvPr id="3" name="Content Placeholder 2"/>
          <p:cNvSpPr>
            <a:spLocks noGrp="1"/>
          </p:cNvSpPr>
          <p:nvPr>
            <p:ph idx="1"/>
          </p:nvPr>
        </p:nvSpPr>
        <p:spPr>
          <a:xfrm>
            <a:off x="468313" y="1700213"/>
            <a:ext cx="8207375" cy="4176712"/>
          </a:xfrm>
        </p:spPr>
        <p:txBody>
          <a:bodyPr>
            <a:normAutofit/>
          </a:bodyPr>
          <a:lstStyle/>
          <a:p>
            <a:pPr>
              <a:defRPr/>
            </a:pPr>
            <a:r>
              <a:rPr lang="en-IN" sz="1800" dirty="0" smtClean="0"/>
              <a:t>Here is an example of an algorithm, for making a pot of tea.</a:t>
            </a:r>
          </a:p>
          <a:p>
            <a:pPr lvl="1">
              <a:defRPr/>
            </a:pPr>
            <a:r>
              <a:rPr lang="en-IN" sz="1600" dirty="0" smtClean="0"/>
              <a:t>1. If the kettle does not contain water, then fill the kettle.</a:t>
            </a:r>
          </a:p>
          <a:p>
            <a:pPr lvl="1">
              <a:defRPr/>
            </a:pPr>
            <a:r>
              <a:rPr lang="en-IN" sz="1600" dirty="0" smtClean="0"/>
              <a:t>2. Plug the kettle into the power point and switch it on.</a:t>
            </a:r>
          </a:p>
          <a:p>
            <a:pPr lvl="1">
              <a:defRPr/>
            </a:pPr>
            <a:r>
              <a:rPr lang="en-IN" sz="1600" dirty="0" smtClean="0"/>
              <a:t>3. If the teapot is not empty, then empty the teapot.</a:t>
            </a:r>
          </a:p>
          <a:p>
            <a:pPr lvl="1">
              <a:defRPr/>
            </a:pPr>
            <a:r>
              <a:rPr lang="en-IN" sz="1600" dirty="0" smtClean="0"/>
              <a:t>4. Place tea leaves in the teapot.</a:t>
            </a:r>
          </a:p>
          <a:p>
            <a:pPr lvl="1">
              <a:defRPr/>
            </a:pPr>
            <a:r>
              <a:rPr lang="en-IN" sz="1600" dirty="0" smtClean="0"/>
              <a:t>5. If the water in the kettle is not boiling, then go to step 5.</a:t>
            </a:r>
          </a:p>
          <a:p>
            <a:pPr lvl="1">
              <a:defRPr/>
            </a:pPr>
            <a:r>
              <a:rPr lang="en-IN" sz="1600" dirty="0" smtClean="0"/>
              <a:t>6. Switch off the kettle.</a:t>
            </a:r>
          </a:p>
          <a:p>
            <a:pPr lvl="1">
              <a:defRPr/>
            </a:pPr>
            <a:r>
              <a:rPr lang="en-IN" sz="1600" dirty="0" smtClean="0"/>
              <a:t>7. Pour water from the kettle into the teapot.</a:t>
            </a:r>
          </a:p>
          <a:p>
            <a:pPr marL="347663" lvl="1" indent="0">
              <a:buFont typeface="Verdana" pitchFamily="34" charset="0"/>
              <a:buNone/>
              <a:defRPr/>
            </a:pPr>
            <a:endParaRPr lang="en-IN" sz="1600" dirty="0" smtClean="0"/>
          </a:p>
          <a:p>
            <a:pPr>
              <a:defRPr/>
            </a:pPr>
            <a:r>
              <a:rPr lang="en-IN" sz="1800" dirty="0" smtClean="0"/>
              <a:t>From this example, it is evident that algorithms show these three features:</a:t>
            </a:r>
          </a:p>
          <a:p>
            <a:pPr lvl="1">
              <a:defRPr/>
            </a:pPr>
            <a:r>
              <a:rPr lang="en-IN" sz="1600" dirty="0" smtClean="0"/>
              <a:t>Sequence (also known as process)</a:t>
            </a:r>
          </a:p>
          <a:p>
            <a:pPr lvl="1">
              <a:defRPr/>
            </a:pPr>
            <a:r>
              <a:rPr lang="en-IN" sz="1600" dirty="0" smtClean="0"/>
              <a:t>Decision (also known as selection)</a:t>
            </a:r>
          </a:p>
          <a:p>
            <a:pPr lvl="1">
              <a:defRPr/>
            </a:pPr>
            <a:r>
              <a:rPr lang="en-IN" sz="1600" dirty="0" smtClean="0"/>
              <a:t>Repetition (also known as iteration or looping)</a:t>
            </a:r>
            <a:endParaRPr lang="en-IN"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lstStyle/>
          <a:p>
            <a:pPr algn="ctr">
              <a:defRPr/>
            </a:pPr>
            <a:r>
              <a:rPr lang="en-IN" sz="4400" dirty="0" smtClean="0">
                <a:solidFill>
                  <a:schemeClr val="tx1"/>
                </a:solidFill>
              </a:rPr>
              <a:t>Sequence</a:t>
            </a:r>
            <a:endParaRPr lang="en-IN" sz="4400" dirty="0">
              <a:solidFill>
                <a:schemeClr val="tx1"/>
              </a:solidFill>
            </a:endParaRPr>
          </a:p>
        </p:txBody>
      </p:sp>
      <p:sp>
        <p:nvSpPr>
          <p:cNvPr id="3" name="Content Placeholder 2"/>
          <p:cNvSpPr>
            <a:spLocks noGrp="1"/>
          </p:cNvSpPr>
          <p:nvPr>
            <p:ph idx="1"/>
          </p:nvPr>
        </p:nvSpPr>
        <p:spPr>
          <a:xfrm>
            <a:off x="611188" y="1628775"/>
            <a:ext cx="8064500" cy="4352925"/>
          </a:xfrm>
        </p:spPr>
        <p:txBody>
          <a:bodyPr>
            <a:normAutofit/>
          </a:bodyPr>
          <a:lstStyle/>
          <a:p>
            <a:pPr>
              <a:defRPr/>
            </a:pPr>
            <a:r>
              <a:rPr lang="en-IN" sz="1800" dirty="0" smtClean="0"/>
              <a:t>Sequence means that each step or process in the algorithm is executed in the specified order. In the above example, each process must be in the proper place otherwise the algorithm will fail.</a:t>
            </a:r>
          </a:p>
          <a:p>
            <a:pPr marL="0" indent="0">
              <a:buFont typeface="Wingdings 2" pitchFamily="18" charset="2"/>
              <a:buNone/>
              <a:defRPr/>
            </a:pPr>
            <a:endParaRPr lang="en-IN" sz="1800" dirty="0" smtClean="0"/>
          </a:p>
          <a:p>
            <a:pPr>
              <a:defRPr/>
            </a:pPr>
            <a:r>
              <a:rPr lang="en-IN" sz="1800" b="1" i="1" dirty="0" smtClean="0"/>
              <a:t>The decision constructs—if ... then, if ... then ... else...</a:t>
            </a:r>
          </a:p>
          <a:p>
            <a:pPr marL="0" indent="0">
              <a:buFont typeface="Wingdings 2" pitchFamily="18" charset="2"/>
              <a:buNone/>
              <a:defRPr/>
            </a:pPr>
            <a:endParaRPr lang="en-IN" sz="1800" b="1" i="1" dirty="0" smtClean="0"/>
          </a:p>
          <a:p>
            <a:pPr lvl="1">
              <a:buFont typeface="Verdana" pitchFamily="34" charset="0"/>
              <a:buNone/>
              <a:defRPr/>
            </a:pPr>
            <a:r>
              <a:rPr lang="en-IN" sz="1600" dirty="0" smtClean="0"/>
              <a:t>if proposition</a:t>
            </a:r>
          </a:p>
          <a:p>
            <a:pPr lvl="1">
              <a:buFont typeface="Verdana" pitchFamily="34" charset="0"/>
              <a:buNone/>
              <a:defRPr/>
            </a:pPr>
            <a:r>
              <a:rPr lang="en-IN" sz="1600" dirty="0" smtClean="0"/>
              <a:t>then process1</a:t>
            </a:r>
          </a:p>
          <a:p>
            <a:pPr lvl="1">
              <a:buFont typeface="Verdana" pitchFamily="34" charset="0"/>
              <a:buNone/>
              <a:defRPr/>
            </a:pPr>
            <a:r>
              <a:rPr lang="en-IN" sz="1600" dirty="0" smtClean="0"/>
              <a:t>else process2</a:t>
            </a:r>
          </a:p>
          <a:p>
            <a:pPr lvl="1">
              <a:buFont typeface="Verdana" pitchFamily="34" charset="0"/>
              <a:buNone/>
              <a:defRPr/>
            </a:pPr>
            <a:endParaRPr lang="en-IN" sz="1600" dirty="0" smtClean="0"/>
          </a:p>
          <a:p>
            <a:pPr>
              <a:defRPr/>
            </a:pPr>
            <a:r>
              <a:rPr lang="en-IN" sz="1800" dirty="0" smtClean="0"/>
              <a:t>This is the if … then … else … form of the decision. This means that if the proposition is true then execute process1, else, or otherwise, execute process2.</a:t>
            </a:r>
            <a:endParaRPr lang="en-IN"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14338" y="1773238"/>
            <a:ext cx="8274050" cy="3384550"/>
          </a:xfrm>
        </p:spPr>
        <p:txBody>
          <a:bodyPr>
            <a:normAutofit fontScale="77500" lnSpcReduction="20000"/>
          </a:bodyPr>
          <a:lstStyle/>
          <a:p>
            <a:pPr>
              <a:defRPr/>
            </a:pPr>
            <a:r>
              <a:rPr lang="en-IN" dirty="0" smtClean="0"/>
              <a:t>Repetition can be implemented using constructs like the repeat loop, while loop, and if.. then .. </a:t>
            </a:r>
            <a:r>
              <a:rPr lang="en-IN" dirty="0" err="1" smtClean="0"/>
              <a:t>goto</a:t>
            </a:r>
            <a:r>
              <a:rPr lang="en-IN" dirty="0" smtClean="0"/>
              <a:t> .. Loop.</a:t>
            </a:r>
          </a:p>
          <a:p>
            <a:pPr marL="0" indent="0">
              <a:buFont typeface="Wingdings 2" pitchFamily="18" charset="2"/>
              <a:buNone/>
              <a:defRPr/>
            </a:pPr>
            <a:r>
              <a:rPr lang="en-IN" dirty="0" smtClean="0"/>
              <a:t> </a:t>
            </a:r>
          </a:p>
          <a:p>
            <a:pPr lvl="1">
              <a:defRPr/>
            </a:pPr>
            <a:r>
              <a:rPr lang="en-IN" dirty="0" smtClean="0"/>
              <a:t>The Repeat loop is used to iterate or repeat a process or sequence of processes until some condition becomes true.</a:t>
            </a:r>
          </a:p>
          <a:p>
            <a:pPr lvl="2">
              <a:buFont typeface="Wingdings 2" pitchFamily="18" charset="2"/>
              <a:buNone/>
              <a:defRPr/>
            </a:pPr>
            <a:r>
              <a:rPr lang="en-US" sz="2200" dirty="0" smtClean="0"/>
              <a:t>R</a:t>
            </a:r>
            <a:r>
              <a:rPr lang="en-IN" sz="2200" dirty="0" err="1" smtClean="0"/>
              <a:t>epeat</a:t>
            </a:r>
            <a:endParaRPr lang="en-IN" sz="2200" dirty="0" smtClean="0"/>
          </a:p>
          <a:p>
            <a:pPr lvl="2">
              <a:buFont typeface="Wingdings 2" pitchFamily="18" charset="2"/>
              <a:buNone/>
              <a:defRPr/>
            </a:pPr>
            <a:r>
              <a:rPr lang="en-IN" sz="2200" dirty="0" smtClean="0"/>
              <a:t>Process1</a:t>
            </a:r>
          </a:p>
          <a:p>
            <a:pPr lvl="2">
              <a:buFont typeface="Wingdings 2" pitchFamily="18" charset="2"/>
              <a:buNone/>
              <a:defRPr/>
            </a:pPr>
            <a:r>
              <a:rPr lang="en-IN" sz="2200" dirty="0" smtClean="0"/>
              <a:t>Process2</a:t>
            </a:r>
          </a:p>
          <a:p>
            <a:pPr lvl="2">
              <a:buFont typeface="Wingdings 2" pitchFamily="18" charset="2"/>
              <a:buNone/>
              <a:defRPr/>
            </a:pPr>
            <a:r>
              <a:rPr lang="en-IN" sz="2200" dirty="0" smtClean="0"/>
              <a:t>..........</a:t>
            </a:r>
          </a:p>
          <a:p>
            <a:pPr lvl="2">
              <a:buFont typeface="Wingdings 2" pitchFamily="18" charset="2"/>
              <a:buNone/>
              <a:defRPr/>
            </a:pPr>
            <a:r>
              <a:rPr lang="en-IN" sz="2200" dirty="0" smtClean="0"/>
              <a:t>………..</a:t>
            </a:r>
          </a:p>
          <a:p>
            <a:pPr lvl="2">
              <a:buFont typeface="Wingdings 2" pitchFamily="18" charset="2"/>
              <a:buNone/>
              <a:defRPr/>
            </a:pPr>
            <a:r>
              <a:rPr lang="en-IN" sz="2200" dirty="0" err="1" smtClean="0"/>
              <a:t>ProcessN</a:t>
            </a:r>
            <a:endParaRPr lang="en-IN" sz="2200" dirty="0" smtClean="0"/>
          </a:p>
          <a:p>
            <a:pPr lvl="2">
              <a:buFont typeface="Wingdings 2" pitchFamily="18" charset="2"/>
              <a:buNone/>
              <a:defRPr/>
            </a:pPr>
            <a:r>
              <a:rPr lang="en-IN" sz="2200" dirty="0" smtClean="0"/>
              <a:t>Until proposition</a:t>
            </a:r>
            <a:endParaRPr lang="en-IN" sz="2200" dirty="0"/>
          </a:p>
        </p:txBody>
      </p:sp>
      <p:pic>
        <p:nvPicPr>
          <p:cNvPr id="1026" name="Picture 2"/>
          <p:cNvPicPr>
            <a:picLocks noChangeAspect="1" noChangeArrowheads="1"/>
          </p:cNvPicPr>
          <p:nvPr/>
        </p:nvPicPr>
        <p:blipFill>
          <a:blip r:embed="rId2"/>
          <a:srcRect/>
          <a:stretch>
            <a:fillRect/>
          </a:stretch>
        </p:blipFill>
        <p:spPr bwMode="auto">
          <a:xfrm>
            <a:off x="4357688" y="3214688"/>
            <a:ext cx="4000500" cy="26431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itle 1"/>
          <p:cNvSpPr txBox="1">
            <a:spLocks/>
          </p:cNvSpPr>
          <p:nvPr/>
        </p:nvSpPr>
        <p:spPr>
          <a:xfrm>
            <a:off x="611560" y="476672"/>
            <a:ext cx="8077200" cy="1051560"/>
          </a:xfrm>
          <a:prstGeom prst="rect">
            <a:avLst/>
          </a:prstGeom>
        </p:spPr>
        <p:style>
          <a:lnRef idx="0">
            <a:schemeClr val="accent6"/>
          </a:lnRef>
          <a:fillRef idx="3">
            <a:schemeClr val="accent6"/>
          </a:fillRef>
          <a:effectRef idx="3">
            <a:schemeClr val="accent6"/>
          </a:effectRef>
          <a:fontRef idx="minor">
            <a:schemeClr val="lt1"/>
          </a:fontRef>
        </p:style>
        <p:txBody>
          <a:bodyPr anchor="b"/>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extLst/>
          </a:lstStyle>
          <a:p>
            <a:pPr algn="ctr" fontAlgn="auto">
              <a:spcAft>
                <a:spcPts val="0"/>
              </a:spcAft>
              <a:defRPr/>
            </a:pPr>
            <a:r>
              <a:rPr lang="en-IN" i="1" dirty="0"/>
              <a:t>Repetition constructs : repeat &amp; while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20713"/>
            <a:ext cx="8229600" cy="796925"/>
          </a:xfrm>
        </p:spPr>
        <p:txBody>
          <a:bodyPr>
            <a:normAutofit fontScale="90000"/>
          </a:bodyPr>
          <a:lstStyle/>
          <a:p>
            <a:pPr algn="ctr">
              <a:defRPr/>
            </a:pPr>
            <a:r>
              <a:rPr lang="en-IN" dirty="0" smtClean="0">
                <a:solidFill>
                  <a:schemeClr val="tx1"/>
                </a:solidFill>
              </a:rPr>
              <a:t>Correctness</a:t>
            </a:r>
            <a:endParaRPr lang="en-IN" dirty="0">
              <a:solidFill>
                <a:schemeClr val="tx1"/>
              </a:solidFill>
            </a:endParaRPr>
          </a:p>
        </p:txBody>
      </p:sp>
      <p:sp>
        <p:nvSpPr>
          <p:cNvPr id="18435" name="Content Placeholder 2"/>
          <p:cNvSpPr>
            <a:spLocks noGrp="1"/>
          </p:cNvSpPr>
          <p:nvPr>
            <p:ph idx="1"/>
          </p:nvPr>
        </p:nvSpPr>
        <p:spPr>
          <a:xfrm>
            <a:off x="539750" y="1700213"/>
            <a:ext cx="8147050" cy="4425950"/>
          </a:xfrm>
        </p:spPr>
        <p:txBody>
          <a:bodyPr/>
          <a:lstStyle/>
          <a:p>
            <a:r>
              <a:rPr lang="en-IN" sz="1800" smtClean="0"/>
              <a:t>The prepared algorithm needs to be verified for its correctness.</a:t>
            </a:r>
            <a:br>
              <a:rPr lang="en-IN" sz="1800" smtClean="0"/>
            </a:br>
            <a:endParaRPr lang="en-IN" sz="1800" smtClean="0"/>
          </a:p>
          <a:p>
            <a:pPr lvl="1"/>
            <a:r>
              <a:rPr lang="en-IN" sz="1600" smtClean="0"/>
              <a:t>Correctness means how easily its logic can be argued to satisfy the algorithm’s primary goal. </a:t>
            </a:r>
          </a:p>
          <a:p>
            <a:pPr lvl="1"/>
            <a:r>
              <a:rPr lang="en-IN" sz="1600" smtClean="0"/>
              <a:t>Correctness is the degree to which an algorithm performs its specified function. </a:t>
            </a:r>
          </a:p>
          <a:p>
            <a:pPr lvl="1"/>
            <a:r>
              <a:rPr lang="en-IN" sz="1600" smtClean="0"/>
              <a:t>The most common measure of correctness is defects per Kilo Lines of Code (KLOC) that implements the algorithm, where defect is defined as the verified lack of conformance to requirements.</a:t>
            </a:r>
          </a:p>
          <a:p>
            <a:endParaRPr lang="en-IN" sz="1800" smtClean="0"/>
          </a:p>
          <a:p>
            <a:r>
              <a:rPr lang="en-IN" sz="1800" smtClean="0"/>
              <a:t>This requires the algorithm to be made in such a way that all the elements in it are traceable to the requirements.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lstStyle/>
          <a:p>
            <a:pPr algn="ctr">
              <a:defRPr/>
            </a:pPr>
            <a:r>
              <a:rPr lang="en-IN" sz="4000" dirty="0" smtClean="0">
                <a:solidFill>
                  <a:schemeClr val="tx1"/>
                </a:solidFill>
              </a:rPr>
              <a:t>Variables &amp; </a:t>
            </a:r>
            <a:r>
              <a:rPr lang="en-IN" sz="4000" dirty="0">
                <a:solidFill>
                  <a:schemeClr val="tx1"/>
                </a:solidFill>
              </a:rPr>
              <a:t>D</a:t>
            </a:r>
            <a:r>
              <a:rPr lang="en-IN" sz="4000" dirty="0" smtClean="0">
                <a:solidFill>
                  <a:schemeClr val="tx1"/>
                </a:solidFill>
              </a:rPr>
              <a:t>ata types</a:t>
            </a:r>
            <a:endParaRPr lang="en-IN" sz="4000" dirty="0">
              <a:solidFill>
                <a:schemeClr val="tx1"/>
              </a:solidFill>
            </a:endParaRPr>
          </a:p>
        </p:txBody>
      </p:sp>
      <p:sp>
        <p:nvSpPr>
          <p:cNvPr id="3" name="Content Placeholder 2"/>
          <p:cNvSpPr>
            <a:spLocks noGrp="1"/>
          </p:cNvSpPr>
          <p:nvPr>
            <p:ph idx="1"/>
          </p:nvPr>
        </p:nvSpPr>
        <p:spPr>
          <a:xfrm>
            <a:off x="539750" y="1700213"/>
            <a:ext cx="8147050" cy="4249737"/>
          </a:xfrm>
        </p:spPr>
        <p:txBody>
          <a:bodyPr>
            <a:normAutofit/>
          </a:bodyPr>
          <a:lstStyle/>
          <a:p>
            <a:pPr>
              <a:defRPr/>
            </a:pPr>
            <a:r>
              <a:rPr lang="en-IN" sz="1800" dirty="0" smtClean="0"/>
              <a:t>The data used in algorithms can be of different types. The simplest types of data that an algorithm might use are</a:t>
            </a:r>
          </a:p>
          <a:p>
            <a:pPr lvl="1">
              <a:defRPr/>
            </a:pPr>
            <a:r>
              <a:rPr lang="en-IN" sz="1600" dirty="0" smtClean="0"/>
              <a:t>numeric data, e.g., 12, 11.45, 901, etc.</a:t>
            </a:r>
          </a:p>
          <a:p>
            <a:pPr lvl="1">
              <a:defRPr/>
            </a:pPr>
            <a:r>
              <a:rPr lang="en-IN" sz="1600" dirty="0" smtClean="0"/>
              <a:t>alphabetic or character data such as ‘A’, ‘Z’, or ‘This is alphabetic’.</a:t>
            </a:r>
          </a:p>
          <a:p>
            <a:pPr lvl="1">
              <a:defRPr/>
            </a:pPr>
            <a:r>
              <a:rPr lang="en-IN" sz="1600" dirty="0" smtClean="0"/>
              <a:t>logical data, that is, propositions with true/false values.</a:t>
            </a:r>
          </a:p>
          <a:p>
            <a:pPr marL="347663" lvl="1" indent="0">
              <a:buFont typeface="Verdana" pitchFamily="34" charset="0"/>
              <a:buNone/>
              <a:defRPr/>
            </a:pPr>
            <a:endParaRPr lang="en-IN" sz="1600" dirty="0" smtClean="0"/>
          </a:p>
          <a:p>
            <a:pPr>
              <a:defRPr/>
            </a:pPr>
            <a:r>
              <a:rPr lang="en-IN" sz="1800" b="1" i="1" dirty="0" smtClean="0"/>
              <a:t>Naming of variables</a:t>
            </a:r>
          </a:p>
          <a:p>
            <a:pPr marL="0" indent="0">
              <a:buFont typeface="Wingdings 2" pitchFamily="18" charset="2"/>
              <a:buNone/>
              <a:defRPr/>
            </a:pPr>
            <a:endParaRPr lang="en-IN" sz="1800" b="1" i="1" dirty="0" smtClean="0"/>
          </a:p>
          <a:p>
            <a:pPr lvl="1">
              <a:defRPr/>
            </a:pPr>
            <a:r>
              <a:rPr lang="en-IN" sz="1600" dirty="0" smtClean="0"/>
              <a:t>One should always try to choose meaningful names for variables in algorithms to improve the readability of the algorithm or program. This is particularly important in large and complex programs.</a:t>
            </a:r>
          </a:p>
          <a:p>
            <a:pPr>
              <a:defRPr/>
            </a:pPr>
            <a:r>
              <a:rPr lang="en-IN" sz="1800" dirty="0" smtClean="0"/>
              <a:t>Data is a symbolic representation of value.</a:t>
            </a:r>
          </a:p>
          <a:p>
            <a:pPr>
              <a:defRPr/>
            </a:pPr>
            <a:r>
              <a:rPr lang="en-IN" sz="1800" dirty="0" smtClean="0"/>
              <a:t>A variable, which has a name, is a container for a value that may vary during the execution of the program.</a:t>
            </a:r>
          </a:p>
          <a:p>
            <a:pPr>
              <a:buFont typeface="Wingdings 2" pitchFamily="18" charset="2"/>
              <a:buNone/>
              <a:defRPr/>
            </a:pPr>
            <a:endParaRPr lang="en-IN"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lstStyle/>
          <a:p>
            <a:pPr algn="ctr">
              <a:defRPr/>
            </a:pPr>
            <a:r>
              <a:rPr lang="en-US" sz="4000" dirty="0" smtClean="0">
                <a:solidFill>
                  <a:schemeClr val="tx1"/>
                </a:solidFill>
              </a:rPr>
              <a:t>An Example </a:t>
            </a:r>
            <a:endParaRPr lang="en-IN" sz="4000" dirty="0">
              <a:solidFill>
                <a:schemeClr val="tx1"/>
              </a:solidFill>
            </a:endParaRPr>
          </a:p>
        </p:txBody>
      </p:sp>
      <p:pic>
        <p:nvPicPr>
          <p:cNvPr id="20483" name="Picture 3"/>
          <p:cNvPicPr>
            <a:picLocks noGrp="1" noChangeAspect="1" noChangeArrowheads="1"/>
          </p:cNvPicPr>
          <p:nvPr>
            <p:ph idx="1"/>
          </p:nvPr>
        </p:nvPicPr>
        <p:blipFill>
          <a:blip r:embed="rId2"/>
          <a:srcRect/>
          <a:stretch>
            <a:fillRect/>
          </a:stretch>
        </p:blipFill>
        <p:spPr>
          <a:xfrm>
            <a:off x="2717800" y="1628775"/>
            <a:ext cx="3970338" cy="4187825"/>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lstStyle/>
          <a:p>
            <a:pPr algn="ctr">
              <a:defRPr/>
            </a:pPr>
            <a:r>
              <a:rPr lang="en-IN" dirty="0" smtClean="0">
                <a:solidFill>
                  <a:schemeClr val="tx1"/>
                </a:solidFill>
              </a:rPr>
              <a:t>Subroutines</a:t>
            </a:r>
            <a:endParaRPr lang="en-IN" dirty="0">
              <a:solidFill>
                <a:schemeClr val="tx1"/>
              </a:solidFill>
            </a:endParaRPr>
          </a:p>
        </p:txBody>
      </p:sp>
      <p:sp>
        <p:nvSpPr>
          <p:cNvPr id="3" name="Content Placeholder 2"/>
          <p:cNvSpPr>
            <a:spLocks noGrp="1"/>
          </p:cNvSpPr>
          <p:nvPr>
            <p:ph idx="1"/>
          </p:nvPr>
        </p:nvSpPr>
        <p:spPr>
          <a:xfrm>
            <a:off x="611188" y="1628775"/>
            <a:ext cx="8183562" cy="4187825"/>
          </a:xfrm>
        </p:spPr>
        <p:txBody>
          <a:bodyPr>
            <a:normAutofit/>
          </a:bodyPr>
          <a:lstStyle/>
          <a:p>
            <a:pPr>
              <a:defRPr/>
            </a:pPr>
            <a:r>
              <a:rPr lang="en-IN" sz="2400" dirty="0" smtClean="0"/>
              <a:t>A subroutine is a logical collection of instructions that is invoked from within a larger program to perform a specific task.</a:t>
            </a:r>
          </a:p>
          <a:p>
            <a:pPr>
              <a:defRPr/>
            </a:pPr>
            <a:r>
              <a:rPr lang="en-IN" sz="2400" dirty="0" smtClean="0"/>
              <a:t>The subroutine is relatively independent of the remaining statements of the program that invokes it.</a:t>
            </a:r>
          </a:p>
          <a:p>
            <a:pPr>
              <a:defRPr/>
            </a:pPr>
            <a:r>
              <a:rPr lang="en-IN" sz="2400" dirty="0" smtClean="0"/>
              <a:t>A subroutine can be invoked several times from several places during a single execution of the invoking program.</a:t>
            </a:r>
          </a:p>
          <a:p>
            <a:pPr>
              <a:defRPr/>
            </a:pPr>
            <a:r>
              <a:rPr lang="en-IN" sz="2400" dirty="0" smtClean="0"/>
              <a:t> After completing the specific task, a subroutine returns to the point of invocation in the larger program.</a:t>
            </a:r>
            <a:endParaRPr lang="en-IN"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549275"/>
            <a:ext cx="8064500" cy="1000125"/>
          </a:xfrm>
        </p:spPr>
        <p:txBody>
          <a:bodyPr/>
          <a:lstStyle/>
          <a:p>
            <a:pPr algn="ctr">
              <a:defRPr/>
            </a:pPr>
            <a:r>
              <a:rPr lang="en-US" dirty="0" smtClean="0">
                <a:solidFill>
                  <a:schemeClr val="tx1"/>
                </a:solidFill>
              </a:rPr>
              <a:t>Program Structure </a:t>
            </a:r>
            <a:endParaRPr lang="en-IN" dirty="0">
              <a:solidFill>
                <a:schemeClr val="tx1"/>
              </a:solidFill>
            </a:endParaRPr>
          </a:p>
        </p:txBody>
      </p:sp>
      <p:pic>
        <p:nvPicPr>
          <p:cNvPr id="22531" name="Picture 2"/>
          <p:cNvPicPr>
            <a:picLocks noGrp="1" noChangeAspect="1" noChangeArrowheads="1"/>
          </p:cNvPicPr>
          <p:nvPr>
            <p:ph idx="1"/>
          </p:nvPr>
        </p:nvPicPr>
        <p:blipFill>
          <a:blip r:embed="rId2"/>
          <a:stretch>
            <a:fillRect/>
          </a:stretch>
        </p:blipFill>
        <p:spPr>
          <a:xfrm>
            <a:off x="2766060" y="1988661"/>
            <a:ext cx="3611880" cy="428244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normAutofit fontScale="90000"/>
          </a:bodyPr>
          <a:lstStyle/>
          <a:p>
            <a:pPr algn="ctr">
              <a:defRPr/>
            </a:pPr>
            <a:r>
              <a:rPr lang="en-IN" i="1" dirty="0" smtClean="0">
                <a:solidFill>
                  <a:schemeClr val="tx1"/>
                </a:solidFill>
              </a:rPr>
              <a:t>Examples : Developing algorithms using step-form</a:t>
            </a:r>
            <a:endParaRPr lang="en-IN" dirty="0">
              <a:solidFill>
                <a:schemeClr val="tx1"/>
              </a:solidFill>
            </a:endParaRPr>
          </a:p>
        </p:txBody>
      </p:sp>
      <p:sp>
        <p:nvSpPr>
          <p:cNvPr id="23555" name="Content Placeholder 2"/>
          <p:cNvSpPr>
            <a:spLocks noGrp="1"/>
          </p:cNvSpPr>
          <p:nvPr>
            <p:ph idx="1"/>
          </p:nvPr>
        </p:nvSpPr>
        <p:spPr>
          <a:xfrm>
            <a:off x="468313" y="1773238"/>
            <a:ext cx="8229600" cy="3844925"/>
          </a:xfrm>
        </p:spPr>
        <p:txBody>
          <a:bodyPr/>
          <a:lstStyle/>
          <a:p>
            <a:r>
              <a:rPr lang="en-IN" sz="2000" smtClean="0"/>
              <a:t>For illustrating the step-form the following conventions are assumed:</a:t>
            </a:r>
          </a:p>
          <a:p>
            <a:pPr marL="690563" lvl="1" indent="-342900">
              <a:buFont typeface="Verdana" pitchFamily="34" charset="0"/>
              <a:buAutoNum type="arabicPeriod"/>
            </a:pPr>
            <a:r>
              <a:rPr lang="en-IN" sz="1800" smtClean="0"/>
              <a:t>Each algorithm will be logically enclosed by two statements START and STOP.</a:t>
            </a:r>
          </a:p>
          <a:p>
            <a:pPr marL="690563" lvl="1" indent="-342900">
              <a:buFont typeface="Verdana" pitchFamily="34" charset="0"/>
              <a:buAutoNum type="arabicPeriod"/>
            </a:pPr>
            <a:r>
              <a:rPr lang="en-IN" sz="1800" smtClean="0"/>
              <a:t>To accept data from user, the INPUT or READ statements are to be used.</a:t>
            </a:r>
          </a:p>
          <a:p>
            <a:pPr marL="690563" lvl="1" indent="-342900">
              <a:buFont typeface="Verdana" pitchFamily="34" charset="0"/>
              <a:buAutoNum type="arabicPeriod"/>
            </a:pPr>
            <a:r>
              <a:rPr lang="en-IN" sz="1800" smtClean="0"/>
              <a:t>To display any user message or the content in a variable, PRINT statement will be used. Note that the message will be enclosed within quotes.</a:t>
            </a:r>
          </a:p>
          <a:p>
            <a:pPr marL="690563" lvl="1" indent="-342900">
              <a:buFont typeface="Verdana" pitchFamily="34" charset="0"/>
              <a:buAutoNum type="arabicPeriod"/>
            </a:pPr>
            <a:r>
              <a:rPr lang="en-IN" sz="1800" smtClean="0"/>
              <a:t>There are several steps in an algorithm. Each step results in an action. The steps are to be acted upon sequentially in the order they are arranged or directed.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692150"/>
            <a:ext cx="8064500" cy="725488"/>
          </a:xfrm>
        </p:spPr>
        <p:txBody>
          <a:bodyPr>
            <a:normAutofit fontScale="90000"/>
          </a:bodyPr>
          <a:lstStyle/>
          <a:p>
            <a:pPr algn="ctr">
              <a:defRPr/>
            </a:pPr>
            <a:r>
              <a:rPr lang="en-IN" i="1" dirty="0">
                <a:solidFill>
                  <a:schemeClr val="tx1"/>
                </a:solidFill>
              </a:rPr>
              <a:t>Examples : Developing algorithms using step-form</a:t>
            </a:r>
            <a:endParaRPr lang="en-IN" dirty="0">
              <a:solidFill>
                <a:schemeClr val="tx1"/>
              </a:solidFill>
            </a:endParaRPr>
          </a:p>
        </p:txBody>
      </p:sp>
      <p:sp>
        <p:nvSpPr>
          <p:cNvPr id="24579" name="Content Placeholder 2"/>
          <p:cNvSpPr>
            <a:spLocks noGrp="1"/>
          </p:cNvSpPr>
          <p:nvPr>
            <p:ph idx="1"/>
          </p:nvPr>
        </p:nvSpPr>
        <p:spPr>
          <a:xfrm>
            <a:off x="539750" y="1700213"/>
            <a:ext cx="8147050" cy="4176712"/>
          </a:xfrm>
        </p:spPr>
        <p:txBody>
          <a:bodyPr/>
          <a:lstStyle/>
          <a:p>
            <a:pPr>
              <a:buFont typeface="Wingdings 2" pitchFamily="18" charset="2"/>
              <a:buNone/>
            </a:pPr>
            <a:r>
              <a:rPr lang="en-IN" sz="1600" smtClean="0"/>
              <a:t>5. The arithmetic operators that will be used in the expressions are</a:t>
            </a:r>
          </a:p>
          <a:p>
            <a:pPr lvl="1">
              <a:buFont typeface="Verdana" pitchFamily="34" charset="0"/>
              <a:buNone/>
            </a:pPr>
            <a:r>
              <a:rPr lang="en-IN" sz="1400" smtClean="0"/>
              <a:t>(i) ‘←’ ….Assignment (the left-hand side of ‘←’ should always be a single variable)</a:t>
            </a:r>
          </a:p>
          <a:p>
            <a:pPr lvl="1">
              <a:buFont typeface="Verdana" pitchFamily="34" charset="0"/>
              <a:buNone/>
            </a:pPr>
            <a:r>
              <a:rPr lang="en-IN" sz="1400" smtClean="0"/>
              <a:t>(ii) ‘+’….. Addition</a:t>
            </a:r>
          </a:p>
          <a:p>
            <a:pPr lvl="1">
              <a:buFont typeface="Verdana" pitchFamily="34" charset="0"/>
              <a:buNone/>
            </a:pPr>
            <a:r>
              <a:rPr lang="en-IN" sz="1400" smtClean="0"/>
              <a:t>(iii) ‘–’….. Subtraction</a:t>
            </a:r>
          </a:p>
          <a:p>
            <a:pPr lvl="1">
              <a:buFont typeface="Verdana" pitchFamily="34" charset="0"/>
              <a:buNone/>
            </a:pPr>
            <a:r>
              <a:rPr lang="en-IN" sz="1400" smtClean="0"/>
              <a:t>(iv) ‘*’….. Multiplication</a:t>
            </a:r>
          </a:p>
          <a:p>
            <a:pPr lvl="1">
              <a:buFont typeface="Verdana" pitchFamily="34" charset="0"/>
              <a:buNone/>
            </a:pPr>
            <a:r>
              <a:rPr lang="en-IN" sz="1400" smtClean="0"/>
              <a:t>(v) ‘/’….. Division</a:t>
            </a:r>
          </a:p>
          <a:p>
            <a:pPr lvl="1">
              <a:buFont typeface="Verdana" pitchFamily="34" charset="0"/>
              <a:buNone/>
            </a:pPr>
            <a:endParaRPr lang="en-IN" sz="1400" smtClean="0"/>
          </a:p>
          <a:p>
            <a:pPr>
              <a:buFont typeface="Wingdings 2" pitchFamily="18" charset="2"/>
              <a:buNone/>
            </a:pPr>
            <a:r>
              <a:rPr lang="en-IN" sz="1600" smtClean="0"/>
              <a:t>6. In propositions, the commonly used relational operators will include</a:t>
            </a:r>
          </a:p>
          <a:p>
            <a:pPr lvl="1">
              <a:buFont typeface="Verdana" pitchFamily="34" charset="0"/>
              <a:buNone/>
            </a:pPr>
            <a:r>
              <a:rPr lang="en-IN" sz="1400" smtClean="0"/>
              <a:t>(i) ‘&gt;’ ….. Greater than</a:t>
            </a:r>
          </a:p>
          <a:p>
            <a:pPr lvl="1">
              <a:buFont typeface="Verdana" pitchFamily="34" charset="0"/>
              <a:buNone/>
            </a:pPr>
            <a:r>
              <a:rPr lang="en-IN" sz="1400" smtClean="0"/>
              <a:t>(ii) ‘&lt;=’ …..Less than or equal to</a:t>
            </a:r>
          </a:p>
          <a:p>
            <a:pPr lvl="1">
              <a:buFont typeface="Verdana" pitchFamily="34" charset="0"/>
              <a:buNone/>
            </a:pPr>
            <a:r>
              <a:rPr lang="en-IN" sz="1400" smtClean="0"/>
              <a:t>(iii) ‘&lt;’ …… Less than</a:t>
            </a:r>
          </a:p>
          <a:p>
            <a:pPr lvl="1">
              <a:buFont typeface="Verdana" pitchFamily="34" charset="0"/>
              <a:buNone/>
            </a:pPr>
            <a:r>
              <a:rPr lang="en-IN" sz="1400" smtClean="0"/>
              <a:t>(iv) ‘=’ …… Equality</a:t>
            </a:r>
          </a:p>
          <a:p>
            <a:pPr lvl="1">
              <a:buFont typeface="Verdana" pitchFamily="34" charset="0"/>
              <a:buNone/>
            </a:pPr>
            <a:r>
              <a:rPr lang="en-IN" sz="1400" smtClean="0"/>
              <a:t>(v) ‘&gt;=’ …… Greater than or equal to</a:t>
            </a:r>
          </a:p>
          <a:p>
            <a:pPr lvl="1">
              <a:buFont typeface="Verdana" pitchFamily="34" charset="0"/>
              <a:buNone/>
            </a:pPr>
            <a:r>
              <a:rPr lang="en-IN" sz="1400" smtClean="0"/>
              <a:t>(vi) ‘!=’ …… Non- equality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noProof="1"/>
              <a:t>2.1</a:t>
            </a:r>
            <a:r>
              <a:rPr lang="en-US"/>
              <a:t> </a:t>
            </a:r>
            <a:r>
              <a:rPr lang="en-US" noProof="1"/>
              <a:t>Introduction</a:t>
            </a:r>
            <a:endParaRPr lang="en-US"/>
          </a:p>
        </p:txBody>
      </p:sp>
      <p:sp>
        <p:nvSpPr>
          <p:cNvPr id="71683" name="Rectangle 3"/>
          <p:cNvSpPr>
            <a:spLocks noGrp="1" noChangeArrowheads="1"/>
          </p:cNvSpPr>
          <p:nvPr>
            <p:ph idx="1"/>
          </p:nvPr>
        </p:nvSpPr>
        <p:spPr/>
        <p:txBody>
          <a:bodyPr/>
          <a:lstStyle/>
          <a:p>
            <a:r>
              <a:rPr lang="en-US"/>
              <a:t>Before writing a program</a:t>
            </a:r>
          </a:p>
          <a:p>
            <a:pPr lvl="1"/>
            <a:r>
              <a:rPr lang="en-US"/>
              <a:t>Have a thorough understanding of problem </a:t>
            </a:r>
          </a:p>
          <a:p>
            <a:pPr lvl="1"/>
            <a:r>
              <a:rPr lang="en-US"/>
              <a:t>Carefully plan your approach for solving it</a:t>
            </a:r>
          </a:p>
          <a:p>
            <a:r>
              <a:rPr lang="en-US"/>
              <a:t>While writing a program </a:t>
            </a:r>
          </a:p>
          <a:p>
            <a:pPr lvl="1"/>
            <a:r>
              <a:rPr lang="en-US"/>
              <a:t>Know what “building blocks” are available</a:t>
            </a:r>
          </a:p>
          <a:p>
            <a:pPr lvl="1"/>
            <a:r>
              <a:rPr lang="en-US"/>
              <a:t>Use good programming principles</a:t>
            </a:r>
          </a:p>
          <a:p>
            <a:pPr>
              <a:buFont typeface="Wingdings" pitchFamily="2" charset="2"/>
              <a:buNone/>
            </a:pP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normAutofit fontScale="90000"/>
          </a:bodyPr>
          <a:lstStyle/>
          <a:p>
            <a:pPr algn="ctr">
              <a:defRPr/>
            </a:pPr>
            <a:r>
              <a:rPr lang="en-IN" i="1" dirty="0">
                <a:solidFill>
                  <a:schemeClr val="tx1"/>
                </a:solidFill>
              </a:rPr>
              <a:t>Examples : Developing algorithms using step-form</a:t>
            </a:r>
            <a:endParaRPr lang="en-IN" dirty="0">
              <a:solidFill>
                <a:schemeClr val="tx1"/>
              </a:solidFill>
            </a:endParaRPr>
          </a:p>
        </p:txBody>
      </p:sp>
      <p:sp>
        <p:nvSpPr>
          <p:cNvPr id="25603" name="Content Placeholder 2"/>
          <p:cNvSpPr>
            <a:spLocks noGrp="1"/>
          </p:cNvSpPr>
          <p:nvPr>
            <p:ph idx="1"/>
          </p:nvPr>
        </p:nvSpPr>
        <p:spPr>
          <a:xfrm>
            <a:off x="611188" y="1916113"/>
            <a:ext cx="7993062" cy="3889375"/>
          </a:xfrm>
        </p:spPr>
        <p:txBody>
          <a:bodyPr/>
          <a:lstStyle/>
          <a:p>
            <a:r>
              <a:rPr lang="en-IN" sz="2400" smtClean="0"/>
              <a:t>The most commonly used logical operators will be AND, OR and NOT. These operators are used to specify multiple test conditions forming composite proposition. These are </a:t>
            </a:r>
          </a:p>
          <a:p>
            <a:pPr lvl="1">
              <a:buFont typeface="Verdana" pitchFamily="34" charset="0"/>
              <a:buNone/>
            </a:pPr>
            <a:r>
              <a:rPr lang="en-IN" sz="2000" smtClean="0"/>
              <a:t>(i) ‘AND’…… Conjunction</a:t>
            </a:r>
          </a:p>
          <a:p>
            <a:pPr lvl="1">
              <a:buFont typeface="Verdana" pitchFamily="34" charset="0"/>
              <a:buNone/>
            </a:pPr>
            <a:r>
              <a:rPr lang="en-IN" sz="2000" smtClean="0"/>
              <a:t>(ii) ‘OR’ …… Disjunction</a:t>
            </a:r>
          </a:p>
          <a:p>
            <a:pPr lvl="1">
              <a:buFont typeface="Verdana" pitchFamily="34" charset="0"/>
              <a:buNone/>
            </a:pPr>
            <a:r>
              <a:rPr lang="en-IN" sz="2000" smtClean="0"/>
              <a:t>(iii) ‘NOT’ …… Negation</a:t>
            </a:r>
          </a:p>
          <a:p>
            <a:pPr>
              <a:buFont typeface="Wingdings 2" pitchFamily="18" charset="2"/>
              <a:buNone/>
            </a:pPr>
            <a:endParaRPr lang="en-IN" sz="24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p:txBody>
          <a:bodyPr/>
          <a:lstStyle/>
          <a:p>
            <a:r>
              <a:rPr lang="en-US" noProof="1"/>
              <a:t>2.3	Pseudocode	</a:t>
            </a:r>
            <a:endParaRPr lang="en-US"/>
          </a:p>
        </p:txBody>
      </p:sp>
      <p:sp>
        <p:nvSpPr>
          <p:cNvPr id="7173" name="Rectangle 5"/>
          <p:cNvSpPr>
            <a:spLocks noGrp="1" noChangeArrowheads="1"/>
          </p:cNvSpPr>
          <p:nvPr>
            <p:ph idx="1"/>
          </p:nvPr>
        </p:nvSpPr>
        <p:spPr/>
        <p:txBody>
          <a:bodyPr/>
          <a:lstStyle/>
          <a:p>
            <a:r>
              <a:rPr lang="en-US"/>
              <a:t>Pseudocode</a:t>
            </a:r>
          </a:p>
          <a:p>
            <a:pPr lvl="1"/>
            <a:r>
              <a:rPr lang="en-US"/>
              <a:t>Artificial, informal language used to develop algorithms</a:t>
            </a:r>
          </a:p>
          <a:p>
            <a:pPr lvl="1"/>
            <a:r>
              <a:rPr lang="en-US"/>
              <a:t>Similar to everyday English</a:t>
            </a:r>
          </a:p>
          <a:p>
            <a:r>
              <a:rPr lang="en-US"/>
              <a:t>Not executed on computers </a:t>
            </a:r>
          </a:p>
          <a:p>
            <a:pPr lvl="1"/>
            <a:r>
              <a:rPr lang="en-US"/>
              <a:t>Used to think out program before coding</a:t>
            </a:r>
          </a:p>
          <a:p>
            <a:pPr lvl="2"/>
            <a:r>
              <a:rPr lang="en-US"/>
              <a:t>Easy to convert into C++ program</a:t>
            </a:r>
          </a:p>
          <a:p>
            <a:pPr lvl="1"/>
            <a:r>
              <a:rPr lang="en-US"/>
              <a:t>Only executable statements</a:t>
            </a:r>
          </a:p>
          <a:p>
            <a:pPr lvl="2"/>
            <a:r>
              <a:rPr lang="en-US"/>
              <a:t>No need to declare variables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lstStyle/>
          <a:p>
            <a:pPr algn="ctr">
              <a:defRPr/>
            </a:pPr>
            <a:r>
              <a:rPr lang="en-IN" i="1" dirty="0" smtClean="0">
                <a:solidFill>
                  <a:schemeClr val="tx1"/>
                </a:solidFill>
              </a:rPr>
              <a:t>Pseudo-code</a:t>
            </a:r>
            <a:endParaRPr lang="en-IN" dirty="0">
              <a:solidFill>
                <a:schemeClr val="tx1"/>
              </a:solidFill>
            </a:endParaRPr>
          </a:p>
        </p:txBody>
      </p:sp>
      <p:sp>
        <p:nvSpPr>
          <p:cNvPr id="3" name="Content Placeholder 2"/>
          <p:cNvSpPr>
            <a:spLocks noGrp="1"/>
          </p:cNvSpPr>
          <p:nvPr>
            <p:ph idx="1"/>
          </p:nvPr>
        </p:nvSpPr>
        <p:spPr>
          <a:xfrm>
            <a:off x="539750" y="1700213"/>
            <a:ext cx="8147050" cy="4425950"/>
          </a:xfrm>
        </p:spPr>
        <p:txBody>
          <a:bodyPr>
            <a:normAutofit/>
          </a:bodyPr>
          <a:lstStyle/>
          <a:p>
            <a:pPr>
              <a:defRPr/>
            </a:pPr>
            <a:r>
              <a:rPr lang="en-IN" sz="1800" dirty="0" smtClean="0"/>
              <a:t>Like step-form, Pseudo-code is a written statement of an algorithm using a restricted and well-defined vocabulary. </a:t>
            </a:r>
          </a:p>
          <a:p>
            <a:pPr marL="0" indent="0">
              <a:buFont typeface="Wingdings 2" pitchFamily="18" charset="2"/>
              <a:buNone/>
              <a:defRPr/>
            </a:pPr>
            <a:endParaRPr lang="en-IN" sz="1800" dirty="0" smtClean="0"/>
          </a:p>
          <a:p>
            <a:pPr lvl="1">
              <a:defRPr/>
            </a:pPr>
            <a:r>
              <a:rPr lang="en-IN" sz="1600" dirty="0" smtClean="0"/>
              <a:t>It is similar to a 3GL, and for many programmers and program designers it is the preferred way to state algorithms and program specifications.</a:t>
            </a:r>
          </a:p>
          <a:p>
            <a:pPr marL="347663" lvl="1" indent="0">
              <a:buFont typeface="Verdana" pitchFamily="34" charset="0"/>
              <a:buNone/>
              <a:defRPr/>
            </a:pPr>
            <a:endParaRPr lang="en-IN" sz="1600" dirty="0" smtClean="0"/>
          </a:p>
          <a:p>
            <a:pPr>
              <a:defRPr/>
            </a:pPr>
            <a:r>
              <a:rPr lang="en-IN" sz="1800" dirty="0" smtClean="0"/>
              <a:t>Although there is no standard for pseudo-code, it is generally quite easy to read and use. </a:t>
            </a:r>
          </a:p>
          <a:p>
            <a:pPr marL="0" indent="0">
              <a:buFont typeface="Wingdings 2" pitchFamily="18" charset="2"/>
              <a:buNone/>
              <a:defRPr/>
            </a:pPr>
            <a:endParaRPr lang="en-IN" sz="1800" dirty="0" smtClean="0"/>
          </a:p>
          <a:p>
            <a:pPr lvl="1">
              <a:defRPr/>
            </a:pPr>
            <a:r>
              <a:rPr lang="en-IN" sz="1600" dirty="0" smtClean="0"/>
              <a:t>For instance, a sample pseudo- code is written as follows:</a:t>
            </a:r>
          </a:p>
          <a:p>
            <a:pPr lvl="2">
              <a:buFont typeface="Wingdings 2" pitchFamily="18" charset="2"/>
              <a:buNone/>
              <a:defRPr/>
            </a:pPr>
            <a:r>
              <a:rPr lang="en-IN" sz="1600" dirty="0" err="1" smtClean="0"/>
              <a:t>dowhile</a:t>
            </a:r>
            <a:r>
              <a:rPr lang="en-IN" sz="1600" dirty="0" smtClean="0"/>
              <a:t> </a:t>
            </a:r>
            <a:r>
              <a:rPr lang="en-IN" sz="1600" dirty="0" err="1" smtClean="0"/>
              <a:t>kettle_empty</a:t>
            </a:r>
            <a:endParaRPr lang="en-IN" sz="1600" dirty="0" smtClean="0"/>
          </a:p>
          <a:p>
            <a:pPr lvl="2">
              <a:buFont typeface="Wingdings 2" pitchFamily="18" charset="2"/>
              <a:buNone/>
              <a:defRPr/>
            </a:pPr>
            <a:r>
              <a:rPr lang="en-IN" sz="1600" dirty="0" err="1" smtClean="0"/>
              <a:t>Add_Water_To_Kettle</a:t>
            </a:r>
            <a:endParaRPr lang="en-IN" sz="1600" dirty="0" smtClean="0"/>
          </a:p>
          <a:p>
            <a:pPr lvl="2">
              <a:buFont typeface="Wingdings 2" pitchFamily="18" charset="2"/>
              <a:buNone/>
              <a:defRPr/>
            </a:pPr>
            <a:r>
              <a:rPr lang="en-IN" sz="1600" dirty="0" smtClean="0"/>
              <a:t>end </a:t>
            </a:r>
            <a:r>
              <a:rPr lang="en-IN" sz="1600" dirty="0" err="1" smtClean="0"/>
              <a:t>dowhile</a:t>
            </a:r>
            <a:endParaRPr lang="en-IN" sz="16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500063"/>
            <a:ext cx="8075612" cy="1057275"/>
          </a:xfrm>
        </p:spPr>
        <p:txBody>
          <a:bodyPr/>
          <a:lstStyle/>
          <a:p>
            <a:pPr algn="ctr">
              <a:defRPr/>
            </a:pPr>
            <a:r>
              <a:rPr lang="en-IN" sz="4000" dirty="0" smtClean="0">
                <a:solidFill>
                  <a:schemeClr val="tx1"/>
                </a:solidFill>
              </a:rPr>
              <a:t>Flowcharts</a:t>
            </a:r>
            <a:endParaRPr lang="en-IN" sz="4000" dirty="0">
              <a:solidFill>
                <a:schemeClr val="tx1"/>
              </a:solidFill>
            </a:endParaRPr>
          </a:p>
        </p:txBody>
      </p:sp>
      <p:sp>
        <p:nvSpPr>
          <p:cNvPr id="3" name="Content Placeholder 2"/>
          <p:cNvSpPr>
            <a:spLocks noGrp="1"/>
          </p:cNvSpPr>
          <p:nvPr>
            <p:ph idx="1"/>
          </p:nvPr>
        </p:nvSpPr>
        <p:spPr>
          <a:xfrm>
            <a:off x="539750" y="1700213"/>
            <a:ext cx="8147050" cy="4425950"/>
          </a:xfrm>
        </p:spPr>
        <p:txBody>
          <a:bodyPr>
            <a:normAutofit/>
          </a:bodyPr>
          <a:lstStyle/>
          <a:p>
            <a:pPr>
              <a:defRPr/>
            </a:pPr>
            <a:r>
              <a:rPr lang="en-IN" sz="2400" dirty="0" smtClean="0"/>
              <a:t>A flowchart depicts appropriate steps to be followed in order to arrive at the solution to a problem. </a:t>
            </a:r>
          </a:p>
          <a:p>
            <a:pPr marL="0" indent="0">
              <a:buFont typeface="Wingdings 2" pitchFamily="18" charset="2"/>
              <a:buNone/>
              <a:defRPr/>
            </a:pPr>
            <a:endParaRPr lang="en-IN" sz="2400" dirty="0" smtClean="0"/>
          </a:p>
          <a:p>
            <a:pPr>
              <a:defRPr/>
            </a:pPr>
            <a:r>
              <a:rPr lang="en-IN" sz="2400" dirty="0" smtClean="0"/>
              <a:t>It is a program design tool which is used before writing the actual program.</a:t>
            </a:r>
          </a:p>
          <a:p>
            <a:pPr marL="0" indent="0">
              <a:buFont typeface="Wingdings 2" pitchFamily="18" charset="2"/>
              <a:buNone/>
              <a:defRPr/>
            </a:pPr>
            <a:endParaRPr lang="en-IN" sz="2400" dirty="0" smtClean="0"/>
          </a:p>
          <a:p>
            <a:pPr>
              <a:defRPr/>
            </a:pPr>
            <a:r>
              <a:rPr lang="en-IN" sz="2400" b="1" i="1" u="sng" dirty="0" smtClean="0"/>
              <a:t>Guidelines for drawing a flowchart :</a:t>
            </a:r>
          </a:p>
          <a:p>
            <a:pPr>
              <a:defRPr/>
            </a:pPr>
            <a:r>
              <a:rPr lang="en-IN" sz="2400" dirty="0" smtClean="0"/>
              <a:t>Flowcharts are usually drawn using standard symbols; however, some special symbols can also be developed when required.</a:t>
            </a:r>
          </a:p>
          <a:p>
            <a:pPr>
              <a:defRPr/>
            </a:pPr>
            <a:endParaRPr lang="en-IN" sz="2400" dirty="0" smtClean="0"/>
          </a:p>
          <a:p>
            <a:pPr>
              <a:buFont typeface="Wingdings 2" pitchFamily="18" charset="2"/>
              <a:buNone/>
              <a:defRPr/>
            </a:pPr>
            <a:endParaRPr lang="en-IN"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lstStyle/>
          <a:p>
            <a:pPr algn="ctr">
              <a:defRPr/>
            </a:pPr>
            <a:r>
              <a:rPr lang="en-US" sz="4000" dirty="0" smtClean="0">
                <a:solidFill>
                  <a:schemeClr val="tx1"/>
                </a:solidFill>
              </a:rPr>
              <a:t>Flow Chart </a:t>
            </a:r>
            <a:r>
              <a:rPr lang="en-US" sz="4000" dirty="0">
                <a:solidFill>
                  <a:schemeClr val="tx1"/>
                </a:solidFill>
              </a:rPr>
              <a:t>S</a:t>
            </a:r>
            <a:r>
              <a:rPr lang="en-US" sz="4000" dirty="0" smtClean="0">
                <a:solidFill>
                  <a:schemeClr val="tx1"/>
                </a:solidFill>
              </a:rPr>
              <a:t>ymbol</a:t>
            </a:r>
            <a:endParaRPr lang="en-IN" sz="4000" dirty="0">
              <a:solidFill>
                <a:schemeClr val="tx1"/>
              </a:solidFill>
            </a:endParaRPr>
          </a:p>
        </p:txBody>
      </p:sp>
      <p:pic>
        <p:nvPicPr>
          <p:cNvPr id="28675" name="Picture 2"/>
          <p:cNvPicPr>
            <a:picLocks noGrp="1" noChangeAspect="1" noChangeArrowheads="1"/>
          </p:cNvPicPr>
          <p:nvPr>
            <p:ph idx="1"/>
          </p:nvPr>
        </p:nvPicPr>
        <p:blipFill>
          <a:blip r:embed="rId2"/>
          <a:srcRect/>
          <a:stretch>
            <a:fillRect/>
          </a:stretch>
        </p:blipFill>
        <p:spPr>
          <a:xfrm>
            <a:off x="827088" y="1628775"/>
            <a:ext cx="7561262" cy="4238625"/>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lstStyle/>
          <a:p>
            <a:pPr algn="ctr">
              <a:defRPr/>
            </a:pPr>
            <a:r>
              <a:rPr lang="en-IN" sz="4000" dirty="0" smtClean="0">
                <a:solidFill>
                  <a:schemeClr val="tx1"/>
                </a:solidFill>
              </a:rPr>
              <a:t>Standards for Flowcharts </a:t>
            </a:r>
            <a:endParaRPr lang="en-IN" sz="4000" dirty="0">
              <a:solidFill>
                <a:schemeClr val="tx1"/>
              </a:solidFill>
            </a:endParaRPr>
          </a:p>
        </p:txBody>
      </p:sp>
      <p:sp>
        <p:nvSpPr>
          <p:cNvPr id="3" name="Content Placeholder 2"/>
          <p:cNvSpPr>
            <a:spLocks noGrp="1"/>
          </p:cNvSpPr>
          <p:nvPr>
            <p:ph idx="1"/>
          </p:nvPr>
        </p:nvSpPr>
        <p:spPr>
          <a:xfrm>
            <a:off x="468313" y="1557338"/>
            <a:ext cx="8229600" cy="4446587"/>
          </a:xfrm>
        </p:spPr>
        <p:txBody>
          <a:bodyPr>
            <a:noAutofit/>
          </a:bodyPr>
          <a:lstStyle/>
          <a:p>
            <a:pPr>
              <a:defRPr/>
            </a:pPr>
            <a:r>
              <a:rPr lang="en-IN" sz="1800" dirty="0" smtClean="0"/>
              <a:t>The following standards should be adhered to while drawing flow charts.</a:t>
            </a:r>
          </a:p>
          <a:p>
            <a:pPr marL="0" indent="0">
              <a:buFont typeface="Wingdings 2" pitchFamily="18" charset="2"/>
              <a:buNone/>
              <a:defRPr/>
            </a:pPr>
            <a:endParaRPr lang="en-IN" sz="1800" dirty="0" smtClean="0"/>
          </a:p>
          <a:p>
            <a:pPr lvl="1">
              <a:defRPr/>
            </a:pPr>
            <a:r>
              <a:rPr lang="en-IN" sz="1600" dirty="0" smtClean="0"/>
              <a:t>Flowcharts must be drawn on white, unlined 8½￠￠ × 11￠￠ paper, on one side only.</a:t>
            </a:r>
          </a:p>
          <a:p>
            <a:pPr lvl="1">
              <a:defRPr/>
            </a:pPr>
            <a:r>
              <a:rPr lang="en-IN" sz="1600" dirty="0" smtClean="0"/>
              <a:t>Flowcharts start on the top of the page and flow down and to the right.</a:t>
            </a:r>
          </a:p>
          <a:p>
            <a:pPr lvl="1">
              <a:defRPr/>
            </a:pPr>
            <a:r>
              <a:rPr lang="en-IN" sz="1600" dirty="0" smtClean="0"/>
              <a:t>Only standard flowcharting symbols should be used.</a:t>
            </a:r>
          </a:p>
          <a:p>
            <a:pPr lvl="1">
              <a:defRPr/>
            </a:pPr>
            <a:r>
              <a:rPr lang="en-IN" sz="1600" dirty="0" smtClean="0"/>
              <a:t>A template to draw the final version of flowchart should be used.</a:t>
            </a:r>
          </a:p>
          <a:p>
            <a:pPr lvl="1">
              <a:defRPr/>
            </a:pPr>
            <a:r>
              <a:rPr lang="en-IN" sz="1600" dirty="0" smtClean="0"/>
              <a:t>The contents of each symbol should be printed legibly.</a:t>
            </a:r>
          </a:p>
          <a:p>
            <a:pPr lvl="1">
              <a:defRPr/>
            </a:pPr>
            <a:r>
              <a:rPr lang="en-IN" sz="1600" dirty="0" smtClean="0"/>
              <a:t>English should be used in flowcharts, not programming language.</a:t>
            </a:r>
          </a:p>
          <a:p>
            <a:pPr lvl="1">
              <a:defRPr/>
            </a:pPr>
            <a:r>
              <a:rPr lang="en-IN" sz="1600" dirty="0" smtClean="0"/>
              <a:t>The flowchart for each subroutine, if any, must appear on a separate page. Each subroutine begins with a terminal symbol with the subroutine name and a terminal symbol labelled return at the end.</a:t>
            </a:r>
          </a:p>
          <a:p>
            <a:pPr lvl="1">
              <a:defRPr/>
            </a:pPr>
            <a:r>
              <a:rPr lang="en-IN" sz="1600" dirty="0" smtClean="0"/>
              <a:t>Draw arrows between symbols with a straight edge and use arrowheads to indicate the direction of the logic flow.</a:t>
            </a:r>
            <a:endParaRPr lang="en-IN"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noAutofit/>
          </a:bodyPr>
          <a:lstStyle/>
          <a:p>
            <a:pPr algn="ctr">
              <a:defRPr/>
            </a:pPr>
            <a:r>
              <a:rPr lang="en-IN" dirty="0" smtClean="0">
                <a:solidFill>
                  <a:schemeClr val="tx1"/>
                </a:solidFill>
              </a:rPr>
              <a:t>Advantages of Using Flowcharts</a:t>
            </a:r>
            <a:endParaRPr lang="en-IN" dirty="0">
              <a:solidFill>
                <a:schemeClr val="tx1"/>
              </a:solidFill>
            </a:endParaRPr>
          </a:p>
        </p:txBody>
      </p:sp>
      <p:sp>
        <p:nvSpPr>
          <p:cNvPr id="3" name="Content Placeholder 2"/>
          <p:cNvSpPr>
            <a:spLocks noGrp="1"/>
          </p:cNvSpPr>
          <p:nvPr>
            <p:ph idx="1"/>
          </p:nvPr>
        </p:nvSpPr>
        <p:spPr>
          <a:xfrm>
            <a:off x="468313" y="1628775"/>
            <a:ext cx="8218487" cy="4497388"/>
          </a:xfrm>
        </p:spPr>
        <p:txBody>
          <a:bodyPr>
            <a:normAutofit/>
          </a:bodyPr>
          <a:lstStyle/>
          <a:p>
            <a:pPr>
              <a:defRPr/>
            </a:pPr>
            <a:r>
              <a:rPr lang="en-IN" sz="2000" b="1" dirty="0" smtClean="0"/>
              <a:t>Communication:  </a:t>
            </a:r>
            <a:r>
              <a:rPr lang="en-IN" sz="2000" dirty="0" smtClean="0"/>
              <a:t>Flowcharts are a better way of communicating the logic of a system to all concerned.</a:t>
            </a:r>
          </a:p>
          <a:p>
            <a:pPr>
              <a:defRPr/>
            </a:pPr>
            <a:r>
              <a:rPr lang="en-IN" sz="2000" b="1" dirty="0" smtClean="0"/>
              <a:t>Effective analysis:  </a:t>
            </a:r>
            <a:r>
              <a:rPr lang="en-IN" sz="2000" dirty="0" smtClean="0"/>
              <a:t>With the help of flowcharts, problems can be analysed more effectively.</a:t>
            </a:r>
          </a:p>
          <a:p>
            <a:pPr>
              <a:defRPr/>
            </a:pPr>
            <a:r>
              <a:rPr lang="en-IN" sz="2000" b="1" dirty="0" smtClean="0"/>
              <a:t>Proper documentation:  </a:t>
            </a:r>
            <a:r>
              <a:rPr lang="en-IN" sz="2000" dirty="0" smtClean="0"/>
              <a:t>Program flowcharts serve as a good program documentation needed for various purposes.</a:t>
            </a:r>
          </a:p>
          <a:p>
            <a:pPr>
              <a:defRPr/>
            </a:pPr>
            <a:r>
              <a:rPr lang="en-IN" sz="2000" b="1" dirty="0" smtClean="0"/>
              <a:t>Efficient coding:  </a:t>
            </a:r>
            <a:r>
              <a:rPr lang="en-IN" sz="2000" dirty="0" smtClean="0"/>
              <a:t>Flowcharts act as a guide or blueprint during the systems analysis and program development phase.</a:t>
            </a:r>
          </a:p>
          <a:p>
            <a:pPr>
              <a:defRPr/>
            </a:pPr>
            <a:r>
              <a:rPr lang="en-IN" sz="2000" b="1" dirty="0" smtClean="0"/>
              <a:t>Proper debugging:  </a:t>
            </a:r>
            <a:r>
              <a:rPr lang="en-IN" sz="2000" dirty="0" smtClean="0"/>
              <a:t>Flowcharts help in the debugging process.</a:t>
            </a:r>
          </a:p>
          <a:p>
            <a:pPr>
              <a:defRPr/>
            </a:pPr>
            <a:r>
              <a:rPr lang="en-IN" sz="2000" b="1" dirty="0" smtClean="0"/>
              <a:t>Efficient program maintenance : </a:t>
            </a:r>
            <a:r>
              <a:rPr lang="en-IN" sz="2000" dirty="0" smtClean="0"/>
              <a:t>The maintenance of an operating program becomes easy with the help of a flowchart.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noAutofit/>
          </a:bodyPr>
          <a:lstStyle/>
          <a:p>
            <a:pPr algn="ctr">
              <a:defRPr/>
            </a:pPr>
            <a:r>
              <a:rPr lang="en-IN" sz="4000" i="1" dirty="0" smtClean="0"/>
              <a:t>Limitations of using flowcharts</a:t>
            </a:r>
            <a:endParaRPr lang="en-IN" sz="4000" dirty="0"/>
          </a:p>
        </p:txBody>
      </p:sp>
      <p:sp>
        <p:nvSpPr>
          <p:cNvPr id="3" name="Content Placeholder 2"/>
          <p:cNvSpPr>
            <a:spLocks noGrp="1"/>
          </p:cNvSpPr>
          <p:nvPr>
            <p:ph idx="1"/>
          </p:nvPr>
        </p:nvSpPr>
        <p:spPr>
          <a:xfrm>
            <a:off x="468313" y="1700213"/>
            <a:ext cx="8218487" cy="4354512"/>
          </a:xfrm>
        </p:spPr>
        <p:txBody>
          <a:bodyPr>
            <a:normAutofit/>
          </a:bodyPr>
          <a:lstStyle/>
          <a:p>
            <a:pPr>
              <a:defRPr/>
            </a:pPr>
            <a:r>
              <a:rPr lang="en-IN" sz="2000" b="1" dirty="0" smtClean="0"/>
              <a:t>Complex logic: </a:t>
            </a:r>
            <a:r>
              <a:rPr lang="en-IN" sz="2000" dirty="0" smtClean="0"/>
              <a:t>Sometimes, the program logic is quite complicated. In such a case, a flowchart becomes complex and clumsy.</a:t>
            </a:r>
          </a:p>
          <a:p>
            <a:pPr marL="0" indent="0">
              <a:buFont typeface="Wingdings 2" pitchFamily="18" charset="2"/>
              <a:buNone/>
              <a:defRPr/>
            </a:pPr>
            <a:endParaRPr lang="en-IN" sz="2000" dirty="0" smtClean="0"/>
          </a:p>
          <a:p>
            <a:pPr>
              <a:defRPr/>
            </a:pPr>
            <a:r>
              <a:rPr lang="en-IN" sz="2000" b="1" dirty="0" smtClean="0"/>
              <a:t>Alterations and modifications </a:t>
            </a:r>
            <a:r>
              <a:rPr lang="en-IN" sz="2000" dirty="0" smtClean="0"/>
              <a:t>: If alterations are required, the flowchart may need to be redrawn completely.</a:t>
            </a:r>
          </a:p>
          <a:p>
            <a:pPr marL="0" indent="0">
              <a:buFont typeface="Wingdings 2" pitchFamily="18" charset="2"/>
              <a:buNone/>
              <a:defRPr/>
            </a:pPr>
            <a:endParaRPr lang="en-IN" sz="2000" dirty="0" smtClean="0"/>
          </a:p>
          <a:p>
            <a:pPr>
              <a:defRPr/>
            </a:pPr>
            <a:r>
              <a:rPr lang="en-IN" sz="2000" b="1" dirty="0" smtClean="0"/>
              <a:t>Reproduction : </a:t>
            </a:r>
            <a:r>
              <a:rPr lang="en-IN" sz="2000" dirty="0" smtClean="0"/>
              <a:t>Since the flowchart symbols cannot be typed in, the reproduction of a flowchart becomes a problem.</a:t>
            </a:r>
          </a:p>
          <a:p>
            <a:pPr marL="0" indent="0">
              <a:buFont typeface="Wingdings 2" pitchFamily="18" charset="2"/>
              <a:buNone/>
              <a:defRPr/>
            </a:pPr>
            <a:endParaRPr lang="en-IN" sz="2000" dirty="0" smtClean="0"/>
          </a:p>
          <a:p>
            <a:pPr>
              <a:defRPr/>
            </a:pPr>
            <a:r>
              <a:rPr lang="en-IN" sz="2000" b="1" dirty="0" smtClean="0"/>
              <a:t>Loss of objective: </a:t>
            </a:r>
            <a:r>
              <a:rPr lang="en-IN" sz="2000" dirty="0" smtClean="0"/>
              <a:t>The essentials of what has to be done can easily be lost in the technical details of how it is to be done.</a:t>
            </a:r>
          </a:p>
          <a:p>
            <a:pPr>
              <a:defRPr/>
            </a:pPr>
            <a:endParaRPr lang="en-IN"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r>
              <a:rPr lang="en-US" noProof="1"/>
              <a:t>2.2	Algorithms	</a:t>
            </a:r>
            <a:endParaRPr lang="en-US"/>
          </a:p>
        </p:txBody>
      </p:sp>
      <p:sp>
        <p:nvSpPr>
          <p:cNvPr id="6149" name="Rectangle 5"/>
          <p:cNvSpPr>
            <a:spLocks noGrp="1" noChangeArrowheads="1"/>
          </p:cNvSpPr>
          <p:nvPr>
            <p:ph idx="1"/>
          </p:nvPr>
        </p:nvSpPr>
        <p:spPr>
          <a:xfrm>
            <a:off x="457200" y="1447800"/>
            <a:ext cx="8229600" cy="4530725"/>
          </a:xfrm>
        </p:spPr>
        <p:txBody>
          <a:bodyPr>
            <a:normAutofit/>
          </a:bodyPr>
          <a:lstStyle/>
          <a:p>
            <a:r>
              <a:rPr lang="en-US"/>
              <a:t>Computing problems</a:t>
            </a:r>
          </a:p>
          <a:p>
            <a:pPr lvl="1"/>
            <a:r>
              <a:rPr lang="en-US"/>
              <a:t>Solved by executing a series of actions in a specific order</a:t>
            </a:r>
          </a:p>
          <a:p>
            <a:r>
              <a:rPr lang="en-US"/>
              <a:t>Algorithm is a procedure determining</a:t>
            </a:r>
          </a:p>
          <a:p>
            <a:pPr lvl="1"/>
            <a:r>
              <a:rPr lang="en-US"/>
              <a:t>Actions to be executed </a:t>
            </a:r>
          </a:p>
          <a:p>
            <a:pPr lvl="1"/>
            <a:r>
              <a:rPr lang="en-US"/>
              <a:t>Order to be executed</a:t>
            </a:r>
          </a:p>
          <a:p>
            <a:pPr lvl="1"/>
            <a:r>
              <a:rPr lang="en-US"/>
              <a:t>Example: recipe</a:t>
            </a:r>
          </a:p>
          <a:p>
            <a:r>
              <a:rPr lang="en-US"/>
              <a:t>Program control</a:t>
            </a:r>
          </a:p>
          <a:p>
            <a:pPr lvl="1"/>
            <a:r>
              <a:rPr lang="en-US"/>
              <a:t>Specifies the order in which statements are executed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549275"/>
            <a:ext cx="8064500" cy="868363"/>
          </a:xfrm>
        </p:spPr>
        <p:txBody>
          <a:bodyPr>
            <a:noAutofit/>
          </a:bodyPr>
          <a:lstStyle/>
          <a:p>
            <a:pPr algn="ctr">
              <a:defRPr/>
            </a:pPr>
            <a:r>
              <a:rPr lang="en-IN" dirty="0" smtClean="0">
                <a:solidFill>
                  <a:schemeClr val="tx1"/>
                </a:solidFill>
              </a:rPr>
              <a:t>Strategy : Designing Algorithms</a:t>
            </a:r>
            <a:endParaRPr lang="en-IN" dirty="0">
              <a:solidFill>
                <a:schemeClr val="tx1"/>
              </a:solidFill>
            </a:endParaRPr>
          </a:p>
        </p:txBody>
      </p:sp>
      <p:sp>
        <p:nvSpPr>
          <p:cNvPr id="3" name="Content Placeholder 2"/>
          <p:cNvSpPr>
            <a:spLocks noGrp="1"/>
          </p:cNvSpPr>
          <p:nvPr>
            <p:ph idx="1"/>
          </p:nvPr>
        </p:nvSpPr>
        <p:spPr>
          <a:xfrm>
            <a:off x="395288" y="1700213"/>
            <a:ext cx="8302625" cy="4694237"/>
          </a:xfrm>
        </p:spPr>
        <p:txBody>
          <a:bodyPr>
            <a:normAutofit/>
          </a:bodyPr>
          <a:lstStyle/>
          <a:p>
            <a:pPr>
              <a:defRPr/>
            </a:pPr>
            <a:r>
              <a:rPr lang="en-IN" sz="1800" b="1" i="1" dirty="0" smtClean="0"/>
              <a:t>Investigation step</a:t>
            </a:r>
          </a:p>
          <a:p>
            <a:pPr marL="0" indent="0">
              <a:buFont typeface="Wingdings 2" pitchFamily="18" charset="2"/>
              <a:buNone/>
              <a:defRPr/>
            </a:pPr>
            <a:endParaRPr lang="en-IN" sz="1800" b="1" i="1" dirty="0" smtClean="0"/>
          </a:p>
          <a:p>
            <a:pPr lvl="1">
              <a:defRPr/>
            </a:pPr>
            <a:r>
              <a:rPr lang="en-IN" sz="1600" dirty="0" smtClean="0"/>
              <a:t>1. </a:t>
            </a:r>
            <a:r>
              <a:rPr lang="en-IN" sz="1600" i="1" dirty="0" smtClean="0"/>
              <a:t>Identify the outputs needed.</a:t>
            </a:r>
          </a:p>
          <a:p>
            <a:pPr lvl="1">
              <a:defRPr/>
            </a:pPr>
            <a:r>
              <a:rPr lang="en-IN" sz="1600" dirty="0" smtClean="0"/>
              <a:t>2. </a:t>
            </a:r>
            <a:r>
              <a:rPr lang="en-IN" sz="1600" i="1" dirty="0" smtClean="0"/>
              <a:t>Identify the input variables available.</a:t>
            </a:r>
          </a:p>
          <a:p>
            <a:pPr lvl="1">
              <a:defRPr/>
            </a:pPr>
            <a:r>
              <a:rPr lang="en-IN" sz="1600" dirty="0" smtClean="0"/>
              <a:t>3. </a:t>
            </a:r>
            <a:r>
              <a:rPr lang="en-IN" sz="1600" i="1" dirty="0" smtClean="0"/>
              <a:t>Identify the major decisions and conditions.</a:t>
            </a:r>
          </a:p>
          <a:p>
            <a:pPr lvl="1">
              <a:defRPr/>
            </a:pPr>
            <a:r>
              <a:rPr lang="en-IN" sz="1600" dirty="0" smtClean="0"/>
              <a:t>4. </a:t>
            </a:r>
            <a:r>
              <a:rPr lang="en-IN" sz="1600" i="1" dirty="0" smtClean="0"/>
              <a:t>Identify the processes required to transform inputs into required outputs.</a:t>
            </a:r>
          </a:p>
          <a:p>
            <a:pPr lvl="1">
              <a:defRPr/>
            </a:pPr>
            <a:r>
              <a:rPr lang="en-IN" sz="1600" dirty="0" smtClean="0"/>
              <a:t>5. </a:t>
            </a:r>
            <a:r>
              <a:rPr lang="en-IN" sz="1600" i="1" dirty="0" smtClean="0"/>
              <a:t>Identify the environment available.</a:t>
            </a:r>
          </a:p>
          <a:p>
            <a:pPr marL="347663" lvl="1" indent="0">
              <a:buFont typeface="Verdana" pitchFamily="34" charset="0"/>
              <a:buNone/>
              <a:defRPr/>
            </a:pPr>
            <a:endParaRPr lang="en-IN" sz="1600" i="1" dirty="0" smtClean="0"/>
          </a:p>
          <a:p>
            <a:pPr>
              <a:defRPr/>
            </a:pPr>
            <a:r>
              <a:rPr lang="en-IN" sz="1800" b="1" i="1" dirty="0" smtClean="0"/>
              <a:t>Top–down development step</a:t>
            </a:r>
          </a:p>
          <a:p>
            <a:pPr marL="0" indent="0">
              <a:buFont typeface="Wingdings 2" pitchFamily="18" charset="2"/>
              <a:buNone/>
              <a:defRPr/>
            </a:pPr>
            <a:endParaRPr lang="en-IN" sz="1800" b="1" i="1" dirty="0" smtClean="0"/>
          </a:p>
          <a:p>
            <a:pPr lvl="1">
              <a:defRPr/>
            </a:pPr>
            <a:r>
              <a:rPr lang="en-IN" sz="1600" dirty="0" smtClean="0"/>
              <a:t>1. </a:t>
            </a:r>
            <a:r>
              <a:rPr lang="en-IN" sz="1600" i="1" dirty="0" smtClean="0"/>
              <a:t>Devise the overall problem solution by identifying the major components of the system.</a:t>
            </a:r>
          </a:p>
          <a:p>
            <a:pPr lvl="1">
              <a:defRPr/>
            </a:pPr>
            <a:r>
              <a:rPr lang="en-IN" sz="1600" dirty="0" smtClean="0"/>
              <a:t>2. </a:t>
            </a:r>
            <a:r>
              <a:rPr lang="en-IN" sz="1600" i="1" dirty="0" smtClean="0"/>
              <a:t>Verify the feasibility of breaking up the overall problem solution.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lstStyle/>
          <a:p>
            <a:pPr algn="ctr">
              <a:defRPr/>
            </a:pPr>
            <a:r>
              <a:rPr lang="en-US" sz="4000" dirty="0" smtClean="0"/>
              <a:t>Overview </a:t>
            </a:r>
            <a:endParaRPr lang="en-IN" sz="4000" dirty="0"/>
          </a:p>
        </p:txBody>
      </p:sp>
      <p:sp>
        <p:nvSpPr>
          <p:cNvPr id="3" name="Content Placeholder 2"/>
          <p:cNvSpPr>
            <a:spLocks noGrp="1"/>
          </p:cNvSpPr>
          <p:nvPr>
            <p:ph idx="1"/>
          </p:nvPr>
        </p:nvSpPr>
        <p:spPr>
          <a:xfrm>
            <a:off x="611188" y="1628775"/>
            <a:ext cx="8183562" cy="4187825"/>
          </a:xfrm>
        </p:spPr>
        <p:txBody>
          <a:bodyPr>
            <a:normAutofit fontScale="92500"/>
          </a:bodyPr>
          <a:lstStyle/>
          <a:p>
            <a:pPr>
              <a:buFont typeface="Arial" pitchFamily="34" charset="0"/>
              <a:buChar char="•"/>
              <a:defRPr/>
            </a:pPr>
            <a:r>
              <a:rPr lang="en-IN" sz="2400" dirty="0"/>
              <a:t>E</a:t>
            </a:r>
            <a:r>
              <a:rPr lang="en-IN" sz="2400" dirty="0" smtClean="0"/>
              <a:t>xplain </a:t>
            </a:r>
            <a:r>
              <a:rPr lang="en-IN" sz="2400" dirty="0"/>
              <a:t>algorithms and the key features of an </a:t>
            </a:r>
            <a:r>
              <a:rPr lang="en-IN" sz="2400" dirty="0" smtClean="0"/>
              <a:t>algorithm— sequence</a:t>
            </a:r>
            <a:r>
              <a:rPr lang="en-IN" sz="2400" dirty="0"/>
              <a:t>, decision, and </a:t>
            </a:r>
            <a:r>
              <a:rPr lang="en-IN" sz="2400" dirty="0" smtClean="0"/>
              <a:t>repetition.</a:t>
            </a:r>
            <a:endParaRPr lang="en-IN" sz="2400" dirty="0"/>
          </a:p>
          <a:p>
            <a:pPr>
              <a:buFont typeface="Arial" pitchFamily="34" charset="0"/>
              <a:buChar char="•"/>
              <a:defRPr/>
            </a:pPr>
            <a:r>
              <a:rPr lang="en-IN" sz="2400" dirty="0"/>
              <a:t>L</a:t>
            </a:r>
            <a:r>
              <a:rPr lang="en-IN" sz="2400" dirty="0" smtClean="0"/>
              <a:t>earn </a:t>
            </a:r>
            <a:r>
              <a:rPr lang="en-IN" sz="2400" dirty="0"/>
              <a:t>the different ways of stating </a:t>
            </a:r>
            <a:r>
              <a:rPr lang="en-IN" sz="2400" dirty="0" smtClean="0"/>
              <a:t>algorithms—step-form, flowchart</a:t>
            </a:r>
            <a:r>
              <a:rPr lang="en-IN" sz="2400" dirty="0"/>
              <a:t>, etc.</a:t>
            </a:r>
          </a:p>
          <a:p>
            <a:pPr>
              <a:buFont typeface="Arial" pitchFamily="34" charset="0"/>
              <a:buChar char="•"/>
              <a:defRPr/>
            </a:pPr>
            <a:r>
              <a:rPr lang="en-IN" sz="2400" dirty="0"/>
              <a:t>D</a:t>
            </a:r>
            <a:r>
              <a:rPr lang="en-IN" sz="2400" dirty="0" smtClean="0"/>
              <a:t>efine </a:t>
            </a:r>
            <a:r>
              <a:rPr lang="en-IN" sz="2400" dirty="0"/>
              <a:t>variables, types of variables, and </a:t>
            </a:r>
            <a:r>
              <a:rPr lang="en-IN" sz="2400" dirty="0" smtClean="0"/>
              <a:t>naming conventions </a:t>
            </a:r>
            <a:r>
              <a:rPr lang="en-IN" sz="2400" dirty="0"/>
              <a:t>for </a:t>
            </a:r>
            <a:r>
              <a:rPr lang="en-IN" sz="2400" dirty="0" smtClean="0"/>
              <a:t>variables.</a:t>
            </a:r>
            <a:endParaRPr lang="en-IN" sz="2400" dirty="0"/>
          </a:p>
          <a:p>
            <a:pPr>
              <a:buFont typeface="Arial" pitchFamily="34" charset="0"/>
              <a:buChar char="•"/>
              <a:defRPr/>
            </a:pPr>
            <a:r>
              <a:rPr lang="en-IN" sz="2400" dirty="0"/>
              <a:t>D</a:t>
            </a:r>
            <a:r>
              <a:rPr lang="en-IN" sz="2400" dirty="0" smtClean="0"/>
              <a:t>ecide </a:t>
            </a:r>
            <a:r>
              <a:rPr lang="en-IN" sz="2400" dirty="0"/>
              <a:t>a strategy for designing </a:t>
            </a:r>
            <a:r>
              <a:rPr lang="en-IN" sz="2400" dirty="0" smtClean="0"/>
              <a:t>algorithms.</a:t>
            </a:r>
            <a:endParaRPr lang="en-IN" sz="2400" dirty="0"/>
          </a:p>
          <a:p>
            <a:pPr>
              <a:buFont typeface="Arial" pitchFamily="34" charset="0"/>
              <a:buChar char="•"/>
              <a:defRPr/>
            </a:pPr>
            <a:r>
              <a:rPr lang="en-IN" sz="2400" dirty="0"/>
              <a:t>E</a:t>
            </a:r>
            <a:r>
              <a:rPr lang="en-IN" sz="2400" dirty="0" smtClean="0"/>
              <a:t>xplain </a:t>
            </a:r>
            <a:r>
              <a:rPr lang="en-IN" sz="2400" dirty="0"/>
              <a:t>the concept of tracing the correctness of </a:t>
            </a:r>
            <a:r>
              <a:rPr lang="en-IN" sz="2400" dirty="0" smtClean="0"/>
              <a:t>an algorithm</a:t>
            </a:r>
            <a:endParaRPr lang="en-IN" sz="2400" dirty="0"/>
          </a:p>
          <a:p>
            <a:pPr>
              <a:buFont typeface="Arial" pitchFamily="34" charset="0"/>
              <a:buChar char="•"/>
              <a:defRPr/>
            </a:pPr>
            <a:r>
              <a:rPr lang="en-IN" sz="2400" dirty="0"/>
              <a:t>D</a:t>
            </a:r>
            <a:r>
              <a:rPr lang="en-IN" sz="2400" dirty="0" smtClean="0"/>
              <a:t>iscuss </a:t>
            </a:r>
            <a:r>
              <a:rPr lang="en-IN" sz="2400" dirty="0"/>
              <a:t>the method of implementing an algorithm in </a:t>
            </a:r>
            <a:r>
              <a:rPr lang="en-IN" sz="2400" dirty="0" smtClean="0"/>
              <a:t>a Program</a:t>
            </a:r>
            <a:endParaRPr lang="en-IN" sz="2400" dirty="0"/>
          </a:p>
          <a:p>
            <a:pPr>
              <a:buFont typeface="Arial" pitchFamily="34" charset="0"/>
              <a:buChar char="•"/>
              <a:defRPr/>
            </a:pPr>
            <a:r>
              <a:rPr lang="en-IN" sz="2400" dirty="0"/>
              <a:t>E</a:t>
            </a:r>
            <a:r>
              <a:rPr lang="en-IN" sz="2400" dirty="0" smtClean="0"/>
              <a:t>xplain </a:t>
            </a:r>
            <a:r>
              <a:rPr lang="en-IN" sz="2400" dirty="0"/>
              <a:t>structural programming and the process </a:t>
            </a:r>
            <a:r>
              <a:rPr lang="en-IN" sz="2400" dirty="0" smtClean="0"/>
              <a:t>of programming</a:t>
            </a:r>
            <a:endParaRPr lang="en-IN"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normAutofit/>
          </a:bodyPr>
          <a:lstStyle/>
          <a:p>
            <a:pPr algn="ctr">
              <a:defRPr/>
            </a:pPr>
            <a:r>
              <a:rPr lang="en-IN" dirty="0">
                <a:solidFill>
                  <a:schemeClr val="tx1"/>
                </a:solidFill>
              </a:rPr>
              <a:t>Strategy : Designing Algorithms</a:t>
            </a:r>
          </a:p>
        </p:txBody>
      </p:sp>
      <p:sp>
        <p:nvSpPr>
          <p:cNvPr id="3" name="Content Placeholder 2"/>
          <p:cNvSpPr>
            <a:spLocks noGrp="1"/>
          </p:cNvSpPr>
          <p:nvPr>
            <p:ph idx="1"/>
          </p:nvPr>
        </p:nvSpPr>
        <p:spPr>
          <a:xfrm>
            <a:off x="468313" y="1628775"/>
            <a:ext cx="8229600" cy="4321175"/>
          </a:xfrm>
        </p:spPr>
        <p:txBody>
          <a:bodyPr>
            <a:normAutofit/>
          </a:bodyPr>
          <a:lstStyle/>
          <a:p>
            <a:pPr>
              <a:defRPr/>
            </a:pPr>
            <a:r>
              <a:rPr lang="en-IN" sz="2400" b="1" i="1" dirty="0" smtClean="0"/>
              <a:t>Stepwise refinement</a:t>
            </a:r>
          </a:p>
          <a:p>
            <a:pPr marL="0" indent="0">
              <a:buFont typeface="Wingdings 2" pitchFamily="18" charset="2"/>
              <a:buNone/>
              <a:defRPr/>
            </a:pPr>
            <a:endParaRPr lang="en-IN" sz="2400" b="1" i="1" dirty="0" smtClean="0"/>
          </a:p>
          <a:p>
            <a:pPr lvl="1">
              <a:defRPr/>
            </a:pPr>
            <a:r>
              <a:rPr lang="en-IN" sz="2000" dirty="0" smtClean="0"/>
              <a:t>1. </a:t>
            </a:r>
            <a:r>
              <a:rPr lang="en-IN" sz="2000" i="1" dirty="0" smtClean="0"/>
              <a:t>Work out each and every detail for each small piece of manageable solution procedure.</a:t>
            </a:r>
          </a:p>
          <a:p>
            <a:pPr lvl="1">
              <a:defRPr/>
            </a:pPr>
            <a:r>
              <a:rPr lang="en-IN" sz="2000" dirty="0" smtClean="0"/>
              <a:t>2. </a:t>
            </a:r>
            <a:r>
              <a:rPr lang="en-IN" sz="2000" i="1" dirty="0" smtClean="0"/>
              <a:t>Decompose any solution procedure into further smaller pieces and iterate until the desired level of detail is achieved.</a:t>
            </a:r>
          </a:p>
          <a:p>
            <a:pPr lvl="1">
              <a:defRPr/>
            </a:pPr>
            <a:r>
              <a:rPr lang="en-IN" sz="2000" dirty="0" smtClean="0"/>
              <a:t>3. </a:t>
            </a:r>
            <a:r>
              <a:rPr lang="en-IN" sz="2000" i="1" dirty="0" smtClean="0"/>
              <a:t>Group processes together which have some commonality.</a:t>
            </a:r>
          </a:p>
          <a:p>
            <a:pPr lvl="1">
              <a:defRPr/>
            </a:pPr>
            <a:r>
              <a:rPr lang="en-IN" sz="2000" dirty="0" smtClean="0"/>
              <a:t>4. </a:t>
            </a:r>
            <a:r>
              <a:rPr lang="en-IN" sz="2000" i="1" dirty="0" smtClean="0"/>
              <a:t>Group variables together which have some appropriate commonality.</a:t>
            </a:r>
          </a:p>
          <a:p>
            <a:pPr lvl="1">
              <a:defRPr/>
            </a:pPr>
            <a:r>
              <a:rPr lang="en-IN" sz="2000" dirty="0" smtClean="0"/>
              <a:t>5. </a:t>
            </a:r>
            <a:r>
              <a:rPr lang="en-IN" sz="2000" i="1" dirty="0" smtClean="0"/>
              <a:t>Test each small procedure for its detail and correctness and its interfacing with the other small procedures.</a:t>
            </a:r>
          </a:p>
          <a:p>
            <a:pPr>
              <a:defRPr/>
            </a:pPr>
            <a:endParaRPr lang="en-IN"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549275"/>
            <a:ext cx="8075612" cy="989013"/>
          </a:xfrm>
        </p:spPr>
        <p:txBody>
          <a:bodyPr>
            <a:noAutofit/>
          </a:bodyPr>
          <a:lstStyle/>
          <a:p>
            <a:pPr algn="ctr">
              <a:defRPr/>
            </a:pPr>
            <a:r>
              <a:rPr lang="en-IN" dirty="0" smtClean="0">
                <a:solidFill>
                  <a:schemeClr val="tx1"/>
                </a:solidFill>
              </a:rPr>
              <a:t>Tracing an Algorithm to Depict Logic</a:t>
            </a:r>
            <a:endParaRPr lang="en-IN" dirty="0">
              <a:solidFill>
                <a:schemeClr val="tx1"/>
              </a:solidFill>
            </a:endParaRPr>
          </a:p>
        </p:txBody>
      </p:sp>
      <p:sp>
        <p:nvSpPr>
          <p:cNvPr id="3" name="Content Placeholder 2"/>
          <p:cNvSpPr>
            <a:spLocks noGrp="1"/>
          </p:cNvSpPr>
          <p:nvPr>
            <p:ph idx="1"/>
          </p:nvPr>
        </p:nvSpPr>
        <p:spPr>
          <a:xfrm>
            <a:off x="539750" y="1773238"/>
            <a:ext cx="8064500" cy="4103687"/>
          </a:xfrm>
        </p:spPr>
        <p:txBody>
          <a:bodyPr>
            <a:normAutofit lnSpcReduction="10000"/>
          </a:bodyPr>
          <a:lstStyle/>
          <a:p>
            <a:pPr>
              <a:defRPr/>
            </a:pPr>
            <a:r>
              <a:rPr lang="en-IN" sz="1800" dirty="0" smtClean="0"/>
              <a:t>An algorithm is a collection of some procedural steps that have some precedence relation between them. </a:t>
            </a:r>
          </a:p>
          <a:p>
            <a:pPr marL="0" indent="0">
              <a:buFont typeface="Wingdings 2" pitchFamily="18" charset="2"/>
              <a:buNone/>
              <a:defRPr/>
            </a:pPr>
            <a:endParaRPr lang="en-IN" sz="1800" dirty="0" smtClean="0"/>
          </a:p>
          <a:p>
            <a:pPr>
              <a:defRPr/>
            </a:pPr>
            <a:r>
              <a:rPr lang="en-IN" sz="1800" dirty="0" smtClean="0"/>
              <a:t>Certain procedures may have to be performed before some others are performed. </a:t>
            </a:r>
          </a:p>
          <a:p>
            <a:pPr marL="0" indent="0">
              <a:buFont typeface="Wingdings 2" pitchFamily="18" charset="2"/>
              <a:buNone/>
              <a:defRPr/>
            </a:pPr>
            <a:endParaRPr lang="en-IN" sz="1800" dirty="0" smtClean="0"/>
          </a:p>
          <a:p>
            <a:pPr>
              <a:defRPr/>
            </a:pPr>
            <a:r>
              <a:rPr lang="en-IN" sz="1800" dirty="0" smtClean="0"/>
              <a:t>Hence, an algorithm is a collection of procedures that results in providing a solution to a problem.</a:t>
            </a:r>
          </a:p>
          <a:p>
            <a:pPr marL="0" indent="0">
              <a:buFont typeface="Wingdings 2" pitchFamily="18" charset="2"/>
              <a:buNone/>
              <a:defRPr/>
            </a:pPr>
            <a:endParaRPr lang="en-IN" sz="1800" dirty="0" smtClean="0"/>
          </a:p>
          <a:p>
            <a:pPr>
              <a:defRPr/>
            </a:pPr>
            <a:r>
              <a:rPr lang="en-IN" sz="1800" dirty="0" smtClean="0"/>
              <a:t> </a:t>
            </a:r>
            <a:r>
              <a:rPr lang="en-IN" sz="1800" i="1" dirty="0" smtClean="0"/>
              <a:t>Tracing an algorithm primarily involves tracking </a:t>
            </a:r>
            <a:r>
              <a:rPr lang="en-IN" sz="1800" dirty="0" smtClean="0"/>
              <a:t>the outcome of every procedure in the order they are placed. </a:t>
            </a:r>
          </a:p>
          <a:p>
            <a:pPr marL="0" indent="0">
              <a:buFont typeface="Wingdings 2" pitchFamily="18" charset="2"/>
              <a:buNone/>
              <a:defRPr/>
            </a:pPr>
            <a:endParaRPr lang="en-IN" sz="1800" dirty="0" smtClean="0"/>
          </a:p>
          <a:p>
            <a:pPr>
              <a:defRPr/>
            </a:pPr>
            <a:r>
              <a:rPr lang="en-IN" sz="1800" i="1" dirty="0" smtClean="0"/>
              <a:t>Tracking in turn means verifying every procedure one by one </a:t>
            </a:r>
            <a:r>
              <a:rPr lang="en-IN" sz="1800" dirty="0" smtClean="0"/>
              <a:t>to determine and confirm the corresponding result that is to be obtained.</a:t>
            </a:r>
            <a:endParaRPr lang="en-IN" sz="1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549275"/>
            <a:ext cx="8064500" cy="939800"/>
          </a:xfrm>
        </p:spPr>
        <p:txBody>
          <a:bodyPr>
            <a:noAutofit/>
          </a:bodyPr>
          <a:lstStyle/>
          <a:p>
            <a:pPr algn="ctr">
              <a:defRPr/>
            </a:pPr>
            <a:r>
              <a:rPr lang="en-IN" dirty="0" smtClean="0">
                <a:solidFill>
                  <a:schemeClr val="tx1"/>
                </a:solidFill>
              </a:rPr>
              <a:t>Convert: Algorithms into Programs</a:t>
            </a:r>
            <a:endParaRPr lang="en-IN" dirty="0">
              <a:solidFill>
                <a:schemeClr val="tx1"/>
              </a:solidFill>
            </a:endParaRPr>
          </a:p>
        </p:txBody>
      </p:sp>
      <p:sp>
        <p:nvSpPr>
          <p:cNvPr id="3" name="Content Placeholder 2"/>
          <p:cNvSpPr>
            <a:spLocks noGrp="1"/>
          </p:cNvSpPr>
          <p:nvPr>
            <p:ph idx="1"/>
          </p:nvPr>
        </p:nvSpPr>
        <p:spPr>
          <a:xfrm>
            <a:off x="468313" y="1700213"/>
            <a:ext cx="8207375" cy="4425950"/>
          </a:xfrm>
        </p:spPr>
        <p:txBody>
          <a:bodyPr>
            <a:normAutofit fontScale="92500"/>
          </a:bodyPr>
          <a:lstStyle/>
          <a:p>
            <a:pPr>
              <a:defRPr/>
            </a:pPr>
            <a:r>
              <a:rPr lang="en-IN" sz="2000" dirty="0" smtClean="0"/>
              <a:t>Once the algorithm, for solution of a problem, is formed and represented using any of the tools like step-form or flowchart or pseudo code, etc., it has to be transformed into some programming language code. </a:t>
            </a:r>
          </a:p>
          <a:p>
            <a:pPr marL="0" indent="0">
              <a:buFont typeface="Wingdings 2" pitchFamily="18" charset="2"/>
              <a:buNone/>
              <a:defRPr/>
            </a:pPr>
            <a:endParaRPr lang="en-IN" sz="2000" dirty="0" smtClean="0"/>
          </a:p>
          <a:p>
            <a:pPr lvl="1">
              <a:defRPr/>
            </a:pPr>
            <a:r>
              <a:rPr lang="en-IN" sz="1800" dirty="0" smtClean="0"/>
              <a:t>This means that a program, in a programming language, has to be written to represent the algorithm that provides a solution to a problem.</a:t>
            </a:r>
          </a:p>
          <a:p>
            <a:pPr marL="347663" lvl="1" indent="0">
              <a:buFont typeface="Verdana" pitchFamily="34" charset="0"/>
              <a:buNone/>
              <a:defRPr/>
            </a:pPr>
            <a:endParaRPr lang="en-IN" sz="1800" dirty="0" smtClean="0"/>
          </a:p>
          <a:p>
            <a:pPr>
              <a:defRPr/>
            </a:pPr>
            <a:r>
              <a:rPr lang="en-IN" sz="2000" dirty="0"/>
              <a:t>T</a:t>
            </a:r>
            <a:r>
              <a:rPr lang="en-IN" sz="2000" dirty="0" smtClean="0"/>
              <a:t>he general procedure to convert an algorithm into a program is given as follows:</a:t>
            </a:r>
          </a:p>
          <a:p>
            <a:pPr marL="0" indent="0">
              <a:buFont typeface="Wingdings 2" pitchFamily="18" charset="2"/>
              <a:buNone/>
              <a:defRPr/>
            </a:pPr>
            <a:endParaRPr lang="en-IN" sz="2000" dirty="0" smtClean="0"/>
          </a:p>
          <a:p>
            <a:pPr lvl="1">
              <a:defRPr/>
            </a:pPr>
            <a:r>
              <a:rPr lang="en-IN" sz="1800" i="1" dirty="0" smtClean="0"/>
              <a:t>Code the algorithm into a program</a:t>
            </a:r>
          </a:p>
          <a:p>
            <a:pPr lvl="1">
              <a:defRPr/>
            </a:pPr>
            <a:r>
              <a:rPr lang="en-IN" sz="1800" i="1" dirty="0" smtClean="0"/>
              <a:t>Desk-check the program</a:t>
            </a:r>
          </a:p>
          <a:p>
            <a:pPr lvl="1">
              <a:defRPr/>
            </a:pPr>
            <a:r>
              <a:rPr lang="en-IN" sz="1800" i="1" dirty="0" smtClean="0"/>
              <a:t>Evaluate and modify, if necessary, the program</a:t>
            </a:r>
          </a:p>
          <a:p>
            <a:pPr lvl="1">
              <a:defRPr/>
            </a:pPr>
            <a:r>
              <a:rPr lang="en-IN" sz="1800" i="1" dirty="0" smtClean="0"/>
              <a:t>Do not reinvent the wheel</a:t>
            </a:r>
            <a:endParaRPr lang="en-IN" sz="1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lstStyle/>
          <a:p>
            <a:pPr algn="ctr">
              <a:defRPr/>
            </a:pPr>
            <a:r>
              <a:rPr lang="en-US" sz="4000" dirty="0" smtClean="0">
                <a:solidFill>
                  <a:schemeClr val="tx1"/>
                </a:solidFill>
              </a:rPr>
              <a:t>Pseudo code </a:t>
            </a:r>
            <a:r>
              <a:rPr lang="en-US" sz="4000" dirty="0" smtClean="0">
                <a:solidFill>
                  <a:schemeClr val="tx1"/>
                </a:solidFill>
                <a:sym typeface="Wingdings" pitchFamily="2" charset="2"/>
              </a:rPr>
              <a:t> C language</a:t>
            </a:r>
            <a:endParaRPr lang="en-IN" sz="4000" dirty="0">
              <a:solidFill>
                <a:schemeClr val="tx1"/>
              </a:solidFill>
            </a:endParaRPr>
          </a:p>
        </p:txBody>
      </p:sp>
      <p:pic>
        <p:nvPicPr>
          <p:cNvPr id="36867" name="Picture 2"/>
          <p:cNvPicPr>
            <a:picLocks noGrp="1" noChangeAspect="1" noChangeArrowheads="1"/>
          </p:cNvPicPr>
          <p:nvPr>
            <p:ph idx="1"/>
          </p:nvPr>
        </p:nvPicPr>
        <p:blipFill>
          <a:blip r:embed="rId2"/>
          <a:srcRect/>
          <a:stretch>
            <a:fillRect/>
          </a:stretch>
        </p:blipFill>
        <p:spPr>
          <a:xfrm>
            <a:off x="2339975" y="1700213"/>
            <a:ext cx="4879975" cy="4306887"/>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404813"/>
            <a:ext cx="8401050" cy="1143000"/>
          </a:xfrm>
        </p:spPr>
        <p:txBody>
          <a:bodyPr>
            <a:noAutofit/>
          </a:bodyPr>
          <a:lstStyle/>
          <a:p>
            <a:pPr algn="ctr">
              <a:defRPr/>
            </a:pPr>
            <a:r>
              <a:rPr lang="en-IN" dirty="0" smtClean="0">
                <a:solidFill>
                  <a:schemeClr val="tx1"/>
                </a:solidFill>
              </a:rPr>
              <a:t>Structured Programming Concept</a:t>
            </a:r>
            <a:endParaRPr lang="en-IN" dirty="0">
              <a:solidFill>
                <a:schemeClr val="tx1"/>
              </a:solidFill>
            </a:endParaRPr>
          </a:p>
        </p:txBody>
      </p:sp>
      <p:sp>
        <p:nvSpPr>
          <p:cNvPr id="3" name="Content Placeholder 2"/>
          <p:cNvSpPr>
            <a:spLocks noGrp="1"/>
          </p:cNvSpPr>
          <p:nvPr>
            <p:ph idx="1"/>
          </p:nvPr>
        </p:nvSpPr>
        <p:spPr>
          <a:xfrm>
            <a:off x="457200" y="1600200"/>
            <a:ext cx="8229600" cy="4349750"/>
          </a:xfrm>
        </p:spPr>
        <p:txBody>
          <a:bodyPr>
            <a:normAutofit/>
          </a:bodyPr>
          <a:lstStyle/>
          <a:p>
            <a:pPr>
              <a:defRPr/>
            </a:pPr>
            <a:r>
              <a:rPr lang="en-IN" sz="1800" dirty="0" smtClean="0"/>
              <a:t>Structured programming is:</a:t>
            </a:r>
          </a:p>
          <a:p>
            <a:pPr marL="0" indent="0">
              <a:buFont typeface="Wingdings 2" pitchFamily="18" charset="2"/>
              <a:buNone/>
              <a:defRPr/>
            </a:pPr>
            <a:endParaRPr lang="en-IN" sz="1800" dirty="0" smtClean="0"/>
          </a:p>
          <a:p>
            <a:pPr lvl="1">
              <a:defRPr/>
            </a:pPr>
            <a:r>
              <a:rPr lang="en-IN" sz="1600" dirty="0"/>
              <a:t>C</a:t>
            </a:r>
            <a:r>
              <a:rPr lang="en-IN" sz="1600" dirty="0" smtClean="0"/>
              <a:t>oncerned with improving the programming process through better organization of programs and better programming notation to facilitate correct and clear description of data and control structure.</a:t>
            </a:r>
          </a:p>
          <a:p>
            <a:pPr lvl="1">
              <a:defRPr/>
            </a:pPr>
            <a:r>
              <a:rPr lang="en-IN" sz="1600" dirty="0"/>
              <a:t>C</a:t>
            </a:r>
            <a:r>
              <a:rPr lang="en-IN" sz="1600" dirty="0" smtClean="0"/>
              <a:t>oncerned with improved programming languages and organized programming techniques which should be understandable and therefore, more easily modifiable and suitable for documentation.</a:t>
            </a:r>
          </a:p>
          <a:p>
            <a:pPr lvl="1">
              <a:defRPr/>
            </a:pPr>
            <a:r>
              <a:rPr lang="en-IN" sz="1600" dirty="0"/>
              <a:t>M</a:t>
            </a:r>
            <a:r>
              <a:rPr lang="en-IN" sz="1600" dirty="0" smtClean="0"/>
              <a:t>ore economical to run because good organization and notation make it easier for an optimizing compiler to understand the program logic.</a:t>
            </a:r>
          </a:p>
          <a:p>
            <a:pPr lvl="1">
              <a:defRPr/>
            </a:pPr>
            <a:r>
              <a:rPr lang="en-IN" sz="1600" dirty="0"/>
              <a:t>M</a:t>
            </a:r>
            <a:r>
              <a:rPr lang="en-IN" sz="1600" dirty="0" smtClean="0"/>
              <a:t>ore correct and therefore more easily debugged, because general correctness theorems dealing with structures can be applied to prove the correctness of programs.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37525" cy="936625"/>
          </a:xfrm>
        </p:spPr>
        <p:txBody>
          <a:bodyPr>
            <a:noAutofit/>
          </a:bodyPr>
          <a:lstStyle/>
          <a:p>
            <a:pPr algn="ctr">
              <a:defRPr/>
            </a:pPr>
            <a:r>
              <a:rPr lang="en-IN" dirty="0" smtClean="0">
                <a:solidFill>
                  <a:schemeClr val="tx1"/>
                </a:solidFill>
              </a:rPr>
              <a:t>Structured Programming Concept</a:t>
            </a:r>
            <a:endParaRPr lang="en-IN" dirty="0">
              <a:solidFill>
                <a:schemeClr val="tx1"/>
              </a:solidFill>
            </a:endParaRPr>
          </a:p>
        </p:txBody>
      </p:sp>
      <p:sp>
        <p:nvSpPr>
          <p:cNvPr id="3" name="Content Placeholder 2"/>
          <p:cNvSpPr>
            <a:spLocks noGrp="1"/>
          </p:cNvSpPr>
          <p:nvPr>
            <p:ph idx="1"/>
          </p:nvPr>
        </p:nvSpPr>
        <p:spPr>
          <a:xfrm>
            <a:off x="539750" y="1700213"/>
            <a:ext cx="8229600" cy="4032250"/>
          </a:xfrm>
        </p:spPr>
        <p:txBody>
          <a:bodyPr>
            <a:normAutofit fontScale="92500" lnSpcReduction="20000"/>
          </a:bodyPr>
          <a:lstStyle/>
          <a:p>
            <a:pPr>
              <a:defRPr/>
            </a:pPr>
            <a:r>
              <a:rPr lang="en-IN" sz="2400" dirty="0" smtClean="0"/>
              <a:t>In 1968, computer scientist </a:t>
            </a:r>
            <a:r>
              <a:rPr lang="en-IN" sz="2400" dirty="0" err="1" smtClean="0"/>
              <a:t>Edsger</a:t>
            </a:r>
            <a:r>
              <a:rPr lang="en-IN" sz="2400" dirty="0" smtClean="0"/>
              <a:t> </a:t>
            </a:r>
            <a:r>
              <a:rPr lang="en-IN" sz="2400" dirty="0" err="1" smtClean="0"/>
              <a:t>Dijkstra</a:t>
            </a:r>
            <a:r>
              <a:rPr lang="en-IN" sz="2400" dirty="0" smtClean="0"/>
              <a:t> of Netherlands published a letter to the editor in the journal of the Association of Computing Machinery with the title ‘</a:t>
            </a:r>
            <a:r>
              <a:rPr lang="en-IN" sz="2400" dirty="0" err="1" smtClean="0"/>
              <a:t>GoTo</a:t>
            </a:r>
            <a:r>
              <a:rPr lang="en-IN" sz="2400" dirty="0" smtClean="0"/>
              <a:t> statement considered harmful’. </a:t>
            </a:r>
          </a:p>
          <a:p>
            <a:pPr>
              <a:defRPr/>
            </a:pPr>
            <a:r>
              <a:rPr lang="en-IN" sz="2400" dirty="0" smtClean="0"/>
              <a:t>For three decades, </a:t>
            </a:r>
            <a:r>
              <a:rPr lang="en-IN" sz="2400" dirty="0" err="1" smtClean="0"/>
              <a:t>Dijkstra</a:t>
            </a:r>
            <a:r>
              <a:rPr lang="en-IN" sz="2400" dirty="0" smtClean="0"/>
              <a:t> had been crusading for a better way of programming—a systematic way to organize programs—called structured programming.</a:t>
            </a:r>
            <a:br>
              <a:rPr lang="en-IN" sz="2400" dirty="0" smtClean="0"/>
            </a:br>
            <a:endParaRPr lang="en-IN" sz="2400" dirty="0" smtClean="0"/>
          </a:p>
          <a:p>
            <a:pPr>
              <a:defRPr/>
            </a:pPr>
            <a:r>
              <a:rPr lang="en-IN" sz="2400" b="1" u="sng" dirty="0" smtClean="0"/>
              <a:t>Structured programming can be defined as a</a:t>
            </a:r>
          </a:p>
          <a:p>
            <a:pPr marL="0" indent="0">
              <a:buFont typeface="Wingdings 2" pitchFamily="18" charset="2"/>
              <a:buNone/>
              <a:defRPr/>
            </a:pPr>
            <a:endParaRPr lang="en-IN" sz="2400" b="1" u="sng" dirty="0" smtClean="0"/>
          </a:p>
          <a:p>
            <a:pPr lvl="1">
              <a:defRPr/>
            </a:pPr>
            <a:r>
              <a:rPr lang="en-IN" sz="2000" dirty="0" smtClean="0"/>
              <a:t>top–down analysis for program solving</a:t>
            </a:r>
          </a:p>
          <a:p>
            <a:pPr lvl="1">
              <a:defRPr/>
            </a:pPr>
            <a:r>
              <a:rPr lang="en-IN" sz="2000" dirty="0" smtClean="0"/>
              <a:t>modularization for program structure and organization</a:t>
            </a:r>
          </a:p>
          <a:p>
            <a:pPr lvl="1">
              <a:defRPr/>
            </a:pPr>
            <a:r>
              <a:rPr lang="en-IN" sz="2000" dirty="0" smtClean="0"/>
              <a:t>structured code for individual modules</a:t>
            </a:r>
            <a:r>
              <a:rPr lang="en-US" dirty="0" smtClean="0"/>
              <a:t> </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lstStyle/>
          <a:p>
            <a:pPr algn="ctr">
              <a:defRPr/>
            </a:pPr>
            <a:r>
              <a:rPr lang="en-US" sz="4000" dirty="0" smtClean="0">
                <a:solidFill>
                  <a:schemeClr val="tx1"/>
                </a:solidFill>
              </a:rPr>
              <a:t>Top Down Analysis </a:t>
            </a:r>
            <a:endParaRPr lang="en-IN" sz="4000" dirty="0">
              <a:solidFill>
                <a:schemeClr val="tx1"/>
              </a:solidFill>
            </a:endParaRPr>
          </a:p>
        </p:txBody>
      </p:sp>
      <p:sp>
        <p:nvSpPr>
          <p:cNvPr id="3" name="Content Placeholder 2"/>
          <p:cNvSpPr>
            <a:spLocks noGrp="1"/>
          </p:cNvSpPr>
          <p:nvPr>
            <p:ph idx="1"/>
          </p:nvPr>
        </p:nvSpPr>
        <p:spPr>
          <a:xfrm>
            <a:off x="539750" y="1628775"/>
            <a:ext cx="8183563" cy="4187825"/>
          </a:xfrm>
        </p:spPr>
        <p:txBody>
          <a:bodyPr>
            <a:normAutofit fontScale="92500" lnSpcReduction="20000"/>
          </a:bodyPr>
          <a:lstStyle/>
          <a:p>
            <a:pPr>
              <a:defRPr/>
            </a:pPr>
            <a:r>
              <a:rPr lang="en-IN" sz="2400" dirty="0" smtClean="0"/>
              <a:t>Top-down analysis is a method of problem solving and problem analysis. </a:t>
            </a:r>
          </a:p>
          <a:p>
            <a:pPr marL="0" indent="0">
              <a:buFont typeface="Wingdings 2" pitchFamily="18" charset="2"/>
              <a:buNone/>
              <a:defRPr/>
            </a:pPr>
            <a:endParaRPr lang="en-IN" sz="2400" dirty="0" smtClean="0"/>
          </a:p>
          <a:p>
            <a:pPr lvl="1">
              <a:defRPr/>
            </a:pPr>
            <a:r>
              <a:rPr lang="en-IN" sz="2000" dirty="0" smtClean="0"/>
              <a:t>The essential idea is to subdivide a large problem into several smaller tasks or parts for ease of analysis.</a:t>
            </a:r>
          </a:p>
          <a:p>
            <a:pPr lvl="1">
              <a:defRPr/>
            </a:pPr>
            <a:r>
              <a:rPr lang="en-IN" sz="2000" dirty="0" smtClean="0"/>
              <a:t>Top-down analysis, therefore, simplifies or reduces the complexity of the process of problem solving. </a:t>
            </a:r>
          </a:p>
          <a:p>
            <a:pPr lvl="1">
              <a:defRPr/>
            </a:pPr>
            <a:r>
              <a:rPr lang="en-IN" sz="2000" dirty="0" smtClean="0"/>
              <a:t>It is not limited by the type of program. Top-down analysis is a general method for attending to any problem. </a:t>
            </a:r>
          </a:p>
          <a:p>
            <a:pPr lvl="1">
              <a:defRPr/>
            </a:pPr>
            <a:r>
              <a:rPr lang="en-IN" sz="2000" dirty="0" smtClean="0"/>
              <a:t>It provides a strategy that has to be followed for solving all problems.</a:t>
            </a:r>
          </a:p>
          <a:p>
            <a:pPr marL="347663" lvl="1" indent="0">
              <a:buFont typeface="Verdana" pitchFamily="34" charset="0"/>
              <a:buNone/>
              <a:defRPr/>
            </a:pPr>
            <a:endParaRPr lang="en-IN" sz="2000" dirty="0" smtClean="0"/>
          </a:p>
          <a:p>
            <a:pPr>
              <a:defRPr/>
            </a:pPr>
            <a:r>
              <a:rPr lang="en-IN" sz="2400" dirty="0" smtClean="0"/>
              <a:t>There are two essential ideas in top-down analysis:</a:t>
            </a:r>
          </a:p>
          <a:p>
            <a:pPr lvl="1">
              <a:defRPr/>
            </a:pPr>
            <a:r>
              <a:rPr lang="en-IN" sz="2000" dirty="0" smtClean="0"/>
              <a:t>subdivision of a problem</a:t>
            </a:r>
          </a:p>
          <a:p>
            <a:pPr lvl="1">
              <a:defRPr/>
            </a:pPr>
            <a:r>
              <a:rPr lang="en-IN" sz="2000" dirty="0" smtClean="0"/>
              <a:t>hierarchy of tasks</a:t>
            </a:r>
            <a:endParaRPr lang="en-IN"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064500" cy="1052513"/>
          </a:xfrm>
        </p:spPr>
        <p:txBody>
          <a:bodyPr/>
          <a:lstStyle/>
          <a:p>
            <a:pPr algn="ctr">
              <a:defRPr/>
            </a:pPr>
            <a:r>
              <a:rPr lang="en-US" sz="4000" dirty="0" smtClean="0">
                <a:solidFill>
                  <a:schemeClr val="tx1"/>
                </a:solidFill>
              </a:rPr>
              <a:t>M</a:t>
            </a:r>
            <a:r>
              <a:rPr lang="en-IN" sz="4000" dirty="0" err="1" smtClean="0">
                <a:solidFill>
                  <a:schemeClr val="tx1"/>
                </a:solidFill>
              </a:rPr>
              <a:t>odular</a:t>
            </a:r>
            <a:r>
              <a:rPr lang="en-IN" sz="4000" dirty="0" smtClean="0">
                <a:solidFill>
                  <a:schemeClr val="tx1"/>
                </a:solidFill>
              </a:rPr>
              <a:t> Programming</a:t>
            </a:r>
            <a:endParaRPr lang="en-IN" sz="4000" dirty="0">
              <a:solidFill>
                <a:schemeClr val="tx1"/>
              </a:solidFill>
            </a:endParaRPr>
          </a:p>
        </p:txBody>
      </p:sp>
      <p:sp>
        <p:nvSpPr>
          <p:cNvPr id="3" name="Content Placeholder 2"/>
          <p:cNvSpPr>
            <a:spLocks noGrp="1"/>
          </p:cNvSpPr>
          <p:nvPr>
            <p:ph idx="1"/>
          </p:nvPr>
        </p:nvSpPr>
        <p:spPr>
          <a:xfrm>
            <a:off x="395288" y="1628775"/>
            <a:ext cx="8291512" cy="4537075"/>
          </a:xfrm>
        </p:spPr>
        <p:txBody>
          <a:bodyPr>
            <a:normAutofit fontScale="85000" lnSpcReduction="10000"/>
          </a:bodyPr>
          <a:lstStyle/>
          <a:p>
            <a:pPr>
              <a:defRPr/>
            </a:pPr>
            <a:r>
              <a:rPr lang="en-IN" sz="2400" dirty="0" smtClean="0"/>
              <a:t>Modular programming is a program that is divided into logically independent smaller sections, which can be written separately.</a:t>
            </a:r>
          </a:p>
          <a:p>
            <a:pPr marL="0" indent="0">
              <a:buFont typeface="Wingdings 2" pitchFamily="18" charset="2"/>
              <a:buNone/>
              <a:defRPr/>
            </a:pPr>
            <a:endParaRPr lang="en-IN" sz="2400" dirty="0" smtClean="0"/>
          </a:p>
          <a:p>
            <a:pPr>
              <a:defRPr/>
            </a:pPr>
            <a:r>
              <a:rPr lang="en-IN" sz="2400" dirty="0" smtClean="0"/>
              <a:t>These sections, being separate and independent units, are called modules.</a:t>
            </a:r>
          </a:p>
          <a:p>
            <a:pPr marL="0" indent="0">
              <a:buFont typeface="Wingdings 2" pitchFamily="18" charset="2"/>
              <a:buNone/>
              <a:defRPr/>
            </a:pPr>
            <a:endParaRPr lang="en-IN" sz="2400" dirty="0" smtClean="0"/>
          </a:p>
          <a:p>
            <a:pPr lvl="1">
              <a:defRPr/>
            </a:pPr>
            <a:r>
              <a:rPr lang="en-IN" sz="2000" dirty="0" smtClean="0"/>
              <a:t>A module consists of a series of program instructions or statements in some programming language.</a:t>
            </a:r>
          </a:p>
          <a:p>
            <a:pPr lvl="1">
              <a:defRPr/>
            </a:pPr>
            <a:r>
              <a:rPr lang="en-IN" sz="2000" dirty="0" smtClean="0"/>
              <a:t>A module is clearly terminated by some special markers required by the syntax of the language. For example, a BASIC language subroutine is terminated by the return statement.</a:t>
            </a:r>
          </a:p>
          <a:p>
            <a:pPr lvl="1">
              <a:defRPr/>
            </a:pPr>
            <a:r>
              <a:rPr lang="en-IN" sz="2000" dirty="0" smtClean="0"/>
              <a:t>A module as a whole has a unique name.</a:t>
            </a:r>
          </a:p>
          <a:p>
            <a:pPr lvl="1">
              <a:defRPr/>
            </a:pPr>
            <a:r>
              <a:rPr lang="en-IN" sz="2000" dirty="0" smtClean="0"/>
              <a:t>A module has only one entry point to which control is transferred from the outside and only one exit point from which control is returned to the calling module. The following are some of the advantages of modular programming.</a:t>
            </a:r>
          </a:p>
          <a:p>
            <a:pPr lvl="1">
              <a:defRPr/>
            </a:pPr>
            <a:r>
              <a:rPr lang="en-IN" sz="2000" dirty="0" smtClean="0"/>
              <a:t>Complex programs may be divided into simpler and more manageable elements.</a:t>
            </a:r>
            <a:endParaRPr lang="en-IN"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lstStyle/>
          <a:p>
            <a:pPr algn="ctr">
              <a:defRPr/>
            </a:pPr>
            <a:r>
              <a:rPr lang="en-IN" sz="4000" dirty="0" smtClean="0">
                <a:solidFill>
                  <a:schemeClr val="tx1"/>
                </a:solidFill>
              </a:rPr>
              <a:t>Structured Code</a:t>
            </a:r>
            <a:endParaRPr lang="en-IN" sz="4000" dirty="0">
              <a:solidFill>
                <a:schemeClr val="tx1"/>
              </a:solidFill>
            </a:endParaRPr>
          </a:p>
        </p:txBody>
      </p:sp>
      <p:sp>
        <p:nvSpPr>
          <p:cNvPr id="3" name="Content Placeholder 2"/>
          <p:cNvSpPr>
            <a:spLocks noGrp="1"/>
          </p:cNvSpPr>
          <p:nvPr>
            <p:ph idx="1"/>
          </p:nvPr>
        </p:nvSpPr>
        <p:spPr>
          <a:xfrm>
            <a:off x="539750" y="1773238"/>
            <a:ext cx="8147050" cy="3370262"/>
          </a:xfrm>
        </p:spPr>
        <p:txBody>
          <a:bodyPr>
            <a:normAutofit lnSpcReduction="10000"/>
          </a:bodyPr>
          <a:lstStyle/>
          <a:p>
            <a:pPr>
              <a:defRPr/>
            </a:pPr>
            <a:r>
              <a:rPr lang="en-IN" sz="2000" dirty="0" smtClean="0"/>
              <a:t>After the top-down analysis and design of the modular structure, the third and final phase of structured programming involves the use of structured code. </a:t>
            </a:r>
          </a:p>
          <a:p>
            <a:pPr marL="0" indent="0">
              <a:buFont typeface="Wingdings 2" pitchFamily="18" charset="2"/>
              <a:buNone/>
              <a:defRPr/>
            </a:pPr>
            <a:endParaRPr lang="en-IN" sz="2000" dirty="0" smtClean="0"/>
          </a:p>
          <a:p>
            <a:pPr>
              <a:defRPr/>
            </a:pPr>
            <a:r>
              <a:rPr lang="en-IN" sz="2000" dirty="0" smtClean="0"/>
              <a:t>Structured programming is a method of coding, i.e., writing a program that produces a well-organized module.</a:t>
            </a:r>
          </a:p>
          <a:p>
            <a:pPr marL="0" indent="0">
              <a:buFont typeface="Wingdings 2" pitchFamily="18" charset="2"/>
              <a:buNone/>
              <a:defRPr/>
            </a:pPr>
            <a:endParaRPr lang="en-IN" sz="2000" dirty="0" smtClean="0"/>
          </a:p>
          <a:p>
            <a:pPr>
              <a:defRPr/>
            </a:pPr>
            <a:r>
              <a:rPr lang="en-IN" sz="2000" dirty="0" smtClean="0"/>
              <a:t>A high-level language supports several control statements, also called structured control statements or structured code, to produce a well-organized structured module.</a:t>
            </a:r>
            <a:endParaRPr lang="en-IN" sz="2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38" y="549275"/>
            <a:ext cx="8007350" cy="1008063"/>
          </a:xfrm>
        </p:spPr>
        <p:txBody>
          <a:bodyPr>
            <a:noAutofit/>
          </a:bodyPr>
          <a:lstStyle/>
          <a:p>
            <a:pPr algn="ctr">
              <a:defRPr/>
            </a:pPr>
            <a:r>
              <a:rPr lang="en-IN" dirty="0" smtClean="0">
                <a:solidFill>
                  <a:schemeClr val="tx1"/>
                </a:solidFill>
              </a:rPr>
              <a:t>The structured version </a:t>
            </a:r>
            <a:r>
              <a:rPr lang="en-IN" dirty="0" smtClean="0">
                <a:solidFill>
                  <a:schemeClr val="tx1"/>
                </a:solidFill>
                <a:sym typeface="Wingdings" pitchFamily="2" charset="2"/>
              </a:rPr>
              <a:t></a:t>
            </a:r>
            <a:r>
              <a:rPr lang="en-IN" dirty="0" smtClean="0">
                <a:solidFill>
                  <a:schemeClr val="tx1"/>
                </a:solidFill>
              </a:rPr>
              <a:t>using while-wend statement</a:t>
            </a:r>
            <a:endParaRPr lang="en-IN" dirty="0">
              <a:solidFill>
                <a:schemeClr val="tx1"/>
              </a:solidFill>
            </a:endParaRPr>
          </a:p>
        </p:txBody>
      </p:sp>
      <p:sp>
        <p:nvSpPr>
          <p:cNvPr id="43011" name="Content Placeholder 2"/>
          <p:cNvSpPr>
            <a:spLocks noGrp="1"/>
          </p:cNvSpPr>
          <p:nvPr>
            <p:ph idx="1"/>
          </p:nvPr>
        </p:nvSpPr>
        <p:spPr>
          <a:xfrm>
            <a:off x="428625" y="1571625"/>
            <a:ext cx="8229600" cy="2000250"/>
          </a:xfrm>
        </p:spPr>
        <p:txBody>
          <a:bodyPr/>
          <a:lstStyle/>
          <a:p>
            <a:r>
              <a:rPr lang="en-IN" sz="2000" smtClean="0"/>
              <a:t>The following example is a demonstration of a program using several goto statements. Note that at line numbers 20, 60, and 80, the normal flow control is broken. For example, from line number 60, control goes back to line 40 instead of line 70 in case value of (R – G) is less than 0.001.</a:t>
            </a:r>
          </a:p>
        </p:txBody>
      </p:sp>
      <p:pic>
        <p:nvPicPr>
          <p:cNvPr id="43014" name="Picture 2"/>
          <p:cNvPicPr>
            <a:picLocks noChangeAspect="1" noChangeArrowheads="1"/>
          </p:cNvPicPr>
          <p:nvPr/>
        </p:nvPicPr>
        <p:blipFill>
          <a:blip r:embed="rId2"/>
          <a:srcRect/>
          <a:stretch>
            <a:fillRect/>
          </a:stretch>
        </p:blipFill>
        <p:spPr bwMode="auto">
          <a:xfrm>
            <a:off x="827088" y="3484563"/>
            <a:ext cx="7850187" cy="2859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4000" dirty="0" smtClean="0">
                <a:solidFill>
                  <a:schemeClr val="bg1"/>
                </a:solidFill>
              </a:rPr>
              <a:t>Key Words</a:t>
            </a:r>
            <a:endParaRPr lang="en-IN" sz="4000" dirty="0">
              <a:solidFill>
                <a:schemeClr val="bg1"/>
              </a:solidFill>
            </a:endParaRPr>
          </a:p>
        </p:txBody>
      </p:sp>
      <p:sp>
        <p:nvSpPr>
          <p:cNvPr id="9219" name="Content Placeholder 2"/>
          <p:cNvSpPr>
            <a:spLocks noGrp="1"/>
          </p:cNvSpPr>
          <p:nvPr>
            <p:ph idx="1"/>
          </p:nvPr>
        </p:nvSpPr>
        <p:spPr/>
        <p:txBody>
          <a:bodyPr/>
          <a:lstStyle/>
          <a:p>
            <a:r>
              <a:rPr lang="en-IN" sz="2000" b="1" dirty="0" smtClean="0"/>
              <a:t>Algorithm: </a:t>
            </a:r>
            <a:r>
              <a:rPr lang="en-IN" sz="2000" dirty="0" smtClean="0"/>
              <a:t>An algorithm specifies a procedure for solving a problem in a finite number of steps.</a:t>
            </a:r>
          </a:p>
          <a:p>
            <a:r>
              <a:rPr lang="en-IN" sz="2000" b="1" dirty="0" smtClean="0"/>
              <a:t>Correctness: </a:t>
            </a:r>
            <a:r>
              <a:rPr lang="en-IN" sz="2000" dirty="0" smtClean="0"/>
              <a:t>Correctness means how easily its logic can be argued to meet the algorithm’s primary goal.</a:t>
            </a:r>
          </a:p>
          <a:p>
            <a:r>
              <a:rPr lang="en-IN" sz="2000" b="1" dirty="0" smtClean="0"/>
              <a:t>Data:</a:t>
            </a:r>
            <a:r>
              <a:rPr lang="en-IN" sz="2000" dirty="0" smtClean="0"/>
              <a:t> It is a symbolic representation of value.</a:t>
            </a:r>
          </a:p>
          <a:p>
            <a:r>
              <a:rPr lang="en-IN" sz="2000" b="1" dirty="0" smtClean="0"/>
              <a:t>Debug: </a:t>
            </a:r>
            <a:r>
              <a:rPr lang="en-IN" sz="2000" dirty="0" smtClean="0"/>
              <a:t>It means to search and remove errors in a program.</a:t>
            </a:r>
          </a:p>
          <a:p>
            <a:r>
              <a:rPr lang="en-IN" sz="2000" b="1" dirty="0" smtClean="0"/>
              <a:t>High-level programming language :</a:t>
            </a:r>
            <a:r>
              <a:rPr lang="en-IN" sz="2000" dirty="0" smtClean="0"/>
              <a:t>A language similar to human languages that makes it easy for a programmer to write programs and identify and correct errors in them.</a:t>
            </a:r>
          </a:p>
          <a:p>
            <a:r>
              <a:rPr lang="en-IN" sz="2000" b="1" dirty="0" smtClean="0"/>
              <a:t>Investigation step: </a:t>
            </a:r>
            <a:r>
              <a:rPr lang="en-IN" sz="2000" dirty="0" smtClean="0"/>
              <a:t>It is a step to determine the input, output and processing requirements of a problem.</a:t>
            </a:r>
          </a:p>
        </p:txBody>
      </p:sp>
      <p:sp>
        <p:nvSpPr>
          <p:cNvPr id="6" name="TextBox 5"/>
          <p:cNvSpPr txBox="1"/>
          <p:nvPr/>
        </p:nvSpPr>
        <p:spPr>
          <a:xfrm>
            <a:off x="1357290" y="428604"/>
            <a:ext cx="3380477" cy="646331"/>
          </a:xfrm>
          <a:prstGeom prst="rect">
            <a:avLst/>
          </a:prstGeom>
          <a:noFill/>
        </p:spPr>
        <p:txBody>
          <a:bodyPr wrap="none" rtlCol="0">
            <a:spAutoFit/>
          </a:bodyPr>
          <a:lstStyle/>
          <a:p>
            <a:r>
              <a:rPr lang="en-IN" sz="3600" b="1" dirty="0"/>
              <a:t>Important Terms</a:t>
            </a:r>
            <a:endParaRPr lang="en-US" sz="3600"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lstStyle/>
          <a:p>
            <a:pPr algn="ctr">
              <a:defRPr/>
            </a:pPr>
            <a:r>
              <a:rPr lang="en-IN" dirty="0" smtClean="0">
                <a:solidFill>
                  <a:schemeClr val="tx1"/>
                </a:solidFill>
              </a:rPr>
              <a:t>The Process of Programming</a:t>
            </a:r>
            <a:endParaRPr lang="en-IN" dirty="0">
              <a:solidFill>
                <a:schemeClr val="tx1"/>
              </a:solidFill>
            </a:endParaRPr>
          </a:p>
        </p:txBody>
      </p:sp>
      <p:sp>
        <p:nvSpPr>
          <p:cNvPr id="3" name="Content Placeholder 2"/>
          <p:cNvSpPr>
            <a:spLocks noGrp="1"/>
          </p:cNvSpPr>
          <p:nvPr>
            <p:ph idx="1"/>
          </p:nvPr>
        </p:nvSpPr>
        <p:spPr>
          <a:xfrm>
            <a:off x="611188" y="1628775"/>
            <a:ext cx="8183562" cy="4187825"/>
          </a:xfrm>
        </p:spPr>
        <p:txBody>
          <a:bodyPr>
            <a:normAutofit fontScale="92500"/>
          </a:bodyPr>
          <a:lstStyle/>
          <a:p>
            <a:pPr>
              <a:defRPr/>
            </a:pPr>
            <a:r>
              <a:rPr lang="en-IN" sz="2400" dirty="0" smtClean="0"/>
              <a:t>There are some logical and sequential job steps which the programmer has to follow to make the program operational.</a:t>
            </a:r>
          </a:p>
          <a:p>
            <a:pPr marL="0" indent="0">
              <a:buFont typeface="Wingdings 2" pitchFamily="18" charset="2"/>
              <a:buNone/>
              <a:defRPr/>
            </a:pPr>
            <a:endParaRPr lang="en-IN" sz="2400" dirty="0" smtClean="0"/>
          </a:p>
          <a:p>
            <a:pPr>
              <a:defRPr/>
            </a:pPr>
            <a:r>
              <a:rPr lang="en-IN" sz="2400" dirty="0" smtClean="0"/>
              <a:t>These are as follows:</a:t>
            </a:r>
          </a:p>
          <a:p>
            <a:pPr marL="0" indent="0">
              <a:buFont typeface="Wingdings 2" pitchFamily="18" charset="2"/>
              <a:buNone/>
              <a:defRPr/>
            </a:pPr>
            <a:endParaRPr lang="en-IN" sz="2400" dirty="0" smtClean="0"/>
          </a:p>
          <a:p>
            <a:pPr lvl="1">
              <a:defRPr/>
            </a:pPr>
            <a:r>
              <a:rPr lang="en-IN" sz="2000" dirty="0" smtClean="0"/>
              <a:t>1. Understand the problem to be solved</a:t>
            </a:r>
          </a:p>
          <a:p>
            <a:pPr lvl="1">
              <a:defRPr/>
            </a:pPr>
            <a:r>
              <a:rPr lang="en-IN" sz="2000" dirty="0" smtClean="0"/>
              <a:t>2. Think and design the solution logic</a:t>
            </a:r>
          </a:p>
          <a:p>
            <a:pPr lvl="1">
              <a:defRPr/>
            </a:pPr>
            <a:r>
              <a:rPr lang="en-IN" sz="2000" dirty="0" smtClean="0"/>
              <a:t>3. Write the program in the chosen programming language</a:t>
            </a:r>
          </a:p>
          <a:p>
            <a:pPr lvl="1">
              <a:defRPr/>
            </a:pPr>
            <a:r>
              <a:rPr lang="en-IN" sz="2000" dirty="0" smtClean="0"/>
              <a:t>4. Translate the program to machine code</a:t>
            </a:r>
          </a:p>
          <a:p>
            <a:pPr lvl="1">
              <a:defRPr/>
            </a:pPr>
            <a:r>
              <a:rPr lang="en-IN" sz="2000" dirty="0" smtClean="0"/>
              <a:t>5. Test the program with sample data</a:t>
            </a:r>
          </a:p>
          <a:p>
            <a:pPr lvl="1">
              <a:defRPr/>
            </a:pPr>
            <a:r>
              <a:rPr lang="en-IN" sz="2000" dirty="0" smtClean="0"/>
              <a:t>6. Put the program into operation</a:t>
            </a:r>
            <a:endParaRPr lang="en-IN"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lstStyle/>
          <a:p>
            <a:pPr algn="ctr">
              <a:defRPr/>
            </a:pPr>
            <a:r>
              <a:rPr lang="en-US" dirty="0" smtClean="0">
                <a:solidFill>
                  <a:schemeClr val="tx1"/>
                </a:solidFill>
              </a:rPr>
              <a:t>Example</a:t>
            </a:r>
            <a:endParaRPr lang="en-IN" dirty="0">
              <a:solidFill>
                <a:schemeClr val="tx1"/>
              </a:solidFill>
            </a:endParaRPr>
          </a:p>
        </p:txBody>
      </p:sp>
      <p:pic>
        <p:nvPicPr>
          <p:cNvPr id="45059" name="Picture 2"/>
          <p:cNvPicPr>
            <a:picLocks noGrp="1" noChangeAspect="1" noChangeArrowheads="1"/>
          </p:cNvPicPr>
          <p:nvPr>
            <p:ph idx="1"/>
          </p:nvPr>
        </p:nvPicPr>
        <p:blipFill>
          <a:blip r:embed="rId2"/>
          <a:srcRect/>
          <a:stretch>
            <a:fillRect/>
          </a:stretch>
        </p:blipFill>
        <p:spPr>
          <a:xfrm>
            <a:off x="900113" y="1628775"/>
            <a:ext cx="7416800" cy="4240213"/>
          </a:xfr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lstStyle/>
          <a:p>
            <a:pPr algn="ctr">
              <a:defRPr/>
            </a:pPr>
            <a:r>
              <a:rPr lang="en-US" sz="4000" dirty="0" smtClean="0">
                <a:solidFill>
                  <a:schemeClr val="tx1"/>
                </a:solidFill>
              </a:rPr>
              <a:t>Example</a:t>
            </a:r>
            <a:endParaRPr lang="en-IN" sz="4000" dirty="0">
              <a:solidFill>
                <a:schemeClr val="tx1"/>
              </a:solidFill>
            </a:endParaRPr>
          </a:p>
        </p:txBody>
      </p:sp>
      <p:pic>
        <p:nvPicPr>
          <p:cNvPr id="46083" name="Picture 2"/>
          <p:cNvPicPr>
            <a:picLocks noGrp="1" noChangeAspect="1" noChangeArrowheads="1"/>
          </p:cNvPicPr>
          <p:nvPr>
            <p:ph idx="1"/>
          </p:nvPr>
        </p:nvPicPr>
        <p:blipFill>
          <a:blip r:embed="rId2"/>
          <a:srcRect/>
          <a:stretch>
            <a:fillRect/>
          </a:stretch>
        </p:blipFill>
        <p:spPr>
          <a:xfrm>
            <a:off x="1331913" y="1628775"/>
            <a:ext cx="6840537" cy="4267200"/>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lstStyle/>
          <a:p>
            <a:pPr algn="ctr">
              <a:defRPr/>
            </a:pPr>
            <a:r>
              <a:rPr lang="en-US" sz="4000" dirty="0" smtClean="0">
                <a:solidFill>
                  <a:schemeClr val="tx1"/>
                </a:solidFill>
              </a:rPr>
              <a:t>Example</a:t>
            </a:r>
            <a:endParaRPr lang="en-IN" sz="4000" dirty="0">
              <a:solidFill>
                <a:schemeClr val="tx1"/>
              </a:solidFill>
            </a:endParaRPr>
          </a:p>
        </p:txBody>
      </p:sp>
      <p:pic>
        <p:nvPicPr>
          <p:cNvPr id="47107" name="Picture 2"/>
          <p:cNvPicPr>
            <a:picLocks noGrp="1" noChangeAspect="1" noChangeArrowheads="1"/>
          </p:cNvPicPr>
          <p:nvPr>
            <p:ph idx="1"/>
          </p:nvPr>
        </p:nvPicPr>
        <p:blipFill>
          <a:blip r:embed="rId2"/>
          <a:srcRect/>
          <a:stretch>
            <a:fillRect/>
          </a:stretch>
        </p:blipFill>
        <p:spPr>
          <a:xfrm>
            <a:off x="1331913" y="1700213"/>
            <a:ext cx="6985000" cy="3825875"/>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2205038"/>
            <a:ext cx="8183562" cy="2319337"/>
          </a:xfrm>
        </p:spPr>
        <p:txBody>
          <a:bodyPr/>
          <a:lstStyle/>
          <a:p>
            <a:pPr>
              <a:defRPr/>
            </a:pPr>
            <a:r>
              <a:rPr lang="en-IN" sz="2000" dirty="0" smtClean="0"/>
              <a:t>Prepare a flowchart to read the marks of a student and classify them into different grades. If the marks secured are greater than or equal to 90, the student is awarded Grade </a:t>
            </a:r>
            <a:r>
              <a:rPr lang="en-IN" sz="2000" i="1" dirty="0" smtClean="0"/>
              <a:t>A; if they are greater than or equal </a:t>
            </a:r>
            <a:r>
              <a:rPr lang="en-IN" sz="2000" dirty="0" smtClean="0"/>
              <a:t>to 80 but less than 90, Grade </a:t>
            </a:r>
            <a:r>
              <a:rPr lang="en-IN" sz="2000" i="1" dirty="0" smtClean="0"/>
              <a:t>B is awarded; if they are greater than or </a:t>
            </a:r>
            <a:r>
              <a:rPr lang="en-IN" sz="2000" dirty="0" smtClean="0"/>
              <a:t>equal to 65 but less than 80, Grade </a:t>
            </a:r>
            <a:r>
              <a:rPr lang="en-IN" sz="2000" i="1" dirty="0" smtClean="0"/>
              <a:t>C is awarded; otherwise Grade D is </a:t>
            </a:r>
            <a:r>
              <a:rPr lang="en-IN" sz="2000" dirty="0" smtClean="0"/>
              <a:t>awarded.</a:t>
            </a:r>
            <a:endParaRPr lang="en-IN" sz="2000" dirty="0">
              <a:latin typeface="+mn-lt"/>
            </a:endParaRPr>
          </a:p>
        </p:txBody>
      </p:sp>
      <p:sp>
        <p:nvSpPr>
          <p:cNvPr id="6" name="Title 1"/>
          <p:cNvSpPr txBox="1">
            <a:spLocks/>
          </p:cNvSpPr>
          <p:nvPr/>
        </p:nvSpPr>
        <p:spPr>
          <a:xfrm>
            <a:off x="611560" y="476672"/>
            <a:ext cx="8077200" cy="1051560"/>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extLst/>
          </a:lstStyle>
          <a:p>
            <a:pPr algn="ctr" fontAlgn="auto">
              <a:spcAft>
                <a:spcPts val="0"/>
              </a:spcAft>
              <a:defRPr/>
            </a:pPr>
            <a:r>
              <a:rPr lang="en-US" dirty="0" smtClean="0"/>
              <a:t>Activity</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6" name="Picture 2"/>
          <p:cNvPicPr>
            <a:picLocks noChangeAspect="1" noChangeArrowheads="1"/>
          </p:cNvPicPr>
          <p:nvPr/>
        </p:nvPicPr>
        <p:blipFill>
          <a:blip r:embed="rId2"/>
          <a:srcRect/>
          <a:stretch>
            <a:fillRect/>
          </a:stretch>
        </p:blipFill>
        <p:spPr bwMode="auto">
          <a:xfrm>
            <a:off x="2124075" y="1052513"/>
            <a:ext cx="5040313" cy="4835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normAutofit fontScale="90000"/>
          </a:bodyPr>
          <a:lstStyle/>
          <a:p>
            <a:pPr eaLnBrk="1" hangingPunct="1"/>
            <a:r>
              <a:rPr lang="en-US" altLang="en-US" smtClean="0"/>
              <a:t>Data types in C</a:t>
            </a:r>
          </a:p>
        </p:txBody>
      </p:sp>
      <p:sp>
        <p:nvSpPr>
          <p:cNvPr id="14342" name="Rectangle 3"/>
          <p:cNvSpPr>
            <a:spLocks noGrp="1" noChangeArrowheads="1"/>
          </p:cNvSpPr>
          <p:nvPr>
            <p:ph type="body" sz="half" idx="1"/>
          </p:nvPr>
        </p:nvSpPr>
        <p:spPr>
          <a:xfrm>
            <a:off x="457200" y="1295400"/>
            <a:ext cx="6553200" cy="4830763"/>
          </a:xfrm>
        </p:spPr>
        <p:txBody>
          <a:bodyPr/>
          <a:lstStyle/>
          <a:p>
            <a:pPr marL="0" indent="0" eaLnBrk="1" hangingPunct="1"/>
            <a:r>
              <a:rPr lang="en-US" altLang="en-US" sz="2000" smtClean="0"/>
              <a:t>Only really four basic types:</a:t>
            </a:r>
          </a:p>
          <a:p>
            <a:pPr lvl="1" eaLnBrk="1" hangingPunct="1"/>
            <a:r>
              <a:rPr lang="en-US" altLang="en-US" sz="1800" smtClean="0"/>
              <a:t>char</a:t>
            </a:r>
          </a:p>
          <a:p>
            <a:pPr lvl="1" eaLnBrk="1" hangingPunct="1"/>
            <a:r>
              <a:rPr lang="en-US" altLang="en-US" sz="1800" smtClean="0"/>
              <a:t>int (short, long, long long, unsigned)</a:t>
            </a:r>
          </a:p>
          <a:p>
            <a:pPr lvl="1" eaLnBrk="1" hangingPunct="1"/>
            <a:r>
              <a:rPr lang="en-US" altLang="en-US" sz="1800" smtClean="0"/>
              <a:t>float</a:t>
            </a:r>
          </a:p>
          <a:p>
            <a:pPr lvl="1" eaLnBrk="1" hangingPunct="1"/>
            <a:r>
              <a:rPr lang="en-US" altLang="en-US" sz="1800" smtClean="0"/>
              <a:t>double</a:t>
            </a:r>
          </a:p>
          <a:p>
            <a:pPr marL="0" indent="0" eaLnBrk="1" hangingPunct="1"/>
            <a:endParaRPr lang="en-US" altLang="en-US" sz="2000" smtClean="0"/>
          </a:p>
          <a:p>
            <a:pPr marL="0" indent="0" eaLnBrk="1" hangingPunct="1"/>
            <a:r>
              <a:rPr lang="en-US" altLang="en-US" sz="2000" smtClean="0"/>
              <a:t>Size of these types on </a:t>
            </a:r>
          </a:p>
          <a:p>
            <a:pPr marL="0" indent="0" eaLnBrk="1" hangingPunct="1"/>
            <a:r>
              <a:rPr lang="en-US" altLang="en-US" sz="2000" smtClean="0"/>
              <a:t>CLEAR machines:</a:t>
            </a:r>
          </a:p>
          <a:p>
            <a:pPr marL="0" indent="0" eaLnBrk="1" hangingPunct="1"/>
            <a:endParaRPr lang="en-US" altLang="en-US" sz="2000" smtClean="0"/>
          </a:p>
          <a:p>
            <a:pPr marL="0" indent="0" eaLnBrk="1" hangingPunct="1"/>
            <a:endParaRPr lang="en-US" altLang="en-US" sz="2000" smtClean="0"/>
          </a:p>
          <a:p>
            <a:pPr marL="0" indent="0" eaLnBrk="1" hangingPunct="1"/>
            <a:r>
              <a:rPr lang="en-US" altLang="en-US" sz="2000" smtClean="0"/>
              <a:t>Sizes of these types</a:t>
            </a:r>
          </a:p>
          <a:p>
            <a:pPr marL="0" indent="0" eaLnBrk="1" hangingPunct="1"/>
            <a:r>
              <a:rPr lang="en-US" altLang="en-US" sz="2000" i="1" smtClean="0"/>
              <a:t>vary</a:t>
            </a:r>
            <a:r>
              <a:rPr lang="en-US" altLang="en-US" sz="2000" smtClean="0"/>
              <a:t> from one machine</a:t>
            </a:r>
          </a:p>
          <a:p>
            <a:pPr marL="0" indent="0" eaLnBrk="1" hangingPunct="1"/>
            <a:r>
              <a:rPr lang="en-US" altLang="en-US" sz="2000" smtClean="0"/>
              <a:t>to another!</a:t>
            </a:r>
            <a:endParaRPr lang="en-US" altLang="en-US" sz="1800" smtClean="0"/>
          </a:p>
        </p:txBody>
      </p:sp>
      <p:graphicFrame>
        <p:nvGraphicFramePr>
          <p:cNvPr id="70777" name="Group 121"/>
          <p:cNvGraphicFramePr>
            <a:graphicFrameLocks noGrp="1"/>
          </p:cNvGraphicFramePr>
          <p:nvPr/>
        </p:nvGraphicFramePr>
        <p:xfrm>
          <a:off x="4343400" y="3352800"/>
          <a:ext cx="3886200" cy="2682872"/>
        </p:xfrm>
        <a:graphic>
          <a:graphicData uri="http://schemas.openxmlformats.org/drawingml/2006/table">
            <a:tbl>
              <a:tblPr/>
              <a:tblGrid>
                <a:gridCol w="1676400"/>
                <a:gridCol w="2209800"/>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Verdana" charset="0"/>
                          <a:ea typeface="Arial" charset="0"/>
                          <a:cs typeface="Arial" charset="0"/>
                        </a:rPr>
                        <a:t>Type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Verdana" charset="0"/>
                          <a:ea typeface="Arial" charset="0"/>
                          <a:cs typeface="Arial" charset="0"/>
                        </a:rPr>
                        <a:t>Size (bytes)</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Verdana" charset="0"/>
                          <a:ea typeface="Arial" charset="0"/>
                          <a:cs typeface="Arial" charset="0"/>
                        </a:rPr>
                        <a:t>char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Verdana" charset="0"/>
                          <a:ea typeface="Arial" charset="0"/>
                          <a:cs typeface="Arial" charset="0"/>
                        </a:rPr>
                        <a:t>1</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Verdana" charset="0"/>
                          <a:ea typeface="Arial" charset="0"/>
                          <a:cs typeface="Arial" charset="0"/>
                        </a:rPr>
                        <a:t>int</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Verdana" charset="0"/>
                          <a:ea typeface="Arial" charset="0"/>
                          <a:cs typeface="Arial" charset="0"/>
                        </a:rPr>
                        <a:t>4</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Verdana" charset="0"/>
                          <a:ea typeface="Arial" charset="0"/>
                          <a:cs typeface="Arial" charset="0"/>
                        </a:rPr>
                        <a:t>short</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Verdana" charset="0"/>
                          <a:ea typeface="Arial" charset="0"/>
                          <a:cs typeface="Arial" charset="0"/>
                        </a:rPr>
                        <a:t>2</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Verdana" charset="0"/>
                          <a:ea typeface="Arial" charset="0"/>
                          <a:cs typeface="Arial" charset="0"/>
                        </a:rPr>
                        <a:t>long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Verdana" charset="0"/>
                          <a:ea typeface="Arial" charset="0"/>
                          <a:cs typeface="Arial" charset="0"/>
                        </a:rPr>
                        <a:t>8</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Verdana" charset="0"/>
                          <a:ea typeface="Arial" charset="0"/>
                          <a:cs typeface="Arial" charset="0"/>
                        </a:rPr>
                        <a:t>long long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Verdana" charset="0"/>
                          <a:ea typeface="Arial" charset="0"/>
                          <a:cs typeface="Arial" charset="0"/>
                        </a:rPr>
                        <a:t>8</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Verdana" charset="0"/>
                          <a:ea typeface="Arial" charset="0"/>
                          <a:cs typeface="Arial" charset="0"/>
                        </a:rPr>
                        <a:t>float</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Verdana" charset="0"/>
                          <a:ea typeface="Arial" charset="0"/>
                          <a:cs typeface="Arial" charset="0"/>
                        </a:rPr>
                        <a:t>4</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Verdana" charset="0"/>
                          <a:ea typeface="Arial" charset="0"/>
                          <a:cs typeface="Arial" charset="0"/>
                        </a:rPr>
                        <a:t>double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Verdana" charset="0"/>
                          <a:ea typeface="Arial" charset="0"/>
                          <a:cs typeface="Arial" charset="0"/>
                        </a:rPr>
                        <a:t>8</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altLang="en-US" smtClean="0"/>
              <a:t>Characters (char)</a:t>
            </a:r>
          </a:p>
        </p:txBody>
      </p:sp>
      <p:sp>
        <p:nvSpPr>
          <p:cNvPr id="15366" name="Rectangle 3"/>
          <p:cNvSpPr>
            <a:spLocks noGrp="1" noChangeArrowheads="1"/>
          </p:cNvSpPr>
          <p:nvPr>
            <p:ph idx="1"/>
          </p:nvPr>
        </p:nvSpPr>
        <p:spPr/>
        <p:txBody>
          <a:bodyPr/>
          <a:lstStyle/>
          <a:p>
            <a:pPr eaLnBrk="1" hangingPunct="1"/>
            <a:r>
              <a:rPr lang="en-US" altLang="en-US" smtClean="0"/>
              <a:t>Roman alphabet, punctuation, digits, and other symbols:</a:t>
            </a:r>
          </a:p>
          <a:p>
            <a:pPr lvl="1" eaLnBrk="1" hangingPunct="1"/>
            <a:r>
              <a:rPr lang="en-US" altLang="en-US" smtClean="0"/>
              <a:t>Encoded within one byte (256 possible symbols)</a:t>
            </a:r>
          </a:p>
          <a:p>
            <a:pPr lvl="1" eaLnBrk="1" hangingPunct="1"/>
            <a:r>
              <a:rPr lang="en-US" altLang="en-US" smtClean="0"/>
              <a:t>ASCII encoding (</a:t>
            </a:r>
            <a:r>
              <a:rPr lang="en-US" altLang="en-US" smtClean="0">
                <a:latin typeface="Courier New" pitchFamily="49" charset="0"/>
              </a:rPr>
              <a:t>man ascii</a:t>
            </a:r>
            <a:r>
              <a:rPr lang="en-US" altLang="en-US" smtClean="0"/>
              <a:t> for details)</a:t>
            </a:r>
          </a:p>
          <a:p>
            <a:pPr eaLnBrk="1" hangingPunct="1"/>
            <a:endParaRPr lang="en-US" altLang="en-US" smtClean="0"/>
          </a:p>
          <a:p>
            <a:pPr eaLnBrk="1" hangingPunct="1"/>
            <a:r>
              <a:rPr lang="en-US" altLang="en-US" smtClean="0"/>
              <a:t>In C:</a:t>
            </a:r>
          </a:p>
        </p:txBody>
      </p:sp>
      <p:sp>
        <p:nvSpPr>
          <p:cNvPr id="15367" name="Text Box 4"/>
          <p:cNvSpPr txBox="1">
            <a:spLocks noChangeArrowheads="1"/>
          </p:cNvSpPr>
          <p:nvPr/>
        </p:nvSpPr>
        <p:spPr bwMode="auto">
          <a:xfrm>
            <a:off x="2244725" y="4029075"/>
            <a:ext cx="4460875" cy="1501775"/>
          </a:xfrm>
          <a:prstGeom prst="rect">
            <a:avLst/>
          </a:prstGeom>
          <a:noFill/>
          <a:ln w="9525">
            <a:solidFill>
              <a:schemeClr val="tx1"/>
            </a:solidFill>
            <a:miter lim="800000"/>
            <a:headEnd/>
            <a:tailEnd/>
          </a:ln>
        </p:spPr>
        <p:txBody>
          <a:bodyPr wrap="none">
            <a:spAutoFit/>
          </a:bodyPr>
          <a:lstStyle/>
          <a:p>
            <a:pPr>
              <a:spcBef>
                <a:spcPct val="20000"/>
              </a:spcBef>
            </a:pPr>
            <a:r>
              <a:rPr lang="en-US" altLang="en-US" sz="2000" b="1">
                <a:latin typeface="Courier New" pitchFamily="49" charset="0"/>
              </a:rPr>
              <a:t>char  a_char         = </a:t>
            </a:r>
            <a:r>
              <a:rPr lang="ja-JP" altLang="en-US" sz="2000" b="1">
                <a:latin typeface="Courier New" pitchFamily="49" charset="0"/>
              </a:rPr>
              <a:t>’</a:t>
            </a:r>
            <a:r>
              <a:rPr lang="en-US" altLang="ja-JP" sz="2000" b="1">
                <a:latin typeface="Courier New" pitchFamily="49" charset="0"/>
              </a:rPr>
              <a:t>a</a:t>
            </a:r>
            <a:r>
              <a:rPr lang="ja-JP" altLang="en-US" sz="2000" b="1">
                <a:latin typeface="Courier New" pitchFamily="49" charset="0"/>
              </a:rPr>
              <a:t>’</a:t>
            </a:r>
            <a:r>
              <a:rPr lang="en-US" altLang="ja-JP" sz="2000" b="1">
                <a:latin typeface="Courier New" pitchFamily="49" charset="0"/>
              </a:rPr>
              <a:t>;</a:t>
            </a:r>
          </a:p>
          <a:p>
            <a:pPr>
              <a:spcBef>
                <a:spcPct val="20000"/>
              </a:spcBef>
            </a:pPr>
            <a:r>
              <a:rPr lang="en-US" altLang="en-US" sz="2000" b="1">
                <a:latin typeface="Courier New" pitchFamily="49" charset="0"/>
              </a:rPr>
              <a:t>char  newline_char   = </a:t>
            </a:r>
            <a:r>
              <a:rPr lang="ja-JP" altLang="en-US" sz="2000" b="1">
                <a:latin typeface="Courier New" pitchFamily="49" charset="0"/>
              </a:rPr>
              <a:t>’</a:t>
            </a:r>
            <a:r>
              <a:rPr lang="en-US" altLang="ja-JP" sz="2000" b="1">
                <a:latin typeface="Courier New" pitchFamily="49" charset="0"/>
              </a:rPr>
              <a:t>\n</a:t>
            </a:r>
            <a:r>
              <a:rPr lang="ja-JP" altLang="en-US" sz="2000" b="1">
                <a:latin typeface="Courier New" pitchFamily="49" charset="0"/>
              </a:rPr>
              <a:t>’</a:t>
            </a:r>
            <a:r>
              <a:rPr lang="en-US" altLang="ja-JP" sz="2000" b="1">
                <a:latin typeface="Courier New" pitchFamily="49" charset="0"/>
              </a:rPr>
              <a:t>;</a:t>
            </a:r>
          </a:p>
          <a:p>
            <a:pPr>
              <a:spcBef>
                <a:spcPct val="20000"/>
              </a:spcBef>
            </a:pPr>
            <a:r>
              <a:rPr lang="en-US" altLang="en-US" sz="2000" b="1">
                <a:latin typeface="Courier New" pitchFamily="49" charset="0"/>
              </a:rPr>
              <a:t>char  tab_char       = </a:t>
            </a:r>
            <a:r>
              <a:rPr lang="ja-JP" altLang="en-US" sz="2000" b="1">
                <a:latin typeface="Courier New" pitchFamily="49" charset="0"/>
              </a:rPr>
              <a:t>’</a:t>
            </a:r>
            <a:r>
              <a:rPr lang="en-US" altLang="ja-JP" sz="2000" b="1">
                <a:latin typeface="Courier New" pitchFamily="49" charset="0"/>
              </a:rPr>
              <a:t>\t</a:t>
            </a:r>
            <a:r>
              <a:rPr lang="ja-JP" altLang="en-US" sz="2000" b="1">
                <a:latin typeface="Courier New" pitchFamily="49" charset="0"/>
              </a:rPr>
              <a:t>’</a:t>
            </a:r>
            <a:r>
              <a:rPr lang="en-US" altLang="ja-JP" sz="2000" b="1">
                <a:latin typeface="Courier New" pitchFamily="49" charset="0"/>
              </a:rPr>
              <a:t>;</a:t>
            </a:r>
          </a:p>
          <a:p>
            <a:pPr>
              <a:spcBef>
                <a:spcPct val="20000"/>
              </a:spcBef>
            </a:pPr>
            <a:r>
              <a:rPr lang="en-US" altLang="en-US" sz="2000" b="1">
                <a:latin typeface="Courier New" pitchFamily="49" charset="0"/>
              </a:rPr>
              <a:t>char	backslash_char = </a:t>
            </a:r>
            <a:r>
              <a:rPr lang="ja-JP" altLang="en-US" sz="2000" b="1">
                <a:latin typeface="Courier New" pitchFamily="49" charset="0"/>
              </a:rPr>
              <a:t>’</a:t>
            </a:r>
            <a:r>
              <a:rPr lang="en-US" altLang="ja-JP" sz="2000" b="1">
                <a:latin typeface="Courier New" pitchFamily="49" charset="0"/>
              </a:rPr>
              <a:t>\\</a:t>
            </a:r>
            <a:r>
              <a:rPr lang="ja-JP" altLang="en-US" sz="2000" b="1">
                <a:latin typeface="Courier New" pitchFamily="49" charset="0"/>
              </a:rPr>
              <a:t>’</a:t>
            </a:r>
            <a:r>
              <a:rPr lang="en-US" altLang="ja-JP" sz="2000" b="1">
                <a:latin typeface="Courier New" pitchFamily="49" charset="0"/>
              </a:rPr>
              <a:t>;</a:t>
            </a:r>
            <a:endParaRPr lang="en-US" altLang="en-US" sz="2000" b="1">
              <a:latin typeface="Courier New"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pPr eaLnBrk="1" hangingPunct="1"/>
            <a:r>
              <a:rPr lang="en-US" altLang="en-US" smtClean="0"/>
              <a:t>ASCII</a:t>
            </a:r>
          </a:p>
        </p:txBody>
      </p:sp>
      <p:sp>
        <p:nvSpPr>
          <p:cNvPr id="16390" name="Text Box 3"/>
          <p:cNvSpPr txBox="1">
            <a:spLocks noChangeArrowheads="1"/>
          </p:cNvSpPr>
          <p:nvPr/>
        </p:nvSpPr>
        <p:spPr bwMode="auto">
          <a:xfrm>
            <a:off x="862013" y="1482725"/>
            <a:ext cx="8129587" cy="4613275"/>
          </a:xfrm>
          <a:prstGeom prst="rect">
            <a:avLst/>
          </a:prstGeom>
          <a:noFill/>
          <a:ln w="9525">
            <a:noFill/>
            <a:miter lim="800000"/>
            <a:headEnd/>
            <a:tailEnd/>
          </a:ln>
        </p:spPr>
        <p:txBody>
          <a:bodyPr wrap="none">
            <a:spAutoFit/>
          </a:bodyPr>
          <a:lstStyle/>
          <a:p>
            <a:pPr algn="ctr" eaLnBrk="1" hangingPunct="1"/>
            <a:r>
              <a:rPr lang="en-US" altLang="en-US" sz="2000">
                <a:latin typeface="Tahoma" pitchFamily="34" charset="0"/>
              </a:rPr>
              <a:t>From </a:t>
            </a:r>
            <a:r>
              <a:rPr lang="ja-JP" altLang="en-US" sz="2000">
                <a:latin typeface="Tahoma" pitchFamily="34" charset="0"/>
              </a:rPr>
              <a:t>“</a:t>
            </a:r>
            <a:r>
              <a:rPr lang="en-US" altLang="ja-JP" sz="2000" b="1">
                <a:latin typeface="Courier New" pitchFamily="49" charset="0"/>
              </a:rPr>
              <a:t>man ascii</a:t>
            </a:r>
            <a:r>
              <a:rPr lang="ja-JP" altLang="en-US" sz="2000">
                <a:latin typeface="Tahoma" pitchFamily="34" charset="0"/>
              </a:rPr>
              <a:t>”</a:t>
            </a:r>
            <a:r>
              <a:rPr lang="en-US" altLang="ja-JP" sz="2000">
                <a:latin typeface="Tahoma" pitchFamily="34" charset="0"/>
              </a:rPr>
              <a:t>:</a:t>
            </a:r>
          </a:p>
          <a:p>
            <a:pPr algn="ctr" eaLnBrk="1" hangingPunct="1"/>
            <a:endParaRPr lang="en-US" altLang="en-US" sz="2000" b="1">
              <a:latin typeface="Courier New" pitchFamily="49" charset="0"/>
            </a:endParaRPr>
          </a:p>
          <a:p>
            <a:pPr algn="ctr" eaLnBrk="1" hangingPunct="1"/>
            <a:r>
              <a:rPr lang="en-US" altLang="en-US" sz="1600" b="1">
                <a:latin typeface="Courier New" pitchFamily="49" charset="0"/>
              </a:rPr>
              <a:t>|  0 NUL|  1 SOH|  2 STX|  3 ETX|  4 EOT|  5 ENQ|  6 ACK|  7 BEL|</a:t>
            </a:r>
          </a:p>
          <a:p>
            <a:pPr algn="ctr" eaLnBrk="1" hangingPunct="1"/>
            <a:r>
              <a:rPr lang="en-US" altLang="en-US" sz="1600" b="1">
                <a:latin typeface="Courier New" pitchFamily="49" charset="0"/>
              </a:rPr>
              <a:t>|  8 BS |  9 HT | 10 NL | 11 VT | 12 NP | 13 CR | 14 SO | 15 SI |</a:t>
            </a:r>
          </a:p>
          <a:p>
            <a:pPr algn="ctr" eaLnBrk="1" hangingPunct="1"/>
            <a:r>
              <a:rPr lang="en-US" altLang="en-US" sz="1600" b="1">
                <a:latin typeface="Courier New" pitchFamily="49" charset="0"/>
              </a:rPr>
              <a:t>| 16 DLE| 17 DC1| 18 DC2| 19 DC3| 20 DC4| 21 NAK| 22 SYN| 23 ETB|</a:t>
            </a:r>
          </a:p>
          <a:p>
            <a:pPr algn="ctr" eaLnBrk="1" hangingPunct="1"/>
            <a:r>
              <a:rPr lang="en-US" altLang="en-US" sz="1600" b="1">
                <a:latin typeface="Courier New" pitchFamily="49" charset="0"/>
              </a:rPr>
              <a:t>| 24 CAN| 25 EM | 26 SUB| 27 ESC| 28 FS | 29 GS | 30 RS | 31 US |</a:t>
            </a:r>
          </a:p>
          <a:p>
            <a:pPr algn="ctr" eaLnBrk="1" hangingPunct="1"/>
            <a:r>
              <a:rPr lang="en-US" altLang="en-US" sz="1600" b="1">
                <a:latin typeface="Courier New" pitchFamily="49" charset="0"/>
              </a:rPr>
              <a:t>| 32 SP | 33  ! | 34  " | 35  # | 36  $ | 37  % | 38  &amp; | 39  ' |</a:t>
            </a:r>
          </a:p>
          <a:p>
            <a:pPr algn="ctr" eaLnBrk="1" hangingPunct="1"/>
            <a:r>
              <a:rPr lang="en-US" altLang="en-US" sz="1600" b="1">
                <a:latin typeface="Courier New" pitchFamily="49" charset="0"/>
              </a:rPr>
              <a:t>| 40  ( | 41  ) | 42  * | 43  + | 44  , | 45  - | 46  . | 47  / |</a:t>
            </a:r>
          </a:p>
          <a:p>
            <a:pPr algn="ctr" eaLnBrk="1" hangingPunct="1"/>
            <a:r>
              <a:rPr lang="en-US" altLang="en-US" sz="1600" b="1">
                <a:latin typeface="Courier New" pitchFamily="49" charset="0"/>
              </a:rPr>
              <a:t>| 48  0 | 49  1 | 50  2 | 51  3 | 52  4 | 53  5 | 54  6 | 55  7 |</a:t>
            </a:r>
          </a:p>
          <a:p>
            <a:pPr algn="ctr" eaLnBrk="1" hangingPunct="1"/>
            <a:r>
              <a:rPr lang="en-US" altLang="en-US" sz="1600" b="1">
                <a:latin typeface="Courier New" pitchFamily="49" charset="0"/>
              </a:rPr>
              <a:t>| 56  8 | 57  9 | 58  : | 59  ; | 60  &lt; | 61  = | 62  &gt; | 63  ? |</a:t>
            </a:r>
          </a:p>
          <a:p>
            <a:pPr algn="ctr" eaLnBrk="1" hangingPunct="1"/>
            <a:r>
              <a:rPr lang="en-US" altLang="en-US" sz="1600" b="1">
                <a:latin typeface="Courier New" pitchFamily="49" charset="0"/>
              </a:rPr>
              <a:t>| 64  @ | 65  A | 66  B | 67  C | 68  D | 69  E | 70  F | 71  G |</a:t>
            </a:r>
          </a:p>
          <a:p>
            <a:pPr algn="ctr" eaLnBrk="1" hangingPunct="1"/>
            <a:r>
              <a:rPr lang="en-US" altLang="en-US" sz="1600" b="1">
                <a:latin typeface="Courier New" pitchFamily="49" charset="0"/>
              </a:rPr>
              <a:t>| 72  H | 73  I | 74  J | 75  K | 76  L | 77  M | 78  N | 79  O |</a:t>
            </a:r>
          </a:p>
          <a:p>
            <a:pPr algn="ctr" eaLnBrk="1" hangingPunct="1"/>
            <a:r>
              <a:rPr lang="en-US" altLang="en-US" sz="1600" b="1">
                <a:latin typeface="Courier New" pitchFamily="49" charset="0"/>
              </a:rPr>
              <a:t>| 80  P | 81  Q | 82  R | 83  S | 84  T | 85  U | 86  V | 87  W |</a:t>
            </a:r>
          </a:p>
          <a:p>
            <a:pPr algn="ctr" eaLnBrk="1" hangingPunct="1"/>
            <a:r>
              <a:rPr lang="en-US" altLang="en-US" sz="1600" b="1">
                <a:latin typeface="Courier New" pitchFamily="49" charset="0"/>
              </a:rPr>
              <a:t>| 88  X | 89  Y | 90  Z | 91  [ | 92  \ | 93  ] | 94  ^ | 95  _ |</a:t>
            </a:r>
          </a:p>
          <a:p>
            <a:pPr algn="ctr" eaLnBrk="1" hangingPunct="1"/>
            <a:r>
              <a:rPr lang="en-US" altLang="en-US" sz="1600" b="1">
                <a:latin typeface="Courier New" pitchFamily="49" charset="0"/>
              </a:rPr>
              <a:t>| 96  ` | 97  a | 98  b | 99  c |100  d |101  e |102  f |103  g |</a:t>
            </a:r>
          </a:p>
          <a:p>
            <a:pPr algn="ctr" eaLnBrk="1" hangingPunct="1"/>
            <a:r>
              <a:rPr lang="en-US" altLang="en-US" sz="1600" b="1">
                <a:latin typeface="Courier New" pitchFamily="49" charset="0"/>
              </a:rPr>
              <a:t>|104  h |105  i |106  j |107  k |108  l |109  m |110  n |111  o |</a:t>
            </a:r>
          </a:p>
          <a:p>
            <a:pPr algn="ctr" eaLnBrk="1" hangingPunct="1"/>
            <a:r>
              <a:rPr lang="en-US" altLang="en-US" sz="1600" b="1">
                <a:latin typeface="Courier New" pitchFamily="49" charset="0"/>
              </a:rPr>
              <a:t>|112  p |113  q |114  r |115  s |116  t |117  u |118  v |119  w |</a:t>
            </a:r>
          </a:p>
          <a:p>
            <a:pPr algn="ctr" eaLnBrk="1" hangingPunct="1"/>
            <a:r>
              <a:rPr lang="en-US" altLang="en-US" sz="1600" b="1">
                <a:latin typeface="Courier New" pitchFamily="49" charset="0"/>
              </a:rPr>
              <a:t>|120  x |121  y |122  z |123  { |124  | |125  } |126  ~ |127 DEL|</a:t>
            </a:r>
          </a:p>
        </p:txBody>
      </p:sp>
      <p:grpSp>
        <p:nvGrpSpPr>
          <p:cNvPr id="2" name="Group 4"/>
          <p:cNvGrpSpPr>
            <a:grpSpLocks/>
          </p:cNvGrpSpPr>
          <p:nvPr/>
        </p:nvGrpSpPr>
        <p:grpSpPr bwMode="auto">
          <a:xfrm>
            <a:off x="0" y="1101725"/>
            <a:ext cx="1162050" cy="1981200"/>
            <a:chOff x="96" y="960"/>
            <a:chExt cx="732" cy="1248"/>
          </a:xfrm>
        </p:grpSpPr>
        <p:sp>
          <p:nvSpPr>
            <p:cNvPr id="16392" name="Text Box 5"/>
            <p:cNvSpPr txBox="1">
              <a:spLocks noChangeArrowheads="1"/>
            </p:cNvSpPr>
            <p:nvPr/>
          </p:nvSpPr>
          <p:spPr bwMode="auto">
            <a:xfrm>
              <a:off x="96" y="960"/>
              <a:ext cx="732" cy="520"/>
            </a:xfrm>
            <a:prstGeom prst="rect">
              <a:avLst/>
            </a:prstGeom>
            <a:noFill/>
            <a:ln w="9525">
              <a:noFill/>
              <a:miter lim="800000"/>
              <a:headEnd/>
              <a:tailEnd/>
            </a:ln>
          </p:spPr>
          <p:txBody>
            <a:bodyPr>
              <a:spAutoFit/>
            </a:bodyPr>
            <a:lstStyle/>
            <a:p>
              <a:pPr algn="ctr" eaLnBrk="1" hangingPunct="1"/>
              <a:r>
                <a:rPr lang="en-US" altLang="en-US" sz="1600">
                  <a:latin typeface="Tahoma" pitchFamily="34" charset="0"/>
                </a:rPr>
                <a:t>Special </a:t>
              </a:r>
              <a:r>
                <a:rPr lang="en-US" altLang="en-US" sz="1600" i="1">
                  <a:latin typeface="Tahoma" pitchFamily="34" charset="0"/>
                </a:rPr>
                <a:t>control</a:t>
              </a:r>
              <a:r>
                <a:rPr lang="en-US" altLang="en-US" sz="1600">
                  <a:latin typeface="Tahoma" pitchFamily="34" charset="0"/>
                </a:rPr>
                <a:t> characters</a:t>
              </a:r>
            </a:p>
          </p:txBody>
        </p:sp>
        <p:sp>
          <p:nvSpPr>
            <p:cNvPr id="16393" name="AutoShape 6"/>
            <p:cNvSpPr>
              <a:spLocks/>
            </p:cNvSpPr>
            <p:nvPr/>
          </p:nvSpPr>
          <p:spPr bwMode="auto">
            <a:xfrm>
              <a:off x="528" y="1632"/>
              <a:ext cx="144" cy="576"/>
            </a:xfrm>
            <a:prstGeom prst="leftBrace">
              <a:avLst>
                <a:gd name="adj1" fmla="val 33333"/>
                <a:gd name="adj2" fmla="val 50000"/>
              </a:avLst>
            </a:prstGeom>
            <a:noFill/>
            <a:ln w="15875">
              <a:solidFill>
                <a:schemeClr val="tx1"/>
              </a:solidFill>
              <a:round/>
              <a:headEnd/>
              <a:tailEnd/>
            </a:ln>
          </p:spPr>
          <p:txBody>
            <a:bodyPr wrap="none" anchor="ctr"/>
            <a:lstStyle/>
            <a:p>
              <a:pPr eaLnBrk="1" hangingPunct="1"/>
              <a:endParaRPr lang="en-US" altLang="en-US"/>
            </a:p>
          </p:txBody>
        </p:sp>
        <p:sp>
          <p:nvSpPr>
            <p:cNvPr id="16394" name="Line 7"/>
            <p:cNvSpPr>
              <a:spLocks noChangeShapeType="1"/>
            </p:cNvSpPr>
            <p:nvPr/>
          </p:nvSpPr>
          <p:spPr bwMode="auto">
            <a:xfrm>
              <a:off x="384" y="1488"/>
              <a:ext cx="144" cy="432"/>
            </a:xfrm>
            <a:prstGeom prst="line">
              <a:avLst/>
            </a:prstGeom>
            <a:noFill/>
            <a:ln w="15875">
              <a:solidFill>
                <a:schemeClr val="tx1"/>
              </a:solidFill>
              <a:round/>
              <a:headEnd/>
              <a:tailEnd type="triangle" w="med" len="me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altLang="en-US" smtClean="0"/>
              <a:t>Characters are just numbers</a:t>
            </a:r>
          </a:p>
        </p:txBody>
      </p:sp>
      <p:sp>
        <p:nvSpPr>
          <p:cNvPr id="74755" name="Rectangle 3"/>
          <p:cNvSpPr>
            <a:spLocks noGrp="1" noChangeArrowheads="1"/>
          </p:cNvSpPr>
          <p:nvPr>
            <p:ph idx="1"/>
          </p:nvPr>
        </p:nvSpPr>
        <p:spPr>
          <a:xfrm>
            <a:off x="457200" y="1189038"/>
            <a:ext cx="8229600" cy="4830762"/>
          </a:xfrm>
        </p:spPr>
        <p:txBody>
          <a:bodyPr/>
          <a:lstStyle/>
          <a:p>
            <a:pPr eaLnBrk="1" hangingPunct="1"/>
            <a:r>
              <a:rPr lang="en-US" altLang="en-US" smtClean="0"/>
              <a:t>What does this function do?</a:t>
            </a:r>
          </a:p>
        </p:txBody>
      </p:sp>
      <p:sp>
        <p:nvSpPr>
          <p:cNvPr id="17415" name="Text Box 4"/>
          <p:cNvSpPr txBox="1">
            <a:spLocks noChangeArrowheads="1"/>
          </p:cNvSpPr>
          <p:nvPr/>
        </p:nvSpPr>
        <p:spPr bwMode="auto">
          <a:xfrm>
            <a:off x="2057400" y="1825625"/>
            <a:ext cx="5110163" cy="4462463"/>
          </a:xfrm>
          <a:prstGeom prst="rect">
            <a:avLst/>
          </a:prstGeom>
          <a:noFill/>
          <a:ln w="9525">
            <a:solidFill>
              <a:schemeClr val="tx1"/>
            </a:solidFill>
            <a:miter lim="800000"/>
            <a:headEnd/>
            <a:tailEnd/>
          </a:ln>
        </p:spPr>
        <p:txBody>
          <a:bodyPr wrap="none">
            <a:spAutoFit/>
          </a:bodyPr>
          <a:lstStyle/>
          <a:p>
            <a:pPr>
              <a:spcBef>
                <a:spcPct val="20000"/>
              </a:spcBef>
            </a:pPr>
            <a:r>
              <a:rPr lang="en-US" altLang="en-US" sz="2000" b="1">
                <a:latin typeface="Courier New" pitchFamily="49" charset="0"/>
              </a:rPr>
              <a:t>char</a:t>
            </a:r>
          </a:p>
          <a:p>
            <a:pPr>
              <a:spcBef>
                <a:spcPct val="20000"/>
              </a:spcBef>
            </a:pPr>
            <a:r>
              <a:rPr lang="en-US" altLang="en-US" sz="2000" b="1">
                <a:latin typeface="Courier New" pitchFamily="49" charset="0"/>
              </a:rPr>
              <a:t>fun(char c)</a:t>
            </a:r>
          </a:p>
          <a:p>
            <a:pPr>
              <a:spcBef>
                <a:spcPct val="20000"/>
              </a:spcBef>
            </a:pPr>
            <a:r>
              <a:rPr lang="en-US" altLang="en-US" sz="2000" b="1">
                <a:latin typeface="Courier New" pitchFamily="49" charset="0"/>
              </a:rPr>
              <a:t>{</a:t>
            </a:r>
          </a:p>
          <a:p>
            <a:pPr>
              <a:spcBef>
                <a:spcPct val="20000"/>
              </a:spcBef>
            </a:pPr>
            <a:r>
              <a:rPr lang="en-US" altLang="en-US" sz="2000" b="1">
                <a:latin typeface="Courier New" pitchFamily="49" charset="0"/>
              </a:rPr>
              <a:t>  char new_c;</a:t>
            </a:r>
          </a:p>
          <a:p>
            <a:pPr>
              <a:spcBef>
                <a:spcPct val="20000"/>
              </a:spcBef>
            </a:pPr>
            <a:endParaRPr lang="en-US" altLang="en-US" sz="2000" b="1">
              <a:latin typeface="Courier New" pitchFamily="49" charset="0"/>
            </a:endParaRPr>
          </a:p>
          <a:p>
            <a:pPr>
              <a:spcBef>
                <a:spcPct val="20000"/>
              </a:spcBef>
            </a:pPr>
            <a:r>
              <a:rPr lang="en-US" altLang="en-US" sz="2000" b="1">
                <a:latin typeface="Courier New" pitchFamily="49" charset="0"/>
              </a:rPr>
              <a:t>  if ((c &gt;= </a:t>
            </a:r>
            <a:r>
              <a:rPr lang="ja-JP" altLang="en-US" sz="2000" b="1">
                <a:latin typeface="Courier New" pitchFamily="49" charset="0"/>
              </a:rPr>
              <a:t>’</a:t>
            </a:r>
            <a:r>
              <a:rPr lang="en-US" altLang="ja-JP" sz="2000" b="1">
                <a:latin typeface="Courier New" pitchFamily="49" charset="0"/>
              </a:rPr>
              <a:t>A</a:t>
            </a:r>
            <a:r>
              <a:rPr lang="ja-JP" altLang="en-US" sz="2000" b="1">
                <a:latin typeface="Courier New" pitchFamily="49" charset="0"/>
              </a:rPr>
              <a:t>’</a:t>
            </a:r>
            <a:r>
              <a:rPr lang="en-US" altLang="ja-JP" sz="2000" b="1">
                <a:latin typeface="Courier New" pitchFamily="49" charset="0"/>
              </a:rPr>
              <a:t>) &amp;&amp; (c &lt;= </a:t>
            </a:r>
            <a:r>
              <a:rPr lang="ja-JP" altLang="en-US" sz="2000" b="1">
                <a:latin typeface="Courier New" pitchFamily="49" charset="0"/>
              </a:rPr>
              <a:t>’</a:t>
            </a:r>
            <a:r>
              <a:rPr lang="en-US" altLang="ja-JP" sz="2000" b="1">
                <a:latin typeface="Courier New" pitchFamily="49" charset="0"/>
              </a:rPr>
              <a:t>Z</a:t>
            </a:r>
            <a:r>
              <a:rPr lang="ja-JP" altLang="en-US" sz="2000" b="1">
                <a:latin typeface="Courier New" pitchFamily="49" charset="0"/>
              </a:rPr>
              <a:t>’</a:t>
            </a:r>
            <a:r>
              <a:rPr lang="en-US" altLang="ja-JP" sz="2000" b="1">
                <a:latin typeface="Courier New" pitchFamily="49" charset="0"/>
              </a:rPr>
              <a:t>))</a:t>
            </a:r>
          </a:p>
          <a:p>
            <a:pPr>
              <a:spcBef>
                <a:spcPct val="20000"/>
              </a:spcBef>
            </a:pPr>
            <a:r>
              <a:rPr lang="en-US" altLang="en-US" sz="2000" b="1">
                <a:latin typeface="Courier New" pitchFamily="49" charset="0"/>
              </a:rPr>
              <a:t>    new_c = c - </a:t>
            </a:r>
            <a:r>
              <a:rPr lang="ja-JP" altLang="en-US" sz="2000" b="1">
                <a:latin typeface="Courier New" pitchFamily="49" charset="0"/>
              </a:rPr>
              <a:t>’</a:t>
            </a:r>
            <a:r>
              <a:rPr lang="en-US" altLang="ja-JP" sz="2000" b="1">
                <a:latin typeface="Courier New" pitchFamily="49" charset="0"/>
              </a:rPr>
              <a:t>A</a:t>
            </a:r>
            <a:r>
              <a:rPr lang="ja-JP" altLang="en-US" sz="2000" b="1">
                <a:latin typeface="Courier New" pitchFamily="49" charset="0"/>
              </a:rPr>
              <a:t>’</a:t>
            </a:r>
            <a:r>
              <a:rPr lang="en-US" altLang="ja-JP" sz="2000" b="1">
                <a:latin typeface="Courier New" pitchFamily="49" charset="0"/>
              </a:rPr>
              <a:t> + </a:t>
            </a:r>
            <a:r>
              <a:rPr lang="ja-JP" altLang="en-US" sz="2000" b="1">
                <a:latin typeface="Courier New" pitchFamily="49" charset="0"/>
              </a:rPr>
              <a:t>’</a:t>
            </a:r>
            <a:r>
              <a:rPr lang="en-US" altLang="ja-JP" sz="2000" b="1">
                <a:latin typeface="Courier New" pitchFamily="49" charset="0"/>
              </a:rPr>
              <a:t>a</a:t>
            </a:r>
            <a:r>
              <a:rPr lang="ja-JP" altLang="en-US" sz="2000" b="1">
                <a:latin typeface="Courier New" pitchFamily="49" charset="0"/>
              </a:rPr>
              <a:t>’</a:t>
            </a:r>
            <a:r>
              <a:rPr lang="en-US" altLang="ja-JP" sz="2000" b="1">
                <a:latin typeface="Courier New" pitchFamily="49" charset="0"/>
              </a:rPr>
              <a:t>;</a:t>
            </a:r>
          </a:p>
          <a:p>
            <a:pPr>
              <a:spcBef>
                <a:spcPct val="20000"/>
              </a:spcBef>
            </a:pPr>
            <a:r>
              <a:rPr lang="en-US" altLang="en-US" sz="2000" b="1">
                <a:latin typeface="Courier New" pitchFamily="49" charset="0"/>
              </a:rPr>
              <a:t>  else</a:t>
            </a:r>
          </a:p>
          <a:p>
            <a:pPr>
              <a:spcBef>
                <a:spcPct val="20000"/>
              </a:spcBef>
            </a:pPr>
            <a:r>
              <a:rPr lang="en-US" altLang="en-US" sz="2000" b="1">
                <a:latin typeface="Courier New" pitchFamily="49" charset="0"/>
              </a:rPr>
              <a:t>    new_c = c;</a:t>
            </a:r>
          </a:p>
          <a:p>
            <a:pPr>
              <a:spcBef>
                <a:spcPct val="20000"/>
              </a:spcBef>
            </a:pPr>
            <a:endParaRPr lang="en-US" altLang="en-US" sz="2000" b="1">
              <a:latin typeface="Courier New" pitchFamily="49" charset="0"/>
            </a:endParaRPr>
          </a:p>
          <a:p>
            <a:pPr>
              <a:spcBef>
                <a:spcPct val="20000"/>
              </a:spcBef>
            </a:pPr>
            <a:r>
              <a:rPr lang="en-US" altLang="en-US" sz="2000" b="1">
                <a:latin typeface="Courier New" pitchFamily="49" charset="0"/>
              </a:rPr>
              <a:t>  return (new_c);</a:t>
            </a:r>
          </a:p>
          <a:p>
            <a:pPr>
              <a:spcBef>
                <a:spcPct val="20000"/>
              </a:spcBef>
            </a:pPr>
            <a:r>
              <a:rPr lang="en-US" altLang="en-US" sz="2000" b="1">
                <a:latin typeface="Courier New" pitchFamily="49" charset="0"/>
              </a:rPr>
              <a:t>}    </a:t>
            </a:r>
          </a:p>
        </p:txBody>
      </p:sp>
      <p:sp>
        <p:nvSpPr>
          <p:cNvPr id="74757" name="Line 5"/>
          <p:cNvSpPr>
            <a:spLocks noChangeShapeType="1"/>
          </p:cNvSpPr>
          <p:nvPr/>
        </p:nvSpPr>
        <p:spPr bwMode="auto">
          <a:xfrm>
            <a:off x="1447800" y="1919288"/>
            <a:ext cx="685800" cy="61912"/>
          </a:xfrm>
          <a:prstGeom prst="line">
            <a:avLst/>
          </a:prstGeom>
          <a:noFill/>
          <a:ln w="9525">
            <a:solidFill>
              <a:schemeClr val="tx1"/>
            </a:solidFill>
            <a:round/>
            <a:headEnd/>
            <a:tailEnd type="triangle" w="med" len="med"/>
          </a:ln>
        </p:spPr>
        <p:txBody>
          <a:bodyPr/>
          <a:lstStyle/>
          <a:p>
            <a:endParaRPr lang="en-US"/>
          </a:p>
        </p:txBody>
      </p:sp>
      <p:sp>
        <p:nvSpPr>
          <p:cNvPr id="74758" name="Text Box 6"/>
          <p:cNvSpPr txBox="1">
            <a:spLocks noChangeArrowheads="1"/>
          </p:cNvSpPr>
          <p:nvPr/>
        </p:nvSpPr>
        <p:spPr bwMode="auto">
          <a:xfrm>
            <a:off x="228600" y="1690688"/>
            <a:ext cx="1276350" cy="366712"/>
          </a:xfrm>
          <a:prstGeom prst="rect">
            <a:avLst/>
          </a:prstGeom>
          <a:noFill/>
          <a:ln w="9525">
            <a:noFill/>
            <a:miter lim="800000"/>
            <a:headEnd/>
            <a:tailEnd/>
          </a:ln>
        </p:spPr>
        <p:txBody>
          <a:bodyPr wrap="none">
            <a:spAutoFit/>
          </a:bodyPr>
          <a:lstStyle/>
          <a:p>
            <a:pPr eaLnBrk="1" hangingPunct="1"/>
            <a:r>
              <a:rPr lang="en-US" altLang="en-US"/>
              <a:t>return type</a:t>
            </a:r>
          </a:p>
        </p:txBody>
      </p:sp>
      <p:sp>
        <p:nvSpPr>
          <p:cNvPr id="74760" name="Line 8"/>
          <p:cNvSpPr>
            <a:spLocks noChangeShapeType="1"/>
          </p:cNvSpPr>
          <p:nvPr/>
        </p:nvSpPr>
        <p:spPr bwMode="auto">
          <a:xfrm flipV="1">
            <a:off x="1295400" y="2362200"/>
            <a:ext cx="838200" cy="152400"/>
          </a:xfrm>
          <a:prstGeom prst="line">
            <a:avLst/>
          </a:prstGeom>
          <a:noFill/>
          <a:ln w="9525">
            <a:solidFill>
              <a:schemeClr val="tx1"/>
            </a:solidFill>
            <a:round/>
            <a:headEnd/>
            <a:tailEnd type="triangle" w="med" len="med"/>
          </a:ln>
        </p:spPr>
        <p:txBody>
          <a:bodyPr/>
          <a:lstStyle/>
          <a:p>
            <a:endParaRPr lang="en-US"/>
          </a:p>
        </p:txBody>
      </p:sp>
      <p:sp>
        <p:nvSpPr>
          <p:cNvPr id="74761" name="Text Box 9"/>
          <p:cNvSpPr txBox="1">
            <a:spLocks noChangeArrowheads="1"/>
          </p:cNvSpPr>
          <p:nvPr/>
        </p:nvSpPr>
        <p:spPr bwMode="auto">
          <a:xfrm>
            <a:off x="228600" y="2209800"/>
            <a:ext cx="1276350" cy="641350"/>
          </a:xfrm>
          <a:prstGeom prst="rect">
            <a:avLst/>
          </a:prstGeom>
          <a:noFill/>
          <a:ln w="9525">
            <a:noFill/>
            <a:miter lim="800000"/>
            <a:headEnd/>
            <a:tailEnd/>
          </a:ln>
        </p:spPr>
        <p:txBody>
          <a:bodyPr wrap="none">
            <a:spAutoFit/>
          </a:bodyPr>
          <a:lstStyle/>
          <a:p>
            <a:pPr eaLnBrk="1" hangingPunct="1"/>
            <a:r>
              <a:rPr lang="en-US" altLang="en-US"/>
              <a:t>procedure </a:t>
            </a:r>
          </a:p>
          <a:p>
            <a:pPr eaLnBrk="1" hangingPunct="1"/>
            <a:r>
              <a:rPr lang="en-US" altLang="en-US"/>
              <a:t>name</a:t>
            </a:r>
          </a:p>
        </p:txBody>
      </p:sp>
      <p:sp>
        <p:nvSpPr>
          <p:cNvPr id="74763" name="Line 11"/>
          <p:cNvSpPr>
            <a:spLocks noChangeShapeType="1"/>
          </p:cNvSpPr>
          <p:nvPr/>
        </p:nvSpPr>
        <p:spPr bwMode="auto">
          <a:xfrm flipH="1">
            <a:off x="3733800" y="1981200"/>
            <a:ext cx="3505200" cy="304800"/>
          </a:xfrm>
          <a:prstGeom prst="line">
            <a:avLst/>
          </a:prstGeom>
          <a:noFill/>
          <a:ln w="9525">
            <a:solidFill>
              <a:schemeClr val="tx1"/>
            </a:solidFill>
            <a:round/>
            <a:headEnd/>
            <a:tailEnd type="triangle" w="med" len="med"/>
          </a:ln>
        </p:spPr>
        <p:txBody>
          <a:bodyPr/>
          <a:lstStyle/>
          <a:p>
            <a:endParaRPr lang="en-US"/>
          </a:p>
        </p:txBody>
      </p:sp>
      <p:sp>
        <p:nvSpPr>
          <p:cNvPr id="74764" name="Text Box 12"/>
          <p:cNvSpPr txBox="1">
            <a:spLocks noChangeArrowheads="1"/>
          </p:cNvSpPr>
          <p:nvPr/>
        </p:nvSpPr>
        <p:spPr bwMode="auto">
          <a:xfrm>
            <a:off x="7270750" y="1600200"/>
            <a:ext cx="1644650" cy="641350"/>
          </a:xfrm>
          <a:prstGeom prst="rect">
            <a:avLst/>
          </a:prstGeom>
          <a:noFill/>
          <a:ln w="9525">
            <a:noFill/>
            <a:miter lim="800000"/>
            <a:headEnd/>
            <a:tailEnd/>
          </a:ln>
        </p:spPr>
        <p:txBody>
          <a:bodyPr wrap="none">
            <a:spAutoFit/>
          </a:bodyPr>
          <a:lstStyle/>
          <a:p>
            <a:pPr eaLnBrk="1" hangingPunct="1"/>
            <a:r>
              <a:rPr lang="en-US" altLang="en-US"/>
              <a:t>argument type</a:t>
            </a:r>
          </a:p>
          <a:p>
            <a:pPr eaLnBrk="1" hangingPunct="1"/>
            <a:r>
              <a:rPr lang="en-US" altLang="en-US"/>
              <a:t>and name</a:t>
            </a:r>
          </a:p>
        </p:txBody>
      </p:sp>
      <p:sp>
        <p:nvSpPr>
          <p:cNvPr id="74765" name="Line 13"/>
          <p:cNvSpPr>
            <a:spLocks noChangeShapeType="1"/>
          </p:cNvSpPr>
          <p:nvPr/>
        </p:nvSpPr>
        <p:spPr bwMode="auto">
          <a:xfrm flipV="1">
            <a:off x="1676400" y="3105150"/>
            <a:ext cx="762000" cy="228600"/>
          </a:xfrm>
          <a:prstGeom prst="line">
            <a:avLst/>
          </a:prstGeom>
          <a:noFill/>
          <a:ln w="9525">
            <a:solidFill>
              <a:schemeClr val="tx1"/>
            </a:solidFill>
            <a:round/>
            <a:headEnd/>
            <a:tailEnd type="triangle" w="med" len="med"/>
          </a:ln>
        </p:spPr>
        <p:txBody>
          <a:bodyPr/>
          <a:lstStyle/>
          <a:p>
            <a:endParaRPr lang="en-US"/>
          </a:p>
        </p:txBody>
      </p:sp>
      <p:sp>
        <p:nvSpPr>
          <p:cNvPr id="74766" name="Text Box 14"/>
          <p:cNvSpPr txBox="1">
            <a:spLocks noChangeArrowheads="1"/>
          </p:cNvSpPr>
          <p:nvPr/>
        </p:nvSpPr>
        <p:spPr bwMode="auto">
          <a:xfrm>
            <a:off x="228600" y="3028950"/>
            <a:ext cx="1695450" cy="641350"/>
          </a:xfrm>
          <a:prstGeom prst="rect">
            <a:avLst/>
          </a:prstGeom>
          <a:noFill/>
          <a:ln w="9525">
            <a:noFill/>
            <a:miter lim="800000"/>
            <a:headEnd/>
            <a:tailEnd/>
          </a:ln>
        </p:spPr>
        <p:txBody>
          <a:bodyPr wrap="none">
            <a:spAutoFit/>
          </a:bodyPr>
          <a:lstStyle/>
          <a:p>
            <a:pPr eaLnBrk="1" hangingPunct="1"/>
            <a:r>
              <a:rPr lang="en-US" altLang="en-US"/>
              <a:t>local variable</a:t>
            </a:r>
          </a:p>
          <a:p>
            <a:pPr eaLnBrk="1" hangingPunct="1"/>
            <a:r>
              <a:rPr lang="en-US" altLang="en-US"/>
              <a:t>type and name</a:t>
            </a:r>
          </a:p>
        </p:txBody>
      </p:sp>
      <p:sp>
        <p:nvSpPr>
          <p:cNvPr id="74767" name="Line 15"/>
          <p:cNvSpPr>
            <a:spLocks noChangeShapeType="1"/>
          </p:cNvSpPr>
          <p:nvPr/>
        </p:nvSpPr>
        <p:spPr bwMode="auto">
          <a:xfrm flipH="1" flipV="1">
            <a:off x="6477000" y="4171950"/>
            <a:ext cx="1066800" cy="76200"/>
          </a:xfrm>
          <a:prstGeom prst="line">
            <a:avLst/>
          </a:prstGeom>
          <a:noFill/>
          <a:ln w="9525">
            <a:solidFill>
              <a:schemeClr val="tx1"/>
            </a:solidFill>
            <a:round/>
            <a:headEnd/>
            <a:tailEnd type="triangle" w="med" len="med"/>
          </a:ln>
        </p:spPr>
        <p:txBody>
          <a:bodyPr/>
          <a:lstStyle/>
          <a:p>
            <a:endParaRPr lang="en-US"/>
          </a:p>
        </p:txBody>
      </p:sp>
      <p:sp>
        <p:nvSpPr>
          <p:cNvPr id="74768" name="Text Box 16"/>
          <p:cNvSpPr txBox="1">
            <a:spLocks noChangeArrowheads="1"/>
          </p:cNvSpPr>
          <p:nvPr/>
        </p:nvSpPr>
        <p:spPr bwMode="auto">
          <a:xfrm>
            <a:off x="7467600" y="3943350"/>
            <a:ext cx="1314450" cy="641350"/>
          </a:xfrm>
          <a:prstGeom prst="rect">
            <a:avLst/>
          </a:prstGeom>
          <a:noFill/>
          <a:ln w="9525">
            <a:noFill/>
            <a:miter lim="800000"/>
            <a:headEnd/>
            <a:tailEnd/>
          </a:ln>
        </p:spPr>
        <p:txBody>
          <a:bodyPr wrap="none">
            <a:spAutoFit/>
          </a:bodyPr>
          <a:lstStyle/>
          <a:p>
            <a:pPr eaLnBrk="1" hangingPunct="1"/>
            <a:r>
              <a:rPr lang="en-US" altLang="en-US"/>
              <a:t>Math on</a:t>
            </a:r>
          </a:p>
          <a:p>
            <a:pPr eaLnBrk="1" hangingPunct="1"/>
            <a:r>
              <a:rPr lang="en-US" altLang="en-US"/>
              <a:t>characters!</a:t>
            </a:r>
          </a:p>
        </p:txBody>
      </p:sp>
      <p:sp>
        <p:nvSpPr>
          <p:cNvPr id="74769" name="Line 17"/>
          <p:cNvSpPr>
            <a:spLocks noChangeShapeType="1"/>
          </p:cNvSpPr>
          <p:nvPr/>
        </p:nvSpPr>
        <p:spPr bwMode="auto">
          <a:xfrm flipH="1">
            <a:off x="5715000" y="3486150"/>
            <a:ext cx="1524000" cy="152400"/>
          </a:xfrm>
          <a:prstGeom prst="line">
            <a:avLst/>
          </a:prstGeom>
          <a:noFill/>
          <a:ln w="9525">
            <a:solidFill>
              <a:schemeClr val="tx1"/>
            </a:solidFill>
            <a:round/>
            <a:headEnd/>
            <a:tailEnd type="triangle" w="med" len="med"/>
          </a:ln>
        </p:spPr>
        <p:txBody>
          <a:bodyPr/>
          <a:lstStyle/>
          <a:p>
            <a:endParaRPr lang="en-US"/>
          </a:p>
        </p:txBody>
      </p:sp>
      <p:sp>
        <p:nvSpPr>
          <p:cNvPr id="74770" name="Text Box 18"/>
          <p:cNvSpPr txBox="1">
            <a:spLocks noChangeArrowheads="1"/>
          </p:cNvSpPr>
          <p:nvPr/>
        </p:nvSpPr>
        <p:spPr bwMode="auto">
          <a:xfrm>
            <a:off x="7239000" y="3181350"/>
            <a:ext cx="1784350" cy="641350"/>
          </a:xfrm>
          <a:prstGeom prst="rect">
            <a:avLst/>
          </a:prstGeom>
          <a:noFill/>
          <a:ln w="9525">
            <a:noFill/>
            <a:miter lim="800000"/>
            <a:headEnd/>
            <a:tailEnd/>
          </a:ln>
        </p:spPr>
        <p:txBody>
          <a:bodyPr wrap="none">
            <a:spAutoFit/>
          </a:bodyPr>
          <a:lstStyle/>
          <a:p>
            <a:pPr eaLnBrk="1" hangingPunct="1"/>
            <a:r>
              <a:rPr lang="en-US" altLang="en-US"/>
              <a:t>comparisons</a:t>
            </a:r>
          </a:p>
          <a:p>
            <a:pPr eaLnBrk="1" hangingPunct="1"/>
            <a:r>
              <a:rPr lang="en-US" altLang="en-US"/>
              <a:t>with characters!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75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47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7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7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76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7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76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47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76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7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76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P spid="74757" grpId="0" animBg="1"/>
      <p:bldP spid="74758" grpId="0"/>
      <p:bldP spid="74760" grpId="0" animBg="1"/>
      <p:bldP spid="74761" grpId="0"/>
      <p:bldP spid="74763" grpId="0" animBg="1"/>
      <p:bldP spid="74764" grpId="0"/>
      <p:bldP spid="74765" grpId="0" animBg="1"/>
      <p:bldP spid="74766" grpId="0"/>
      <p:bldP spid="74767" grpId="0" animBg="1"/>
      <p:bldP spid="74768" grpId="0"/>
      <p:bldP spid="74769" grpId="0" animBg="1"/>
      <p:bldP spid="7477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lstStyle/>
          <a:p>
            <a:pPr algn="ctr">
              <a:defRPr/>
            </a:pPr>
            <a:r>
              <a:rPr lang="en-US" sz="4000" dirty="0" smtClean="0"/>
              <a:t>Key Words</a:t>
            </a:r>
            <a:endParaRPr lang="en-IN" sz="4000" dirty="0"/>
          </a:p>
        </p:txBody>
      </p:sp>
      <p:sp>
        <p:nvSpPr>
          <p:cNvPr id="3" name="Content Placeholder 2"/>
          <p:cNvSpPr>
            <a:spLocks noGrp="1"/>
          </p:cNvSpPr>
          <p:nvPr>
            <p:ph idx="1"/>
          </p:nvPr>
        </p:nvSpPr>
        <p:spPr>
          <a:xfrm>
            <a:off x="611188" y="1844675"/>
            <a:ext cx="7993062" cy="3960813"/>
          </a:xfrm>
        </p:spPr>
        <p:txBody>
          <a:bodyPr>
            <a:normAutofit fontScale="92500"/>
          </a:bodyPr>
          <a:lstStyle/>
          <a:p>
            <a:pPr>
              <a:defRPr/>
            </a:pPr>
            <a:r>
              <a:rPr lang="en-IN" sz="2400" b="1" dirty="0" smtClean="0"/>
              <a:t>Low-level programming language :</a:t>
            </a:r>
            <a:r>
              <a:rPr lang="en-IN" sz="2400" dirty="0" smtClean="0"/>
              <a:t>Closer to the native language of the computer, which is 1’s and 0’s.</a:t>
            </a:r>
          </a:p>
          <a:p>
            <a:pPr>
              <a:defRPr/>
            </a:pPr>
            <a:r>
              <a:rPr lang="en-IN" sz="2400" b="1" dirty="0" smtClean="0"/>
              <a:t>Machine language :</a:t>
            </a:r>
            <a:r>
              <a:rPr lang="en-IN" sz="2400" dirty="0" smtClean="0"/>
              <a:t> Machine language is a language that provides instructions in the form of binary numbers consisting of 1’s and 0’s to which the computer responds directly.</a:t>
            </a:r>
          </a:p>
          <a:p>
            <a:pPr>
              <a:defRPr/>
            </a:pPr>
            <a:r>
              <a:rPr lang="en-IN" sz="2400" b="1" dirty="0" smtClean="0"/>
              <a:t>Portability of language: </a:t>
            </a:r>
            <a:r>
              <a:rPr lang="en-IN" sz="2400" dirty="0" smtClean="0"/>
              <a:t>A programming language that is not machine dependent and can be used in any computer.</a:t>
            </a:r>
          </a:p>
          <a:p>
            <a:pPr>
              <a:defRPr/>
            </a:pPr>
            <a:r>
              <a:rPr lang="en-IN" sz="2400" b="1" dirty="0" smtClean="0"/>
              <a:t>Program :</a:t>
            </a:r>
            <a:r>
              <a:rPr lang="en-IN" sz="2400" dirty="0" smtClean="0"/>
              <a:t>A set of logically related instructions arranged in a sequence that directs the computer in solving a problem.</a:t>
            </a:r>
          </a:p>
          <a:p>
            <a:pPr>
              <a:defRPr/>
            </a:pPr>
            <a:endParaRPr lang="en-IN"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7" name="Rectangle 7"/>
          <p:cNvSpPr>
            <a:spLocks noGrp="1" noChangeArrowheads="1"/>
          </p:cNvSpPr>
          <p:nvPr>
            <p:ph type="title"/>
          </p:nvPr>
        </p:nvSpPr>
        <p:spPr/>
        <p:txBody>
          <a:bodyPr/>
          <a:lstStyle/>
          <a:p>
            <a:pPr eaLnBrk="1" hangingPunct="1"/>
            <a:r>
              <a:rPr lang="en-US" altLang="en-US" smtClean="0"/>
              <a:t>Integers</a:t>
            </a:r>
          </a:p>
        </p:txBody>
      </p:sp>
      <p:sp>
        <p:nvSpPr>
          <p:cNvPr id="18438" name="Rectangle 8"/>
          <p:cNvSpPr>
            <a:spLocks noGrp="1" noChangeArrowheads="1"/>
          </p:cNvSpPr>
          <p:nvPr>
            <p:ph idx="1"/>
          </p:nvPr>
        </p:nvSpPr>
        <p:spPr/>
        <p:txBody>
          <a:bodyPr>
            <a:normAutofit fontScale="92500" lnSpcReduction="10000"/>
          </a:bodyPr>
          <a:lstStyle/>
          <a:p>
            <a:pPr eaLnBrk="1" hangingPunct="1"/>
            <a:r>
              <a:rPr lang="en-US" altLang="en-US" smtClean="0"/>
              <a:t>Fundamental problem:</a:t>
            </a:r>
          </a:p>
          <a:p>
            <a:pPr lvl="1" eaLnBrk="1" hangingPunct="1"/>
            <a:r>
              <a:rPr lang="en-US" altLang="en-US" smtClean="0"/>
              <a:t>Fixed-size representation can</a:t>
            </a:r>
            <a:r>
              <a:rPr lang="ja-JP" altLang="en-US" smtClean="0">
                <a:ea typeface="MS PGothic" pitchFamily="34" charset="-128"/>
              </a:rPr>
              <a:t>’</a:t>
            </a:r>
            <a:r>
              <a:rPr lang="en-US" altLang="ja-JP" smtClean="0">
                <a:ea typeface="MS PGothic" pitchFamily="34" charset="-128"/>
              </a:rPr>
              <a:t>t encode all numbers</a:t>
            </a:r>
          </a:p>
          <a:p>
            <a:pPr eaLnBrk="1" hangingPunct="1"/>
            <a:endParaRPr lang="en-US" altLang="en-US" smtClean="0"/>
          </a:p>
          <a:p>
            <a:pPr eaLnBrk="1" hangingPunct="1"/>
            <a:r>
              <a:rPr lang="en-US" altLang="en-US" smtClean="0"/>
              <a:t>Standard low-level solution:</a:t>
            </a:r>
          </a:p>
          <a:p>
            <a:pPr lvl="1" eaLnBrk="1" hangingPunct="1"/>
            <a:r>
              <a:rPr lang="en-US" altLang="en-US" smtClean="0"/>
              <a:t>Limit number range and precision</a:t>
            </a:r>
          </a:p>
          <a:p>
            <a:pPr lvl="2" eaLnBrk="1" hangingPunct="1"/>
            <a:r>
              <a:rPr lang="en-US" altLang="en-US" smtClean="0"/>
              <a:t>Usually sufficient</a:t>
            </a:r>
          </a:p>
          <a:p>
            <a:pPr lvl="2" eaLnBrk="1" hangingPunct="1"/>
            <a:r>
              <a:rPr lang="en-US" altLang="en-US" smtClean="0"/>
              <a:t>Potential source of bugs</a:t>
            </a:r>
          </a:p>
          <a:p>
            <a:pPr eaLnBrk="1" hangingPunct="1"/>
            <a:endParaRPr lang="en-US" altLang="en-US" smtClean="0"/>
          </a:p>
          <a:p>
            <a:pPr eaLnBrk="1" hangingPunct="1"/>
            <a:r>
              <a:rPr lang="en-US" altLang="en-US" smtClean="0"/>
              <a:t>Signed and unsigned variants</a:t>
            </a:r>
          </a:p>
          <a:p>
            <a:pPr lvl="1" eaLnBrk="1" hangingPunct="1"/>
            <a:r>
              <a:rPr lang="en-US" altLang="en-US" smtClean="0"/>
              <a:t>unsigned modifier can be used with any sized integer (short, long, or long long)</a:t>
            </a:r>
          </a:p>
          <a:p>
            <a:pPr lvl="1" eaLnBrk="1" hangingPunct="1"/>
            <a:endParaRPr lang="en-US" altLang="en-US" smtClean="0"/>
          </a:p>
        </p:txBody>
      </p:sp>
      <p:sp>
        <p:nvSpPr>
          <p:cNvPr id="18439" name="Rectangle 4"/>
          <p:cNvSpPr>
            <a:spLocks noChangeArrowheads="1"/>
          </p:cNvSpPr>
          <p:nvPr/>
        </p:nvSpPr>
        <p:spPr bwMode="auto">
          <a:xfrm>
            <a:off x="304800" y="4038600"/>
            <a:ext cx="8534400" cy="1905000"/>
          </a:xfrm>
          <a:prstGeom prst="rect">
            <a:avLst/>
          </a:prstGeom>
          <a:noFill/>
          <a:ln w="9525">
            <a:noFill/>
            <a:miter lim="800000"/>
            <a:headEnd/>
            <a:tailEnd/>
          </a:ln>
        </p:spPr>
        <p:txBody>
          <a:bodyPr/>
          <a:lstStyle/>
          <a:p>
            <a:pPr marL="342900" indent="-342900" algn="ctr"/>
            <a:endParaRPr lang="en-US" altLang="en-US" sz="2800">
              <a:latin typeface="Tahoma"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1219200" y="2971800"/>
            <a:ext cx="6553200" cy="2971800"/>
            <a:chOff x="768" y="1872"/>
            <a:chExt cx="4128" cy="1872"/>
          </a:xfrm>
        </p:grpSpPr>
        <p:sp>
          <p:nvSpPr>
            <p:cNvPr id="48137" name="Rectangle 9"/>
            <p:cNvSpPr>
              <a:spLocks noChangeArrowheads="1"/>
            </p:cNvSpPr>
            <p:nvPr/>
          </p:nvSpPr>
          <p:spPr bwMode="auto">
            <a:xfrm>
              <a:off x="768" y="2016"/>
              <a:ext cx="720" cy="720"/>
            </a:xfrm>
            <a:prstGeom prst="rect">
              <a:avLst/>
            </a:prstGeom>
            <a:solidFill>
              <a:srgbClr val="BFE1DD"/>
            </a:solidFill>
            <a:ln w="9525">
              <a:noFill/>
              <a:miter lim="800000"/>
              <a:headEnd/>
              <a:tailEnd/>
            </a:ln>
            <a:effectLst/>
          </p:spPr>
          <p:txBody>
            <a:bodyPr anchor="ctr">
              <a:spAutoFit/>
            </a:bodyPr>
            <a:lstStyle/>
            <a:p>
              <a:endParaRPr lang="en-US"/>
            </a:p>
          </p:txBody>
        </p:sp>
        <p:sp>
          <p:nvSpPr>
            <p:cNvPr id="48138" name="Rectangle 10"/>
            <p:cNvSpPr>
              <a:spLocks noChangeArrowheads="1"/>
            </p:cNvSpPr>
            <p:nvPr/>
          </p:nvSpPr>
          <p:spPr bwMode="auto">
            <a:xfrm>
              <a:off x="1872" y="1872"/>
              <a:ext cx="720" cy="288"/>
            </a:xfrm>
            <a:prstGeom prst="rect">
              <a:avLst/>
            </a:prstGeom>
            <a:solidFill>
              <a:srgbClr val="BFE1DD"/>
            </a:solidFill>
            <a:ln w="9525">
              <a:noFill/>
              <a:miter lim="800000"/>
              <a:headEnd/>
              <a:tailEnd/>
            </a:ln>
            <a:effectLst/>
          </p:spPr>
          <p:txBody>
            <a:bodyPr anchor="ctr">
              <a:spAutoFit/>
            </a:bodyPr>
            <a:lstStyle/>
            <a:p>
              <a:endParaRPr lang="en-US"/>
            </a:p>
          </p:txBody>
        </p:sp>
        <p:sp>
          <p:nvSpPr>
            <p:cNvPr id="48139" name="Rectangle 11"/>
            <p:cNvSpPr>
              <a:spLocks noChangeArrowheads="1"/>
            </p:cNvSpPr>
            <p:nvPr/>
          </p:nvSpPr>
          <p:spPr bwMode="auto">
            <a:xfrm>
              <a:off x="1872" y="2304"/>
              <a:ext cx="720" cy="144"/>
            </a:xfrm>
            <a:prstGeom prst="rect">
              <a:avLst/>
            </a:prstGeom>
            <a:solidFill>
              <a:srgbClr val="BFE1DD"/>
            </a:solidFill>
            <a:ln w="9525">
              <a:noFill/>
              <a:miter lim="800000"/>
              <a:headEnd/>
              <a:tailEnd/>
            </a:ln>
            <a:effectLst/>
          </p:spPr>
          <p:txBody>
            <a:bodyPr anchor="ctr">
              <a:spAutoFit/>
            </a:bodyPr>
            <a:lstStyle/>
            <a:p>
              <a:endParaRPr lang="en-US"/>
            </a:p>
          </p:txBody>
        </p:sp>
        <p:sp>
          <p:nvSpPr>
            <p:cNvPr id="48140" name="Rectangle 12"/>
            <p:cNvSpPr>
              <a:spLocks noChangeArrowheads="1"/>
            </p:cNvSpPr>
            <p:nvPr/>
          </p:nvSpPr>
          <p:spPr bwMode="auto">
            <a:xfrm>
              <a:off x="1872" y="2736"/>
              <a:ext cx="720" cy="144"/>
            </a:xfrm>
            <a:prstGeom prst="rect">
              <a:avLst/>
            </a:prstGeom>
            <a:solidFill>
              <a:srgbClr val="BFE1DD"/>
            </a:solidFill>
            <a:ln w="9525">
              <a:noFill/>
              <a:miter lim="800000"/>
              <a:headEnd/>
              <a:tailEnd/>
            </a:ln>
            <a:effectLst/>
          </p:spPr>
          <p:txBody>
            <a:bodyPr anchor="ctr">
              <a:spAutoFit/>
            </a:bodyPr>
            <a:lstStyle/>
            <a:p>
              <a:endParaRPr lang="en-US"/>
            </a:p>
          </p:txBody>
        </p:sp>
        <p:sp>
          <p:nvSpPr>
            <p:cNvPr id="48141" name="Rectangle 13"/>
            <p:cNvSpPr>
              <a:spLocks noChangeArrowheads="1"/>
            </p:cNvSpPr>
            <p:nvPr/>
          </p:nvSpPr>
          <p:spPr bwMode="auto">
            <a:xfrm>
              <a:off x="2592" y="1872"/>
              <a:ext cx="720" cy="720"/>
            </a:xfrm>
            <a:prstGeom prst="rect">
              <a:avLst/>
            </a:prstGeom>
            <a:solidFill>
              <a:srgbClr val="BFE1DD"/>
            </a:solidFill>
            <a:ln w="9525">
              <a:noFill/>
              <a:miter lim="800000"/>
              <a:headEnd/>
              <a:tailEnd/>
            </a:ln>
            <a:effectLst/>
          </p:spPr>
          <p:txBody>
            <a:bodyPr anchor="ctr">
              <a:spAutoFit/>
            </a:bodyPr>
            <a:lstStyle/>
            <a:p>
              <a:endParaRPr lang="en-US"/>
            </a:p>
          </p:txBody>
        </p:sp>
        <p:sp>
          <p:nvSpPr>
            <p:cNvPr id="48142" name="Rectangle 14"/>
            <p:cNvSpPr>
              <a:spLocks noChangeArrowheads="1"/>
            </p:cNvSpPr>
            <p:nvPr/>
          </p:nvSpPr>
          <p:spPr bwMode="auto">
            <a:xfrm>
              <a:off x="3312" y="1872"/>
              <a:ext cx="720" cy="432"/>
            </a:xfrm>
            <a:prstGeom prst="rect">
              <a:avLst/>
            </a:prstGeom>
            <a:solidFill>
              <a:srgbClr val="BFE1DD"/>
            </a:solidFill>
            <a:ln w="9525">
              <a:noFill/>
              <a:miter lim="800000"/>
              <a:headEnd/>
              <a:tailEnd/>
            </a:ln>
            <a:effectLst/>
          </p:spPr>
          <p:txBody>
            <a:bodyPr anchor="ctr">
              <a:spAutoFit/>
            </a:bodyPr>
            <a:lstStyle/>
            <a:p>
              <a:endParaRPr lang="en-US"/>
            </a:p>
          </p:txBody>
        </p:sp>
        <p:sp>
          <p:nvSpPr>
            <p:cNvPr id="48145" name="Rectangle 17"/>
            <p:cNvSpPr>
              <a:spLocks noChangeArrowheads="1"/>
            </p:cNvSpPr>
            <p:nvPr/>
          </p:nvSpPr>
          <p:spPr bwMode="auto">
            <a:xfrm>
              <a:off x="3312" y="2448"/>
              <a:ext cx="720" cy="144"/>
            </a:xfrm>
            <a:prstGeom prst="rect">
              <a:avLst/>
            </a:prstGeom>
            <a:solidFill>
              <a:srgbClr val="BFE1DD"/>
            </a:solidFill>
            <a:ln w="9525">
              <a:noFill/>
              <a:miter lim="800000"/>
              <a:headEnd/>
              <a:tailEnd/>
            </a:ln>
            <a:effectLst/>
          </p:spPr>
          <p:txBody>
            <a:bodyPr anchor="ctr">
              <a:spAutoFit/>
            </a:bodyPr>
            <a:lstStyle/>
            <a:p>
              <a:endParaRPr lang="en-US"/>
            </a:p>
          </p:txBody>
        </p:sp>
        <p:sp>
          <p:nvSpPr>
            <p:cNvPr id="48146" name="Rectangle 18"/>
            <p:cNvSpPr>
              <a:spLocks noChangeArrowheads="1"/>
            </p:cNvSpPr>
            <p:nvPr/>
          </p:nvSpPr>
          <p:spPr bwMode="auto">
            <a:xfrm>
              <a:off x="4032" y="1872"/>
              <a:ext cx="720" cy="288"/>
            </a:xfrm>
            <a:prstGeom prst="rect">
              <a:avLst/>
            </a:prstGeom>
            <a:solidFill>
              <a:srgbClr val="BFE1DD"/>
            </a:solidFill>
            <a:ln w="9525">
              <a:noFill/>
              <a:miter lim="800000"/>
              <a:headEnd/>
              <a:tailEnd/>
            </a:ln>
            <a:effectLst/>
          </p:spPr>
          <p:txBody>
            <a:bodyPr anchor="ctr">
              <a:spAutoFit/>
            </a:bodyPr>
            <a:lstStyle/>
            <a:p>
              <a:endParaRPr lang="en-US"/>
            </a:p>
          </p:txBody>
        </p:sp>
        <p:sp>
          <p:nvSpPr>
            <p:cNvPr id="48147" name="Rectangle 19"/>
            <p:cNvSpPr>
              <a:spLocks noChangeArrowheads="1"/>
            </p:cNvSpPr>
            <p:nvPr/>
          </p:nvSpPr>
          <p:spPr bwMode="auto">
            <a:xfrm>
              <a:off x="4032" y="2304"/>
              <a:ext cx="720" cy="432"/>
            </a:xfrm>
            <a:prstGeom prst="rect">
              <a:avLst/>
            </a:prstGeom>
            <a:solidFill>
              <a:srgbClr val="BFE1DD"/>
            </a:solidFill>
            <a:ln w="9525">
              <a:noFill/>
              <a:miter lim="800000"/>
              <a:headEnd/>
              <a:tailEnd/>
            </a:ln>
            <a:effectLst/>
          </p:spPr>
          <p:txBody>
            <a:bodyPr anchor="ctr">
              <a:spAutoFit/>
            </a:bodyPr>
            <a:lstStyle/>
            <a:p>
              <a:endParaRPr lang="en-US"/>
            </a:p>
          </p:txBody>
        </p:sp>
        <p:sp>
          <p:nvSpPr>
            <p:cNvPr id="48148" name="Rectangle 20"/>
            <p:cNvSpPr>
              <a:spLocks noChangeArrowheads="1"/>
            </p:cNvSpPr>
            <p:nvPr/>
          </p:nvSpPr>
          <p:spPr bwMode="auto">
            <a:xfrm>
              <a:off x="768" y="3168"/>
              <a:ext cx="720" cy="144"/>
            </a:xfrm>
            <a:prstGeom prst="rect">
              <a:avLst/>
            </a:prstGeom>
            <a:solidFill>
              <a:srgbClr val="BFE1DD"/>
            </a:solidFill>
            <a:ln w="9525">
              <a:noFill/>
              <a:miter lim="800000"/>
              <a:headEnd/>
              <a:tailEnd/>
            </a:ln>
            <a:effectLst/>
          </p:spPr>
          <p:txBody>
            <a:bodyPr anchor="ctr">
              <a:spAutoFit/>
            </a:bodyPr>
            <a:lstStyle/>
            <a:p>
              <a:endParaRPr lang="en-US"/>
            </a:p>
          </p:txBody>
        </p:sp>
        <p:sp>
          <p:nvSpPr>
            <p:cNvPr id="48149" name="Rectangle 21"/>
            <p:cNvSpPr>
              <a:spLocks noChangeArrowheads="1"/>
            </p:cNvSpPr>
            <p:nvPr/>
          </p:nvSpPr>
          <p:spPr bwMode="auto">
            <a:xfrm>
              <a:off x="768" y="3456"/>
              <a:ext cx="720" cy="288"/>
            </a:xfrm>
            <a:prstGeom prst="rect">
              <a:avLst/>
            </a:prstGeom>
            <a:solidFill>
              <a:srgbClr val="BFE1DD"/>
            </a:solidFill>
            <a:ln w="9525">
              <a:noFill/>
              <a:miter lim="800000"/>
              <a:headEnd/>
              <a:tailEnd/>
            </a:ln>
            <a:effectLst/>
          </p:spPr>
          <p:txBody>
            <a:bodyPr anchor="ctr">
              <a:spAutoFit/>
            </a:bodyPr>
            <a:lstStyle/>
            <a:p>
              <a:endParaRPr lang="en-US"/>
            </a:p>
          </p:txBody>
        </p:sp>
        <p:sp>
          <p:nvSpPr>
            <p:cNvPr id="48150" name="Rectangle 22"/>
            <p:cNvSpPr>
              <a:spLocks noChangeArrowheads="1"/>
            </p:cNvSpPr>
            <p:nvPr/>
          </p:nvSpPr>
          <p:spPr bwMode="auto">
            <a:xfrm>
              <a:off x="1872" y="3024"/>
              <a:ext cx="720" cy="144"/>
            </a:xfrm>
            <a:prstGeom prst="rect">
              <a:avLst/>
            </a:prstGeom>
            <a:solidFill>
              <a:srgbClr val="BFE1DD"/>
            </a:solidFill>
            <a:ln w="9525">
              <a:noFill/>
              <a:miter lim="800000"/>
              <a:headEnd/>
              <a:tailEnd/>
            </a:ln>
            <a:effectLst/>
          </p:spPr>
          <p:txBody>
            <a:bodyPr anchor="ctr">
              <a:spAutoFit/>
            </a:bodyPr>
            <a:lstStyle/>
            <a:p>
              <a:endParaRPr lang="en-US"/>
            </a:p>
          </p:txBody>
        </p:sp>
        <p:sp>
          <p:nvSpPr>
            <p:cNvPr id="48151" name="Rectangle 23"/>
            <p:cNvSpPr>
              <a:spLocks noChangeArrowheads="1"/>
            </p:cNvSpPr>
            <p:nvPr/>
          </p:nvSpPr>
          <p:spPr bwMode="auto">
            <a:xfrm>
              <a:off x="2592" y="3312"/>
              <a:ext cx="720" cy="384"/>
            </a:xfrm>
            <a:prstGeom prst="rect">
              <a:avLst/>
            </a:prstGeom>
            <a:solidFill>
              <a:srgbClr val="BFE1DD"/>
            </a:solidFill>
            <a:ln w="9525">
              <a:noFill/>
              <a:miter lim="800000"/>
              <a:headEnd/>
              <a:tailEnd/>
            </a:ln>
            <a:effectLst/>
          </p:spPr>
          <p:txBody>
            <a:bodyPr anchor="ctr">
              <a:spAutoFit/>
            </a:bodyPr>
            <a:lstStyle/>
            <a:p>
              <a:endParaRPr lang="en-US"/>
            </a:p>
          </p:txBody>
        </p:sp>
        <p:sp>
          <p:nvSpPr>
            <p:cNvPr id="48152" name="Rectangle 24"/>
            <p:cNvSpPr>
              <a:spLocks noChangeArrowheads="1"/>
            </p:cNvSpPr>
            <p:nvPr/>
          </p:nvSpPr>
          <p:spPr bwMode="auto">
            <a:xfrm>
              <a:off x="3312" y="3024"/>
              <a:ext cx="720" cy="288"/>
            </a:xfrm>
            <a:prstGeom prst="rect">
              <a:avLst/>
            </a:prstGeom>
            <a:solidFill>
              <a:srgbClr val="BFE1DD"/>
            </a:solidFill>
            <a:ln w="9525">
              <a:noFill/>
              <a:miter lim="800000"/>
              <a:headEnd/>
              <a:tailEnd/>
            </a:ln>
            <a:effectLst/>
          </p:spPr>
          <p:txBody>
            <a:bodyPr anchor="ctr">
              <a:spAutoFit/>
            </a:bodyPr>
            <a:lstStyle/>
            <a:p>
              <a:endParaRPr lang="en-US"/>
            </a:p>
          </p:txBody>
        </p:sp>
        <p:sp>
          <p:nvSpPr>
            <p:cNvPr id="48153" name="Rectangle 25"/>
            <p:cNvSpPr>
              <a:spLocks noChangeArrowheads="1"/>
            </p:cNvSpPr>
            <p:nvPr/>
          </p:nvSpPr>
          <p:spPr bwMode="auto">
            <a:xfrm>
              <a:off x="4176" y="3600"/>
              <a:ext cx="720" cy="144"/>
            </a:xfrm>
            <a:prstGeom prst="rect">
              <a:avLst/>
            </a:prstGeom>
            <a:solidFill>
              <a:srgbClr val="BFE1DD"/>
            </a:solidFill>
            <a:ln w="9525">
              <a:noFill/>
              <a:miter lim="800000"/>
              <a:headEnd/>
              <a:tailEnd/>
            </a:ln>
            <a:effectLst/>
          </p:spPr>
          <p:txBody>
            <a:bodyPr anchor="ctr">
              <a:spAutoFit/>
            </a:bodyPr>
            <a:lstStyle/>
            <a:p>
              <a:endParaRPr lang="en-US"/>
            </a:p>
          </p:txBody>
        </p:sp>
      </p:grpSp>
      <p:sp>
        <p:nvSpPr>
          <p:cNvPr id="48136" name="Rectangle 8"/>
          <p:cNvSpPr>
            <a:spLocks noGrp="1" noChangeArrowheads="1"/>
          </p:cNvSpPr>
          <p:nvPr>
            <p:ph idx="1"/>
          </p:nvPr>
        </p:nvSpPr>
        <p:spPr>
          <a:xfrm>
            <a:off x="500034" y="500042"/>
            <a:ext cx="8229600" cy="714380"/>
          </a:xfrm>
        </p:spPr>
        <p:txBody>
          <a:bodyPr/>
          <a:lstStyle/>
          <a:p>
            <a:pPr lvl="1"/>
            <a:r>
              <a:rPr lang="en-US" dirty="0" smtClean="0"/>
              <a:t>Cannot </a:t>
            </a:r>
            <a:r>
              <a:rPr lang="en-US" dirty="0"/>
              <a:t>be used as identifiers or variable names</a:t>
            </a:r>
          </a:p>
          <a:p>
            <a:endParaRPr lang="en-US" dirty="0"/>
          </a:p>
        </p:txBody>
      </p:sp>
      <p:graphicFrame>
        <p:nvGraphicFramePr>
          <p:cNvPr id="48132" name="Object 4"/>
          <p:cNvGraphicFramePr>
            <a:graphicFrameLocks noChangeAspect="1"/>
          </p:cNvGraphicFramePr>
          <p:nvPr/>
        </p:nvGraphicFramePr>
        <p:xfrm>
          <a:off x="914400" y="2057400"/>
          <a:ext cx="7453313" cy="5664200"/>
        </p:xfrm>
        <a:graphic>
          <a:graphicData uri="http://schemas.openxmlformats.org/presentationml/2006/ole">
            <p:oleObj spid="_x0000_s1026" name="Document" r:id="rId3" imgW="7425829" imgH="5657516" progId="Word.Document.8">
              <p:embed/>
            </p:oleObj>
          </a:graphicData>
        </a:graphic>
      </p:graphicFrame>
      <p:sp>
        <p:nvSpPr>
          <p:cNvPr id="22" name="Title 21"/>
          <p:cNvSpPr>
            <a:spLocks noGrp="1"/>
          </p:cNvSpPr>
          <p:nvPr>
            <p:ph type="title"/>
          </p:nvPr>
        </p:nvSpPr>
        <p:spPr/>
        <p:txBody>
          <a:bodyPr/>
          <a:lstStyle/>
          <a:p>
            <a:r>
              <a:rPr lang="en-IN" dirty="0" smtClean="0"/>
              <a:t>32 Keywords in C</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r>
              <a:rPr lang="en-US"/>
              <a:t>Performing Computations</a:t>
            </a:r>
          </a:p>
        </p:txBody>
      </p:sp>
      <p:sp>
        <p:nvSpPr>
          <p:cNvPr id="17411" name="Rectangle 1027"/>
          <p:cNvSpPr>
            <a:spLocks noGrp="1" noChangeArrowheads="1"/>
          </p:cNvSpPr>
          <p:nvPr>
            <p:ph type="body" idx="1"/>
          </p:nvPr>
        </p:nvSpPr>
        <p:spPr/>
        <p:txBody>
          <a:bodyPr/>
          <a:lstStyle/>
          <a:p>
            <a:pPr>
              <a:buFontTx/>
              <a:buNone/>
            </a:pPr>
            <a:r>
              <a:rPr lang="en-US"/>
              <a:t>C provides operators that can be applied to calculate expressions:</a:t>
            </a:r>
          </a:p>
          <a:p>
            <a:pPr lvl="1">
              <a:buFontTx/>
              <a:buNone/>
            </a:pPr>
            <a:r>
              <a:rPr lang="en-US"/>
              <a:t>example: tax is 8.5% of the total sale</a:t>
            </a:r>
          </a:p>
          <a:p>
            <a:pPr lvl="1">
              <a:buFontTx/>
              <a:buNone/>
            </a:pPr>
            <a:r>
              <a:rPr lang="en-US"/>
              <a:t>expression: tax = 0.085 * totalSale</a:t>
            </a:r>
          </a:p>
          <a:p>
            <a:pPr>
              <a:buFontTx/>
              <a:buNone/>
            </a:pPr>
            <a:r>
              <a:rPr lang="en-US"/>
              <a:t>Need to specify what operations are legal, how operators evaluated, etc.</a:t>
            </a:r>
          </a:p>
          <a:p>
            <a:pPr>
              <a:buFontTx/>
              <a:buNone/>
            </a:pPr>
            <a:r>
              <a:rPr lang="en-US"/>
              <a:t>C operations are referred to as Expressions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t>Expressions in C</a:t>
            </a:r>
          </a:p>
        </p:txBody>
      </p:sp>
      <p:sp>
        <p:nvSpPr>
          <p:cNvPr id="2051" name="Rectangle 3"/>
          <p:cNvSpPr>
            <a:spLocks noGrp="1" noChangeArrowheads="1"/>
          </p:cNvSpPr>
          <p:nvPr>
            <p:ph type="body" idx="1"/>
          </p:nvPr>
        </p:nvSpPr>
        <p:spPr/>
        <p:txBody>
          <a:bodyPr/>
          <a:lstStyle/>
          <a:p>
            <a:r>
              <a:rPr lang="en-US"/>
              <a:t>Example: </a:t>
            </a:r>
            <a:r>
              <a:rPr lang="en-US">
                <a:latin typeface="Courier New" pitchFamily="49" charset="0"/>
              </a:rPr>
              <a:t>total * TAXRATE</a:t>
            </a:r>
          </a:p>
          <a:p>
            <a:r>
              <a:rPr lang="en-US"/>
              <a:t>Consists of a sequence of operators and operands</a:t>
            </a:r>
          </a:p>
          <a:p>
            <a:pPr lvl="1"/>
            <a:r>
              <a:rPr lang="en-US"/>
              <a:t>operands: total, TAXRATE</a:t>
            </a:r>
          </a:p>
          <a:p>
            <a:pPr lvl="2"/>
            <a:r>
              <a:rPr lang="en-US"/>
              <a:t>can be expressions themselves</a:t>
            </a:r>
          </a:p>
          <a:p>
            <a:pPr lvl="1"/>
            <a:r>
              <a:rPr lang="en-US"/>
              <a:t>operator: *</a:t>
            </a:r>
          </a:p>
          <a:p>
            <a:pPr lvl="2"/>
            <a:r>
              <a:rPr lang="en-US"/>
              <a:t>operation calculating a result based on the operand(s)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Some Expression Formats</a:t>
            </a:r>
          </a:p>
        </p:txBody>
      </p:sp>
      <p:sp>
        <p:nvSpPr>
          <p:cNvPr id="4099" name="Rectangle 3"/>
          <p:cNvSpPr>
            <a:spLocks noGrp="1" noChangeArrowheads="1"/>
          </p:cNvSpPr>
          <p:nvPr>
            <p:ph type="body" idx="1"/>
          </p:nvPr>
        </p:nvSpPr>
        <p:spPr/>
        <p:txBody>
          <a:bodyPr/>
          <a:lstStyle/>
          <a:p>
            <a:r>
              <a:rPr lang="en-US"/>
              <a:t>primary</a:t>
            </a:r>
          </a:p>
          <a:p>
            <a:pPr lvl="1"/>
            <a:r>
              <a:rPr lang="en-US"/>
              <a:t>expressions that directly map to a value</a:t>
            </a:r>
          </a:p>
          <a:p>
            <a:r>
              <a:rPr lang="en-US"/>
              <a:t>unary</a:t>
            </a:r>
          </a:p>
          <a:p>
            <a:pPr lvl="1"/>
            <a:r>
              <a:rPr lang="en-US"/>
              <a:t>prefix: </a:t>
            </a:r>
            <a:r>
              <a:rPr lang="en-US" i="1"/>
              <a:t>operator operand</a:t>
            </a:r>
          </a:p>
          <a:p>
            <a:pPr lvl="1"/>
            <a:r>
              <a:rPr lang="en-US"/>
              <a:t>postfix:</a:t>
            </a:r>
            <a:r>
              <a:rPr lang="en-US" i="1"/>
              <a:t> operand operator</a:t>
            </a:r>
          </a:p>
          <a:p>
            <a:r>
              <a:rPr lang="en-US"/>
              <a:t>binary</a:t>
            </a:r>
          </a:p>
          <a:p>
            <a:pPr lvl="1"/>
            <a:r>
              <a:rPr lang="en-US" i="1"/>
              <a:t>operand1 operator operand2</a:t>
            </a:r>
          </a:p>
          <a:p>
            <a:r>
              <a:rPr lang="en-US"/>
              <a:t>ternary (operator in two parts)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Types for Operands</a:t>
            </a:r>
          </a:p>
        </p:txBody>
      </p:sp>
      <p:sp>
        <p:nvSpPr>
          <p:cNvPr id="6147" name="Rectangle 3"/>
          <p:cNvSpPr>
            <a:spLocks noGrp="1" noChangeArrowheads="1"/>
          </p:cNvSpPr>
          <p:nvPr>
            <p:ph type="body" idx="1"/>
          </p:nvPr>
        </p:nvSpPr>
        <p:spPr/>
        <p:txBody>
          <a:bodyPr/>
          <a:lstStyle/>
          <a:p>
            <a:r>
              <a:rPr lang="en-US"/>
              <a:t>Operators only apply to certain types</a:t>
            </a:r>
          </a:p>
          <a:p>
            <a:pPr lvl="1"/>
            <a:r>
              <a:rPr lang="en-US"/>
              <a:t>e.g., addition applies to numbers</a:t>
            </a:r>
          </a:p>
          <a:p>
            <a:r>
              <a:rPr lang="en-US"/>
              <a:t>Each operand must be of the appropriate type</a:t>
            </a:r>
          </a:p>
          <a:p>
            <a:r>
              <a:rPr lang="en-US"/>
              <a:t>Operators calculate a value</a:t>
            </a:r>
          </a:p>
          <a:p>
            <a:r>
              <a:rPr lang="en-US"/>
              <a:t>Value can then be used as operands to other operators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Primary Expressions</a:t>
            </a:r>
          </a:p>
        </p:txBody>
      </p:sp>
      <p:sp>
        <p:nvSpPr>
          <p:cNvPr id="5123" name="Rectangle 3"/>
          <p:cNvSpPr>
            <a:spLocks noGrp="1" noChangeArrowheads="1"/>
          </p:cNvSpPr>
          <p:nvPr>
            <p:ph type="body" idx="1"/>
          </p:nvPr>
        </p:nvSpPr>
        <p:spPr/>
        <p:txBody>
          <a:bodyPr/>
          <a:lstStyle/>
          <a:p>
            <a:r>
              <a:rPr lang="en-US"/>
              <a:t>identifiers</a:t>
            </a:r>
          </a:p>
          <a:p>
            <a:pPr lvl="1"/>
            <a:r>
              <a:rPr lang="en-US"/>
              <a:t>variable</a:t>
            </a:r>
          </a:p>
          <a:p>
            <a:pPr lvl="1"/>
            <a:r>
              <a:rPr lang="en-US"/>
              <a:t>defined constant</a:t>
            </a:r>
          </a:p>
          <a:p>
            <a:r>
              <a:rPr lang="en-US"/>
              <a:t>literal constants</a:t>
            </a:r>
          </a:p>
          <a:p>
            <a:pPr lvl="1"/>
            <a:r>
              <a:rPr lang="en-US"/>
              <a:t>operands can be values of the appropriate type</a:t>
            </a:r>
          </a:p>
          <a:p>
            <a:pPr lvl="1"/>
            <a:r>
              <a:rPr lang="en-US"/>
              <a:t>operator can have constant (e.g., 5, -34) as operand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Binary Expressions</a:t>
            </a:r>
          </a:p>
        </p:txBody>
      </p:sp>
      <p:sp>
        <p:nvSpPr>
          <p:cNvPr id="8195" name="Rectangle 3"/>
          <p:cNvSpPr>
            <a:spLocks noGrp="1" noChangeArrowheads="1"/>
          </p:cNvSpPr>
          <p:nvPr>
            <p:ph type="body" idx="1"/>
          </p:nvPr>
        </p:nvSpPr>
        <p:spPr/>
        <p:txBody>
          <a:bodyPr/>
          <a:lstStyle/>
          <a:p>
            <a:pPr>
              <a:buFontTx/>
              <a:buNone/>
            </a:pPr>
            <a:r>
              <a:rPr lang="en-US" i="1"/>
              <a:t>expr1 op expr2</a:t>
            </a:r>
          </a:p>
          <a:p>
            <a:pPr lvl="1">
              <a:buFontTx/>
              <a:buNone/>
            </a:pPr>
            <a:r>
              <a:rPr lang="en-US"/>
              <a:t>arithmetic operators</a:t>
            </a:r>
          </a:p>
          <a:p>
            <a:pPr lvl="2">
              <a:buFontTx/>
              <a:buNone/>
            </a:pPr>
            <a:r>
              <a:rPr lang="en-US"/>
              <a:t>+ - binary addition (e.g., 5 + 3 result: 8)</a:t>
            </a:r>
          </a:p>
          <a:p>
            <a:pPr lvl="2">
              <a:buFontTx/>
              <a:buNone/>
            </a:pPr>
            <a:r>
              <a:rPr lang="en-US"/>
              <a:t>- - binary subtraction (e.g., 5 - 3 result: 2)</a:t>
            </a:r>
          </a:p>
          <a:p>
            <a:pPr lvl="2">
              <a:buFontTx/>
              <a:buNone/>
            </a:pPr>
            <a:r>
              <a:rPr lang="en-US"/>
              <a:t>* - multiplication (e.g., 5 * 3 result: 15)</a:t>
            </a:r>
          </a:p>
          <a:p>
            <a:pPr lvl="2">
              <a:buFontTx/>
              <a:buNone/>
            </a:pPr>
            <a:r>
              <a:rPr lang="en-US"/>
              <a:t>/ - division (e.g., 5 / 3 result: 1)</a:t>
            </a:r>
          </a:p>
          <a:p>
            <a:pPr lvl="2">
              <a:buFontTx/>
              <a:buNone/>
            </a:pPr>
            <a:r>
              <a:rPr lang="en-US"/>
              <a:t>% - remainder (e.g., 5 % 3 result: 2)</a:t>
            </a:r>
          </a:p>
          <a:p>
            <a:pPr lvl="1">
              <a:buFontTx/>
              <a:buNone/>
            </a:pPr>
            <a:r>
              <a:rPr lang="en-US"/>
              <a:t>arithmetic operators apply to number types, result type depends on operand types</a:t>
            </a:r>
          </a:p>
          <a:p>
            <a:pPr>
              <a:buFontTx/>
              <a:buNone/>
            </a:pP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Arithmetic Operators</a:t>
            </a:r>
          </a:p>
        </p:txBody>
      </p:sp>
      <p:sp>
        <p:nvSpPr>
          <p:cNvPr id="9219" name="Rectangle 3"/>
          <p:cNvSpPr>
            <a:spLocks noGrp="1" noChangeArrowheads="1"/>
          </p:cNvSpPr>
          <p:nvPr>
            <p:ph type="body" idx="1"/>
          </p:nvPr>
        </p:nvSpPr>
        <p:spPr/>
        <p:txBody>
          <a:bodyPr/>
          <a:lstStyle/>
          <a:p>
            <a:pPr lvl="1">
              <a:buFontTx/>
              <a:buNone/>
            </a:pPr>
            <a:r>
              <a:rPr lang="en-US"/>
              <a:t>Two int operands -&gt; int result</a:t>
            </a:r>
          </a:p>
          <a:p>
            <a:pPr lvl="1">
              <a:buFontTx/>
              <a:buNone/>
            </a:pPr>
            <a:r>
              <a:rPr lang="en-US"/>
              <a:t>Two float operands -&gt; float result</a:t>
            </a:r>
          </a:p>
          <a:p>
            <a:pPr lvl="1">
              <a:buFontTx/>
              <a:buNone/>
            </a:pPr>
            <a:r>
              <a:rPr lang="en-US"/>
              <a:t>/ - division operator, is whole number division for ints, floating point division for other operands</a:t>
            </a:r>
          </a:p>
          <a:p>
            <a:pPr lvl="1">
              <a:buFontTx/>
              <a:buNone/>
            </a:pPr>
            <a:r>
              <a:rPr lang="en-US"/>
              <a:t>% - remainder operator, only works for int values</a:t>
            </a:r>
          </a:p>
          <a:p>
            <a:pPr lvl="1">
              <a:buFontTx/>
              <a:buNone/>
            </a:pPr>
            <a:r>
              <a:rPr lang="en-US"/>
              <a:t>Mixed operands (float/int) - result produced is based on a “promotion” hierarchy, result cast to higher type in hierarchy</a:t>
            </a:r>
          </a:p>
          <a:p>
            <a:pPr lvl="2">
              <a:buFontTx/>
              <a:buNone/>
            </a:pPr>
            <a:r>
              <a:rPr lang="en-US"/>
              <a:t>e.g., 5 / 3.0 produces 1.666666</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Promotion Hierarchy</a:t>
            </a:r>
          </a:p>
        </p:txBody>
      </p:sp>
      <p:graphicFrame>
        <p:nvGraphicFramePr>
          <p:cNvPr id="10243" name="Object 3"/>
          <p:cNvGraphicFramePr>
            <a:graphicFrameLocks noChangeAspect="1"/>
          </p:cNvGraphicFramePr>
          <p:nvPr>
            <p:ph sz="half" idx="1"/>
          </p:nvPr>
        </p:nvGraphicFramePr>
        <p:xfrm>
          <a:off x="0" y="1981200"/>
          <a:ext cx="3810000" cy="3863975"/>
        </p:xfrm>
        <a:graphic>
          <a:graphicData uri="http://schemas.openxmlformats.org/presentationml/2006/ole">
            <p:oleObj spid="_x0000_s2050" name="VISIO" r:id="rId3" imgW="1995480" imgH="2024280" progId="Visio.Drawing.4">
              <p:embed/>
            </p:oleObj>
          </a:graphicData>
        </a:graphic>
      </p:graphicFrame>
      <p:sp>
        <p:nvSpPr>
          <p:cNvPr id="10244" name="Rectangle 4"/>
          <p:cNvSpPr>
            <a:spLocks noGrp="1" noChangeArrowheads="1"/>
          </p:cNvSpPr>
          <p:nvPr>
            <p:ph type="body" sz="half" idx="2"/>
          </p:nvPr>
        </p:nvSpPr>
        <p:spPr>
          <a:xfrm>
            <a:off x="3505200" y="1981200"/>
            <a:ext cx="4953000" cy="4114800"/>
          </a:xfrm>
        </p:spPr>
        <p:txBody>
          <a:bodyPr/>
          <a:lstStyle/>
          <a:p>
            <a:r>
              <a:rPr lang="en-US" sz="2800"/>
              <a:t>Operands of the lower type can be implicitly converted to the higher type (in C)</a:t>
            </a:r>
          </a:p>
          <a:p>
            <a:r>
              <a:rPr lang="en-US" sz="2800"/>
              <a:t>Occurs when an operator expects the higher type (adding together two floats when one is an int)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lstStyle/>
          <a:p>
            <a:pPr algn="ctr">
              <a:defRPr/>
            </a:pPr>
            <a:r>
              <a:rPr lang="en-US" sz="4000" dirty="0" smtClean="0"/>
              <a:t>Key Words</a:t>
            </a:r>
            <a:endParaRPr lang="en-IN" sz="4000" dirty="0"/>
          </a:p>
        </p:txBody>
      </p:sp>
      <p:sp>
        <p:nvSpPr>
          <p:cNvPr id="3" name="Content Placeholder 2"/>
          <p:cNvSpPr>
            <a:spLocks noGrp="1"/>
          </p:cNvSpPr>
          <p:nvPr>
            <p:ph idx="1"/>
          </p:nvPr>
        </p:nvSpPr>
        <p:spPr>
          <a:xfrm>
            <a:off x="611188" y="1773238"/>
            <a:ext cx="8183562" cy="4187825"/>
          </a:xfrm>
        </p:spPr>
        <p:txBody>
          <a:bodyPr>
            <a:normAutofit lnSpcReduction="10000"/>
          </a:bodyPr>
          <a:lstStyle/>
          <a:p>
            <a:pPr>
              <a:defRPr/>
            </a:pPr>
            <a:r>
              <a:rPr lang="en-IN" sz="2400" b="1" dirty="0" smtClean="0"/>
              <a:t>Programming language: </a:t>
            </a:r>
            <a:r>
              <a:rPr lang="en-IN" sz="2400" dirty="0" smtClean="0"/>
              <a:t>A language composed of a set of instructions understandable by the programmer.</a:t>
            </a:r>
          </a:p>
          <a:p>
            <a:pPr>
              <a:defRPr/>
            </a:pPr>
            <a:r>
              <a:rPr lang="en-IN" sz="2400" b="1" dirty="0" smtClean="0"/>
              <a:t>Programming: </a:t>
            </a:r>
            <a:r>
              <a:rPr lang="en-IN" sz="2400" dirty="0" smtClean="0"/>
              <a:t>It is a process of writing a program.</a:t>
            </a:r>
          </a:p>
          <a:p>
            <a:pPr>
              <a:defRPr/>
            </a:pPr>
            <a:r>
              <a:rPr lang="en-IN" sz="2400" b="1" dirty="0" smtClean="0"/>
              <a:t>Termination: </a:t>
            </a:r>
            <a:r>
              <a:rPr lang="en-IN" sz="2400" dirty="0" smtClean="0"/>
              <a:t>It denotes closure of a procedure.</a:t>
            </a:r>
          </a:p>
          <a:p>
            <a:pPr>
              <a:defRPr/>
            </a:pPr>
            <a:r>
              <a:rPr lang="en-IN" sz="2400" b="1" dirty="0" smtClean="0"/>
              <a:t>Top-down analysis : </a:t>
            </a:r>
            <a:r>
              <a:rPr lang="en-IN" sz="2400" dirty="0" smtClean="0"/>
              <a:t>It means breaking up a problem solution into smaller modules and defining their interconnections to provide the total solution to a problem.</a:t>
            </a:r>
          </a:p>
          <a:p>
            <a:pPr>
              <a:defRPr/>
            </a:pPr>
            <a:r>
              <a:rPr lang="en-IN" sz="2400" b="1" dirty="0" smtClean="0"/>
              <a:t>Variable:  </a:t>
            </a:r>
            <a:r>
              <a:rPr lang="en-IN" sz="2400" dirty="0" smtClean="0"/>
              <a:t>It is a container or storage location for storing a value that may or may not vary during the execution of the program.</a:t>
            </a:r>
          </a:p>
          <a:p>
            <a:pPr>
              <a:defRPr/>
            </a:pPr>
            <a:endParaRPr lang="en-IN" sz="2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Assignment Expression</a:t>
            </a:r>
          </a:p>
        </p:txBody>
      </p:sp>
      <p:sp>
        <p:nvSpPr>
          <p:cNvPr id="11267" name="Rectangle 3"/>
          <p:cNvSpPr>
            <a:spLocks noGrp="1" noChangeArrowheads="1"/>
          </p:cNvSpPr>
          <p:nvPr>
            <p:ph type="body" idx="1"/>
          </p:nvPr>
        </p:nvSpPr>
        <p:spPr/>
        <p:txBody>
          <a:bodyPr/>
          <a:lstStyle/>
          <a:p>
            <a:pPr>
              <a:lnSpc>
                <a:spcPct val="80000"/>
              </a:lnSpc>
              <a:buFontTx/>
              <a:buNone/>
            </a:pPr>
            <a:r>
              <a:rPr lang="en-US" i="1"/>
              <a:t>varName = expr</a:t>
            </a:r>
          </a:p>
          <a:p>
            <a:pPr lvl="1">
              <a:lnSpc>
                <a:spcPct val="80000"/>
              </a:lnSpc>
              <a:buFontTx/>
              <a:buNone/>
            </a:pPr>
            <a:r>
              <a:rPr lang="en-US"/>
              <a:t>value of expr determined</a:t>
            </a:r>
          </a:p>
          <a:p>
            <a:pPr lvl="1">
              <a:lnSpc>
                <a:spcPct val="80000"/>
              </a:lnSpc>
              <a:buFontTx/>
              <a:buNone/>
            </a:pPr>
            <a:r>
              <a:rPr lang="en-US"/>
              <a:t>result of expression is the value of expr</a:t>
            </a:r>
          </a:p>
          <a:p>
            <a:pPr lvl="1">
              <a:lnSpc>
                <a:spcPct val="80000"/>
              </a:lnSpc>
              <a:buFontTx/>
              <a:buNone/>
            </a:pPr>
            <a:r>
              <a:rPr lang="en-US"/>
              <a:t>as a “side effect” the value calculated is also stored in the named variable (the current value stored in the variable is replaced)</a:t>
            </a:r>
          </a:p>
          <a:p>
            <a:pPr lvl="1">
              <a:lnSpc>
                <a:spcPct val="80000"/>
              </a:lnSpc>
              <a:buFontTx/>
              <a:buNone/>
            </a:pPr>
            <a:r>
              <a:rPr lang="en-US"/>
              <a:t>example:</a:t>
            </a:r>
          </a:p>
          <a:p>
            <a:pPr lvl="2">
              <a:lnSpc>
                <a:spcPct val="80000"/>
              </a:lnSpc>
              <a:buFontTx/>
              <a:buNone/>
            </a:pPr>
            <a:r>
              <a:rPr lang="en-US"/>
              <a:t>current value of total is 5</a:t>
            </a:r>
          </a:p>
          <a:p>
            <a:pPr lvl="2">
              <a:lnSpc>
                <a:spcPct val="80000"/>
              </a:lnSpc>
              <a:buFontTx/>
              <a:buNone/>
            </a:pPr>
            <a:r>
              <a:rPr lang="en-US"/>
              <a:t>total = 3</a:t>
            </a:r>
          </a:p>
          <a:p>
            <a:pPr lvl="2">
              <a:lnSpc>
                <a:spcPct val="80000"/>
              </a:lnSpc>
              <a:buFontTx/>
              <a:buNone/>
            </a:pPr>
            <a:r>
              <a:rPr lang="en-US"/>
              <a:t>replaces the value 5 with the value 3 in the memory location corresponding to total</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Assignment Expression (cont)</a:t>
            </a:r>
          </a:p>
        </p:txBody>
      </p:sp>
      <p:sp>
        <p:nvSpPr>
          <p:cNvPr id="12291" name="Rectangle 3"/>
          <p:cNvSpPr>
            <a:spLocks noGrp="1" noChangeArrowheads="1"/>
          </p:cNvSpPr>
          <p:nvPr>
            <p:ph type="body" idx="1"/>
          </p:nvPr>
        </p:nvSpPr>
        <p:spPr/>
        <p:txBody>
          <a:bodyPr/>
          <a:lstStyle/>
          <a:p>
            <a:pPr>
              <a:buFontTx/>
              <a:buNone/>
            </a:pPr>
            <a:r>
              <a:rPr lang="en-US" i="1"/>
              <a:t>varName = expr</a:t>
            </a:r>
          </a:p>
          <a:p>
            <a:pPr lvl="1">
              <a:buFontTx/>
              <a:buNone/>
            </a:pPr>
            <a:r>
              <a:rPr lang="en-US"/>
              <a:t>expr value must be of the proper type to be stored in the variable (error otherwise)</a:t>
            </a:r>
          </a:p>
          <a:p>
            <a:pPr lvl="1">
              <a:buFontTx/>
              <a:buNone/>
            </a:pPr>
            <a:r>
              <a:rPr lang="en-US"/>
              <a:t>the value may be converted automatically using the promotion hierarchy</a:t>
            </a:r>
          </a:p>
          <a:p>
            <a:pPr lvl="2">
              <a:buFontTx/>
              <a:buNone/>
            </a:pPr>
            <a:r>
              <a:rPr lang="en-US"/>
              <a:t>example:</a:t>
            </a:r>
          </a:p>
          <a:p>
            <a:pPr lvl="2">
              <a:buFontTx/>
              <a:buNone/>
            </a:pPr>
            <a:r>
              <a:rPr lang="en-US"/>
              <a:t>float f;</a:t>
            </a:r>
          </a:p>
          <a:p>
            <a:pPr lvl="2">
              <a:buFontTx/>
              <a:buNone/>
            </a:pPr>
            <a:r>
              <a:rPr lang="en-US"/>
              <a:t>f = 3;     /* 3 cast from an integer to a float value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Shorthand Assignments</a:t>
            </a:r>
          </a:p>
        </p:txBody>
      </p:sp>
      <p:sp>
        <p:nvSpPr>
          <p:cNvPr id="13315" name="Rectangle 3"/>
          <p:cNvSpPr>
            <a:spLocks noGrp="1" noChangeArrowheads="1"/>
          </p:cNvSpPr>
          <p:nvPr>
            <p:ph type="body" idx="1"/>
          </p:nvPr>
        </p:nvSpPr>
        <p:spPr/>
        <p:txBody>
          <a:bodyPr/>
          <a:lstStyle/>
          <a:p>
            <a:pPr>
              <a:lnSpc>
                <a:spcPct val="90000"/>
              </a:lnSpc>
              <a:buFontTx/>
              <a:buNone/>
            </a:pPr>
            <a:r>
              <a:rPr lang="en-US">
                <a:latin typeface="Courier New" pitchFamily="49" charset="0"/>
              </a:rPr>
              <a:t>+=  -=  *=  /=  %=</a:t>
            </a:r>
            <a:endParaRPr lang="en-US"/>
          </a:p>
          <a:p>
            <a:pPr lvl="1">
              <a:lnSpc>
                <a:spcPct val="90000"/>
              </a:lnSpc>
              <a:buFontTx/>
              <a:buNone/>
            </a:pPr>
            <a:r>
              <a:rPr lang="en-US"/>
              <a:t>example:</a:t>
            </a:r>
          </a:p>
          <a:p>
            <a:pPr lvl="2">
              <a:lnSpc>
                <a:spcPct val="90000"/>
              </a:lnSpc>
              <a:buFontTx/>
              <a:buNone/>
            </a:pPr>
            <a:r>
              <a:rPr lang="en-US"/>
              <a:t>x += 3</a:t>
            </a:r>
          </a:p>
          <a:p>
            <a:pPr lvl="1">
              <a:lnSpc>
                <a:spcPct val="90000"/>
              </a:lnSpc>
              <a:buFontTx/>
              <a:buNone/>
            </a:pPr>
            <a:r>
              <a:rPr lang="en-US"/>
              <a:t>is a shorthand for</a:t>
            </a:r>
          </a:p>
          <a:p>
            <a:pPr lvl="2">
              <a:lnSpc>
                <a:spcPct val="90000"/>
              </a:lnSpc>
              <a:buFontTx/>
              <a:buNone/>
            </a:pPr>
            <a:r>
              <a:rPr lang="en-US"/>
              <a:t>x = x + 3</a:t>
            </a:r>
          </a:p>
          <a:p>
            <a:pPr lvl="1">
              <a:lnSpc>
                <a:spcPct val="90000"/>
              </a:lnSpc>
              <a:buFontTx/>
              <a:buNone/>
            </a:pPr>
            <a:r>
              <a:rPr lang="en-US"/>
              <a:t>assuming x is 7 before x += 3 is calculated, the right-hand side x + 3 is calculated, producing 10, this value is then stored in x, and the result of the expression is 10</a:t>
            </a:r>
          </a:p>
          <a:p>
            <a:pPr lvl="1">
              <a:lnSpc>
                <a:spcPct val="90000"/>
              </a:lnSpc>
              <a:buFontTx/>
              <a:buNone/>
            </a:pPr>
            <a:r>
              <a:rPr lang="en-US"/>
              <a:t>thus, these operators also have side effects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Unary Expressions</a:t>
            </a:r>
          </a:p>
        </p:txBody>
      </p:sp>
      <p:sp>
        <p:nvSpPr>
          <p:cNvPr id="7171" name="Rectangle 3"/>
          <p:cNvSpPr>
            <a:spLocks noGrp="1" noChangeArrowheads="1"/>
          </p:cNvSpPr>
          <p:nvPr>
            <p:ph type="body" idx="1"/>
          </p:nvPr>
        </p:nvSpPr>
        <p:spPr>
          <a:xfrm>
            <a:off x="609600" y="1981200"/>
            <a:ext cx="8229600" cy="4114800"/>
          </a:xfrm>
        </p:spPr>
        <p:txBody>
          <a:bodyPr/>
          <a:lstStyle/>
          <a:p>
            <a:pPr>
              <a:lnSpc>
                <a:spcPct val="90000"/>
              </a:lnSpc>
            </a:pPr>
            <a:r>
              <a:rPr lang="en-US"/>
              <a:t>Postfix</a:t>
            </a:r>
          </a:p>
          <a:p>
            <a:pPr lvl="1">
              <a:lnSpc>
                <a:spcPct val="90000"/>
              </a:lnSpc>
              <a:buFontTx/>
              <a:buNone/>
            </a:pPr>
            <a:r>
              <a:rPr lang="en-US" i="1"/>
              <a:t>fName</a:t>
            </a:r>
            <a:r>
              <a:rPr lang="en-US"/>
              <a:t>(</a:t>
            </a:r>
            <a:r>
              <a:rPr lang="en-US" i="1"/>
              <a:t>arglist</a:t>
            </a:r>
            <a:r>
              <a:rPr lang="en-US"/>
              <a:t>) - function call</a:t>
            </a:r>
          </a:p>
          <a:p>
            <a:pPr lvl="2">
              <a:lnSpc>
                <a:spcPct val="90000"/>
              </a:lnSpc>
              <a:buFontTx/>
              <a:buNone/>
            </a:pPr>
            <a:r>
              <a:rPr lang="en-US"/>
              <a:t>subprogram is called (invoked) which performs some set of computations and returns a value (more later)</a:t>
            </a:r>
          </a:p>
          <a:p>
            <a:pPr>
              <a:lnSpc>
                <a:spcPct val="90000"/>
              </a:lnSpc>
            </a:pPr>
            <a:r>
              <a:rPr lang="en-US"/>
              <a:t>Prefix</a:t>
            </a:r>
          </a:p>
          <a:p>
            <a:pPr lvl="1">
              <a:lnSpc>
                <a:spcPct val="90000"/>
              </a:lnSpc>
              <a:buFontTx/>
              <a:buNone/>
            </a:pPr>
            <a:r>
              <a:rPr lang="en-US"/>
              <a:t>sizeof (</a:t>
            </a:r>
            <a:r>
              <a:rPr lang="en-US" i="1"/>
              <a:t>expr</a:t>
            </a:r>
            <a:r>
              <a:rPr lang="en-US"/>
              <a:t>) - expr can be any primary expression or the name of a type, operator returns num bytes used to represent type (int)</a:t>
            </a:r>
          </a:p>
          <a:p>
            <a:pPr lvl="1">
              <a:lnSpc>
                <a:spcPct val="90000"/>
              </a:lnSpc>
              <a:buFontTx/>
              <a:buNone/>
            </a:pPr>
            <a:r>
              <a:rPr lang="en-US"/>
              <a:t>+ </a:t>
            </a:r>
            <a:r>
              <a:rPr lang="en-US" i="1"/>
              <a:t>expr </a:t>
            </a:r>
            <a:r>
              <a:rPr lang="en-US"/>
              <a:t> - unary plus (applies to numbers, no effect)</a:t>
            </a:r>
          </a:p>
          <a:p>
            <a:pPr lvl="1">
              <a:lnSpc>
                <a:spcPct val="90000"/>
              </a:lnSpc>
              <a:buFontTx/>
              <a:buNone/>
            </a:pPr>
            <a:r>
              <a:rPr lang="en-US"/>
              <a:t>- </a:t>
            </a:r>
            <a:r>
              <a:rPr lang="en-US" i="1"/>
              <a:t>expr</a:t>
            </a:r>
            <a:r>
              <a:rPr lang="en-US"/>
              <a:t>  - unary minus (inverts sign of numbers)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Cast Operator (Unary Prefix Op)</a:t>
            </a:r>
          </a:p>
        </p:txBody>
      </p:sp>
      <p:sp>
        <p:nvSpPr>
          <p:cNvPr id="15363" name="Rectangle 3"/>
          <p:cNvSpPr>
            <a:spLocks noGrp="1" noChangeArrowheads="1"/>
          </p:cNvSpPr>
          <p:nvPr>
            <p:ph type="body" idx="1"/>
          </p:nvPr>
        </p:nvSpPr>
        <p:spPr/>
        <p:txBody>
          <a:bodyPr/>
          <a:lstStyle/>
          <a:p>
            <a:pPr>
              <a:lnSpc>
                <a:spcPct val="90000"/>
              </a:lnSpc>
              <a:buFontTx/>
              <a:buNone/>
            </a:pPr>
            <a:r>
              <a:rPr lang="en-US"/>
              <a:t>(</a:t>
            </a:r>
            <a:r>
              <a:rPr lang="en-US" i="1"/>
              <a:t>TypeName</a:t>
            </a:r>
            <a:r>
              <a:rPr lang="en-US"/>
              <a:t>) </a:t>
            </a:r>
            <a:r>
              <a:rPr lang="en-US" i="1"/>
              <a:t>expression</a:t>
            </a:r>
          </a:p>
          <a:p>
            <a:pPr lvl="1">
              <a:lnSpc>
                <a:spcPct val="90000"/>
              </a:lnSpc>
              <a:buFontTx/>
              <a:buNone/>
            </a:pPr>
            <a:r>
              <a:rPr lang="en-US"/>
              <a:t>conversion forces expression value from current type to the provided type</a:t>
            </a:r>
          </a:p>
          <a:p>
            <a:pPr lvl="2">
              <a:lnSpc>
                <a:spcPct val="90000"/>
              </a:lnSpc>
              <a:buFontTx/>
              <a:buNone/>
            </a:pPr>
            <a:r>
              <a:rPr lang="en-US"/>
              <a:t>example: (float) 5  results in 5.0</a:t>
            </a:r>
          </a:p>
          <a:p>
            <a:pPr lvl="1">
              <a:lnSpc>
                <a:spcPct val="90000"/>
              </a:lnSpc>
              <a:buFontTx/>
              <a:buNone/>
            </a:pPr>
            <a:r>
              <a:rPr lang="en-US"/>
              <a:t>especially useful for division</a:t>
            </a:r>
          </a:p>
          <a:p>
            <a:pPr lvl="1">
              <a:lnSpc>
                <a:spcPct val="90000"/>
              </a:lnSpc>
              <a:buFontTx/>
              <a:buNone/>
            </a:pPr>
            <a:r>
              <a:rPr lang="en-US"/>
              <a:t>example: </a:t>
            </a:r>
          </a:p>
          <a:p>
            <a:pPr lvl="2">
              <a:lnSpc>
                <a:spcPct val="90000"/>
              </a:lnSpc>
              <a:buFontTx/>
              <a:buNone/>
            </a:pPr>
            <a:r>
              <a:rPr lang="en-US"/>
              <a:t>totalScore, totalGrades (ints)</a:t>
            </a:r>
          </a:p>
          <a:p>
            <a:pPr lvl="2">
              <a:lnSpc>
                <a:spcPct val="90000"/>
              </a:lnSpc>
              <a:buFontTx/>
              <a:buNone/>
            </a:pPr>
            <a:r>
              <a:rPr lang="en-US"/>
              <a:t>totalScore / totalGrades produces integer</a:t>
            </a:r>
          </a:p>
          <a:p>
            <a:pPr lvl="2">
              <a:lnSpc>
                <a:spcPct val="90000"/>
              </a:lnSpc>
              <a:buFontTx/>
              <a:buNone/>
            </a:pPr>
            <a:r>
              <a:rPr lang="en-US"/>
              <a:t>(float) totalScore / totalGrades casts totalScore to a floating point number, then division occurs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Prefix Increment, Decrement</a:t>
            </a:r>
          </a:p>
        </p:txBody>
      </p:sp>
      <p:sp>
        <p:nvSpPr>
          <p:cNvPr id="14339" name="Rectangle 3"/>
          <p:cNvSpPr>
            <a:spLocks noGrp="1" noChangeArrowheads="1"/>
          </p:cNvSpPr>
          <p:nvPr>
            <p:ph type="body" idx="1"/>
          </p:nvPr>
        </p:nvSpPr>
        <p:spPr/>
        <p:txBody>
          <a:bodyPr/>
          <a:lstStyle/>
          <a:p>
            <a:pPr>
              <a:buFontTx/>
              <a:buNone/>
            </a:pPr>
            <a:r>
              <a:rPr lang="en-US" i="1"/>
              <a:t>++variable</a:t>
            </a:r>
            <a:r>
              <a:rPr lang="en-US"/>
              <a:t>  - prefix increment</a:t>
            </a:r>
          </a:p>
          <a:p>
            <a:pPr>
              <a:buFontTx/>
              <a:buNone/>
            </a:pPr>
            <a:r>
              <a:rPr lang="en-US" i="1"/>
              <a:t>--variable</a:t>
            </a:r>
            <a:r>
              <a:rPr lang="en-US"/>
              <a:t>  - prefix decrement</a:t>
            </a:r>
          </a:p>
          <a:p>
            <a:pPr lvl="1">
              <a:buFontTx/>
              <a:buNone/>
            </a:pPr>
            <a:r>
              <a:rPr lang="en-US"/>
              <a:t>prefix unary operators</a:t>
            </a:r>
          </a:p>
          <a:p>
            <a:pPr lvl="1">
              <a:buFontTx/>
              <a:buNone/>
            </a:pPr>
            <a:r>
              <a:rPr lang="en-US"/>
              <a:t>example: ++x is a shorthand for</a:t>
            </a:r>
          </a:p>
          <a:p>
            <a:pPr lvl="1">
              <a:buFontTx/>
              <a:buNone/>
            </a:pPr>
            <a:r>
              <a:rPr lang="en-US"/>
              <a:t>  x = x + 1</a:t>
            </a:r>
          </a:p>
          <a:p>
            <a:pPr lvl="1">
              <a:buFontTx/>
              <a:buNone/>
            </a:pPr>
            <a:r>
              <a:rPr lang="en-US"/>
              <a:t>similarly --x is a shorthand for x = x - 1</a:t>
            </a:r>
          </a:p>
          <a:p>
            <a:pPr lvl="1">
              <a:buFontTx/>
              <a:buNone/>
            </a:pPr>
            <a:r>
              <a:rPr lang="en-US"/>
              <a:t>apply to integral values (char, int)</a:t>
            </a:r>
          </a:p>
          <a:p>
            <a:pPr lvl="1">
              <a:buFontTx/>
              <a:buNone/>
            </a:pPr>
            <a:r>
              <a:rPr lang="en-US"/>
              <a:t>have side effect of changing value of variable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Postfix Increment, Decrement</a:t>
            </a:r>
          </a:p>
        </p:txBody>
      </p:sp>
      <p:sp>
        <p:nvSpPr>
          <p:cNvPr id="16387" name="Rectangle 3"/>
          <p:cNvSpPr>
            <a:spLocks noGrp="1" noChangeArrowheads="1"/>
          </p:cNvSpPr>
          <p:nvPr>
            <p:ph type="body" idx="1"/>
          </p:nvPr>
        </p:nvSpPr>
        <p:spPr/>
        <p:txBody>
          <a:bodyPr/>
          <a:lstStyle/>
          <a:p>
            <a:pPr>
              <a:lnSpc>
                <a:spcPct val="80000"/>
              </a:lnSpc>
              <a:buFontTx/>
              <a:buNone/>
            </a:pPr>
            <a:r>
              <a:rPr lang="en-US" i="1"/>
              <a:t>variable++</a:t>
            </a:r>
            <a:r>
              <a:rPr lang="en-US"/>
              <a:t>  - postfix increment</a:t>
            </a:r>
          </a:p>
          <a:p>
            <a:pPr>
              <a:lnSpc>
                <a:spcPct val="80000"/>
              </a:lnSpc>
              <a:buFontTx/>
              <a:buNone/>
            </a:pPr>
            <a:r>
              <a:rPr lang="en-US" i="1"/>
              <a:t>variable--</a:t>
            </a:r>
            <a:r>
              <a:rPr lang="en-US"/>
              <a:t>  - postfix decrement</a:t>
            </a:r>
          </a:p>
          <a:p>
            <a:pPr lvl="1">
              <a:lnSpc>
                <a:spcPct val="80000"/>
              </a:lnSpc>
              <a:buFontTx/>
              <a:buNone/>
            </a:pPr>
            <a:r>
              <a:rPr lang="en-US"/>
              <a:t>postfix unary operators</a:t>
            </a:r>
          </a:p>
          <a:p>
            <a:pPr lvl="1">
              <a:lnSpc>
                <a:spcPct val="80000"/>
              </a:lnSpc>
              <a:buFontTx/>
              <a:buNone/>
            </a:pPr>
            <a:r>
              <a:rPr lang="en-US"/>
              <a:t>similar to prefix versions BUT different in the value they produce</a:t>
            </a:r>
          </a:p>
          <a:p>
            <a:pPr lvl="1">
              <a:lnSpc>
                <a:spcPct val="80000"/>
              </a:lnSpc>
              <a:buFontTx/>
              <a:buNone/>
            </a:pPr>
            <a:r>
              <a:rPr lang="en-US"/>
              <a:t>x++ is a shorthand for the statement x = x + 1 but the result of x++ is the value of x BEFORE the value is changed</a:t>
            </a:r>
          </a:p>
          <a:p>
            <a:pPr lvl="1">
              <a:lnSpc>
                <a:spcPct val="80000"/>
              </a:lnSpc>
              <a:buFontTx/>
              <a:buNone/>
            </a:pPr>
            <a:r>
              <a:rPr lang="en-US"/>
              <a:t>example: assume x is 8, x++ changes x to 9 but returns the value 8</a:t>
            </a:r>
          </a:p>
          <a:p>
            <a:pPr lvl="1">
              <a:lnSpc>
                <a:spcPct val="80000"/>
              </a:lnSpc>
              <a:buFontTx/>
              <a:buNone/>
            </a:pPr>
            <a:r>
              <a:rPr lang="en-US"/>
              <a:t>the postfix decrement operator works similarly</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Side Effects</a:t>
            </a:r>
          </a:p>
        </p:txBody>
      </p:sp>
      <p:sp>
        <p:nvSpPr>
          <p:cNvPr id="18435" name="Rectangle 3"/>
          <p:cNvSpPr>
            <a:spLocks noGrp="1" noChangeArrowheads="1"/>
          </p:cNvSpPr>
          <p:nvPr>
            <p:ph type="body" idx="1"/>
          </p:nvPr>
        </p:nvSpPr>
        <p:spPr/>
        <p:txBody>
          <a:bodyPr/>
          <a:lstStyle/>
          <a:p>
            <a:r>
              <a:rPr lang="en-US"/>
              <a:t>Certain operations not only produce values, but also perform other actions</a:t>
            </a:r>
          </a:p>
          <a:p>
            <a:pPr lvl="1"/>
            <a:r>
              <a:rPr lang="en-US"/>
              <a:t>assignment statements - change the value of variable on left-hand side of operator</a:t>
            </a:r>
          </a:p>
          <a:p>
            <a:pPr lvl="1"/>
            <a:r>
              <a:rPr lang="en-US"/>
              <a:t>scanf operator - returns a value (number of arguments read), but also changes variables in scanf expression</a:t>
            </a:r>
          </a:p>
          <a:p>
            <a:pPr lvl="2">
              <a:buFontTx/>
              <a:buNone/>
            </a:pPr>
            <a:r>
              <a:rPr lang="en-US"/>
              <a:t>example: scanf(“%d”,&amp;total) changes total</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Complex Expressions</a:t>
            </a:r>
          </a:p>
        </p:txBody>
      </p:sp>
      <p:sp>
        <p:nvSpPr>
          <p:cNvPr id="19459" name="Rectangle 3"/>
          <p:cNvSpPr>
            <a:spLocks noGrp="1" noChangeArrowheads="1"/>
          </p:cNvSpPr>
          <p:nvPr>
            <p:ph type="body" idx="1"/>
          </p:nvPr>
        </p:nvSpPr>
        <p:spPr/>
        <p:txBody>
          <a:bodyPr/>
          <a:lstStyle/>
          <a:p>
            <a:pPr>
              <a:lnSpc>
                <a:spcPct val="90000"/>
              </a:lnSpc>
            </a:pPr>
            <a:r>
              <a:rPr lang="en-US"/>
              <a:t>Expressions can be composed to produce more complex expressions</a:t>
            </a:r>
          </a:p>
          <a:p>
            <a:pPr lvl="1">
              <a:lnSpc>
                <a:spcPct val="90000"/>
              </a:lnSpc>
              <a:buFontTx/>
              <a:buNone/>
            </a:pPr>
            <a:r>
              <a:rPr lang="en-US"/>
              <a:t>operand of expression can be an expression:</a:t>
            </a:r>
          </a:p>
          <a:p>
            <a:pPr lvl="1">
              <a:lnSpc>
                <a:spcPct val="90000"/>
              </a:lnSpc>
              <a:buFontTx/>
              <a:buNone/>
            </a:pPr>
            <a:r>
              <a:rPr lang="en-US"/>
              <a:t>total = totalSale + TAXRATE * totalSale</a:t>
            </a:r>
          </a:p>
          <a:p>
            <a:pPr lvl="1">
              <a:lnSpc>
                <a:spcPct val="90000"/>
              </a:lnSpc>
              <a:buFontTx/>
              <a:buNone/>
            </a:pPr>
            <a:r>
              <a:rPr lang="en-US"/>
              <a:t>three operators, =, +, *, how is this expression resolved??</a:t>
            </a:r>
          </a:p>
          <a:p>
            <a:pPr lvl="1">
              <a:lnSpc>
                <a:spcPct val="90000"/>
              </a:lnSpc>
              <a:buFontTx/>
              <a:buNone/>
            </a:pPr>
            <a:r>
              <a:rPr lang="en-US"/>
              <a:t>In C, TAXRATE * totalSale is calculated, then totalSale is added to this value, then this value is stored in total</a:t>
            </a:r>
          </a:p>
          <a:p>
            <a:pPr lvl="1">
              <a:lnSpc>
                <a:spcPct val="90000"/>
              </a:lnSpc>
              <a:buFontTx/>
              <a:buNone/>
            </a:pPr>
            <a:r>
              <a:rPr lang="en-US"/>
              <a:t>But why??</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Resolving Complex Expressions</a:t>
            </a:r>
          </a:p>
        </p:txBody>
      </p:sp>
      <p:sp>
        <p:nvSpPr>
          <p:cNvPr id="20483" name="Rectangle 3"/>
          <p:cNvSpPr>
            <a:spLocks noGrp="1" noChangeArrowheads="1"/>
          </p:cNvSpPr>
          <p:nvPr>
            <p:ph type="body" idx="1"/>
          </p:nvPr>
        </p:nvSpPr>
        <p:spPr/>
        <p:txBody>
          <a:bodyPr/>
          <a:lstStyle/>
          <a:p>
            <a:r>
              <a:rPr lang="en-US"/>
              <a:t>C has precedence, associativity rules it uses to determine the order operators are evaluated in</a:t>
            </a:r>
          </a:p>
          <a:p>
            <a:r>
              <a:rPr lang="en-US"/>
              <a:t>Precedence: some operators are executed before others</a:t>
            </a:r>
          </a:p>
          <a:p>
            <a:r>
              <a:rPr lang="en-US"/>
              <a:t>Associativity: when more than one operator in an expression has the same precedence then associativity rules are used to order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lstStyle/>
          <a:p>
            <a:pPr algn="ctr">
              <a:defRPr/>
            </a:pPr>
            <a:r>
              <a:rPr lang="en-IN" sz="4000" dirty="0" smtClean="0"/>
              <a:t>Algorithms</a:t>
            </a:r>
            <a:endParaRPr lang="en-IN" sz="4000" dirty="0"/>
          </a:p>
        </p:txBody>
      </p:sp>
      <p:sp>
        <p:nvSpPr>
          <p:cNvPr id="12291" name="Content Placeholder 2"/>
          <p:cNvSpPr>
            <a:spLocks noGrp="1"/>
          </p:cNvSpPr>
          <p:nvPr>
            <p:ph idx="1"/>
          </p:nvPr>
        </p:nvSpPr>
        <p:spPr>
          <a:xfrm>
            <a:off x="900113" y="1773238"/>
            <a:ext cx="7542212" cy="4068762"/>
          </a:xfrm>
        </p:spPr>
        <p:txBody>
          <a:bodyPr/>
          <a:lstStyle/>
          <a:p>
            <a:r>
              <a:rPr lang="en-IN" sz="2400" smtClean="0"/>
              <a:t>To solve any problem a plan is needed. This plan is a procedure to solve the problem in question. </a:t>
            </a:r>
          </a:p>
          <a:p>
            <a:r>
              <a:rPr lang="en-IN" sz="2400" smtClean="0"/>
              <a:t>The procedure has to be based on definite reasoning and logic to obtain a result.</a:t>
            </a:r>
          </a:p>
          <a:p>
            <a:r>
              <a:rPr lang="en-IN" sz="2400" smtClean="0"/>
              <a:t>A well-designed algorithm will always provide an answer; it may not be the desired answer but there will be an answer.</a:t>
            </a:r>
          </a:p>
          <a:p>
            <a:r>
              <a:rPr lang="en-IN" sz="2400" smtClean="0"/>
              <a:t>A well-designed algorithm is also guaranteed to terminate.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Operator Precedence</a:t>
            </a:r>
          </a:p>
        </p:txBody>
      </p:sp>
      <p:sp>
        <p:nvSpPr>
          <p:cNvPr id="21507" name="Rectangle 3"/>
          <p:cNvSpPr>
            <a:spLocks noGrp="1" noChangeArrowheads="1"/>
          </p:cNvSpPr>
          <p:nvPr>
            <p:ph type="body" idx="1"/>
          </p:nvPr>
        </p:nvSpPr>
        <p:spPr/>
        <p:txBody>
          <a:bodyPr/>
          <a:lstStyle/>
          <a:p>
            <a:pPr lvl="1">
              <a:buFontTx/>
              <a:buNone/>
            </a:pPr>
            <a:r>
              <a:rPr lang="en-US"/>
              <a:t>18: Identifier, Constant, Parenthesized Expression</a:t>
            </a:r>
          </a:p>
          <a:p>
            <a:pPr lvl="1">
              <a:buFontTx/>
              <a:buNone/>
            </a:pPr>
            <a:r>
              <a:rPr lang="en-US"/>
              <a:t>17: Function call</a:t>
            </a:r>
          </a:p>
          <a:p>
            <a:pPr lvl="1">
              <a:buFontTx/>
              <a:buNone/>
            </a:pPr>
            <a:r>
              <a:rPr lang="en-US"/>
              <a:t>16: Postfix increment/decrement, </a:t>
            </a:r>
          </a:p>
          <a:p>
            <a:pPr lvl="1">
              <a:buFontTx/>
              <a:buNone/>
            </a:pPr>
            <a:r>
              <a:rPr lang="en-US"/>
              <a:t>15: Prefix increment/decrement, sizeof, unary +, unary -</a:t>
            </a:r>
          </a:p>
          <a:p>
            <a:pPr lvl="1">
              <a:buFontTx/>
              <a:buNone/>
            </a:pPr>
            <a:r>
              <a:rPr lang="en-US"/>
              <a:t>14: (Type) - cast operator</a:t>
            </a:r>
          </a:p>
          <a:p>
            <a:pPr lvl="1">
              <a:buFontTx/>
              <a:buNone/>
            </a:pPr>
            <a:r>
              <a:rPr lang="en-US"/>
              <a:t>13: * / %</a:t>
            </a:r>
          </a:p>
          <a:p>
            <a:pPr lvl="1">
              <a:buFontTx/>
              <a:buNone/>
            </a:pPr>
            <a:r>
              <a:rPr lang="en-US"/>
              <a:t>12: + -</a:t>
            </a:r>
          </a:p>
          <a:p>
            <a:pPr lvl="1">
              <a:buFontTx/>
              <a:buNone/>
            </a:pPr>
            <a:r>
              <a:rPr lang="en-US"/>
              <a:t>2: =  +=  -=  *=  /=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Using Operator Precedence</a:t>
            </a:r>
          </a:p>
        </p:txBody>
      </p:sp>
      <p:sp>
        <p:nvSpPr>
          <p:cNvPr id="25603" name="Rectangle 3"/>
          <p:cNvSpPr>
            <a:spLocks noGrp="1" noChangeArrowheads="1"/>
          </p:cNvSpPr>
          <p:nvPr>
            <p:ph type="body" idx="1"/>
          </p:nvPr>
        </p:nvSpPr>
        <p:spPr>
          <a:xfrm>
            <a:off x="685800" y="1981200"/>
            <a:ext cx="8077200" cy="4114800"/>
          </a:xfrm>
        </p:spPr>
        <p:txBody>
          <a:bodyPr/>
          <a:lstStyle/>
          <a:p>
            <a:pPr>
              <a:buFontTx/>
              <a:buNone/>
            </a:pPr>
            <a:r>
              <a:rPr lang="en-US"/>
              <a:t>Example: </a:t>
            </a:r>
          </a:p>
          <a:p>
            <a:pPr lvl="1">
              <a:buFontTx/>
              <a:buNone/>
            </a:pPr>
            <a:r>
              <a:rPr lang="en-US"/>
              <a:t>total = totalSale + TAXRATE * totalSale</a:t>
            </a:r>
          </a:p>
          <a:p>
            <a:pPr lvl="1">
              <a:buFontTx/>
              <a:buNone/>
            </a:pPr>
            <a:r>
              <a:rPr lang="en-US"/>
              <a:t>* has highest precedence, so TAXRATE * totalSale is calculated first</a:t>
            </a:r>
          </a:p>
          <a:p>
            <a:pPr lvl="1">
              <a:buFontTx/>
              <a:buNone/>
            </a:pPr>
            <a:r>
              <a:rPr lang="en-US"/>
              <a:t>+ has next highest precedence, so the result of TAXRATE * totalSale is added to totalSale</a:t>
            </a:r>
          </a:p>
          <a:p>
            <a:pPr lvl="1">
              <a:buFontTx/>
              <a:buNone/>
            </a:pPr>
            <a:r>
              <a:rPr lang="en-US"/>
              <a:t>= has the lowest precedence, so the value calculated in the previous operations is stored in total</a:t>
            </a:r>
          </a:p>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Parenthesized Expressions</a:t>
            </a:r>
          </a:p>
        </p:txBody>
      </p:sp>
      <p:sp>
        <p:nvSpPr>
          <p:cNvPr id="26627" name="Rectangle 3"/>
          <p:cNvSpPr>
            <a:spLocks noGrp="1" noChangeArrowheads="1"/>
          </p:cNvSpPr>
          <p:nvPr>
            <p:ph type="body" idx="1"/>
          </p:nvPr>
        </p:nvSpPr>
        <p:spPr>
          <a:xfrm>
            <a:off x="685800" y="1981200"/>
            <a:ext cx="8077200" cy="4114800"/>
          </a:xfrm>
        </p:spPr>
        <p:txBody>
          <a:bodyPr/>
          <a:lstStyle/>
          <a:p>
            <a:r>
              <a:rPr lang="en-US"/>
              <a:t>What if the precedence order is not what you want?</a:t>
            </a:r>
          </a:p>
          <a:p>
            <a:pPr lvl="1">
              <a:buFontTx/>
              <a:buNone/>
            </a:pPr>
            <a:r>
              <a:rPr lang="en-US"/>
              <a:t>example: sale1 + sale2 * TAXRATE</a:t>
            </a:r>
          </a:p>
          <a:p>
            <a:pPr lvl="1">
              <a:buFontTx/>
              <a:buNone/>
            </a:pPr>
            <a:r>
              <a:rPr lang="en-US"/>
              <a:t>in this case the multiplication would happen first, but you might want the addition first</a:t>
            </a:r>
          </a:p>
          <a:p>
            <a:pPr lvl="1">
              <a:buFontTx/>
              <a:buNone/>
            </a:pPr>
            <a:r>
              <a:rPr lang="en-US"/>
              <a:t>answer: parenthesize the expressions you want to happen first</a:t>
            </a:r>
          </a:p>
          <a:p>
            <a:pPr lvl="1">
              <a:buFontTx/>
              <a:buNone/>
            </a:pPr>
            <a:r>
              <a:rPr lang="en-US"/>
              <a:t>result: (sale1 + sale2) * TAXRATE</a:t>
            </a:r>
          </a:p>
          <a:p>
            <a:pPr lvl="1">
              <a:buFontTx/>
              <a:buNone/>
            </a:pPr>
            <a:r>
              <a:rPr lang="en-US"/>
              <a:t>parenthesized expressions have highest precedence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Programming Tip: Parenthesizing</a:t>
            </a:r>
          </a:p>
        </p:txBody>
      </p:sp>
      <p:sp>
        <p:nvSpPr>
          <p:cNvPr id="27651" name="Rectangle 3"/>
          <p:cNvSpPr>
            <a:spLocks noGrp="1" noChangeArrowheads="1"/>
          </p:cNvSpPr>
          <p:nvPr>
            <p:ph type="body" idx="1"/>
          </p:nvPr>
        </p:nvSpPr>
        <p:spPr/>
        <p:txBody>
          <a:bodyPr/>
          <a:lstStyle/>
          <a:p>
            <a:r>
              <a:rPr lang="en-US"/>
              <a:t>Does not hurt to include parentheses for all expressions</a:t>
            </a:r>
          </a:p>
          <a:p>
            <a:r>
              <a:rPr lang="en-US"/>
              <a:t>Thus you can guarantee the order of evaluation</a:t>
            </a:r>
          </a:p>
          <a:p>
            <a:pPr lvl="1">
              <a:buFontTx/>
              <a:buNone/>
            </a:pPr>
            <a:r>
              <a:rPr lang="en-US"/>
              <a:t>Example:</a:t>
            </a:r>
          </a:p>
          <a:p>
            <a:pPr lvl="2">
              <a:buFontTx/>
              <a:buNone/>
            </a:pPr>
            <a:r>
              <a:rPr lang="en-US"/>
              <a:t>total = totalSale + TAXRATE * totalSale</a:t>
            </a:r>
          </a:p>
          <a:p>
            <a:pPr lvl="2">
              <a:buFontTx/>
              <a:buNone/>
            </a:pPr>
            <a:r>
              <a:rPr lang="en-US"/>
              <a:t>becomes</a:t>
            </a:r>
          </a:p>
          <a:p>
            <a:pPr lvl="2">
              <a:buFontTx/>
              <a:buNone/>
            </a:pPr>
            <a:r>
              <a:rPr lang="en-US"/>
              <a:t>total = (totalSale + (TAXRATE * totalSale))</a:t>
            </a:r>
          </a:p>
          <a:p>
            <a:pPr lvl="1">
              <a:buFontTx/>
              <a:buNone/>
            </a:pP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Associativity</a:t>
            </a:r>
          </a:p>
        </p:txBody>
      </p:sp>
      <p:sp>
        <p:nvSpPr>
          <p:cNvPr id="28675" name="Rectangle 3"/>
          <p:cNvSpPr>
            <a:spLocks noGrp="1" noChangeArrowheads="1"/>
          </p:cNvSpPr>
          <p:nvPr>
            <p:ph type="body" idx="1"/>
          </p:nvPr>
        </p:nvSpPr>
        <p:spPr/>
        <p:txBody>
          <a:bodyPr/>
          <a:lstStyle/>
          <a:p>
            <a:pPr>
              <a:lnSpc>
                <a:spcPct val="90000"/>
              </a:lnSpc>
              <a:buFontTx/>
              <a:buNone/>
            </a:pPr>
            <a:r>
              <a:rPr lang="en-US"/>
              <a:t>Rules determining how to evaluate expressions containing more than one operator with the same precedence</a:t>
            </a:r>
          </a:p>
          <a:p>
            <a:pPr lvl="1">
              <a:lnSpc>
                <a:spcPct val="90000"/>
              </a:lnSpc>
              <a:buFontTx/>
              <a:buNone/>
            </a:pPr>
            <a:r>
              <a:rPr lang="en-US"/>
              <a:t>example: is 5 - 4 - 3 ((5 - 4) - 3) or (5 - (4 - 3))</a:t>
            </a:r>
          </a:p>
          <a:p>
            <a:pPr lvl="1">
              <a:lnSpc>
                <a:spcPct val="90000"/>
              </a:lnSpc>
              <a:buFontTx/>
              <a:buNone/>
            </a:pPr>
            <a:r>
              <a:rPr lang="en-US"/>
              <a:t>its important because the values may differ (e.g.,  -2 or 4 for the above possibilities)</a:t>
            </a:r>
          </a:p>
          <a:p>
            <a:pPr>
              <a:lnSpc>
                <a:spcPct val="90000"/>
              </a:lnSpc>
              <a:buFontTx/>
              <a:buNone/>
            </a:pPr>
            <a:r>
              <a:rPr lang="en-US"/>
              <a:t>Left associativity: operators are evaluated left to right</a:t>
            </a:r>
          </a:p>
          <a:p>
            <a:pPr>
              <a:lnSpc>
                <a:spcPct val="90000"/>
              </a:lnSpc>
              <a:buFontTx/>
              <a:buNone/>
            </a:pPr>
            <a:r>
              <a:rPr lang="en-US"/>
              <a:t>Right associativity: evaluated right to left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Operator Associativity</a:t>
            </a:r>
          </a:p>
        </p:txBody>
      </p:sp>
      <p:sp>
        <p:nvSpPr>
          <p:cNvPr id="29699" name="Rectangle 3"/>
          <p:cNvSpPr>
            <a:spLocks noGrp="1" noChangeArrowheads="1"/>
          </p:cNvSpPr>
          <p:nvPr>
            <p:ph type="body" idx="1"/>
          </p:nvPr>
        </p:nvSpPr>
        <p:spPr/>
        <p:txBody>
          <a:bodyPr/>
          <a:lstStyle/>
          <a:p>
            <a:pPr lvl="1">
              <a:buFontTx/>
              <a:buNone/>
            </a:pPr>
            <a:r>
              <a:rPr lang="en-US"/>
              <a:t>18: Identifier, Constant, Parenthesized Expression</a:t>
            </a:r>
          </a:p>
          <a:p>
            <a:pPr lvl="1">
              <a:buFontTx/>
              <a:buNone/>
            </a:pPr>
            <a:r>
              <a:rPr lang="en-US"/>
              <a:t>17: Function call </a:t>
            </a:r>
            <a:r>
              <a:rPr lang="en-US" i="1"/>
              <a:t>(LEFT)</a:t>
            </a:r>
            <a:endParaRPr lang="en-US"/>
          </a:p>
          <a:p>
            <a:pPr lvl="1">
              <a:buFontTx/>
              <a:buNone/>
            </a:pPr>
            <a:r>
              <a:rPr lang="en-US"/>
              <a:t>16: Postfix increment/decrement </a:t>
            </a:r>
            <a:r>
              <a:rPr lang="en-US" i="1"/>
              <a:t>(LEFT)</a:t>
            </a:r>
            <a:endParaRPr lang="en-US"/>
          </a:p>
          <a:p>
            <a:pPr lvl="1">
              <a:buFontTx/>
              <a:buNone/>
            </a:pPr>
            <a:r>
              <a:rPr lang="en-US"/>
              <a:t>15: Prefix increment/decrement, sizeof, unary +, unary - </a:t>
            </a:r>
            <a:r>
              <a:rPr lang="en-US" i="1"/>
              <a:t>(RIGHT)</a:t>
            </a:r>
            <a:endParaRPr lang="en-US"/>
          </a:p>
          <a:p>
            <a:pPr lvl="1">
              <a:buFontTx/>
              <a:buNone/>
            </a:pPr>
            <a:r>
              <a:rPr lang="en-US"/>
              <a:t>14: (Type) - cast operator </a:t>
            </a:r>
            <a:r>
              <a:rPr lang="en-US" i="1"/>
              <a:t>(RIGHT)</a:t>
            </a:r>
            <a:endParaRPr lang="en-US"/>
          </a:p>
          <a:p>
            <a:pPr lvl="1">
              <a:buFontTx/>
              <a:buNone/>
            </a:pPr>
            <a:r>
              <a:rPr lang="en-US"/>
              <a:t>13: * / % </a:t>
            </a:r>
            <a:r>
              <a:rPr lang="en-US" i="1"/>
              <a:t>(LEFT)</a:t>
            </a:r>
            <a:endParaRPr lang="en-US"/>
          </a:p>
          <a:p>
            <a:pPr lvl="1">
              <a:buFontTx/>
              <a:buNone/>
            </a:pPr>
            <a:r>
              <a:rPr lang="en-US"/>
              <a:t>12: + - </a:t>
            </a:r>
            <a:r>
              <a:rPr lang="en-US" i="1"/>
              <a:t>(LEFT)</a:t>
            </a:r>
            <a:endParaRPr lang="en-US"/>
          </a:p>
          <a:p>
            <a:pPr lvl="1">
              <a:buFontTx/>
              <a:buNone/>
            </a:pPr>
            <a:r>
              <a:rPr lang="en-US"/>
              <a:t>2: =  +=  -=  *=  /=  %= </a:t>
            </a:r>
            <a:r>
              <a:rPr lang="en-US" i="1"/>
              <a:t>(RIGHT)</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Using Operator Associativity</a:t>
            </a:r>
          </a:p>
        </p:txBody>
      </p:sp>
      <p:sp>
        <p:nvSpPr>
          <p:cNvPr id="30723" name="Rectangle 3"/>
          <p:cNvSpPr>
            <a:spLocks noGrp="1" noChangeArrowheads="1"/>
          </p:cNvSpPr>
          <p:nvPr>
            <p:ph type="body" idx="1"/>
          </p:nvPr>
        </p:nvSpPr>
        <p:spPr/>
        <p:txBody>
          <a:bodyPr/>
          <a:lstStyle/>
          <a:p>
            <a:r>
              <a:rPr lang="en-US"/>
              <a:t>Evaluate operators by precedence</a:t>
            </a:r>
          </a:p>
          <a:p>
            <a:r>
              <a:rPr lang="en-US"/>
              <a:t>When evaluating operators with the same precedence, consult associativity rules</a:t>
            </a:r>
          </a:p>
          <a:p>
            <a:pPr lvl="1">
              <a:buFontTx/>
              <a:buNone/>
            </a:pPr>
            <a:r>
              <a:rPr lang="en-US"/>
              <a:t>example: 5 - 4 - 3, two - operators, so associativity (left) is used</a:t>
            </a:r>
          </a:p>
          <a:p>
            <a:pPr lvl="1">
              <a:buFontTx/>
              <a:buNone/>
            </a:pPr>
            <a:r>
              <a:rPr lang="en-US"/>
              <a:t>5 - 4 - 3 evaluates to ((5 - 4) - 3) or -2</a:t>
            </a:r>
          </a:p>
          <a:p>
            <a:r>
              <a:rPr lang="en-US"/>
              <a:t>Again, use parentheses to make sure things are evaluated the way you expect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Composing Assignments</a:t>
            </a:r>
          </a:p>
        </p:txBody>
      </p:sp>
      <p:sp>
        <p:nvSpPr>
          <p:cNvPr id="31747" name="Rectangle 3"/>
          <p:cNvSpPr>
            <a:spLocks noGrp="1" noChangeArrowheads="1"/>
          </p:cNvSpPr>
          <p:nvPr>
            <p:ph type="body" idx="1"/>
          </p:nvPr>
        </p:nvSpPr>
        <p:spPr/>
        <p:txBody>
          <a:bodyPr/>
          <a:lstStyle/>
          <a:p>
            <a:pPr>
              <a:buFontTx/>
              <a:buNone/>
            </a:pPr>
            <a:r>
              <a:rPr lang="en-US"/>
              <a:t>Example:</a:t>
            </a:r>
          </a:p>
          <a:p>
            <a:pPr lvl="1">
              <a:buFontTx/>
              <a:buNone/>
            </a:pPr>
            <a:r>
              <a:rPr lang="en-US"/>
              <a:t>x = y = 3      (x = (y = 3)) with Right associativity</a:t>
            </a:r>
          </a:p>
          <a:p>
            <a:pPr lvl="1">
              <a:buFontTx/>
              <a:buNone/>
            </a:pPr>
            <a:r>
              <a:rPr lang="en-US"/>
              <a:t>Ok to do, but better to avoid</a:t>
            </a:r>
          </a:p>
          <a:p>
            <a:pPr>
              <a:buFontTx/>
              <a:buNone/>
            </a:pPr>
            <a:r>
              <a:rPr lang="en-US"/>
              <a:t>Example:</a:t>
            </a:r>
          </a:p>
          <a:p>
            <a:pPr lvl="1">
              <a:buFontTx/>
              <a:buNone/>
            </a:pPr>
            <a:r>
              <a:rPr lang="en-US"/>
              <a:t>x is 4, what is the result of   x = y = x + 3 ?</a:t>
            </a:r>
          </a:p>
          <a:p>
            <a:pPr lvl="1">
              <a:buFontTx/>
              <a:buNone/>
            </a:pPr>
            <a:r>
              <a:rPr lang="en-US"/>
              <a:t>x + 3 evaluated (producing 7), this value stored to y, then the result stored back to x</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Multiple Assignments</a:t>
            </a:r>
          </a:p>
        </p:txBody>
      </p:sp>
      <p:sp>
        <p:nvSpPr>
          <p:cNvPr id="32771" name="Rectangle 3"/>
          <p:cNvSpPr>
            <a:spLocks noGrp="1" noChangeArrowheads="1"/>
          </p:cNvSpPr>
          <p:nvPr>
            <p:ph type="body" idx="1"/>
          </p:nvPr>
        </p:nvSpPr>
        <p:spPr/>
        <p:txBody>
          <a:bodyPr/>
          <a:lstStyle/>
          <a:p>
            <a:r>
              <a:rPr lang="en-US"/>
              <a:t>In ANSI C, changing a variable multiple times in the same expression produces an undefined result</a:t>
            </a:r>
          </a:p>
          <a:p>
            <a:pPr lvl="1">
              <a:buFontTx/>
              <a:buNone/>
            </a:pPr>
            <a:r>
              <a:rPr lang="en-US"/>
              <a:t>example: (b-- + b--)</a:t>
            </a:r>
          </a:p>
          <a:p>
            <a:pPr lvl="1">
              <a:buFontTx/>
              <a:buNone/>
            </a:pPr>
            <a:r>
              <a:rPr lang="en-US"/>
              <a:t>is undefined, C may execute both b-- operators together, the left b-- first, or the right b-- first</a:t>
            </a:r>
          </a:p>
          <a:p>
            <a:pPr lvl="1">
              <a:buFontTx/>
              <a:buNone/>
            </a:pPr>
            <a:r>
              <a:rPr lang="en-US"/>
              <a:t>solution: better not to do it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Statements</a:t>
            </a:r>
          </a:p>
        </p:txBody>
      </p:sp>
      <p:sp>
        <p:nvSpPr>
          <p:cNvPr id="33795" name="Rectangle 3"/>
          <p:cNvSpPr>
            <a:spLocks noGrp="1" noChangeArrowheads="1"/>
          </p:cNvSpPr>
          <p:nvPr>
            <p:ph type="body" idx="1"/>
          </p:nvPr>
        </p:nvSpPr>
        <p:spPr/>
        <p:txBody>
          <a:bodyPr/>
          <a:lstStyle/>
          <a:p>
            <a:r>
              <a:rPr lang="en-US"/>
              <a:t>Programs consist of sequences of statements</a:t>
            </a:r>
          </a:p>
          <a:p>
            <a:r>
              <a:rPr lang="en-US"/>
              <a:t>Expressions can be used as part of various types of statements</a:t>
            </a:r>
          </a:p>
          <a:p>
            <a:r>
              <a:rPr lang="en-US"/>
              <a:t>Expressions can also be used as stand-alone statements</a:t>
            </a:r>
          </a:p>
          <a:p>
            <a:pPr lvl="1"/>
            <a:r>
              <a:rPr lang="en-US"/>
              <a:t>generally assignment expressions are issued as separate statements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76250"/>
            <a:ext cx="8183562" cy="1052513"/>
          </a:xfrm>
        </p:spPr>
        <p:txBody>
          <a:bodyPr/>
          <a:lstStyle/>
          <a:p>
            <a:pPr algn="ctr">
              <a:defRPr/>
            </a:pPr>
            <a:r>
              <a:rPr lang="en-IN" dirty="0" smtClean="0"/>
              <a:t>What is an Algorithm?</a:t>
            </a:r>
            <a:endParaRPr lang="en-IN" dirty="0"/>
          </a:p>
        </p:txBody>
      </p:sp>
      <p:sp>
        <p:nvSpPr>
          <p:cNvPr id="3" name="Content Placeholder 2"/>
          <p:cNvSpPr>
            <a:spLocks noGrp="1"/>
          </p:cNvSpPr>
          <p:nvPr>
            <p:ph idx="1"/>
          </p:nvPr>
        </p:nvSpPr>
        <p:spPr>
          <a:xfrm>
            <a:off x="611188" y="1628775"/>
            <a:ext cx="8183562" cy="4187825"/>
          </a:xfrm>
        </p:spPr>
        <p:txBody>
          <a:bodyPr>
            <a:normAutofit/>
          </a:bodyPr>
          <a:lstStyle/>
          <a:p>
            <a:pPr>
              <a:defRPr/>
            </a:pPr>
            <a:r>
              <a:rPr lang="en-IN" sz="2400" dirty="0" smtClean="0"/>
              <a:t>Computer scientist Niklaus Wirth stated that ,</a:t>
            </a:r>
            <a:br>
              <a:rPr lang="en-IN" sz="2400" dirty="0" smtClean="0"/>
            </a:br>
            <a:r>
              <a:rPr lang="en-IN" sz="2400" dirty="0" smtClean="0"/>
              <a:t>Program = Algorithms + Data</a:t>
            </a:r>
          </a:p>
          <a:p>
            <a:pPr marL="0" indent="0">
              <a:buFont typeface="Wingdings 2" pitchFamily="18" charset="2"/>
              <a:buNone/>
              <a:defRPr/>
            </a:pPr>
            <a:endParaRPr lang="en-IN" sz="2400" dirty="0" smtClean="0"/>
          </a:p>
          <a:p>
            <a:pPr>
              <a:defRPr/>
            </a:pPr>
            <a:r>
              <a:rPr lang="en-IN" sz="2400" dirty="0" smtClean="0"/>
              <a:t>An algorithm is a part of the plan for the computer program. In fact, an algorithm is ‘an effective procedure for solving a problem in a finite number of steps’. </a:t>
            </a:r>
          </a:p>
          <a:p>
            <a:pPr marL="0" indent="0">
              <a:buFont typeface="Wingdings 2" pitchFamily="18" charset="2"/>
              <a:buNone/>
              <a:defRPr/>
            </a:pPr>
            <a:endParaRPr lang="en-IN" sz="2400" dirty="0" smtClean="0"/>
          </a:p>
          <a:p>
            <a:pPr>
              <a:defRPr/>
            </a:pPr>
            <a:r>
              <a:rPr lang="en-IN" sz="2400" dirty="0" smtClean="0"/>
              <a:t>It is effective, which means that an answer is found and it has a finite number of steps.</a:t>
            </a:r>
          </a:p>
          <a:p>
            <a:pPr>
              <a:defRPr/>
            </a:pPr>
            <a:endParaRPr lang="en-IN" sz="24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Expression Statements</a:t>
            </a:r>
          </a:p>
        </p:txBody>
      </p:sp>
      <p:sp>
        <p:nvSpPr>
          <p:cNvPr id="34819" name="Rectangle 3"/>
          <p:cNvSpPr>
            <a:spLocks noGrp="1" noChangeArrowheads="1"/>
          </p:cNvSpPr>
          <p:nvPr>
            <p:ph type="body" idx="1"/>
          </p:nvPr>
        </p:nvSpPr>
        <p:spPr/>
        <p:txBody>
          <a:bodyPr/>
          <a:lstStyle/>
          <a:p>
            <a:pPr>
              <a:buFontTx/>
              <a:buNone/>
            </a:pPr>
            <a:r>
              <a:rPr lang="en-US"/>
              <a:t>Format: </a:t>
            </a:r>
            <a:r>
              <a:rPr lang="en-US" i="1"/>
              <a:t>Expression</a:t>
            </a:r>
            <a:r>
              <a:rPr lang="en-US"/>
              <a:t> ;</a:t>
            </a:r>
          </a:p>
          <a:p>
            <a:pPr lvl="1"/>
            <a:r>
              <a:rPr lang="en-US"/>
              <a:t>When the statement is reached in the program the expression is evaluated</a:t>
            </a:r>
          </a:p>
          <a:p>
            <a:pPr lvl="1"/>
            <a:r>
              <a:rPr lang="en-US"/>
              <a:t>Assignment statements cause side effects (change the value of variables)</a:t>
            </a:r>
          </a:p>
          <a:p>
            <a:pPr lvl="1"/>
            <a:r>
              <a:rPr lang="en-US"/>
              <a:t>printf and scanf are actually functions that we call (and produce values), so these are expression statements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Compound Statements</a:t>
            </a:r>
          </a:p>
        </p:txBody>
      </p:sp>
      <p:sp>
        <p:nvSpPr>
          <p:cNvPr id="35843" name="Rectangle 3"/>
          <p:cNvSpPr>
            <a:spLocks noGrp="1" noChangeArrowheads="1"/>
          </p:cNvSpPr>
          <p:nvPr>
            <p:ph type="body" idx="1"/>
          </p:nvPr>
        </p:nvSpPr>
        <p:spPr/>
        <p:txBody>
          <a:bodyPr/>
          <a:lstStyle/>
          <a:p>
            <a:pPr>
              <a:lnSpc>
                <a:spcPct val="80000"/>
              </a:lnSpc>
            </a:pPr>
            <a:r>
              <a:rPr lang="en-US"/>
              <a:t>A block of code containing zero or more statements</a:t>
            </a:r>
          </a:p>
          <a:p>
            <a:pPr>
              <a:lnSpc>
                <a:spcPct val="80000"/>
              </a:lnSpc>
            </a:pPr>
            <a:r>
              <a:rPr lang="en-US"/>
              <a:t>Contained between { and }</a:t>
            </a:r>
          </a:p>
          <a:p>
            <a:pPr>
              <a:lnSpc>
                <a:spcPct val="80000"/>
              </a:lnSpc>
            </a:pPr>
            <a:r>
              <a:rPr lang="en-US"/>
              <a:t>Format:</a:t>
            </a:r>
          </a:p>
          <a:p>
            <a:pPr lvl="1">
              <a:lnSpc>
                <a:spcPct val="80000"/>
              </a:lnSpc>
              <a:buFontTx/>
              <a:buNone/>
            </a:pPr>
            <a:r>
              <a:rPr lang="en-US"/>
              <a:t>{</a:t>
            </a:r>
          </a:p>
          <a:p>
            <a:pPr lvl="1">
              <a:lnSpc>
                <a:spcPct val="80000"/>
              </a:lnSpc>
              <a:buFontTx/>
              <a:buNone/>
            </a:pPr>
            <a:r>
              <a:rPr lang="en-US"/>
              <a:t>  </a:t>
            </a:r>
            <a:r>
              <a:rPr lang="en-US" i="1"/>
              <a:t>Local Declarations</a:t>
            </a:r>
            <a:endParaRPr lang="en-US"/>
          </a:p>
          <a:p>
            <a:pPr lvl="1">
              <a:lnSpc>
                <a:spcPct val="80000"/>
              </a:lnSpc>
              <a:buFontTx/>
              <a:buNone/>
            </a:pPr>
            <a:endParaRPr lang="en-US"/>
          </a:p>
          <a:p>
            <a:pPr lvl="1">
              <a:lnSpc>
                <a:spcPct val="80000"/>
              </a:lnSpc>
              <a:buFontTx/>
              <a:buNone/>
            </a:pPr>
            <a:r>
              <a:rPr lang="en-US"/>
              <a:t>  </a:t>
            </a:r>
            <a:r>
              <a:rPr lang="en-US" i="1"/>
              <a:t>Statements</a:t>
            </a:r>
            <a:endParaRPr lang="en-US"/>
          </a:p>
          <a:p>
            <a:pPr lvl="1">
              <a:lnSpc>
                <a:spcPct val="80000"/>
              </a:lnSpc>
              <a:buFontTx/>
              <a:buNone/>
            </a:pPr>
            <a:r>
              <a:rPr lang="en-US"/>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Compound Statements (cont)</a:t>
            </a:r>
          </a:p>
        </p:txBody>
      </p:sp>
      <p:sp>
        <p:nvSpPr>
          <p:cNvPr id="36867" name="Rectangle 3"/>
          <p:cNvSpPr>
            <a:spLocks noGrp="1" noChangeArrowheads="1"/>
          </p:cNvSpPr>
          <p:nvPr>
            <p:ph type="body" idx="1"/>
          </p:nvPr>
        </p:nvSpPr>
        <p:spPr/>
        <p:txBody>
          <a:bodyPr/>
          <a:lstStyle/>
          <a:p>
            <a:pPr>
              <a:lnSpc>
                <a:spcPct val="80000"/>
              </a:lnSpc>
            </a:pPr>
            <a:r>
              <a:rPr lang="en-US"/>
              <a:t>Example:</a:t>
            </a:r>
          </a:p>
          <a:p>
            <a:pPr lvl="1">
              <a:lnSpc>
                <a:spcPct val="80000"/>
              </a:lnSpc>
              <a:buFontTx/>
              <a:buNone/>
            </a:pPr>
            <a:r>
              <a:rPr lang="en-US"/>
              <a:t>{</a:t>
            </a:r>
          </a:p>
          <a:p>
            <a:pPr lvl="1">
              <a:lnSpc>
                <a:spcPct val="80000"/>
              </a:lnSpc>
              <a:buFontTx/>
              <a:buNone/>
            </a:pPr>
            <a:r>
              <a:rPr lang="en-US"/>
              <a:t>  int x; /* local declaration */</a:t>
            </a:r>
          </a:p>
          <a:p>
            <a:pPr lvl="1">
              <a:lnSpc>
                <a:spcPct val="80000"/>
              </a:lnSpc>
              <a:buFontTx/>
              <a:buNone/>
            </a:pPr>
            <a:endParaRPr lang="en-US"/>
          </a:p>
          <a:p>
            <a:pPr lvl="1">
              <a:lnSpc>
                <a:spcPct val="80000"/>
              </a:lnSpc>
              <a:buFontTx/>
              <a:buNone/>
            </a:pPr>
            <a:r>
              <a:rPr lang="en-US"/>
              <a:t>  x = 3; /* statements */</a:t>
            </a:r>
          </a:p>
          <a:p>
            <a:pPr lvl="1">
              <a:lnSpc>
                <a:spcPct val="80000"/>
              </a:lnSpc>
              <a:buFontTx/>
              <a:buNone/>
            </a:pPr>
            <a:r>
              <a:rPr lang="en-US"/>
              <a:t>  y = x + 4;</a:t>
            </a:r>
          </a:p>
          <a:p>
            <a:pPr lvl="1">
              <a:lnSpc>
                <a:spcPct val="80000"/>
              </a:lnSpc>
              <a:buFontTx/>
              <a:buNone/>
            </a:pPr>
            <a:r>
              <a:rPr lang="en-US"/>
              <a:t>  printf(“%d\n”,y);</a:t>
            </a:r>
          </a:p>
          <a:p>
            <a:pPr lvl="1">
              <a:lnSpc>
                <a:spcPct val="80000"/>
              </a:lnSpc>
              <a:buFontTx/>
              <a:buNone/>
            </a:pPr>
            <a:r>
              <a:rPr lang="en-US"/>
              <a:t>}</a:t>
            </a:r>
          </a:p>
          <a:p>
            <a:pPr>
              <a:lnSpc>
                <a:spcPct val="80000"/>
              </a:lnSpc>
            </a:pPr>
            <a:r>
              <a:rPr lang="en-US"/>
              <a:t>Block of statements treated as a unit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Compound Statements (cont)</a:t>
            </a:r>
          </a:p>
        </p:txBody>
      </p:sp>
      <p:sp>
        <p:nvSpPr>
          <p:cNvPr id="37891" name="Rectangle 3"/>
          <p:cNvSpPr>
            <a:spLocks noGrp="1" noChangeArrowheads="1"/>
          </p:cNvSpPr>
          <p:nvPr>
            <p:ph type="body" idx="1"/>
          </p:nvPr>
        </p:nvSpPr>
        <p:spPr/>
        <p:txBody>
          <a:bodyPr/>
          <a:lstStyle/>
          <a:p>
            <a:r>
              <a:rPr lang="en-US"/>
              <a:t>Local declarations exist during the execution of the block/compound statement</a:t>
            </a:r>
          </a:p>
          <a:p>
            <a:r>
              <a:rPr lang="en-US"/>
              <a:t>Declarations are made one at a time </a:t>
            </a:r>
          </a:p>
          <a:p>
            <a:r>
              <a:rPr lang="en-US"/>
              <a:t>Statements are executed from the first to the last </a:t>
            </a:r>
          </a:p>
          <a:p>
            <a:r>
              <a:rPr lang="en-US"/>
              <a:t>Declarations go away once the statements in the block are executed</a:t>
            </a: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476250"/>
            <a:ext cx="7991475" cy="1081088"/>
          </a:xfrm>
        </p:spPr>
        <p:txBody>
          <a:bodyPr>
            <a:normAutofit fontScale="90000"/>
          </a:bodyPr>
          <a:lstStyle/>
          <a:p>
            <a:pPr algn="ctr">
              <a:defRPr/>
            </a:pPr>
            <a:r>
              <a:rPr lang="en-IN" dirty="0" smtClean="0"/>
              <a:t>Different Ways of Stating Algorithms</a:t>
            </a:r>
            <a:endParaRPr lang="en-IN" dirty="0"/>
          </a:p>
        </p:txBody>
      </p:sp>
      <p:sp>
        <p:nvSpPr>
          <p:cNvPr id="3" name="Content Placeholder 2"/>
          <p:cNvSpPr>
            <a:spLocks noGrp="1"/>
          </p:cNvSpPr>
          <p:nvPr>
            <p:ph idx="1"/>
          </p:nvPr>
        </p:nvSpPr>
        <p:spPr>
          <a:xfrm>
            <a:off x="827088" y="1916113"/>
            <a:ext cx="7573962" cy="3960812"/>
          </a:xfrm>
        </p:spPr>
        <p:txBody>
          <a:bodyPr>
            <a:normAutofit/>
          </a:bodyPr>
          <a:lstStyle/>
          <a:p>
            <a:pPr>
              <a:defRPr/>
            </a:pPr>
            <a:r>
              <a:rPr lang="en-IN" sz="2400" dirty="0" smtClean="0"/>
              <a:t>Algorithms may be represented in various ways. The four common ways of representing an algorithm are as follows:</a:t>
            </a:r>
          </a:p>
          <a:p>
            <a:pPr marL="0" indent="0">
              <a:buFont typeface="Wingdings 2" pitchFamily="18" charset="2"/>
              <a:buNone/>
              <a:defRPr/>
            </a:pPr>
            <a:endParaRPr lang="en-IN" sz="2400" dirty="0" smtClean="0"/>
          </a:p>
          <a:p>
            <a:pPr lvl="1">
              <a:defRPr/>
            </a:pPr>
            <a:r>
              <a:rPr lang="en-IN" sz="2000" dirty="0" smtClean="0"/>
              <a:t>Step-form</a:t>
            </a:r>
          </a:p>
          <a:p>
            <a:pPr lvl="1">
              <a:defRPr/>
            </a:pPr>
            <a:r>
              <a:rPr lang="en-IN" sz="2000" dirty="0" smtClean="0"/>
              <a:t>Pseudo-code</a:t>
            </a:r>
          </a:p>
          <a:p>
            <a:pPr lvl="1">
              <a:defRPr/>
            </a:pPr>
            <a:r>
              <a:rPr lang="en-IN" sz="2000" dirty="0" smtClean="0"/>
              <a:t>Flowchart</a:t>
            </a:r>
          </a:p>
          <a:p>
            <a:pPr lvl="1">
              <a:defRPr/>
            </a:pPr>
            <a:r>
              <a:rPr lang="en-IN" sz="2000" dirty="0" err="1" smtClean="0"/>
              <a:t>Nassi-Schneiderman</a:t>
            </a:r>
            <a:endParaRPr lang="en-IN" sz="20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TotalTime>
  <Words>5465</Words>
  <Application>Microsoft Office PowerPoint</Application>
  <PresentationFormat>On-screen Show (4:3)</PresentationFormat>
  <Paragraphs>628</Paragraphs>
  <Slides>83</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83</vt:i4>
      </vt:variant>
    </vt:vector>
  </HeadingPairs>
  <TitlesOfParts>
    <vt:vector size="86" baseType="lpstr">
      <vt:lpstr>Flow</vt:lpstr>
      <vt:lpstr>Microsoft Word Document</vt:lpstr>
      <vt:lpstr>VISIO 4 Drawing</vt:lpstr>
      <vt:lpstr>Data Types</vt:lpstr>
      <vt:lpstr>2.1 Introduction</vt:lpstr>
      <vt:lpstr>Overview </vt:lpstr>
      <vt:lpstr>Key Words</vt:lpstr>
      <vt:lpstr>Key Words</vt:lpstr>
      <vt:lpstr>Key Words</vt:lpstr>
      <vt:lpstr>Algorithms</vt:lpstr>
      <vt:lpstr>What is an Algorithm?</vt:lpstr>
      <vt:lpstr>Different Ways of Stating Algorithms</vt:lpstr>
      <vt:lpstr>Key Features: Algorithm &amp; Step form</vt:lpstr>
      <vt:lpstr>Sequence</vt:lpstr>
      <vt:lpstr>Slide 12</vt:lpstr>
      <vt:lpstr>Correctness</vt:lpstr>
      <vt:lpstr>Variables &amp; Data types</vt:lpstr>
      <vt:lpstr>An Example </vt:lpstr>
      <vt:lpstr>Subroutines</vt:lpstr>
      <vt:lpstr>Program Structure </vt:lpstr>
      <vt:lpstr>Examples : Developing algorithms using step-form</vt:lpstr>
      <vt:lpstr>Examples : Developing algorithms using step-form</vt:lpstr>
      <vt:lpstr>Examples : Developing algorithms using step-form</vt:lpstr>
      <vt:lpstr>2.3 Pseudocode </vt:lpstr>
      <vt:lpstr>Pseudo-code</vt:lpstr>
      <vt:lpstr>Flowcharts</vt:lpstr>
      <vt:lpstr>Flow Chart Symbol</vt:lpstr>
      <vt:lpstr>Standards for Flowcharts </vt:lpstr>
      <vt:lpstr>Advantages of Using Flowcharts</vt:lpstr>
      <vt:lpstr>Limitations of using flowcharts</vt:lpstr>
      <vt:lpstr>2.2 Algorithms </vt:lpstr>
      <vt:lpstr>Strategy : Designing Algorithms</vt:lpstr>
      <vt:lpstr>Strategy : Designing Algorithms</vt:lpstr>
      <vt:lpstr>Tracing an Algorithm to Depict Logic</vt:lpstr>
      <vt:lpstr>Convert: Algorithms into Programs</vt:lpstr>
      <vt:lpstr>Pseudo code  C language</vt:lpstr>
      <vt:lpstr>Structured Programming Concept</vt:lpstr>
      <vt:lpstr>Structured Programming Concept</vt:lpstr>
      <vt:lpstr>Top Down Analysis </vt:lpstr>
      <vt:lpstr>Modular Programming</vt:lpstr>
      <vt:lpstr>Structured Code</vt:lpstr>
      <vt:lpstr>The structured version using while-wend statement</vt:lpstr>
      <vt:lpstr>The Process of Programming</vt:lpstr>
      <vt:lpstr>Example</vt:lpstr>
      <vt:lpstr>Example</vt:lpstr>
      <vt:lpstr>Example</vt:lpstr>
      <vt:lpstr>Prepare a flowchart to read the marks of a student and classify them into different grades. If the marks secured are greater than or equal to 90, the student is awarded Grade A; if they are greater than or equal to 80 but less than 90, Grade B is awarded; if they are greater than or equal to 65 but less than 80, Grade C is awarded; otherwise Grade D is awarded.</vt:lpstr>
      <vt:lpstr>Slide 45</vt:lpstr>
      <vt:lpstr>Data types in C</vt:lpstr>
      <vt:lpstr>Characters (char)</vt:lpstr>
      <vt:lpstr>ASCII</vt:lpstr>
      <vt:lpstr>Characters are just numbers</vt:lpstr>
      <vt:lpstr>Integers</vt:lpstr>
      <vt:lpstr>32 Keywords in C</vt:lpstr>
      <vt:lpstr>Performing Computations</vt:lpstr>
      <vt:lpstr>Expressions in C</vt:lpstr>
      <vt:lpstr>Some Expression Formats</vt:lpstr>
      <vt:lpstr>Types for Operands</vt:lpstr>
      <vt:lpstr>Primary Expressions</vt:lpstr>
      <vt:lpstr>Binary Expressions</vt:lpstr>
      <vt:lpstr>Arithmetic Operators</vt:lpstr>
      <vt:lpstr>Promotion Hierarchy</vt:lpstr>
      <vt:lpstr>Assignment Expression</vt:lpstr>
      <vt:lpstr>Assignment Expression (cont)</vt:lpstr>
      <vt:lpstr>Shorthand Assignments</vt:lpstr>
      <vt:lpstr>Unary Expressions</vt:lpstr>
      <vt:lpstr>Cast Operator (Unary Prefix Op)</vt:lpstr>
      <vt:lpstr>Prefix Increment, Decrement</vt:lpstr>
      <vt:lpstr>Postfix Increment, Decrement</vt:lpstr>
      <vt:lpstr>Side Effects</vt:lpstr>
      <vt:lpstr>Complex Expressions</vt:lpstr>
      <vt:lpstr>Resolving Complex Expressions</vt:lpstr>
      <vt:lpstr>Operator Precedence</vt:lpstr>
      <vt:lpstr>Using Operator Precedence</vt:lpstr>
      <vt:lpstr>Parenthesized Expressions</vt:lpstr>
      <vt:lpstr>Programming Tip: Parenthesizing</vt:lpstr>
      <vt:lpstr>Associativity</vt:lpstr>
      <vt:lpstr>Operator Associativity</vt:lpstr>
      <vt:lpstr>Using Operator Associativity</vt:lpstr>
      <vt:lpstr>Composing Assignments</vt:lpstr>
      <vt:lpstr>Multiple Assignments</vt:lpstr>
      <vt:lpstr>Statements</vt:lpstr>
      <vt:lpstr>Expression Statements</vt:lpstr>
      <vt:lpstr>Compound Statements</vt:lpstr>
      <vt:lpstr>Compound Statements (cont)</vt:lpstr>
      <vt:lpstr>Compound Statements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4</cp:revision>
  <dcterms:created xsi:type="dcterms:W3CDTF">2019-10-11T12:15:46Z</dcterms:created>
  <dcterms:modified xsi:type="dcterms:W3CDTF">2019-10-11T12:43:51Z</dcterms:modified>
</cp:coreProperties>
</file>