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91" r:id="rId26"/>
    <p:sldId id="281" r:id="rId27"/>
    <p:sldId id="282" r:id="rId28"/>
    <p:sldId id="283" r:id="rId29"/>
    <p:sldId id="284" r:id="rId30"/>
    <p:sldId id="285" r:id="rId31"/>
    <p:sldId id="286" r:id="rId32"/>
    <p:sldId id="287" r:id="rId33"/>
    <p:sldId id="288" r:id="rId34"/>
    <p:sldId id="289" r:id="rId35"/>
    <p:sldId id="27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D10AE-F562-4DC3-87C3-780CD55F7FAC}" type="datetimeFigureOut">
              <a:rPr lang="en-IN" smtClean="0"/>
              <a:t>27-04-2021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9727F-63D5-48B2-A2D0-2F62F6D51755}" type="slidenum">
              <a:rPr lang="en-IN" smtClean="0"/>
              <a:t>‹#›</a:t>
            </a:fld>
            <a:endParaRPr lang="en-IN"/>
          </a:p>
        </p:txBody>
      </p:sp>
    </p:spTree>
    <p:extLst>
      <p:ext uri="{BB962C8B-B14F-4D97-AF65-F5344CB8AC3E}">
        <p14:creationId xmlns:p14="http://schemas.microsoft.com/office/powerpoint/2010/main" val="323593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E7C730-9E7A-4F39-BC4B-B40813096C29}" type="datetime1">
              <a:rPr lang="en-IN" smtClean="0"/>
              <a:t>27-04-2021</a:t>
            </a:fld>
            <a:endParaRPr lang="en-IN"/>
          </a:p>
        </p:txBody>
      </p:sp>
      <p:sp>
        <p:nvSpPr>
          <p:cNvPr id="5" name="Footer Placeholder 4"/>
          <p:cNvSpPr>
            <a:spLocks noGrp="1"/>
          </p:cNvSpPr>
          <p:nvPr>
            <p:ph type="ftr" sz="quarter" idx="11"/>
          </p:nvPr>
        </p:nvSpPr>
        <p:spPr/>
        <p:txBody>
          <a:bodyPr/>
          <a:lstStyle/>
          <a:p>
            <a:r>
              <a:rPr lang="en-US"/>
              <a:t>JSPM's Rajarshi Shahu College of Engineering</a:t>
            </a:r>
            <a:endParaRPr lang="en-IN"/>
          </a:p>
        </p:txBody>
      </p:sp>
      <p:sp>
        <p:nvSpPr>
          <p:cNvPr id="6" name="Slide Number Placeholder 5"/>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126058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72436-7EAD-4CF4-8B92-CB45AE64BF36}" type="datetime1">
              <a:rPr lang="en-IN" smtClean="0"/>
              <a:t>27-04-2021</a:t>
            </a:fld>
            <a:endParaRPr lang="en-IN"/>
          </a:p>
        </p:txBody>
      </p:sp>
      <p:sp>
        <p:nvSpPr>
          <p:cNvPr id="5" name="Footer Placeholder 4"/>
          <p:cNvSpPr>
            <a:spLocks noGrp="1"/>
          </p:cNvSpPr>
          <p:nvPr>
            <p:ph type="ftr" sz="quarter" idx="11"/>
          </p:nvPr>
        </p:nvSpPr>
        <p:spPr/>
        <p:txBody>
          <a:bodyPr/>
          <a:lstStyle/>
          <a:p>
            <a:r>
              <a:rPr lang="en-US"/>
              <a:t>JSPM's Rajarshi Shahu College of Engineering</a:t>
            </a:r>
            <a:endParaRPr lang="en-IN"/>
          </a:p>
        </p:txBody>
      </p:sp>
      <p:sp>
        <p:nvSpPr>
          <p:cNvPr id="6" name="Slide Number Placeholder 5"/>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18542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D81C7-C815-4F90-9D68-94BEBF1EDD17}" type="datetime1">
              <a:rPr lang="en-IN" smtClean="0"/>
              <a:t>27-04-2021</a:t>
            </a:fld>
            <a:endParaRPr lang="en-IN"/>
          </a:p>
        </p:txBody>
      </p:sp>
      <p:sp>
        <p:nvSpPr>
          <p:cNvPr id="5" name="Footer Placeholder 4"/>
          <p:cNvSpPr>
            <a:spLocks noGrp="1"/>
          </p:cNvSpPr>
          <p:nvPr>
            <p:ph type="ftr" sz="quarter" idx="11"/>
          </p:nvPr>
        </p:nvSpPr>
        <p:spPr/>
        <p:txBody>
          <a:bodyPr/>
          <a:lstStyle/>
          <a:p>
            <a:r>
              <a:rPr lang="en-US"/>
              <a:t>JSPM's Rajarshi Shahu College of Engineering</a:t>
            </a:r>
            <a:endParaRPr lang="en-IN"/>
          </a:p>
        </p:txBody>
      </p:sp>
      <p:sp>
        <p:nvSpPr>
          <p:cNvPr id="6" name="Slide Number Placeholder 5"/>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408823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p:cNvSpPr>
            <a:spLocks noGrp="1"/>
          </p:cNvSpPr>
          <p:nvPr>
            <p:ph type="ftr" sz="quarter" idx="11"/>
          </p:nvPr>
        </p:nvSpPr>
        <p:spPr/>
        <p:txBody>
          <a:bodyPr/>
          <a:lstStyle/>
          <a:p>
            <a:r>
              <a:rPr lang="en-US"/>
              <a:t>JSPM's Rajarshi Shahu College of Engineering</a:t>
            </a:r>
            <a:endParaRPr lang="en-IN"/>
          </a:p>
        </p:txBody>
      </p:sp>
      <p:sp>
        <p:nvSpPr>
          <p:cNvPr id="6" name="Slide Number Placeholder 5"/>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44025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AF98DB-5AC8-45ED-9D16-C0FA0893F36C}" type="datetime1">
              <a:rPr lang="en-IN" smtClean="0"/>
              <a:t>27-04-2021</a:t>
            </a:fld>
            <a:endParaRPr lang="en-IN"/>
          </a:p>
        </p:txBody>
      </p:sp>
      <p:sp>
        <p:nvSpPr>
          <p:cNvPr id="5" name="Footer Placeholder 4"/>
          <p:cNvSpPr>
            <a:spLocks noGrp="1"/>
          </p:cNvSpPr>
          <p:nvPr>
            <p:ph type="ftr" sz="quarter" idx="11"/>
          </p:nvPr>
        </p:nvSpPr>
        <p:spPr/>
        <p:txBody>
          <a:bodyPr/>
          <a:lstStyle/>
          <a:p>
            <a:r>
              <a:rPr lang="en-US"/>
              <a:t>JSPM's Rajarshi Shahu College of Engineering</a:t>
            </a:r>
            <a:endParaRPr lang="en-IN"/>
          </a:p>
        </p:txBody>
      </p:sp>
      <p:sp>
        <p:nvSpPr>
          <p:cNvPr id="6" name="Slide Number Placeholder 5"/>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203161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F1AAA-597B-48B1-AF15-9FE35651D102}" type="datetime1">
              <a:rPr lang="en-IN" smtClean="0"/>
              <a:t>27-04-2021</a:t>
            </a:fld>
            <a:endParaRPr lang="en-IN"/>
          </a:p>
        </p:txBody>
      </p:sp>
      <p:sp>
        <p:nvSpPr>
          <p:cNvPr id="6" name="Footer Placeholder 5"/>
          <p:cNvSpPr>
            <a:spLocks noGrp="1"/>
          </p:cNvSpPr>
          <p:nvPr>
            <p:ph type="ftr" sz="quarter" idx="11"/>
          </p:nvPr>
        </p:nvSpPr>
        <p:spPr/>
        <p:txBody>
          <a:bodyPr/>
          <a:lstStyle/>
          <a:p>
            <a:r>
              <a:rPr lang="en-US"/>
              <a:t>JSPM's Rajarshi Shahu College of Engineering</a:t>
            </a:r>
            <a:endParaRPr lang="en-IN"/>
          </a:p>
        </p:txBody>
      </p:sp>
      <p:sp>
        <p:nvSpPr>
          <p:cNvPr id="7" name="Slide Number Placeholder 6"/>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30642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725E14-D883-461A-A7BC-875B7B40E64C}" type="datetime1">
              <a:rPr lang="en-IN" smtClean="0"/>
              <a:t>27-04-2021</a:t>
            </a:fld>
            <a:endParaRPr lang="en-IN"/>
          </a:p>
        </p:txBody>
      </p:sp>
      <p:sp>
        <p:nvSpPr>
          <p:cNvPr id="8" name="Footer Placeholder 7"/>
          <p:cNvSpPr>
            <a:spLocks noGrp="1"/>
          </p:cNvSpPr>
          <p:nvPr>
            <p:ph type="ftr" sz="quarter" idx="11"/>
          </p:nvPr>
        </p:nvSpPr>
        <p:spPr/>
        <p:txBody>
          <a:bodyPr/>
          <a:lstStyle/>
          <a:p>
            <a:r>
              <a:rPr lang="en-US"/>
              <a:t>JSPM's Rajarshi Shahu College of Engineering</a:t>
            </a:r>
            <a:endParaRPr lang="en-IN"/>
          </a:p>
        </p:txBody>
      </p:sp>
      <p:sp>
        <p:nvSpPr>
          <p:cNvPr id="9" name="Slide Number Placeholder 8"/>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286197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2C07-B4D2-4A58-ADE8-0313EF57DA82}" type="datetime1">
              <a:rPr lang="en-IN" smtClean="0"/>
              <a:t>27-04-2021</a:t>
            </a:fld>
            <a:endParaRPr lang="en-IN"/>
          </a:p>
        </p:txBody>
      </p:sp>
      <p:sp>
        <p:nvSpPr>
          <p:cNvPr id="4" name="Footer Placeholder 3"/>
          <p:cNvSpPr>
            <a:spLocks noGrp="1"/>
          </p:cNvSpPr>
          <p:nvPr>
            <p:ph type="ftr" sz="quarter" idx="11"/>
          </p:nvPr>
        </p:nvSpPr>
        <p:spPr/>
        <p:txBody>
          <a:bodyPr/>
          <a:lstStyle/>
          <a:p>
            <a:r>
              <a:rPr lang="en-US"/>
              <a:t>JSPM's Rajarshi Shahu College of Engineering</a:t>
            </a:r>
            <a:endParaRPr lang="en-IN"/>
          </a:p>
        </p:txBody>
      </p:sp>
      <p:sp>
        <p:nvSpPr>
          <p:cNvPr id="5" name="Slide Number Placeholder 4"/>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118117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2C25F-57CB-47C3-8237-5213797A3C9A}" type="datetime1">
              <a:rPr lang="en-IN" smtClean="0"/>
              <a:t>27-04-2021</a:t>
            </a:fld>
            <a:endParaRPr lang="en-IN"/>
          </a:p>
        </p:txBody>
      </p:sp>
      <p:sp>
        <p:nvSpPr>
          <p:cNvPr id="3" name="Footer Placeholder 2"/>
          <p:cNvSpPr>
            <a:spLocks noGrp="1"/>
          </p:cNvSpPr>
          <p:nvPr>
            <p:ph type="ftr" sz="quarter" idx="11"/>
          </p:nvPr>
        </p:nvSpPr>
        <p:spPr/>
        <p:txBody>
          <a:bodyPr/>
          <a:lstStyle/>
          <a:p>
            <a:r>
              <a:rPr lang="en-US"/>
              <a:t>JSPM's Rajarshi Shahu College of Engineering</a:t>
            </a:r>
            <a:endParaRPr lang="en-IN"/>
          </a:p>
        </p:txBody>
      </p:sp>
      <p:sp>
        <p:nvSpPr>
          <p:cNvPr id="4" name="Slide Number Placeholder 3"/>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168238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561998-EEE2-4A85-8AFC-8ECACA98B451}" type="datetime1">
              <a:rPr lang="en-IN" smtClean="0"/>
              <a:t>27-04-2021</a:t>
            </a:fld>
            <a:endParaRPr lang="en-IN"/>
          </a:p>
        </p:txBody>
      </p:sp>
      <p:sp>
        <p:nvSpPr>
          <p:cNvPr id="6" name="Footer Placeholder 5"/>
          <p:cNvSpPr>
            <a:spLocks noGrp="1"/>
          </p:cNvSpPr>
          <p:nvPr>
            <p:ph type="ftr" sz="quarter" idx="11"/>
          </p:nvPr>
        </p:nvSpPr>
        <p:spPr/>
        <p:txBody>
          <a:bodyPr/>
          <a:lstStyle/>
          <a:p>
            <a:r>
              <a:rPr lang="en-US"/>
              <a:t>JSPM's Rajarshi Shahu College of Engineering</a:t>
            </a:r>
            <a:endParaRPr lang="en-IN"/>
          </a:p>
        </p:txBody>
      </p:sp>
      <p:sp>
        <p:nvSpPr>
          <p:cNvPr id="7" name="Slide Number Placeholder 6"/>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396318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B0ED3-8DDF-4367-AA47-BA9D5D2EEC0F}" type="datetime1">
              <a:rPr lang="en-IN" smtClean="0"/>
              <a:t>27-04-2021</a:t>
            </a:fld>
            <a:endParaRPr lang="en-IN"/>
          </a:p>
        </p:txBody>
      </p:sp>
      <p:sp>
        <p:nvSpPr>
          <p:cNvPr id="6" name="Footer Placeholder 5"/>
          <p:cNvSpPr>
            <a:spLocks noGrp="1"/>
          </p:cNvSpPr>
          <p:nvPr>
            <p:ph type="ftr" sz="quarter" idx="11"/>
          </p:nvPr>
        </p:nvSpPr>
        <p:spPr/>
        <p:txBody>
          <a:bodyPr/>
          <a:lstStyle/>
          <a:p>
            <a:r>
              <a:rPr lang="en-US"/>
              <a:t>JSPM's Rajarshi Shahu College of Engineering</a:t>
            </a:r>
            <a:endParaRPr lang="en-IN"/>
          </a:p>
        </p:txBody>
      </p:sp>
      <p:sp>
        <p:nvSpPr>
          <p:cNvPr id="7" name="Slide Number Placeholder 6"/>
          <p:cNvSpPr>
            <a:spLocks noGrp="1"/>
          </p:cNvSpPr>
          <p:nvPr>
            <p:ph type="sldNum" sz="quarter" idx="12"/>
          </p:nvPr>
        </p:nvSpPr>
        <p:spPr/>
        <p:txBody>
          <a:bodyPr/>
          <a:lstStyle/>
          <a:p>
            <a:fld id="{FC0AD3BC-F29B-4C0C-BACC-3850EC811DAF}" type="slidenum">
              <a:rPr lang="en-IN" smtClean="0"/>
              <a:t>‹#›</a:t>
            </a:fld>
            <a:endParaRPr lang="en-IN"/>
          </a:p>
        </p:txBody>
      </p:sp>
    </p:spTree>
    <p:extLst>
      <p:ext uri="{BB962C8B-B14F-4D97-AF65-F5344CB8AC3E}">
        <p14:creationId xmlns:p14="http://schemas.microsoft.com/office/powerpoint/2010/main" val="155996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7D516-09F6-4507-B6F0-FBEA681122BC}" type="datetime1">
              <a:rPr lang="en-IN" smtClean="0"/>
              <a:t>27-04-2021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JSPM's Rajarshi Shahu College of Engineering</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AD3BC-F29B-4C0C-BACC-3850EC811DAF}" type="slidenum">
              <a:rPr lang="en-IN" smtClean="0"/>
              <a:t>‹#›</a:t>
            </a:fld>
            <a:endParaRPr lang="en-IN"/>
          </a:p>
        </p:txBody>
      </p:sp>
    </p:spTree>
    <p:extLst>
      <p:ext uri="{BB962C8B-B14F-4D97-AF65-F5344CB8AC3E}">
        <p14:creationId xmlns:p14="http://schemas.microsoft.com/office/powerpoint/2010/main" val="497894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DFAA-186C-4005-8A7D-F032716F14A6}"/>
              </a:ext>
            </a:extLst>
          </p:cNvPr>
          <p:cNvSpPr>
            <a:spLocks noGrp="1"/>
          </p:cNvSpPr>
          <p:nvPr>
            <p:ph type="ctrTitle"/>
          </p:nvPr>
        </p:nvSpPr>
        <p:spPr/>
        <p:txBody>
          <a:bodyPr/>
          <a:lstStyle/>
          <a:p>
            <a:r>
              <a:rPr lang="en-IN" dirty="0"/>
              <a:t>Structures and File System</a:t>
            </a:r>
          </a:p>
        </p:txBody>
      </p:sp>
      <p:sp>
        <p:nvSpPr>
          <p:cNvPr id="3" name="Subtitle 2">
            <a:extLst>
              <a:ext uri="{FF2B5EF4-FFF2-40B4-BE49-F238E27FC236}">
                <a16:creationId xmlns:a16="http://schemas.microsoft.com/office/drawing/2014/main" id="{7A95B72B-BA3B-4FA0-8F3F-128EF57524B3}"/>
              </a:ext>
            </a:extLst>
          </p:cNvPr>
          <p:cNvSpPr>
            <a:spLocks noGrp="1"/>
          </p:cNvSpPr>
          <p:nvPr>
            <p:ph type="subTitle" idx="1"/>
          </p:nvPr>
        </p:nvSpPr>
        <p:spPr/>
        <p:txBody>
          <a:bodyPr/>
          <a:lstStyle/>
          <a:p>
            <a:r>
              <a:rPr lang="en-IN" dirty="0"/>
              <a:t>UNIT V</a:t>
            </a:r>
          </a:p>
          <a:p>
            <a:r>
              <a:rPr lang="en-IN" dirty="0"/>
              <a:t>By </a:t>
            </a:r>
          </a:p>
          <a:p>
            <a:r>
              <a:rPr lang="en-IN" dirty="0"/>
              <a:t>Prof. Amruta Hingmire</a:t>
            </a:r>
          </a:p>
        </p:txBody>
      </p:sp>
      <p:sp>
        <p:nvSpPr>
          <p:cNvPr id="4" name="Date Placeholder 3">
            <a:extLst>
              <a:ext uri="{FF2B5EF4-FFF2-40B4-BE49-F238E27FC236}">
                <a16:creationId xmlns:a16="http://schemas.microsoft.com/office/drawing/2014/main" id="{B89AB228-B151-4F8C-9C3C-1E96695C69C8}"/>
              </a:ext>
            </a:extLst>
          </p:cNvPr>
          <p:cNvSpPr>
            <a:spLocks noGrp="1"/>
          </p:cNvSpPr>
          <p:nvPr>
            <p:ph type="dt" sz="half" idx="10"/>
          </p:nvPr>
        </p:nvSpPr>
        <p:spPr/>
        <p:txBody>
          <a:bodyPr/>
          <a:lstStyle/>
          <a:p>
            <a:fld id="{5D96FBBC-E179-44AA-B091-C86C9C7CC3A4}" type="datetime1">
              <a:rPr lang="en-IN" smtClean="0"/>
              <a:t>27-04-2021</a:t>
            </a:fld>
            <a:endParaRPr lang="en-IN"/>
          </a:p>
        </p:txBody>
      </p:sp>
      <p:sp>
        <p:nvSpPr>
          <p:cNvPr id="5" name="Footer Placeholder 4">
            <a:extLst>
              <a:ext uri="{FF2B5EF4-FFF2-40B4-BE49-F238E27FC236}">
                <a16:creationId xmlns:a16="http://schemas.microsoft.com/office/drawing/2014/main" id="{A6E165F2-86AC-4139-AF13-7089E6F6A4D2}"/>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CD93D328-E398-408C-BDB5-300358ECD0CD}"/>
              </a:ext>
            </a:extLst>
          </p:cNvPr>
          <p:cNvSpPr>
            <a:spLocks noGrp="1"/>
          </p:cNvSpPr>
          <p:nvPr>
            <p:ph type="sldNum" sz="quarter" idx="12"/>
          </p:nvPr>
        </p:nvSpPr>
        <p:spPr/>
        <p:txBody>
          <a:bodyPr/>
          <a:lstStyle/>
          <a:p>
            <a:fld id="{FC0AD3BC-F29B-4C0C-BACC-3850EC811DAF}" type="slidenum">
              <a:rPr lang="en-IN" smtClean="0"/>
              <a:t>1</a:t>
            </a:fld>
            <a:endParaRPr lang="en-IN"/>
          </a:p>
        </p:txBody>
      </p:sp>
    </p:spTree>
    <p:extLst>
      <p:ext uri="{BB962C8B-B14F-4D97-AF65-F5344CB8AC3E}">
        <p14:creationId xmlns:p14="http://schemas.microsoft.com/office/powerpoint/2010/main" val="271043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US" dirty="0"/>
              <a:t>2) Declaring Structure variables with structure definition</a:t>
            </a:r>
            <a:endParaRPr lang="en-IN" dirty="0"/>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a:xfrm>
            <a:off x="838200" y="1690688"/>
            <a:ext cx="5048250" cy="4498975"/>
          </a:xfrm>
        </p:spPr>
        <p:txBody>
          <a:bodyPr>
            <a:normAutofit/>
          </a:bodyPr>
          <a:lstStyle/>
          <a:p>
            <a:pPr algn="just">
              <a:lnSpc>
                <a:spcPct val="150000"/>
              </a:lnSpc>
              <a:buFont typeface="Wingdings" panose="05000000000000000000" pitchFamily="2" charset="2"/>
              <a:buChar char="q"/>
            </a:pPr>
            <a:r>
              <a:rPr lang="en-US" sz="3400" dirty="0"/>
              <a:t>Here </a:t>
            </a:r>
            <a:r>
              <a:rPr lang="en-US" sz="3400" b="1" dirty="0">
                <a:solidFill>
                  <a:schemeClr val="accent2">
                    <a:lumMod val="75000"/>
                  </a:schemeClr>
                </a:solidFill>
              </a:rPr>
              <a:t>S1</a:t>
            </a:r>
            <a:r>
              <a:rPr lang="en-US" sz="3400" dirty="0"/>
              <a:t> and </a:t>
            </a:r>
            <a:r>
              <a:rPr lang="en-US" sz="3400" b="1" dirty="0">
                <a:solidFill>
                  <a:schemeClr val="accent2">
                    <a:lumMod val="75000"/>
                  </a:schemeClr>
                </a:solidFill>
              </a:rPr>
              <a:t>S2</a:t>
            </a:r>
            <a:r>
              <a:rPr lang="en-US" sz="3400" dirty="0"/>
              <a:t> are variables of structure Student. </a:t>
            </a:r>
          </a:p>
        </p:txBody>
      </p:sp>
      <p:sp>
        <p:nvSpPr>
          <p:cNvPr id="4" name="Date Placeholder 3">
            <a:extLst>
              <a:ext uri="{FF2B5EF4-FFF2-40B4-BE49-F238E27FC236}">
                <a16:creationId xmlns:a16="http://schemas.microsoft.com/office/drawing/2014/main" id="{39B25389-EE04-443F-ABB1-3D4D6821FA97}"/>
              </a:ext>
            </a:extLst>
          </p:cNvPr>
          <p:cNvSpPr>
            <a:spLocks noGrp="1"/>
          </p:cNvSpPr>
          <p:nvPr>
            <p:ph type="dt" sz="half" idx="10"/>
          </p:nvPr>
        </p:nvSpPr>
        <p:spPr/>
        <p:txBody>
          <a:bodyPr/>
          <a:lstStyle/>
          <a:p>
            <a:fld id="{6AA236F1-175A-4695-AD96-1FE1E7725AA5}" type="datetime1">
              <a:rPr lang="en-IN" smtClean="0"/>
              <a:t>27-04-2021</a:t>
            </a:fld>
            <a:endParaRPr lang="en-IN"/>
          </a:p>
        </p:txBody>
      </p:sp>
      <p:sp>
        <p:nvSpPr>
          <p:cNvPr id="6" name="Footer Placeholder 5">
            <a:extLst>
              <a:ext uri="{FF2B5EF4-FFF2-40B4-BE49-F238E27FC236}">
                <a16:creationId xmlns:a16="http://schemas.microsoft.com/office/drawing/2014/main" id="{A3652EB1-DF42-4204-904B-1733A3545291}"/>
              </a:ext>
            </a:extLst>
          </p:cNvPr>
          <p:cNvSpPr>
            <a:spLocks noGrp="1"/>
          </p:cNvSpPr>
          <p:nvPr>
            <p:ph type="ftr" sz="quarter" idx="11"/>
          </p:nvPr>
        </p:nvSpPr>
        <p:spPr/>
        <p:txBody>
          <a:bodyPr/>
          <a:lstStyle/>
          <a:p>
            <a:r>
              <a:rPr lang="en-US"/>
              <a:t>JSPM's Rajarshi Shahu College of Engineering</a:t>
            </a:r>
            <a:endParaRPr lang="en-IN"/>
          </a:p>
        </p:txBody>
      </p:sp>
      <p:sp>
        <p:nvSpPr>
          <p:cNvPr id="7" name="Slide Number Placeholder 6">
            <a:extLst>
              <a:ext uri="{FF2B5EF4-FFF2-40B4-BE49-F238E27FC236}">
                <a16:creationId xmlns:a16="http://schemas.microsoft.com/office/drawing/2014/main" id="{4843959C-CFDE-4218-BCA5-E281DDF3825D}"/>
              </a:ext>
            </a:extLst>
          </p:cNvPr>
          <p:cNvSpPr>
            <a:spLocks noGrp="1"/>
          </p:cNvSpPr>
          <p:nvPr>
            <p:ph type="sldNum" sz="quarter" idx="12"/>
          </p:nvPr>
        </p:nvSpPr>
        <p:spPr/>
        <p:txBody>
          <a:bodyPr/>
          <a:lstStyle/>
          <a:p>
            <a:fld id="{FC0AD3BC-F29B-4C0C-BACC-3850EC811DAF}" type="slidenum">
              <a:rPr lang="en-IN" smtClean="0"/>
              <a:t>10</a:t>
            </a:fld>
            <a:endParaRPr lang="en-IN"/>
          </a:p>
        </p:txBody>
      </p:sp>
      <p:pic>
        <p:nvPicPr>
          <p:cNvPr id="5" name="Picture 4">
            <a:extLst>
              <a:ext uri="{FF2B5EF4-FFF2-40B4-BE49-F238E27FC236}">
                <a16:creationId xmlns:a16="http://schemas.microsoft.com/office/drawing/2014/main" id="{EE870B5A-8AAD-4114-AB60-A4220A62E4D7}"/>
              </a:ext>
            </a:extLst>
          </p:cNvPr>
          <p:cNvPicPr>
            <a:picLocks noChangeAspect="1"/>
          </p:cNvPicPr>
          <p:nvPr/>
        </p:nvPicPr>
        <p:blipFill>
          <a:blip r:embed="rId2"/>
          <a:stretch>
            <a:fillRect/>
          </a:stretch>
        </p:blipFill>
        <p:spPr>
          <a:xfrm>
            <a:off x="6305552" y="1871662"/>
            <a:ext cx="5448300" cy="3495675"/>
          </a:xfrm>
          <a:prstGeom prst="rect">
            <a:avLst/>
          </a:prstGeom>
        </p:spPr>
      </p:pic>
    </p:spTree>
    <p:extLst>
      <p:ext uri="{BB962C8B-B14F-4D97-AF65-F5344CB8AC3E}">
        <p14:creationId xmlns:p14="http://schemas.microsoft.com/office/powerpoint/2010/main" val="49927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US" dirty="0"/>
              <a:t>Accessing Structure Members</a:t>
            </a:r>
            <a:endParaRPr lang="en-IN" dirty="0"/>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a:xfrm>
            <a:off x="838200" y="1690688"/>
            <a:ext cx="10515600" cy="4498975"/>
          </a:xfrm>
        </p:spPr>
        <p:txBody>
          <a:bodyPr>
            <a:noAutofit/>
          </a:bodyPr>
          <a:lstStyle/>
          <a:p>
            <a:pPr algn="just">
              <a:lnSpc>
                <a:spcPct val="150000"/>
              </a:lnSpc>
              <a:buFont typeface="Wingdings" panose="05000000000000000000" pitchFamily="2" charset="2"/>
              <a:buChar char="q"/>
            </a:pPr>
            <a:r>
              <a:rPr lang="en-US" dirty="0"/>
              <a:t>Structure members can be accessed and assigned values in a number of ways.</a:t>
            </a:r>
          </a:p>
          <a:p>
            <a:pPr algn="just">
              <a:lnSpc>
                <a:spcPct val="150000"/>
              </a:lnSpc>
              <a:buFont typeface="Wingdings" panose="05000000000000000000" pitchFamily="2" charset="2"/>
              <a:buChar char="q"/>
            </a:pPr>
            <a:r>
              <a:rPr lang="en-US" dirty="0"/>
              <a:t>Structure members have no meaning individually without the structure.</a:t>
            </a:r>
          </a:p>
          <a:p>
            <a:pPr algn="just">
              <a:lnSpc>
                <a:spcPct val="150000"/>
              </a:lnSpc>
              <a:buFont typeface="Wingdings" panose="05000000000000000000" pitchFamily="2" charset="2"/>
              <a:buChar char="q"/>
            </a:pPr>
            <a:r>
              <a:rPr lang="en-US" b="0" i="0" dirty="0">
                <a:solidFill>
                  <a:srgbClr val="212529"/>
                </a:solidFill>
                <a:effectLst/>
              </a:rPr>
              <a:t>In order to assign a value to any structure member, the member name must be linked with the </a:t>
            </a:r>
            <a:r>
              <a:rPr lang="en-US" b="1" i="0" dirty="0">
                <a:solidFill>
                  <a:srgbClr val="212529"/>
                </a:solidFill>
                <a:effectLst/>
              </a:rPr>
              <a:t>structure</a:t>
            </a:r>
            <a:r>
              <a:rPr lang="en-US" b="0" i="0" dirty="0">
                <a:solidFill>
                  <a:srgbClr val="212529"/>
                </a:solidFill>
                <a:effectLst/>
              </a:rPr>
              <a:t> variable using  </a:t>
            </a:r>
            <a:r>
              <a:rPr lang="en-US" b="1" i="0" dirty="0">
                <a:solidFill>
                  <a:srgbClr val="212529"/>
                </a:solidFill>
                <a:effectLst/>
              </a:rPr>
              <a:t>. </a:t>
            </a:r>
            <a:r>
              <a:rPr lang="en-US" dirty="0">
                <a:solidFill>
                  <a:srgbClr val="212529"/>
                </a:solidFill>
              </a:rPr>
              <a:t>Operator (dot) .. </a:t>
            </a:r>
            <a:r>
              <a:rPr lang="en-US" b="1" dirty="0">
                <a:solidFill>
                  <a:srgbClr val="212529"/>
                </a:solidFill>
              </a:rPr>
              <a:t>member access operator</a:t>
            </a:r>
          </a:p>
        </p:txBody>
      </p:sp>
      <p:sp>
        <p:nvSpPr>
          <p:cNvPr id="4" name="Date Placeholder 3">
            <a:extLst>
              <a:ext uri="{FF2B5EF4-FFF2-40B4-BE49-F238E27FC236}">
                <a16:creationId xmlns:a16="http://schemas.microsoft.com/office/drawing/2014/main" id="{6003E826-F301-45C9-8E42-31340EABB6CD}"/>
              </a:ext>
            </a:extLst>
          </p:cNvPr>
          <p:cNvSpPr>
            <a:spLocks noGrp="1"/>
          </p:cNvSpPr>
          <p:nvPr>
            <p:ph type="dt" sz="half" idx="10"/>
          </p:nvPr>
        </p:nvSpPr>
        <p:spPr/>
        <p:txBody>
          <a:bodyPr/>
          <a:lstStyle/>
          <a:p>
            <a:fld id="{19570C52-30AD-4E54-8DDD-273231DD7263}" type="datetime1">
              <a:rPr lang="en-IN" smtClean="0"/>
              <a:t>27-04-2021</a:t>
            </a:fld>
            <a:endParaRPr lang="en-IN"/>
          </a:p>
        </p:txBody>
      </p:sp>
      <p:sp>
        <p:nvSpPr>
          <p:cNvPr id="5" name="Footer Placeholder 4">
            <a:extLst>
              <a:ext uri="{FF2B5EF4-FFF2-40B4-BE49-F238E27FC236}">
                <a16:creationId xmlns:a16="http://schemas.microsoft.com/office/drawing/2014/main" id="{7725FEBD-D814-4B1F-9DB0-B586DC15B3A8}"/>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45E3095F-5842-47DF-9322-6538CBBDB6FB}"/>
              </a:ext>
            </a:extLst>
          </p:cNvPr>
          <p:cNvSpPr>
            <a:spLocks noGrp="1"/>
          </p:cNvSpPr>
          <p:nvPr>
            <p:ph type="sldNum" sz="quarter" idx="12"/>
          </p:nvPr>
        </p:nvSpPr>
        <p:spPr/>
        <p:txBody>
          <a:bodyPr/>
          <a:lstStyle/>
          <a:p>
            <a:fld id="{FC0AD3BC-F29B-4C0C-BACC-3850EC811DAF}" type="slidenum">
              <a:rPr lang="en-IN" smtClean="0"/>
              <a:t>11</a:t>
            </a:fld>
            <a:endParaRPr lang="en-IN"/>
          </a:p>
        </p:txBody>
      </p:sp>
    </p:spTree>
    <p:extLst>
      <p:ext uri="{BB962C8B-B14F-4D97-AF65-F5344CB8AC3E}">
        <p14:creationId xmlns:p14="http://schemas.microsoft.com/office/powerpoint/2010/main" val="16379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US" dirty="0"/>
              <a:t>Accessing Structure Members</a:t>
            </a:r>
            <a:endParaRPr lang="en-IN" dirty="0"/>
          </a:p>
        </p:txBody>
      </p:sp>
      <p:sp>
        <p:nvSpPr>
          <p:cNvPr id="6" name="Rectangle 3">
            <a:extLst>
              <a:ext uri="{FF2B5EF4-FFF2-40B4-BE49-F238E27FC236}">
                <a16:creationId xmlns:a16="http://schemas.microsoft.com/office/drawing/2014/main" id="{6F7AC57B-1985-4CCD-BDFE-512CC929E6FD}"/>
              </a:ext>
            </a:extLst>
          </p:cNvPr>
          <p:cNvSpPr>
            <a:spLocks noGrp="1" noChangeArrowheads="1"/>
          </p:cNvSpPr>
          <p:nvPr>
            <p:ph idx="1"/>
          </p:nvPr>
        </p:nvSpPr>
        <p:spPr bwMode="auto">
          <a:xfrm>
            <a:off x="2609850" y="1360007"/>
            <a:ext cx="6762751" cy="5427046"/>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#include&lt;stdio.h&gt;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#include&lt;string.h&gt;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struct Student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char name[</a:t>
            </a:r>
            <a:r>
              <a:rPr kumimoji="0" lang="en-US" altLang="en-US" sz="16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25</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int 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char branch[</a:t>
            </a:r>
            <a:r>
              <a:rPr kumimoji="0" lang="en-US" altLang="en-US" sz="16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char gender;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a:ln>
                  <a:noFill/>
                </a:ln>
                <a:solidFill>
                  <a:srgbClr val="E6DB74"/>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struct Student s1;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s1.age = </a:t>
            </a:r>
            <a:r>
              <a:rPr kumimoji="0" lang="en-US" altLang="en-US" sz="16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18</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E6DB74"/>
                </a:solidFill>
                <a:effectLst/>
                <a:latin typeface="Courier New" panose="02070309020205020404" pitchFamily="49" charset="0"/>
                <a:cs typeface="Courier New" panose="02070309020205020404" pitchFamily="49" charset="0"/>
              </a:rPr>
              <a:t>strcpy</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(s1.name, </a:t>
            </a:r>
            <a:r>
              <a:rPr kumimoji="0" lang="en-US" altLang="en-US" sz="16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6E22E"/>
                </a:solidFill>
                <a:effectLst/>
                <a:latin typeface="Courier New" panose="02070309020205020404" pitchFamily="49" charset="0"/>
                <a:cs typeface="Courier New" panose="02070309020205020404" pitchFamily="49" charset="0"/>
              </a:rPr>
              <a:t>Viraaj</a:t>
            </a:r>
            <a:r>
              <a:rPr kumimoji="0" lang="en-US" altLang="en-US" sz="16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E6DB74"/>
                </a:solidFill>
                <a:effectLst/>
                <a:latin typeface="Courier New" panose="02070309020205020404" pitchFamily="49" charset="0"/>
                <a:cs typeface="Courier New" panose="02070309020205020404" pitchFamily="49" charset="0"/>
              </a:rPr>
              <a:t>printf</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"Name of Student 1: %s\n"</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s1.name);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E6DB74"/>
                </a:solidFill>
                <a:effectLst/>
                <a:latin typeface="Courier New" panose="02070309020205020404" pitchFamily="49" charset="0"/>
                <a:cs typeface="Courier New" panose="02070309020205020404" pitchFamily="49" charset="0"/>
              </a:rPr>
              <a:t>printf</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"Age of Student 1: %d\n"</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s1.age);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D9EF"/>
                </a:solidFill>
                <a:effectLst/>
                <a:latin typeface="Courier New" panose="02070309020205020404" pitchFamily="49" charset="0"/>
                <a:cs typeface="Courier New" panose="02070309020205020404" pitchFamily="49" charset="0"/>
              </a:rPr>
              <a:t>return</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C24E6882-6BFC-484F-B80C-D3E50A7E100D}"/>
              </a:ext>
            </a:extLst>
          </p:cNvPr>
          <p:cNvSpPr>
            <a:spLocks noGrp="1"/>
          </p:cNvSpPr>
          <p:nvPr>
            <p:ph type="dt" sz="half" idx="10"/>
          </p:nvPr>
        </p:nvSpPr>
        <p:spPr/>
        <p:txBody>
          <a:bodyPr/>
          <a:lstStyle/>
          <a:p>
            <a:fld id="{D363A46F-3AEE-4E79-80A4-6AD83E86EA63}" type="datetime1">
              <a:rPr lang="en-IN" smtClean="0"/>
              <a:t>27-04-2021</a:t>
            </a:fld>
            <a:endParaRPr lang="en-IN"/>
          </a:p>
        </p:txBody>
      </p:sp>
      <p:sp>
        <p:nvSpPr>
          <p:cNvPr id="4" name="Footer Placeholder 3">
            <a:extLst>
              <a:ext uri="{FF2B5EF4-FFF2-40B4-BE49-F238E27FC236}">
                <a16:creationId xmlns:a16="http://schemas.microsoft.com/office/drawing/2014/main" id="{087B08CA-9572-4E13-B347-537181432DA8}"/>
              </a:ext>
            </a:extLst>
          </p:cNvPr>
          <p:cNvSpPr>
            <a:spLocks noGrp="1"/>
          </p:cNvSpPr>
          <p:nvPr>
            <p:ph type="ftr" sz="quarter" idx="11"/>
          </p:nvPr>
        </p:nvSpPr>
        <p:spPr/>
        <p:txBody>
          <a:bodyPr/>
          <a:lstStyle/>
          <a:p>
            <a:r>
              <a:rPr lang="en-US"/>
              <a:t>JSPM's Rajarshi Shahu College of Engineering</a:t>
            </a:r>
            <a:endParaRPr lang="en-IN"/>
          </a:p>
        </p:txBody>
      </p:sp>
      <p:sp>
        <p:nvSpPr>
          <p:cNvPr id="5" name="Slide Number Placeholder 4">
            <a:extLst>
              <a:ext uri="{FF2B5EF4-FFF2-40B4-BE49-F238E27FC236}">
                <a16:creationId xmlns:a16="http://schemas.microsoft.com/office/drawing/2014/main" id="{921D17BB-C4FA-4766-9A49-9CD987D262DE}"/>
              </a:ext>
            </a:extLst>
          </p:cNvPr>
          <p:cNvSpPr>
            <a:spLocks noGrp="1"/>
          </p:cNvSpPr>
          <p:nvPr>
            <p:ph type="sldNum" sz="quarter" idx="12"/>
          </p:nvPr>
        </p:nvSpPr>
        <p:spPr/>
        <p:txBody>
          <a:bodyPr/>
          <a:lstStyle/>
          <a:p>
            <a:fld id="{FC0AD3BC-F29B-4C0C-BACC-3850EC811DAF}" type="slidenum">
              <a:rPr lang="en-IN" smtClean="0"/>
              <a:t>12</a:t>
            </a:fld>
            <a:endParaRPr lang="en-IN"/>
          </a:p>
        </p:txBody>
      </p:sp>
    </p:spTree>
    <p:extLst>
      <p:ext uri="{BB962C8B-B14F-4D97-AF65-F5344CB8AC3E}">
        <p14:creationId xmlns:p14="http://schemas.microsoft.com/office/powerpoint/2010/main" val="297364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A636-1617-4171-85E4-F5A380F13F0B}"/>
              </a:ext>
            </a:extLst>
          </p:cNvPr>
          <p:cNvSpPr>
            <a:spLocks noGrp="1"/>
          </p:cNvSpPr>
          <p:nvPr>
            <p:ph type="title"/>
          </p:nvPr>
        </p:nvSpPr>
        <p:spPr/>
        <p:txBody>
          <a:bodyPr/>
          <a:lstStyle/>
          <a:p>
            <a:pPr algn="ctr"/>
            <a:r>
              <a:rPr lang="en-IN" dirty="0"/>
              <a:t>Structure Initialization</a:t>
            </a:r>
          </a:p>
        </p:txBody>
      </p:sp>
      <p:sp>
        <p:nvSpPr>
          <p:cNvPr id="3" name="Content Placeholder 2">
            <a:extLst>
              <a:ext uri="{FF2B5EF4-FFF2-40B4-BE49-F238E27FC236}">
                <a16:creationId xmlns:a16="http://schemas.microsoft.com/office/drawing/2014/main" id="{B0D839E6-2E92-4E67-A363-F9225D5EFE7E}"/>
              </a:ext>
            </a:extLst>
          </p:cNvPr>
          <p:cNvSpPr>
            <a:spLocks noGrp="1"/>
          </p:cNvSpPr>
          <p:nvPr>
            <p:ph idx="1"/>
          </p:nvPr>
        </p:nvSpPr>
        <p:spPr/>
        <p:txBody>
          <a:bodyPr/>
          <a:lstStyle/>
          <a:p>
            <a:pPr marL="0" indent="0">
              <a:buNone/>
            </a:pPr>
            <a:r>
              <a:rPr lang="en-US" dirty="0"/>
              <a:t>Like a variable of any other datatype, structure variable can also be initialized at compile time.</a:t>
            </a:r>
            <a:endParaRPr lang="en-IN" dirty="0"/>
          </a:p>
        </p:txBody>
      </p:sp>
      <p:sp>
        <p:nvSpPr>
          <p:cNvPr id="4" name="Date Placeholder 3">
            <a:extLst>
              <a:ext uri="{FF2B5EF4-FFF2-40B4-BE49-F238E27FC236}">
                <a16:creationId xmlns:a16="http://schemas.microsoft.com/office/drawing/2014/main" id="{91BC2172-C02C-44E6-AABF-C1435B016A63}"/>
              </a:ext>
            </a:extLst>
          </p:cNvPr>
          <p:cNvSpPr>
            <a:spLocks noGrp="1"/>
          </p:cNvSpPr>
          <p:nvPr>
            <p:ph type="dt" sz="half" idx="10"/>
          </p:nvPr>
        </p:nvSpPr>
        <p:spPr/>
        <p:txBody>
          <a:bodyPr/>
          <a:lstStyle/>
          <a:p>
            <a:fld id="{5138C942-328E-4199-BE1E-6918B00FEA38}" type="datetime1">
              <a:rPr lang="en-IN" smtClean="0"/>
              <a:t>27-04-2021</a:t>
            </a:fld>
            <a:endParaRPr lang="en-IN"/>
          </a:p>
        </p:txBody>
      </p:sp>
      <p:sp>
        <p:nvSpPr>
          <p:cNvPr id="6" name="Footer Placeholder 5">
            <a:extLst>
              <a:ext uri="{FF2B5EF4-FFF2-40B4-BE49-F238E27FC236}">
                <a16:creationId xmlns:a16="http://schemas.microsoft.com/office/drawing/2014/main" id="{C5DB693E-373D-44F8-A49B-1E0088965D47}"/>
              </a:ext>
            </a:extLst>
          </p:cNvPr>
          <p:cNvSpPr>
            <a:spLocks noGrp="1"/>
          </p:cNvSpPr>
          <p:nvPr>
            <p:ph type="ftr" sz="quarter" idx="11"/>
          </p:nvPr>
        </p:nvSpPr>
        <p:spPr/>
        <p:txBody>
          <a:bodyPr/>
          <a:lstStyle/>
          <a:p>
            <a:r>
              <a:rPr lang="en-US"/>
              <a:t>JSPM's Rajarshi Shahu College of Engineering</a:t>
            </a:r>
            <a:endParaRPr lang="en-IN"/>
          </a:p>
        </p:txBody>
      </p:sp>
      <p:sp>
        <p:nvSpPr>
          <p:cNvPr id="9" name="Slide Number Placeholder 8">
            <a:extLst>
              <a:ext uri="{FF2B5EF4-FFF2-40B4-BE49-F238E27FC236}">
                <a16:creationId xmlns:a16="http://schemas.microsoft.com/office/drawing/2014/main" id="{87FA81BC-8D75-4E6A-A1B4-2184B9D26D5D}"/>
              </a:ext>
            </a:extLst>
          </p:cNvPr>
          <p:cNvSpPr>
            <a:spLocks noGrp="1"/>
          </p:cNvSpPr>
          <p:nvPr>
            <p:ph type="sldNum" sz="quarter" idx="12"/>
          </p:nvPr>
        </p:nvSpPr>
        <p:spPr/>
        <p:txBody>
          <a:bodyPr/>
          <a:lstStyle/>
          <a:p>
            <a:fld id="{FC0AD3BC-F29B-4C0C-BACC-3850EC811DAF}" type="slidenum">
              <a:rPr lang="en-IN" smtClean="0"/>
              <a:t>13</a:t>
            </a:fld>
            <a:endParaRPr lang="en-IN"/>
          </a:p>
        </p:txBody>
      </p:sp>
      <p:pic>
        <p:nvPicPr>
          <p:cNvPr id="5" name="Picture 4">
            <a:extLst>
              <a:ext uri="{FF2B5EF4-FFF2-40B4-BE49-F238E27FC236}">
                <a16:creationId xmlns:a16="http://schemas.microsoft.com/office/drawing/2014/main" id="{86F1E9A1-9DAA-41E9-A986-31358A94BA10}"/>
              </a:ext>
            </a:extLst>
          </p:cNvPr>
          <p:cNvPicPr>
            <a:picLocks noChangeAspect="1"/>
          </p:cNvPicPr>
          <p:nvPr/>
        </p:nvPicPr>
        <p:blipFill>
          <a:blip r:embed="rId2"/>
          <a:stretch>
            <a:fillRect/>
          </a:stretch>
        </p:blipFill>
        <p:spPr>
          <a:xfrm>
            <a:off x="914401" y="2750343"/>
            <a:ext cx="5048249" cy="3308350"/>
          </a:xfrm>
          <a:prstGeom prst="rect">
            <a:avLst/>
          </a:prstGeom>
        </p:spPr>
      </p:pic>
      <p:pic>
        <p:nvPicPr>
          <p:cNvPr id="7" name="Picture 6">
            <a:extLst>
              <a:ext uri="{FF2B5EF4-FFF2-40B4-BE49-F238E27FC236}">
                <a16:creationId xmlns:a16="http://schemas.microsoft.com/office/drawing/2014/main" id="{350E53BF-2278-4C92-A138-850B29547C00}"/>
              </a:ext>
            </a:extLst>
          </p:cNvPr>
          <p:cNvPicPr>
            <a:picLocks noChangeAspect="1"/>
          </p:cNvPicPr>
          <p:nvPr/>
        </p:nvPicPr>
        <p:blipFill>
          <a:blip r:embed="rId3"/>
          <a:stretch>
            <a:fillRect/>
          </a:stretch>
        </p:blipFill>
        <p:spPr>
          <a:xfrm>
            <a:off x="7277100" y="3159918"/>
            <a:ext cx="3752850" cy="1990725"/>
          </a:xfrm>
          <a:prstGeom prst="rect">
            <a:avLst/>
          </a:prstGeom>
        </p:spPr>
      </p:pic>
      <p:sp>
        <p:nvSpPr>
          <p:cNvPr id="8" name="TextBox 7">
            <a:extLst>
              <a:ext uri="{FF2B5EF4-FFF2-40B4-BE49-F238E27FC236}">
                <a16:creationId xmlns:a16="http://schemas.microsoft.com/office/drawing/2014/main" id="{ED215B78-0572-4874-9BBC-A4BC9B3D7434}"/>
              </a:ext>
            </a:extLst>
          </p:cNvPr>
          <p:cNvSpPr txBox="1"/>
          <p:nvPr/>
        </p:nvSpPr>
        <p:spPr>
          <a:xfrm>
            <a:off x="6229352" y="3629025"/>
            <a:ext cx="1104898" cy="523220"/>
          </a:xfrm>
          <a:prstGeom prst="rect">
            <a:avLst/>
          </a:prstGeom>
          <a:noFill/>
        </p:spPr>
        <p:txBody>
          <a:bodyPr wrap="square" rtlCol="0">
            <a:spAutoFit/>
          </a:bodyPr>
          <a:lstStyle/>
          <a:p>
            <a:r>
              <a:rPr lang="en-IN" sz="2800" b="1" dirty="0">
                <a:solidFill>
                  <a:schemeClr val="accent2">
                    <a:lumMod val="75000"/>
                  </a:schemeClr>
                </a:solidFill>
              </a:rPr>
              <a:t>OR</a:t>
            </a:r>
          </a:p>
        </p:txBody>
      </p:sp>
    </p:spTree>
    <p:extLst>
      <p:ext uri="{BB962C8B-B14F-4D97-AF65-F5344CB8AC3E}">
        <p14:creationId xmlns:p14="http://schemas.microsoft.com/office/powerpoint/2010/main" val="362068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A636-1617-4171-85E4-F5A380F13F0B}"/>
              </a:ext>
            </a:extLst>
          </p:cNvPr>
          <p:cNvSpPr>
            <a:spLocks noGrp="1"/>
          </p:cNvSpPr>
          <p:nvPr>
            <p:ph type="title"/>
          </p:nvPr>
        </p:nvSpPr>
        <p:spPr/>
        <p:txBody>
          <a:bodyPr/>
          <a:lstStyle/>
          <a:p>
            <a:pPr algn="ctr"/>
            <a:r>
              <a:rPr lang="en-IN" dirty="0"/>
              <a:t>Array of Structure</a:t>
            </a:r>
          </a:p>
        </p:txBody>
      </p:sp>
      <p:sp>
        <p:nvSpPr>
          <p:cNvPr id="3" name="Content Placeholder 2">
            <a:extLst>
              <a:ext uri="{FF2B5EF4-FFF2-40B4-BE49-F238E27FC236}">
                <a16:creationId xmlns:a16="http://schemas.microsoft.com/office/drawing/2014/main" id="{B0D839E6-2E92-4E67-A363-F9225D5EFE7E}"/>
              </a:ext>
            </a:extLst>
          </p:cNvPr>
          <p:cNvSpPr>
            <a:spLocks noGrp="1"/>
          </p:cNvSpPr>
          <p:nvPr>
            <p:ph idx="1"/>
          </p:nvPr>
        </p:nvSpPr>
        <p:spPr>
          <a:xfrm>
            <a:off x="838200" y="1825625"/>
            <a:ext cx="5257800" cy="4351338"/>
          </a:xfrm>
        </p:spPr>
        <p:txBody>
          <a:bodyPr/>
          <a:lstStyle/>
          <a:p>
            <a:pPr algn="just">
              <a:buFont typeface="Wingdings" panose="05000000000000000000" pitchFamily="2" charset="2"/>
              <a:buChar char="q"/>
            </a:pPr>
            <a:r>
              <a:rPr lang="en-US" dirty="0"/>
              <a:t>We can also declare an array of structure variables. in which each element of the array will represent a structure variable.</a:t>
            </a:r>
          </a:p>
          <a:p>
            <a:pPr algn="just">
              <a:buFont typeface="Wingdings" panose="05000000000000000000" pitchFamily="2" charset="2"/>
              <a:buChar char="q"/>
            </a:pPr>
            <a:r>
              <a:rPr lang="en-US" dirty="0"/>
              <a:t> Example: struct employee emp[5];</a:t>
            </a:r>
          </a:p>
          <a:p>
            <a:pPr algn="just">
              <a:buFont typeface="Wingdings" panose="05000000000000000000" pitchFamily="2" charset="2"/>
              <a:buChar char="q"/>
            </a:pPr>
            <a:r>
              <a:rPr lang="en-US" dirty="0"/>
              <a:t>  </a:t>
            </a:r>
            <a:r>
              <a:rPr lang="en-IN" b="0" i="0" dirty="0">
                <a:solidFill>
                  <a:srgbClr val="212529"/>
                </a:solidFill>
                <a:effectLst/>
                <a:latin typeface="system-ui"/>
              </a:rPr>
              <a:t>The below program defines an array emp of </a:t>
            </a:r>
            <a:r>
              <a:rPr lang="en-US" b="0" i="0" dirty="0">
                <a:solidFill>
                  <a:srgbClr val="212529"/>
                </a:solidFill>
                <a:effectLst/>
                <a:latin typeface="system-ui"/>
              </a:rPr>
              <a:t>size 5. Each element of the array emp is of type Employee</a:t>
            </a:r>
            <a:endParaRPr lang="en-US" dirty="0"/>
          </a:p>
          <a:p>
            <a:pPr marL="0" indent="0">
              <a:buNone/>
            </a:pPr>
            <a:endParaRPr lang="en-IN" dirty="0"/>
          </a:p>
        </p:txBody>
      </p:sp>
      <p:sp>
        <p:nvSpPr>
          <p:cNvPr id="4" name="Date Placeholder 3">
            <a:extLst>
              <a:ext uri="{FF2B5EF4-FFF2-40B4-BE49-F238E27FC236}">
                <a16:creationId xmlns:a16="http://schemas.microsoft.com/office/drawing/2014/main" id="{56781773-BFA7-40F6-8656-34F7BE4AD816}"/>
              </a:ext>
            </a:extLst>
          </p:cNvPr>
          <p:cNvSpPr>
            <a:spLocks noGrp="1"/>
          </p:cNvSpPr>
          <p:nvPr>
            <p:ph type="dt" sz="half" idx="10"/>
          </p:nvPr>
        </p:nvSpPr>
        <p:spPr/>
        <p:txBody>
          <a:bodyPr/>
          <a:lstStyle/>
          <a:p>
            <a:fld id="{06D932D7-6EF1-43C4-802C-5C27EBA957FB}" type="datetime1">
              <a:rPr lang="en-IN" smtClean="0"/>
              <a:t>27-04-2021</a:t>
            </a:fld>
            <a:endParaRPr lang="en-IN"/>
          </a:p>
        </p:txBody>
      </p:sp>
      <p:sp>
        <p:nvSpPr>
          <p:cNvPr id="5" name="Footer Placeholder 4">
            <a:extLst>
              <a:ext uri="{FF2B5EF4-FFF2-40B4-BE49-F238E27FC236}">
                <a16:creationId xmlns:a16="http://schemas.microsoft.com/office/drawing/2014/main" id="{3A648038-A96C-468B-BD44-DDE71C00190D}"/>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040EF2A1-F801-4C8B-8A84-CE7508C785B2}"/>
              </a:ext>
            </a:extLst>
          </p:cNvPr>
          <p:cNvSpPr>
            <a:spLocks noGrp="1"/>
          </p:cNvSpPr>
          <p:nvPr>
            <p:ph type="sldNum" sz="quarter" idx="12"/>
          </p:nvPr>
        </p:nvSpPr>
        <p:spPr/>
        <p:txBody>
          <a:bodyPr/>
          <a:lstStyle/>
          <a:p>
            <a:fld id="{FC0AD3BC-F29B-4C0C-BACC-3850EC811DAF}" type="slidenum">
              <a:rPr lang="en-IN" smtClean="0"/>
              <a:t>14</a:t>
            </a:fld>
            <a:endParaRPr lang="en-IN"/>
          </a:p>
        </p:txBody>
      </p:sp>
      <p:pic>
        <p:nvPicPr>
          <p:cNvPr id="11" name="Picture 10">
            <a:extLst>
              <a:ext uri="{FF2B5EF4-FFF2-40B4-BE49-F238E27FC236}">
                <a16:creationId xmlns:a16="http://schemas.microsoft.com/office/drawing/2014/main" id="{3215FE71-13F0-438A-8535-E87B943ADD99}"/>
              </a:ext>
            </a:extLst>
          </p:cNvPr>
          <p:cNvPicPr>
            <a:picLocks noChangeAspect="1"/>
          </p:cNvPicPr>
          <p:nvPr/>
        </p:nvPicPr>
        <p:blipFill>
          <a:blip r:embed="rId2"/>
          <a:stretch>
            <a:fillRect/>
          </a:stretch>
        </p:blipFill>
        <p:spPr>
          <a:xfrm>
            <a:off x="6286500" y="1825625"/>
            <a:ext cx="5067300" cy="4010025"/>
          </a:xfrm>
          <a:prstGeom prst="rect">
            <a:avLst/>
          </a:prstGeom>
        </p:spPr>
      </p:pic>
    </p:spTree>
    <p:extLst>
      <p:ext uri="{BB962C8B-B14F-4D97-AF65-F5344CB8AC3E}">
        <p14:creationId xmlns:p14="http://schemas.microsoft.com/office/powerpoint/2010/main" val="20081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A636-1617-4171-85E4-F5A380F13F0B}"/>
              </a:ext>
            </a:extLst>
          </p:cNvPr>
          <p:cNvSpPr>
            <a:spLocks noGrp="1"/>
          </p:cNvSpPr>
          <p:nvPr>
            <p:ph type="title"/>
          </p:nvPr>
        </p:nvSpPr>
        <p:spPr/>
        <p:txBody>
          <a:bodyPr/>
          <a:lstStyle/>
          <a:p>
            <a:pPr algn="ctr"/>
            <a:r>
              <a:rPr lang="en-IN" dirty="0"/>
              <a:t>Array of Structure</a:t>
            </a:r>
          </a:p>
        </p:txBody>
      </p:sp>
      <p:sp>
        <p:nvSpPr>
          <p:cNvPr id="3" name="Date Placeholder 2">
            <a:extLst>
              <a:ext uri="{FF2B5EF4-FFF2-40B4-BE49-F238E27FC236}">
                <a16:creationId xmlns:a16="http://schemas.microsoft.com/office/drawing/2014/main" id="{691256BF-9713-4F50-9CE4-6CEF0B9875CB}"/>
              </a:ext>
            </a:extLst>
          </p:cNvPr>
          <p:cNvSpPr>
            <a:spLocks noGrp="1"/>
          </p:cNvSpPr>
          <p:nvPr>
            <p:ph type="dt" sz="half" idx="10"/>
          </p:nvPr>
        </p:nvSpPr>
        <p:spPr/>
        <p:txBody>
          <a:bodyPr/>
          <a:lstStyle/>
          <a:p>
            <a:fld id="{04C50D75-88D1-41FC-A099-EDB859C71BFA}" type="datetime1">
              <a:rPr lang="en-IN" smtClean="0"/>
              <a:t>27-04-2021</a:t>
            </a:fld>
            <a:endParaRPr lang="en-IN"/>
          </a:p>
        </p:txBody>
      </p:sp>
      <p:sp>
        <p:nvSpPr>
          <p:cNvPr id="4" name="Footer Placeholder 3">
            <a:extLst>
              <a:ext uri="{FF2B5EF4-FFF2-40B4-BE49-F238E27FC236}">
                <a16:creationId xmlns:a16="http://schemas.microsoft.com/office/drawing/2014/main" id="{74A46365-A230-4F22-87B6-EF65ADA01246}"/>
              </a:ext>
            </a:extLst>
          </p:cNvPr>
          <p:cNvSpPr>
            <a:spLocks noGrp="1"/>
          </p:cNvSpPr>
          <p:nvPr>
            <p:ph type="ftr" sz="quarter" idx="11"/>
          </p:nvPr>
        </p:nvSpPr>
        <p:spPr/>
        <p:txBody>
          <a:bodyPr/>
          <a:lstStyle/>
          <a:p>
            <a:r>
              <a:rPr lang="en-US"/>
              <a:t>JSPM's Rajarshi Shahu College of Engineering</a:t>
            </a:r>
            <a:endParaRPr lang="en-IN"/>
          </a:p>
        </p:txBody>
      </p:sp>
      <p:sp>
        <p:nvSpPr>
          <p:cNvPr id="5" name="Slide Number Placeholder 4">
            <a:extLst>
              <a:ext uri="{FF2B5EF4-FFF2-40B4-BE49-F238E27FC236}">
                <a16:creationId xmlns:a16="http://schemas.microsoft.com/office/drawing/2014/main" id="{65AEBF34-02BA-486A-8AEC-86B950835B6A}"/>
              </a:ext>
            </a:extLst>
          </p:cNvPr>
          <p:cNvSpPr>
            <a:spLocks noGrp="1"/>
          </p:cNvSpPr>
          <p:nvPr>
            <p:ph type="sldNum" sz="quarter" idx="12"/>
          </p:nvPr>
        </p:nvSpPr>
        <p:spPr/>
        <p:txBody>
          <a:bodyPr/>
          <a:lstStyle/>
          <a:p>
            <a:fld id="{FC0AD3BC-F29B-4C0C-BACC-3850EC811DAF}" type="slidenum">
              <a:rPr lang="en-IN" smtClean="0"/>
              <a:t>15</a:t>
            </a:fld>
            <a:endParaRPr lang="en-IN"/>
          </a:p>
        </p:txBody>
      </p:sp>
      <p:sp>
        <p:nvSpPr>
          <p:cNvPr id="6" name="TextBox 5">
            <a:extLst>
              <a:ext uri="{FF2B5EF4-FFF2-40B4-BE49-F238E27FC236}">
                <a16:creationId xmlns:a16="http://schemas.microsoft.com/office/drawing/2014/main" id="{3A37C5C2-CC8D-49DA-A1DD-C87B95EB89DE}"/>
              </a:ext>
            </a:extLst>
          </p:cNvPr>
          <p:cNvSpPr txBox="1"/>
          <p:nvPr/>
        </p:nvSpPr>
        <p:spPr>
          <a:xfrm>
            <a:off x="2162175" y="2701350"/>
            <a:ext cx="6667500" cy="584775"/>
          </a:xfrm>
          <a:prstGeom prst="rect">
            <a:avLst/>
          </a:prstGeom>
          <a:noFill/>
        </p:spPr>
        <p:txBody>
          <a:bodyPr wrap="square" rtlCol="0">
            <a:spAutoFit/>
          </a:bodyPr>
          <a:lstStyle/>
          <a:p>
            <a:r>
              <a:rPr lang="en-IN" sz="3200" b="1" dirty="0"/>
              <a:t>Program </a:t>
            </a:r>
          </a:p>
        </p:txBody>
      </p:sp>
    </p:spTree>
    <p:extLst>
      <p:ext uri="{BB962C8B-B14F-4D97-AF65-F5344CB8AC3E}">
        <p14:creationId xmlns:p14="http://schemas.microsoft.com/office/powerpoint/2010/main" val="350535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9D2E-73B0-4BE3-9B51-1FA30F71C6ED}"/>
              </a:ext>
            </a:extLst>
          </p:cNvPr>
          <p:cNvSpPr>
            <a:spLocks noGrp="1"/>
          </p:cNvSpPr>
          <p:nvPr>
            <p:ph type="title"/>
          </p:nvPr>
        </p:nvSpPr>
        <p:spPr/>
        <p:txBody>
          <a:bodyPr/>
          <a:lstStyle/>
          <a:p>
            <a:pPr algn="ctr"/>
            <a:r>
              <a:rPr lang="en-IN" dirty="0"/>
              <a:t>Structure as Function Arguments</a:t>
            </a:r>
          </a:p>
        </p:txBody>
      </p:sp>
      <p:sp>
        <p:nvSpPr>
          <p:cNvPr id="3" name="Content Placeholder 2">
            <a:extLst>
              <a:ext uri="{FF2B5EF4-FFF2-40B4-BE49-F238E27FC236}">
                <a16:creationId xmlns:a16="http://schemas.microsoft.com/office/drawing/2014/main" id="{43531665-AC7C-42E4-8B21-61A286F39A68}"/>
              </a:ext>
            </a:extLst>
          </p:cNvPr>
          <p:cNvSpPr>
            <a:spLocks noGrp="1"/>
          </p:cNvSpPr>
          <p:nvPr>
            <p:ph idx="1"/>
          </p:nvPr>
        </p:nvSpPr>
        <p:spPr/>
        <p:txBody>
          <a:bodyPr/>
          <a:lstStyle/>
          <a:p>
            <a:pPr>
              <a:buFont typeface="Wingdings" panose="05000000000000000000" pitchFamily="2" charset="2"/>
              <a:buChar char="q"/>
            </a:pPr>
            <a:r>
              <a:rPr lang="en-US" b="0" i="0" dirty="0">
                <a:solidFill>
                  <a:srgbClr val="212529"/>
                </a:solidFill>
                <a:effectLst/>
                <a:latin typeface="system-ui"/>
              </a:rPr>
              <a:t>We can pass a structure as a function argument just like we pass any other variable or an array as a function argument.</a:t>
            </a:r>
          </a:p>
          <a:p>
            <a:pPr>
              <a:buFont typeface="Wingdings" panose="05000000000000000000" pitchFamily="2" charset="2"/>
              <a:buChar char="q"/>
            </a:pPr>
            <a:r>
              <a:rPr lang="en-US" dirty="0">
                <a:solidFill>
                  <a:srgbClr val="212529"/>
                </a:solidFill>
                <a:latin typeface="system-ui"/>
              </a:rPr>
              <a:t>Example</a:t>
            </a:r>
            <a:endParaRPr lang="en-IN" dirty="0"/>
          </a:p>
        </p:txBody>
      </p:sp>
      <p:sp>
        <p:nvSpPr>
          <p:cNvPr id="4" name="Date Placeholder 3">
            <a:extLst>
              <a:ext uri="{FF2B5EF4-FFF2-40B4-BE49-F238E27FC236}">
                <a16:creationId xmlns:a16="http://schemas.microsoft.com/office/drawing/2014/main" id="{943AF630-1FF2-4100-A16A-5B96D70ADED4}"/>
              </a:ext>
            </a:extLst>
          </p:cNvPr>
          <p:cNvSpPr>
            <a:spLocks noGrp="1"/>
          </p:cNvSpPr>
          <p:nvPr>
            <p:ph type="dt" sz="half" idx="10"/>
          </p:nvPr>
        </p:nvSpPr>
        <p:spPr/>
        <p:txBody>
          <a:bodyPr/>
          <a:lstStyle/>
          <a:p>
            <a:fld id="{B37EE462-AA29-449F-AB2D-8916AF995C34}" type="datetime1">
              <a:rPr lang="en-IN" smtClean="0"/>
              <a:t>27-04-2021</a:t>
            </a:fld>
            <a:endParaRPr lang="en-IN"/>
          </a:p>
        </p:txBody>
      </p:sp>
      <p:sp>
        <p:nvSpPr>
          <p:cNvPr id="5" name="Footer Placeholder 4">
            <a:extLst>
              <a:ext uri="{FF2B5EF4-FFF2-40B4-BE49-F238E27FC236}">
                <a16:creationId xmlns:a16="http://schemas.microsoft.com/office/drawing/2014/main" id="{EFC2FF19-8D55-4DC7-BCF3-23F806B4DF4C}"/>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97A54D08-2181-4BDB-A581-42F219620EB2}"/>
              </a:ext>
            </a:extLst>
          </p:cNvPr>
          <p:cNvSpPr>
            <a:spLocks noGrp="1"/>
          </p:cNvSpPr>
          <p:nvPr>
            <p:ph type="sldNum" sz="quarter" idx="12"/>
          </p:nvPr>
        </p:nvSpPr>
        <p:spPr/>
        <p:txBody>
          <a:bodyPr/>
          <a:lstStyle/>
          <a:p>
            <a:fld id="{FC0AD3BC-F29B-4C0C-BACC-3850EC811DAF}" type="slidenum">
              <a:rPr lang="en-IN" smtClean="0"/>
              <a:t>16</a:t>
            </a:fld>
            <a:endParaRPr lang="en-IN"/>
          </a:p>
        </p:txBody>
      </p:sp>
    </p:spTree>
    <p:extLst>
      <p:ext uri="{BB962C8B-B14F-4D97-AF65-F5344CB8AC3E}">
        <p14:creationId xmlns:p14="http://schemas.microsoft.com/office/powerpoint/2010/main" val="325346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9D2E-73B0-4BE3-9B51-1FA30F71C6ED}"/>
              </a:ext>
            </a:extLst>
          </p:cNvPr>
          <p:cNvSpPr>
            <a:spLocks noGrp="1"/>
          </p:cNvSpPr>
          <p:nvPr>
            <p:ph type="title"/>
          </p:nvPr>
        </p:nvSpPr>
        <p:spPr/>
        <p:txBody>
          <a:bodyPr/>
          <a:lstStyle/>
          <a:p>
            <a:pPr algn="ctr"/>
            <a:r>
              <a:rPr lang="en-IN" dirty="0"/>
              <a:t>Pointers to Structures</a:t>
            </a:r>
          </a:p>
        </p:txBody>
      </p:sp>
      <p:sp>
        <p:nvSpPr>
          <p:cNvPr id="3" name="Content Placeholder 2">
            <a:extLst>
              <a:ext uri="{FF2B5EF4-FFF2-40B4-BE49-F238E27FC236}">
                <a16:creationId xmlns:a16="http://schemas.microsoft.com/office/drawing/2014/main" id="{43531665-AC7C-42E4-8B21-61A286F39A68}"/>
              </a:ext>
            </a:extLst>
          </p:cNvPr>
          <p:cNvSpPr>
            <a:spLocks noGrp="1"/>
          </p:cNvSpPr>
          <p:nvPr>
            <p:ph idx="1"/>
          </p:nvPr>
        </p:nvSpPr>
        <p:spPr/>
        <p:txBody>
          <a:bodyPr/>
          <a:lstStyle/>
          <a:p>
            <a:pPr>
              <a:buFont typeface="Wingdings" panose="05000000000000000000" pitchFamily="2" charset="2"/>
              <a:buChar char="q"/>
            </a:pPr>
            <a:r>
              <a:rPr lang="en-US" b="0" i="0" dirty="0">
                <a:solidFill>
                  <a:srgbClr val="000000"/>
                </a:solidFill>
                <a:effectLst/>
              </a:rPr>
              <a:t>You can define pointers to structures in the same way as you define pointer to any other variable −</a:t>
            </a:r>
            <a:endParaRPr lang="en-US" b="0" i="0" dirty="0">
              <a:solidFill>
                <a:srgbClr val="212529"/>
              </a:solidFill>
              <a:effectLst/>
            </a:endParaRPr>
          </a:p>
          <a:p>
            <a:pPr marL="0" indent="0">
              <a:buNone/>
            </a:pPr>
            <a:r>
              <a:rPr lang="en-US" dirty="0">
                <a:solidFill>
                  <a:srgbClr val="212529"/>
                </a:solidFill>
                <a:latin typeface="system-ui"/>
              </a:rPr>
              <a:t> </a:t>
            </a:r>
            <a:endParaRPr lang="en-IN" dirty="0"/>
          </a:p>
        </p:txBody>
      </p:sp>
      <p:sp>
        <p:nvSpPr>
          <p:cNvPr id="4" name="Date Placeholder 3">
            <a:extLst>
              <a:ext uri="{FF2B5EF4-FFF2-40B4-BE49-F238E27FC236}">
                <a16:creationId xmlns:a16="http://schemas.microsoft.com/office/drawing/2014/main" id="{AC5329C4-27F4-4B76-AFE9-3C95F3CAC489}"/>
              </a:ext>
            </a:extLst>
          </p:cNvPr>
          <p:cNvSpPr>
            <a:spLocks noGrp="1"/>
          </p:cNvSpPr>
          <p:nvPr>
            <p:ph type="dt" sz="half" idx="10"/>
          </p:nvPr>
        </p:nvSpPr>
        <p:spPr/>
        <p:txBody>
          <a:bodyPr/>
          <a:lstStyle/>
          <a:p>
            <a:fld id="{E48FAD3F-5997-4C15-B1D7-8A6D9A580FD5}" type="datetime1">
              <a:rPr lang="en-IN" smtClean="0"/>
              <a:t>27-04-2021</a:t>
            </a:fld>
            <a:endParaRPr lang="en-IN"/>
          </a:p>
        </p:txBody>
      </p:sp>
      <p:sp>
        <p:nvSpPr>
          <p:cNvPr id="6" name="Footer Placeholder 5">
            <a:extLst>
              <a:ext uri="{FF2B5EF4-FFF2-40B4-BE49-F238E27FC236}">
                <a16:creationId xmlns:a16="http://schemas.microsoft.com/office/drawing/2014/main" id="{4A04933A-F379-4C03-899B-9C1FCB9D9B05}"/>
              </a:ext>
            </a:extLst>
          </p:cNvPr>
          <p:cNvSpPr>
            <a:spLocks noGrp="1"/>
          </p:cNvSpPr>
          <p:nvPr>
            <p:ph type="ftr" sz="quarter" idx="11"/>
          </p:nvPr>
        </p:nvSpPr>
        <p:spPr/>
        <p:txBody>
          <a:bodyPr/>
          <a:lstStyle/>
          <a:p>
            <a:r>
              <a:rPr lang="en-US"/>
              <a:t>JSPM's Rajarshi Shahu College of Engineering</a:t>
            </a:r>
            <a:endParaRPr lang="en-IN"/>
          </a:p>
        </p:txBody>
      </p:sp>
      <p:sp>
        <p:nvSpPr>
          <p:cNvPr id="7" name="Slide Number Placeholder 6">
            <a:extLst>
              <a:ext uri="{FF2B5EF4-FFF2-40B4-BE49-F238E27FC236}">
                <a16:creationId xmlns:a16="http://schemas.microsoft.com/office/drawing/2014/main" id="{756CC8AD-E6F3-4969-A0DF-4132467514FA}"/>
              </a:ext>
            </a:extLst>
          </p:cNvPr>
          <p:cNvSpPr>
            <a:spLocks noGrp="1"/>
          </p:cNvSpPr>
          <p:nvPr>
            <p:ph type="sldNum" sz="quarter" idx="12"/>
          </p:nvPr>
        </p:nvSpPr>
        <p:spPr/>
        <p:txBody>
          <a:bodyPr/>
          <a:lstStyle/>
          <a:p>
            <a:fld id="{FC0AD3BC-F29B-4C0C-BACC-3850EC811DAF}" type="slidenum">
              <a:rPr lang="en-IN" smtClean="0"/>
              <a:t>17</a:t>
            </a:fld>
            <a:endParaRPr lang="en-IN"/>
          </a:p>
        </p:txBody>
      </p:sp>
      <p:pic>
        <p:nvPicPr>
          <p:cNvPr id="5" name="Picture 4">
            <a:extLst>
              <a:ext uri="{FF2B5EF4-FFF2-40B4-BE49-F238E27FC236}">
                <a16:creationId xmlns:a16="http://schemas.microsoft.com/office/drawing/2014/main" id="{A18699CA-6723-426B-B924-06368AEB845D}"/>
              </a:ext>
            </a:extLst>
          </p:cNvPr>
          <p:cNvPicPr>
            <a:picLocks noChangeAspect="1"/>
          </p:cNvPicPr>
          <p:nvPr/>
        </p:nvPicPr>
        <p:blipFill>
          <a:blip r:embed="rId2"/>
          <a:stretch>
            <a:fillRect/>
          </a:stretch>
        </p:blipFill>
        <p:spPr>
          <a:xfrm>
            <a:off x="3919537" y="2990850"/>
            <a:ext cx="3552825" cy="438150"/>
          </a:xfrm>
          <a:prstGeom prst="rect">
            <a:avLst/>
          </a:prstGeom>
        </p:spPr>
      </p:pic>
      <p:sp>
        <p:nvSpPr>
          <p:cNvPr id="9" name="TextBox 8">
            <a:extLst>
              <a:ext uri="{FF2B5EF4-FFF2-40B4-BE49-F238E27FC236}">
                <a16:creationId xmlns:a16="http://schemas.microsoft.com/office/drawing/2014/main" id="{A49E8DAA-0961-482B-AA81-993DB0CBA286}"/>
              </a:ext>
            </a:extLst>
          </p:cNvPr>
          <p:cNvSpPr txBox="1"/>
          <p:nvPr/>
        </p:nvSpPr>
        <p:spPr>
          <a:xfrm>
            <a:off x="1335881" y="3602652"/>
            <a:ext cx="9520238" cy="1200329"/>
          </a:xfrm>
          <a:prstGeom prst="rect">
            <a:avLst/>
          </a:prstGeom>
          <a:noFill/>
        </p:spPr>
        <p:txBody>
          <a:bodyPr wrap="square">
            <a:spAutoFit/>
          </a:bodyPr>
          <a:lstStyle/>
          <a:p>
            <a:r>
              <a:rPr lang="en-US" sz="2400" dirty="0"/>
              <a:t>You can store the address of a structure variable in the above defined pointer variable. To find the address of a structure variable, place the '&amp;'; operator before the structure's name as follows </a:t>
            </a:r>
            <a:endParaRPr lang="en-IN" sz="2400" dirty="0"/>
          </a:p>
        </p:txBody>
      </p:sp>
      <p:pic>
        <p:nvPicPr>
          <p:cNvPr id="11" name="Picture 10">
            <a:extLst>
              <a:ext uri="{FF2B5EF4-FFF2-40B4-BE49-F238E27FC236}">
                <a16:creationId xmlns:a16="http://schemas.microsoft.com/office/drawing/2014/main" id="{193BF692-5807-4885-9E9A-A0334D556138}"/>
              </a:ext>
            </a:extLst>
          </p:cNvPr>
          <p:cNvPicPr>
            <a:picLocks noChangeAspect="1"/>
          </p:cNvPicPr>
          <p:nvPr/>
        </p:nvPicPr>
        <p:blipFill>
          <a:blip r:embed="rId3"/>
          <a:stretch>
            <a:fillRect/>
          </a:stretch>
        </p:blipFill>
        <p:spPr>
          <a:xfrm>
            <a:off x="4010025" y="5206027"/>
            <a:ext cx="3009900" cy="371475"/>
          </a:xfrm>
          <a:prstGeom prst="rect">
            <a:avLst/>
          </a:prstGeom>
        </p:spPr>
      </p:pic>
    </p:spTree>
    <p:extLst>
      <p:ext uri="{BB962C8B-B14F-4D97-AF65-F5344CB8AC3E}">
        <p14:creationId xmlns:p14="http://schemas.microsoft.com/office/powerpoint/2010/main" val="408184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9D2E-73B0-4BE3-9B51-1FA30F71C6ED}"/>
              </a:ext>
            </a:extLst>
          </p:cNvPr>
          <p:cNvSpPr>
            <a:spLocks noGrp="1"/>
          </p:cNvSpPr>
          <p:nvPr>
            <p:ph type="title"/>
          </p:nvPr>
        </p:nvSpPr>
        <p:spPr/>
        <p:txBody>
          <a:bodyPr/>
          <a:lstStyle/>
          <a:p>
            <a:pPr algn="ctr"/>
            <a:r>
              <a:rPr lang="en-IN" dirty="0"/>
              <a:t>Pointers to Structures</a:t>
            </a:r>
          </a:p>
        </p:txBody>
      </p:sp>
      <p:sp>
        <p:nvSpPr>
          <p:cNvPr id="3" name="Content Placeholder 2">
            <a:extLst>
              <a:ext uri="{FF2B5EF4-FFF2-40B4-BE49-F238E27FC236}">
                <a16:creationId xmlns:a16="http://schemas.microsoft.com/office/drawing/2014/main" id="{43531665-AC7C-42E4-8B21-61A286F39A68}"/>
              </a:ext>
            </a:extLst>
          </p:cNvPr>
          <p:cNvSpPr>
            <a:spLocks noGrp="1"/>
          </p:cNvSpPr>
          <p:nvPr>
            <p:ph idx="1"/>
          </p:nvPr>
        </p:nvSpPr>
        <p:spPr/>
        <p:txBody>
          <a:bodyPr/>
          <a:lstStyle/>
          <a:p>
            <a:pPr>
              <a:buFont typeface="Wingdings" panose="05000000000000000000" pitchFamily="2" charset="2"/>
              <a:buChar char="q"/>
            </a:pPr>
            <a:r>
              <a:rPr lang="en-US" b="0" i="0" dirty="0">
                <a:solidFill>
                  <a:srgbClr val="000000"/>
                </a:solidFill>
                <a:effectLst/>
              </a:rPr>
              <a:t>You can define pointers to structures in the same way as you define pointer to any other variable −</a:t>
            </a:r>
            <a:endParaRPr lang="en-US" b="0" i="0" dirty="0">
              <a:solidFill>
                <a:srgbClr val="212529"/>
              </a:solidFill>
              <a:effectLst/>
            </a:endParaRPr>
          </a:p>
          <a:p>
            <a:pPr marL="0" indent="0">
              <a:buNone/>
            </a:pPr>
            <a:r>
              <a:rPr lang="en-US" dirty="0">
                <a:solidFill>
                  <a:srgbClr val="212529"/>
                </a:solidFill>
                <a:latin typeface="system-ui"/>
              </a:rPr>
              <a:t> </a:t>
            </a:r>
            <a:endParaRPr lang="en-IN" dirty="0"/>
          </a:p>
        </p:txBody>
      </p:sp>
      <p:sp>
        <p:nvSpPr>
          <p:cNvPr id="4" name="Date Placeholder 3">
            <a:extLst>
              <a:ext uri="{FF2B5EF4-FFF2-40B4-BE49-F238E27FC236}">
                <a16:creationId xmlns:a16="http://schemas.microsoft.com/office/drawing/2014/main" id="{8533B570-AB8B-470A-AB04-37F6F04CC13E}"/>
              </a:ext>
            </a:extLst>
          </p:cNvPr>
          <p:cNvSpPr>
            <a:spLocks noGrp="1"/>
          </p:cNvSpPr>
          <p:nvPr>
            <p:ph type="dt" sz="half" idx="10"/>
          </p:nvPr>
        </p:nvSpPr>
        <p:spPr/>
        <p:txBody>
          <a:bodyPr/>
          <a:lstStyle/>
          <a:p>
            <a:fld id="{F81EA30F-3C5A-4B0C-AE79-711948E9E76F}" type="datetime1">
              <a:rPr lang="en-IN" smtClean="0"/>
              <a:t>27-04-2021</a:t>
            </a:fld>
            <a:endParaRPr lang="en-IN"/>
          </a:p>
        </p:txBody>
      </p:sp>
      <p:sp>
        <p:nvSpPr>
          <p:cNvPr id="6" name="Footer Placeholder 5">
            <a:extLst>
              <a:ext uri="{FF2B5EF4-FFF2-40B4-BE49-F238E27FC236}">
                <a16:creationId xmlns:a16="http://schemas.microsoft.com/office/drawing/2014/main" id="{9705570C-7FEA-4C64-B36F-831F14811D7F}"/>
              </a:ext>
            </a:extLst>
          </p:cNvPr>
          <p:cNvSpPr>
            <a:spLocks noGrp="1"/>
          </p:cNvSpPr>
          <p:nvPr>
            <p:ph type="ftr" sz="quarter" idx="11"/>
          </p:nvPr>
        </p:nvSpPr>
        <p:spPr/>
        <p:txBody>
          <a:bodyPr/>
          <a:lstStyle/>
          <a:p>
            <a:r>
              <a:rPr lang="en-US"/>
              <a:t>JSPM's Rajarshi Shahu College of Engineering</a:t>
            </a:r>
            <a:endParaRPr lang="en-IN"/>
          </a:p>
        </p:txBody>
      </p:sp>
      <p:sp>
        <p:nvSpPr>
          <p:cNvPr id="9" name="Slide Number Placeholder 8">
            <a:extLst>
              <a:ext uri="{FF2B5EF4-FFF2-40B4-BE49-F238E27FC236}">
                <a16:creationId xmlns:a16="http://schemas.microsoft.com/office/drawing/2014/main" id="{903A67B7-7E97-43C8-A6BF-8944D14AF460}"/>
              </a:ext>
            </a:extLst>
          </p:cNvPr>
          <p:cNvSpPr>
            <a:spLocks noGrp="1"/>
          </p:cNvSpPr>
          <p:nvPr>
            <p:ph type="sldNum" sz="quarter" idx="12"/>
          </p:nvPr>
        </p:nvSpPr>
        <p:spPr/>
        <p:txBody>
          <a:bodyPr/>
          <a:lstStyle/>
          <a:p>
            <a:fld id="{FC0AD3BC-F29B-4C0C-BACC-3850EC811DAF}" type="slidenum">
              <a:rPr lang="en-IN" smtClean="0"/>
              <a:t>18</a:t>
            </a:fld>
            <a:endParaRPr lang="en-IN"/>
          </a:p>
        </p:txBody>
      </p:sp>
      <p:pic>
        <p:nvPicPr>
          <p:cNvPr id="5" name="Picture 4">
            <a:extLst>
              <a:ext uri="{FF2B5EF4-FFF2-40B4-BE49-F238E27FC236}">
                <a16:creationId xmlns:a16="http://schemas.microsoft.com/office/drawing/2014/main" id="{A18699CA-6723-426B-B924-06368AEB845D}"/>
              </a:ext>
            </a:extLst>
          </p:cNvPr>
          <p:cNvPicPr>
            <a:picLocks noChangeAspect="1"/>
          </p:cNvPicPr>
          <p:nvPr/>
        </p:nvPicPr>
        <p:blipFill>
          <a:blip r:embed="rId2"/>
          <a:stretch>
            <a:fillRect/>
          </a:stretch>
        </p:blipFill>
        <p:spPr>
          <a:xfrm>
            <a:off x="3919537" y="2990850"/>
            <a:ext cx="3552825" cy="438150"/>
          </a:xfrm>
          <a:prstGeom prst="rect">
            <a:avLst/>
          </a:prstGeom>
        </p:spPr>
      </p:pic>
      <p:pic>
        <p:nvPicPr>
          <p:cNvPr id="11" name="Picture 10">
            <a:extLst>
              <a:ext uri="{FF2B5EF4-FFF2-40B4-BE49-F238E27FC236}">
                <a16:creationId xmlns:a16="http://schemas.microsoft.com/office/drawing/2014/main" id="{193BF692-5807-4885-9E9A-A0334D556138}"/>
              </a:ext>
            </a:extLst>
          </p:cNvPr>
          <p:cNvPicPr>
            <a:picLocks noChangeAspect="1"/>
          </p:cNvPicPr>
          <p:nvPr/>
        </p:nvPicPr>
        <p:blipFill>
          <a:blip r:embed="rId3"/>
          <a:stretch>
            <a:fillRect/>
          </a:stretch>
        </p:blipFill>
        <p:spPr>
          <a:xfrm>
            <a:off x="3919537" y="3563937"/>
            <a:ext cx="3009900" cy="371475"/>
          </a:xfrm>
          <a:prstGeom prst="rect">
            <a:avLst/>
          </a:prstGeom>
        </p:spPr>
      </p:pic>
      <p:sp>
        <p:nvSpPr>
          <p:cNvPr id="8" name="TextBox 7">
            <a:extLst>
              <a:ext uri="{FF2B5EF4-FFF2-40B4-BE49-F238E27FC236}">
                <a16:creationId xmlns:a16="http://schemas.microsoft.com/office/drawing/2014/main" id="{D65D3313-59AF-477A-8394-C8055DAD70B7}"/>
              </a:ext>
            </a:extLst>
          </p:cNvPr>
          <p:cNvSpPr txBox="1"/>
          <p:nvPr/>
        </p:nvSpPr>
        <p:spPr>
          <a:xfrm>
            <a:off x="1304924" y="4134277"/>
            <a:ext cx="9420225" cy="830997"/>
          </a:xfrm>
          <a:prstGeom prst="rect">
            <a:avLst/>
          </a:prstGeom>
          <a:noFill/>
        </p:spPr>
        <p:txBody>
          <a:bodyPr wrap="square">
            <a:spAutoFit/>
          </a:bodyPr>
          <a:lstStyle/>
          <a:p>
            <a:r>
              <a:rPr lang="en-US" sz="2400" b="0" i="0" dirty="0">
                <a:solidFill>
                  <a:srgbClr val="000000"/>
                </a:solidFill>
                <a:effectLst/>
              </a:rPr>
              <a:t>To access the members of a structure using a pointer to that structure, you must use the → operator as follows</a:t>
            </a:r>
            <a:endParaRPr lang="en-IN" sz="2400" dirty="0"/>
          </a:p>
        </p:txBody>
      </p:sp>
      <p:pic>
        <p:nvPicPr>
          <p:cNvPr id="7" name="Picture 6">
            <a:extLst>
              <a:ext uri="{FF2B5EF4-FFF2-40B4-BE49-F238E27FC236}">
                <a16:creationId xmlns:a16="http://schemas.microsoft.com/office/drawing/2014/main" id="{E8303356-E09C-4C0E-A9F4-7B0E126AE419}"/>
              </a:ext>
            </a:extLst>
          </p:cNvPr>
          <p:cNvPicPr>
            <a:picLocks noChangeAspect="1"/>
          </p:cNvPicPr>
          <p:nvPr/>
        </p:nvPicPr>
        <p:blipFill>
          <a:blip r:embed="rId4"/>
          <a:stretch>
            <a:fillRect/>
          </a:stretch>
        </p:blipFill>
        <p:spPr>
          <a:xfrm>
            <a:off x="4110037" y="5318126"/>
            <a:ext cx="2819400" cy="352425"/>
          </a:xfrm>
          <a:prstGeom prst="rect">
            <a:avLst/>
          </a:prstGeom>
        </p:spPr>
      </p:pic>
    </p:spTree>
    <p:extLst>
      <p:ext uri="{BB962C8B-B14F-4D97-AF65-F5344CB8AC3E}">
        <p14:creationId xmlns:p14="http://schemas.microsoft.com/office/powerpoint/2010/main" val="750875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9D2E-73B0-4BE3-9B51-1FA30F71C6ED}"/>
              </a:ext>
            </a:extLst>
          </p:cNvPr>
          <p:cNvSpPr>
            <a:spLocks noGrp="1"/>
          </p:cNvSpPr>
          <p:nvPr>
            <p:ph type="title"/>
          </p:nvPr>
        </p:nvSpPr>
        <p:spPr/>
        <p:txBody>
          <a:bodyPr/>
          <a:lstStyle/>
          <a:p>
            <a:pPr algn="ctr"/>
            <a:r>
              <a:rPr lang="en-IN" dirty="0"/>
              <a:t>Pointers to Structures</a:t>
            </a:r>
          </a:p>
        </p:txBody>
      </p:sp>
      <p:sp>
        <p:nvSpPr>
          <p:cNvPr id="3" name="Date Placeholder 2">
            <a:extLst>
              <a:ext uri="{FF2B5EF4-FFF2-40B4-BE49-F238E27FC236}">
                <a16:creationId xmlns:a16="http://schemas.microsoft.com/office/drawing/2014/main" id="{D20BCDD3-B580-45CD-9EE5-2D1CDE5A90B0}"/>
              </a:ext>
            </a:extLst>
          </p:cNvPr>
          <p:cNvSpPr>
            <a:spLocks noGrp="1"/>
          </p:cNvSpPr>
          <p:nvPr>
            <p:ph type="dt" sz="half" idx="10"/>
          </p:nvPr>
        </p:nvSpPr>
        <p:spPr/>
        <p:txBody>
          <a:bodyPr/>
          <a:lstStyle/>
          <a:p>
            <a:fld id="{A973E3AE-57FC-4A54-954E-F18EC4815768}" type="datetime1">
              <a:rPr lang="en-IN" smtClean="0"/>
              <a:t>27-04-2021</a:t>
            </a:fld>
            <a:endParaRPr lang="en-IN"/>
          </a:p>
        </p:txBody>
      </p:sp>
      <p:sp>
        <p:nvSpPr>
          <p:cNvPr id="4" name="Footer Placeholder 3">
            <a:extLst>
              <a:ext uri="{FF2B5EF4-FFF2-40B4-BE49-F238E27FC236}">
                <a16:creationId xmlns:a16="http://schemas.microsoft.com/office/drawing/2014/main" id="{F0A76500-4166-4C9D-B3CD-54ACC8A40E42}"/>
              </a:ext>
            </a:extLst>
          </p:cNvPr>
          <p:cNvSpPr>
            <a:spLocks noGrp="1"/>
          </p:cNvSpPr>
          <p:nvPr>
            <p:ph type="ftr" sz="quarter" idx="11"/>
          </p:nvPr>
        </p:nvSpPr>
        <p:spPr/>
        <p:txBody>
          <a:bodyPr/>
          <a:lstStyle/>
          <a:p>
            <a:r>
              <a:rPr lang="en-US"/>
              <a:t>JSPM's Rajarshi Shahu College of Engineering</a:t>
            </a:r>
            <a:endParaRPr lang="en-IN"/>
          </a:p>
        </p:txBody>
      </p:sp>
      <p:sp>
        <p:nvSpPr>
          <p:cNvPr id="5" name="Slide Number Placeholder 4">
            <a:extLst>
              <a:ext uri="{FF2B5EF4-FFF2-40B4-BE49-F238E27FC236}">
                <a16:creationId xmlns:a16="http://schemas.microsoft.com/office/drawing/2014/main" id="{53810891-9D67-4924-93CA-5AE6DD5342E5}"/>
              </a:ext>
            </a:extLst>
          </p:cNvPr>
          <p:cNvSpPr>
            <a:spLocks noGrp="1"/>
          </p:cNvSpPr>
          <p:nvPr>
            <p:ph type="sldNum" sz="quarter" idx="12"/>
          </p:nvPr>
        </p:nvSpPr>
        <p:spPr/>
        <p:txBody>
          <a:bodyPr/>
          <a:lstStyle/>
          <a:p>
            <a:fld id="{FC0AD3BC-F29B-4C0C-BACC-3850EC811DAF}" type="slidenum">
              <a:rPr lang="en-IN" smtClean="0"/>
              <a:t>19</a:t>
            </a:fld>
            <a:endParaRPr lang="en-IN"/>
          </a:p>
        </p:txBody>
      </p:sp>
      <p:pic>
        <p:nvPicPr>
          <p:cNvPr id="13" name="Picture 12">
            <a:extLst>
              <a:ext uri="{FF2B5EF4-FFF2-40B4-BE49-F238E27FC236}">
                <a16:creationId xmlns:a16="http://schemas.microsoft.com/office/drawing/2014/main" id="{9987DC05-74E7-4CA3-9F92-62D35672B3EF}"/>
              </a:ext>
            </a:extLst>
          </p:cNvPr>
          <p:cNvPicPr>
            <a:picLocks noChangeAspect="1"/>
          </p:cNvPicPr>
          <p:nvPr/>
        </p:nvPicPr>
        <p:blipFill>
          <a:blip r:embed="rId2"/>
          <a:stretch>
            <a:fillRect/>
          </a:stretch>
        </p:blipFill>
        <p:spPr>
          <a:xfrm>
            <a:off x="3267075" y="1447800"/>
            <a:ext cx="5657850" cy="4953000"/>
          </a:xfrm>
          <a:prstGeom prst="rect">
            <a:avLst/>
          </a:prstGeom>
        </p:spPr>
      </p:pic>
    </p:spTree>
    <p:extLst>
      <p:ext uri="{BB962C8B-B14F-4D97-AF65-F5344CB8AC3E}">
        <p14:creationId xmlns:p14="http://schemas.microsoft.com/office/powerpoint/2010/main" val="81865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IN" dirty="0"/>
              <a:t>Structures</a:t>
            </a:r>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p:txBody>
          <a:bodyPr/>
          <a:lstStyle/>
          <a:p>
            <a:r>
              <a:rPr lang="en-US" b="1" dirty="0">
                <a:solidFill>
                  <a:schemeClr val="accent2">
                    <a:lumMod val="50000"/>
                  </a:schemeClr>
                </a:solidFill>
              </a:rPr>
              <a:t>Structure is a user-defined datatype in C language which allows us to combine data of different types together</a:t>
            </a:r>
          </a:p>
          <a:p>
            <a:r>
              <a:rPr lang="en-US" b="1" dirty="0">
                <a:solidFill>
                  <a:schemeClr val="accent2">
                    <a:lumMod val="50000"/>
                  </a:schemeClr>
                </a:solidFill>
              </a:rPr>
              <a:t>Structure</a:t>
            </a:r>
            <a:r>
              <a:rPr lang="en-US" dirty="0"/>
              <a:t> is a group of variables of different data types represented by a single name</a:t>
            </a:r>
          </a:p>
          <a:p>
            <a:r>
              <a:rPr lang="en-US" dirty="0"/>
              <a:t>It is somewhat similar to an Array, but an array holds data of similar type only. But structure on the other hand, can store data of any type, which is practical more useful.</a:t>
            </a: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D44E1DF9-E3E3-4A4E-ADFA-E410D5AE50A7}"/>
              </a:ext>
            </a:extLst>
          </p:cNvPr>
          <p:cNvSpPr>
            <a:spLocks noGrp="1"/>
          </p:cNvSpPr>
          <p:nvPr>
            <p:ph type="dt" sz="half" idx="10"/>
          </p:nvPr>
        </p:nvSpPr>
        <p:spPr/>
        <p:txBody>
          <a:bodyPr/>
          <a:lstStyle/>
          <a:p>
            <a:fld id="{20757A69-4C5C-46C4-BBF1-B7607282B43E}" type="datetime1">
              <a:rPr lang="en-IN" smtClean="0"/>
              <a:t>27-04-2021</a:t>
            </a:fld>
            <a:endParaRPr lang="en-IN"/>
          </a:p>
        </p:txBody>
      </p:sp>
      <p:sp>
        <p:nvSpPr>
          <p:cNvPr id="5" name="Footer Placeholder 4">
            <a:extLst>
              <a:ext uri="{FF2B5EF4-FFF2-40B4-BE49-F238E27FC236}">
                <a16:creationId xmlns:a16="http://schemas.microsoft.com/office/drawing/2014/main" id="{EB513FFC-5EC6-436F-88F9-B4EE24E96436}"/>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52A51A1B-262D-4F72-ACED-23605D5D73B1}"/>
              </a:ext>
            </a:extLst>
          </p:cNvPr>
          <p:cNvSpPr>
            <a:spLocks noGrp="1"/>
          </p:cNvSpPr>
          <p:nvPr>
            <p:ph type="sldNum" sz="quarter" idx="12"/>
          </p:nvPr>
        </p:nvSpPr>
        <p:spPr/>
        <p:txBody>
          <a:bodyPr/>
          <a:lstStyle/>
          <a:p>
            <a:fld id="{FC0AD3BC-F29B-4C0C-BACC-3850EC811DAF}" type="slidenum">
              <a:rPr lang="en-IN" smtClean="0"/>
              <a:t>2</a:t>
            </a:fld>
            <a:endParaRPr lang="en-IN"/>
          </a:p>
        </p:txBody>
      </p:sp>
    </p:spTree>
    <p:extLst>
      <p:ext uri="{BB962C8B-B14F-4D97-AF65-F5344CB8AC3E}">
        <p14:creationId xmlns:p14="http://schemas.microsoft.com/office/powerpoint/2010/main" val="342726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9D2E-73B0-4BE3-9B51-1FA30F71C6ED}"/>
              </a:ext>
            </a:extLst>
          </p:cNvPr>
          <p:cNvSpPr>
            <a:spLocks noGrp="1"/>
          </p:cNvSpPr>
          <p:nvPr>
            <p:ph type="title"/>
          </p:nvPr>
        </p:nvSpPr>
        <p:spPr/>
        <p:txBody>
          <a:bodyPr/>
          <a:lstStyle/>
          <a:p>
            <a:pPr algn="ctr"/>
            <a:r>
              <a:rPr lang="en-IN" dirty="0"/>
              <a:t>Pointers to Structures</a:t>
            </a:r>
          </a:p>
        </p:txBody>
      </p:sp>
      <p:sp>
        <p:nvSpPr>
          <p:cNvPr id="3" name="Date Placeholder 2">
            <a:extLst>
              <a:ext uri="{FF2B5EF4-FFF2-40B4-BE49-F238E27FC236}">
                <a16:creationId xmlns:a16="http://schemas.microsoft.com/office/drawing/2014/main" id="{8E46EEFF-594C-440E-A086-506F91ADB2E6}"/>
              </a:ext>
            </a:extLst>
          </p:cNvPr>
          <p:cNvSpPr>
            <a:spLocks noGrp="1"/>
          </p:cNvSpPr>
          <p:nvPr>
            <p:ph type="dt" sz="half" idx="10"/>
          </p:nvPr>
        </p:nvSpPr>
        <p:spPr/>
        <p:txBody>
          <a:bodyPr/>
          <a:lstStyle/>
          <a:p>
            <a:fld id="{B052B0E6-6B72-4B65-A014-C6C77995731F}" type="datetime1">
              <a:rPr lang="en-IN" smtClean="0"/>
              <a:t>27-04-2021</a:t>
            </a:fld>
            <a:endParaRPr lang="en-IN"/>
          </a:p>
        </p:txBody>
      </p:sp>
      <p:sp>
        <p:nvSpPr>
          <p:cNvPr id="4" name="Footer Placeholder 3">
            <a:extLst>
              <a:ext uri="{FF2B5EF4-FFF2-40B4-BE49-F238E27FC236}">
                <a16:creationId xmlns:a16="http://schemas.microsoft.com/office/drawing/2014/main" id="{C384531D-BC2F-4047-985E-6AF191F59CCF}"/>
              </a:ext>
            </a:extLst>
          </p:cNvPr>
          <p:cNvSpPr>
            <a:spLocks noGrp="1"/>
          </p:cNvSpPr>
          <p:nvPr>
            <p:ph type="ftr" sz="quarter" idx="11"/>
          </p:nvPr>
        </p:nvSpPr>
        <p:spPr/>
        <p:txBody>
          <a:bodyPr/>
          <a:lstStyle/>
          <a:p>
            <a:r>
              <a:rPr lang="en-US"/>
              <a:t>JSPM's Rajarshi Shahu College of Engineering</a:t>
            </a:r>
            <a:endParaRPr lang="en-IN"/>
          </a:p>
        </p:txBody>
      </p:sp>
      <p:sp>
        <p:nvSpPr>
          <p:cNvPr id="5" name="Slide Number Placeholder 4">
            <a:extLst>
              <a:ext uri="{FF2B5EF4-FFF2-40B4-BE49-F238E27FC236}">
                <a16:creationId xmlns:a16="http://schemas.microsoft.com/office/drawing/2014/main" id="{7490D3CB-C6C6-4C4B-84A9-555CE90D2007}"/>
              </a:ext>
            </a:extLst>
          </p:cNvPr>
          <p:cNvSpPr>
            <a:spLocks noGrp="1"/>
          </p:cNvSpPr>
          <p:nvPr>
            <p:ph type="sldNum" sz="quarter" idx="12"/>
          </p:nvPr>
        </p:nvSpPr>
        <p:spPr/>
        <p:txBody>
          <a:bodyPr/>
          <a:lstStyle/>
          <a:p>
            <a:fld id="{FC0AD3BC-F29B-4C0C-BACC-3850EC811DAF}" type="slidenum">
              <a:rPr lang="en-IN" smtClean="0"/>
              <a:t>20</a:t>
            </a:fld>
            <a:endParaRPr lang="en-IN"/>
          </a:p>
        </p:txBody>
      </p:sp>
      <p:pic>
        <p:nvPicPr>
          <p:cNvPr id="10" name="Picture 9">
            <a:extLst>
              <a:ext uri="{FF2B5EF4-FFF2-40B4-BE49-F238E27FC236}">
                <a16:creationId xmlns:a16="http://schemas.microsoft.com/office/drawing/2014/main" id="{772E493A-773C-49B1-A2C4-D2ADF734C34D}"/>
              </a:ext>
            </a:extLst>
          </p:cNvPr>
          <p:cNvPicPr>
            <a:picLocks noChangeAspect="1"/>
          </p:cNvPicPr>
          <p:nvPr/>
        </p:nvPicPr>
        <p:blipFill>
          <a:blip r:embed="rId2"/>
          <a:stretch>
            <a:fillRect/>
          </a:stretch>
        </p:blipFill>
        <p:spPr>
          <a:xfrm>
            <a:off x="1966912" y="2085975"/>
            <a:ext cx="8258175" cy="3714750"/>
          </a:xfrm>
          <a:prstGeom prst="rect">
            <a:avLst/>
          </a:prstGeom>
        </p:spPr>
      </p:pic>
    </p:spTree>
    <p:extLst>
      <p:ext uri="{BB962C8B-B14F-4D97-AF65-F5344CB8AC3E}">
        <p14:creationId xmlns:p14="http://schemas.microsoft.com/office/powerpoint/2010/main" val="1840337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9D2E-73B0-4BE3-9B51-1FA30F71C6ED}"/>
              </a:ext>
            </a:extLst>
          </p:cNvPr>
          <p:cNvSpPr>
            <a:spLocks noGrp="1"/>
          </p:cNvSpPr>
          <p:nvPr>
            <p:ph type="title"/>
          </p:nvPr>
        </p:nvSpPr>
        <p:spPr/>
        <p:txBody>
          <a:bodyPr/>
          <a:lstStyle/>
          <a:p>
            <a:pPr algn="ctr"/>
            <a:r>
              <a:rPr lang="en-US" dirty="0"/>
              <a:t>Accessing Structure Members with Pointer</a:t>
            </a:r>
            <a:endParaRPr lang="en-IN" dirty="0"/>
          </a:p>
        </p:txBody>
      </p:sp>
      <p:sp>
        <p:nvSpPr>
          <p:cNvPr id="3" name="Date Placeholder 2">
            <a:extLst>
              <a:ext uri="{FF2B5EF4-FFF2-40B4-BE49-F238E27FC236}">
                <a16:creationId xmlns:a16="http://schemas.microsoft.com/office/drawing/2014/main" id="{E3C4C143-1C28-413F-8759-A04CB6105F11}"/>
              </a:ext>
            </a:extLst>
          </p:cNvPr>
          <p:cNvSpPr>
            <a:spLocks noGrp="1"/>
          </p:cNvSpPr>
          <p:nvPr>
            <p:ph type="dt" sz="half" idx="10"/>
          </p:nvPr>
        </p:nvSpPr>
        <p:spPr/>
        <p:txBody>
          <a:bodyPr/>
          <a:lstStyle/>
          <a:p>
            <a:fld id="{F25C0A5C-53F3-4287-8304-F224539F135B}" type="datetime1">
              <a:rPr lang="en-IN" smtClean="0"/>
              <a:t>27-04-2021</a:t>
            </a:fld>
            <a:endParaRPr lang="en-IN"/>
          </a:p>
        </p:txBody>
      </p:sp>
      <p:sp>
        <p:nvSpPr>
          <p:cNvPr id="4" name="Footer Placeholder 3">
            <a:extLst>
              <a:ext uri="{FF2B5EF4-FFF2-40B4-BE49-F238E27FC236}">
                <a16:creationId xmlns:a16="http://schemas.microsoft.com/office/drawing/2014/main" id="{5B60835E-4D28-441C-95A8-6D5B97082CA8}"/>
              </a:ext>
            </a:extLst>
          </p:cNvPr>
          <p:cNvSpPr>
            <a:spLocks noGrp="1"/>
          </p:cNvSpPr>
          <p:nvPr>
            <p:ph type="ftr" sz="quarter" idx="11"/>
          </p:nvPr>
        </p:nvSpPr>
        <p:spPr/>
        <p:txBody>
          <a:bodyPr/>
          <a:lstStyle/>
          <a:p>
            <a:r>
              <a:rPr lang="en-US"/>
              <a:t>JSPM's Rajarshi Shahu College of Engineering</a:t>
            </a:r>
            <a:endParaRPr lang="en-IN"/>
          </a:p>
        </p:txBody>
      </p:sp>
      <p:sp>
        <p:nvSpPr>
          <p:cNvPr id="5" name="Slide Number Placeholder 4">
            <a:extLst>
              <a:ext uri="{FF2B5EF4-FFF2-40B4-BE49-F238E27FC236}">
                <a16:creationId xmlns:a16="http://schemas.microsoft.com/office/drawing/2014/main" id="{5C7EF369-9D9B-4C1E-9854-8056103A1C7A}"/>
              </a:ext>
            </a:extLst>
          </p:cNvPr>
          <p:cNvSpPr>
            <a:spLocks noGrp="1"/>
          </p:cNvSpPr>
          <p:nvPr>
            <p:ph type="sldNum" sz="quarter" idx="12"/>
          </p:nvPr>
        </p:nvSpPr>
        <p:spPr/>
        <p:txBody>
          <a:bodyPr/>
          <a:lstStyle/>
          <a:p>
            <a:fld id="{FC0AD3BC-F29B-4C0C-BACC-3850EC811DAF}" type="slidenum">
              <a:rPr lang="en-IN" smtClean="0"/>
              <a:t>21</a:t>
            </a:fld>
            <a:endParaRPr lang="en-IN"/>
          </a:p>
        </p:txBody>
      </p:sp>
      <p:sp>
        <p:nvSpPr>
          <p:cNvPr id="9" name="Rectangle 7">
            <a:extLst>
              <a:ext uri="{FF2B5EF4-FFF2-40B4-BE49-F238E27FC236}">
                <a16:creationId xmlns:a16="http://schemas.microsoft.com/office/drawing/2014/main" id="{4EF4D1B8-355C-47B4-BD49-47B353EF1D69}"/>
              </a:ext>
            </a:extLst>
          </p:cNvPr>
          <p:cNvSpPr>
            <a:spLocks noChangeArrowheads="1"/>
          </p:cNvSpPr>
          <p:nvPr/>
        </p:nvSpPr>
        <p:spPr bwMode="auto">
          <a:xfrm>
            <a:off x="1352550" y="1715632"/>
            <a:ext cx="10287000"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rgbClr val="212529"/>
                </a:solidFill>
                <a:effectLst/>
                <a:latin typeface="+mn-lt"/>
              </a:rPr>
              <a:t>To access members of structure using the structure variable, we used the dot </a:t>
            </a:r>
            <a:r>
              <a:rPr kumimoji="0" lang="en-US" altLang="en-US" sz="3600" b="0" i="0" u="none" strike="noStrike" cap="none" normalizeH="0" baseline="0" dirty="0">
                <a:ln>
                  <a:noFill/>
                </a:ln>
                <a:solidFill>
                  <a:srgbClr val="D63384"/>
                </a:solidFill>
                <a:effectLst/>
                <a:latin typeface="+mn-lt"/>
              </a:rPr>
              <a:t>.</a:t>
            </a:r>
            <a:r>
              <a:rPr kumimoji="0" lang="en-US" altLang="en-US" sz="2800" b="0" i="0" u="none" strike="noStrike" cap="none" normalizeH="0" baseline="0" dirty="0">
                <a:ln>
                  <a:noFill/>
                </a:ln>
                <a:solidFill>
                  <a:srgbClr val="212529"/>
                </a:solidFill>
                <a:effectLst/>
                <a:latin typeface="+mn-lt"/>
              </a:rPr>
              <a:t> operator.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rgbClr val="212529"/>
                </a:solidFill>
                <a:effectLst/>
                <a:latin typeface="+mn-lt"/>
              </a:rPr>
              <a:t>But when we have a pointer of structure type, we use arrow </a:t>
            </a:r>
            <a:r>
              <a:rPr kumimoji="0" lang="en-US" altLang="en-US" sz="3600" b="0" i="0" u="none" strike="noStrike" cap="none" normalizeH="0" baseline="0" dirty="0">
                <a:ln>
                  <a:noFill/>
                </a:ln>
                <a:solidFill>
                  <a:srgbClr val="D63384"/>
                </a:solidFill>
                <a:effectLst/>
                <a:latin typeface="+mn-lt"/>
              </a:rPr>
              <a:t>-&gt;</a:t>
            </a:r>
            <a:r>
              <a:rPr kumimoji="0" lang="en-US" altLang="en-US" sz="2800" b="0" i="0" u="none" strike="noStrike" cap="none" normalizeH="0" baseline="0" dirty="0">
                <a:ln>
                  <a:noFill/>
                </a:ln>
                <a:solidFill>
                  <a:srgbClr val="212529"/>
                </a:solidFill>
                <a:effectLst/>
                <a:latin typeface="+mn-lt"/>
              </a:rPr>
              <a:t> to access structure members.</a:t>
            </a:r>
            <a:r>
              <a:rPr kumimoji="0" lang="en-US" altLang="en-US" sz="1200" b="0" i="0" u="none" strike="noStrike" cap="none" normalizeH="0" baseline="0" dirty="0">
                <a:ln>
                  <a:noFill/>
                </a:ln>
                <a:solidFill>
                  <a:schemeClr val="tx1"/>
                </a:solidFill>
                <a:effectLst/>
                <a:latin typeface="+mn-lt"/>
              </a:rPr>
              <a:t> </a:t>
            </a:r>
            <a:endParaRPr kumimoji="0" lang="en-US" altLang="en-US" sz="3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92250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9D2E-73B0-4BE3-9B51-1FA30F71C6ED}"/>
              </a:ext>
            </a:extLst>
          </p:cNvPr>
          <p:cNvSpPr>
            <a:spLocks noGrp="1"/>
          </p:cNvSpPr>
          <p:nvPr>
            <p:ph type="title"/>
          </p:nvPr>
        </p:nvSpPr>
        <p:spPr/>
        <p:txBody>
          <a:bodyPr/>
          <a:lstStyle/>
          <a:p>
            <a:pPr algn="ctr"/>
            <a:r>
              <a:rPr lang="en-US" dirty="0"/>
              <a:t>Accessing Structure Members with Pointer</a:t>
            </a:r>
            <a:endParaRPr lang="en-IN" dirty="0"/>
          </a:p>
        </p:txBody>
      </p:sp>
      <p:sp>
        <p:nvSpPr>
          <p:cNvPr id="3" name="Date Placeholder 2">
            <a:extLst>
              <a:ext uri="{FF2B5EF4-FFF2-40B4-BE49-F238E27FC236}">
                <a16:creationId xmlns:a16="http://schemas.microsoft.com/office/drawing/2014/main" id="{89CB50B1-C22D-4E79-A481-D32327BE5CB3}"/>
              </a:ext>
            </a:extLst>
          </p:cNvPr>
          <p:cNvSpPr>
            <a:spLocks noGrp="1"/>
          </p:cNvSpPr>
          <p:nvPr>
            <p:ph type="dt" sz="half" idx="10"/>
          </p:nvPr>
        </p:nvSpPr>
        <p:spPr/>
        <p:txBody>
          <a:bodyPr/>
          <a:lstStyle/>
          <a:p>
            <a:fld id="{00B8195C-44A8-40E5-BECE-FEE0BCB3CD21}" type="datetime1">
              <a:rPr lang="en-IN" smtClean="0"/>
              <a:t>27-04-2021</a:t>
            </a:fld>
            <a:endParaRPr lang="en-IN"/>
          </a:p>
        </p:txBody>
      </p:sp>
      <p:sp>
        <p:nvSpPr>
          <p:cNvPr id="5" name="Footer Placeholder 4">
            <a:extLst>
              <a:ext uri="{FF2B5EF4-FFF2-40B4-BE49-F238E27FC236}">
                <a16:creationId xmlns:a16="http://schemas.microsoft.com/office/drawing/2014/main" id="{F5156A79-DC8B-43EE-A675-489ACE63453D}"/>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B38ED8E4-FBF1-4F0B-A4AA-827557B87D54}"/>
              </a:ext>
            </a:extLst>
          </p:cNvPr>
          <p:cNvSpPr>
            <a:spLocks noGrp="1"/>
          </p:cNvSpPr>
          <p:nvPr>
            <p:ph type="sldNum" sz="quarter" idx="12"/>
          </p:nvPr>
        </p:nvSpPr>
        <p:spPr/>
        <p:txBody>
          <a:bodyPr/>
          <a:lstStyle/>
          <a:p>
            <a:fld id="{FC0AD3BC-F29B-4C0C-BACC-3850EC811DAF}" type="slidenum">
              <a:rPr lang="en-IN" smtClean="0"/>
              <a:t>22</a:t>
            </a:fld>
            <a:endParaRPr lang="en-IN"/>
          </a:p>
        </p:txBody>
      </p:sp>
      <p:pic>
        <p:nvPicPr>
          <p:cNvPr id="4" name="Picture 3">
            <a:extLst>
              <a:ext uri="{FF2B5EF4-FFF2-40B4-BE49-F238E27FC236}">
                <a16:creationId xmlns:a16="http://schemas.microsoft.com/office/drawing/2014/main" id="{444D4973-EFB0-479C-BEC3-AD06D9965C27}"/>
              </a:ext>
            </a:extLst>
          </p:cNvPr>
          <p:cNvPicPr>
            <a:picLocks noChangeAspect="1"/>
          </p:cNvPicPr>
          <p:nvPr/>
        </p:nvPicPr>
        <p:blipFill>
          <a:blip r:embed="rId2"/>
          <a:stretch>
            <a:fillRect/>
          </a:stretch>
        </p:blipFill>
        <p:spPr>
          <a:xfrm>
            <a:off x="3166774" y="1390649"/>
            <a:ext cx="5434302" cy="5267325"/>
          </a:xfrm>
          <a:prstGeom prst="rect">
            <a:avLst/>
          </a:prstGeom>
        </p:spPr>
      </p:pic>
    </p:spTree>
    <p:extLst>
      <p:ext uri="{BB962C8B-B14F-4D97-AF65-F5344CB8AC3E}">
        <p14:creationId xmlns:p14="http://schemas.microsoft.com/office/powerpoint/2010/main" val="3172205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D0AB-1D16-4F50-A92F-E74BA874DB99}"/>
              </a:ext>
            </a:extLst>
          </p:cNvPr>
          <p:cNvSpPr>
            <a:spLocks noGrp="1"/>
          </p:cNvSpPr>
          <p:nvPr>
            <p:ph type="title"/>
          </p:nvPr>
        </p:nvSpPr>
        <p:spPr/>
        <p:txBody>
          <a:bodyPr/>
          <a:lstStyle/>
          <a:p>
            <a:pPr algn="ctr"/>
            <a:r>
              <a:rPr lang="en-US" dirty="0"/>
              <a:t>Dynamic memory allocation of structs</a:t>
            </a:r>
            <a:endParaRPr lang="en-IN" dirty="0"/>
          </a:p>
        </p:txBody>
      </p:sp>
      <p:sp>
        <p:nvSpPr>
          <p:cNvPr id="3" name="Content Placeholder 2">
            <a:extLst>
              <a:ext uri="{FF2B5EF4-FFF2-40B4-BE49-F238E27FC236}">
                <a16:creationId xmlns:a16="http://schemas.microsoft.com/office/drawing/2014/main" id="{7CC343E5-2BB8-46A5-9E99-AE755A235274}"/>
              </a:ext>
            </a:extLst>
          </p:cNvPr>
          <p:cNvSpPr>
            <a:spLocks noGrp="1"/>
          </p:cNvSpPr>
          <p:nvPr>
            <p:ph idx="1"/>
          </p:nvPr>
        </p:nvSpPr>
        <p:spPr/>
        <p:txBody>
          <a:bodyPr/>
          <a:lstStyle/>
          <a:p>
            <a:pPr algn="just">
              <a:buFont typeface="Wingdings" panose="05000000000000000000" pitchFamily="2" charset="2"/>
              <a:buChar char="q"/>
            </a:pPr>
            <a:r>
              <a:rPr lang="en-US" b="0" i="0" dirty="0">
                <a:effectLst/>
              </a:rPr>
              <a:t>Sometimes, the number of struct variables you declared may be insufficient. You may need to allocate memory during run-time. Here's how you can achieve this in C programming.</a:t>
            </a:r>
            <a:endParaRPr lang="en-IN" dirty="0"/>
          </a:p>
        </p:txBody>
      </p:sp>
      <p:sp>
        <p:nvSpPr>
          <p:cNvPr id="4" name="Date Placeholder 3">
            <a:extLst>
              <a:ext uri="{FF2B5EF4-FFF2-40B4-BE49-F238E27FC236}">
                <a16:creationId xmlns:a16="http://schemas.microsoft.com/office/drawing/2014/main" id="{B3324BF0-74AD-42B3-9031-B34630F3FBD1}"/>
              </a:ext>
            </a:extLst>
          </p:cNvPr>
          <p:cNvSpPr>
            <a:spLocks noGrp="1"/>
          </p:cNvSpPr>
          <p:nvPr>
            <p:ph type="dt" sz="half" idx="10"/>
          </p:nvPr>
        </p:nvSpPr>
        <p:spPr/>
        <p:txBody>
          <a:bodyPr/>
          <a:lstStyle/>
          <a:p>
            <a:fld id="{C810BAA0-D6DF-472F-ACB7-584A29B0D49D}" type="datetime1">
              <a:rPr lang="en-IN" smtClean="0"/>
              <a:t>27-04-2021</a:t>
            </a:fld>
            <a:endParaRPr lang="en-IN"/>
          </a:p>
        </p:txBody>
      </p:sp>
      <p:sp>
        <p:nvSpPr>
          <p:cNvPr id="5" name="Footer Placeholder 4">
            <a:extLst>
              <a:ext uri="{FF2B5EF4-FFF2-40B4-BE49-F238E27FC236}">
                <a16:creationId xmlns:a16="http://schemas.microsoft.com/office/drawing/2014/main" id="{7F93956F-4C3D-4570-B731-5815825BDD92}"/>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1C9FE8B0-6314-4478-873E-907026A35CC8}"/>
              </a:ext>
            </a:extLst>
          </p:cNvPr>
          <p:cNvSpPr>
            <a:spLocks noGrp="1"/>
          </p:cNvSpPr>
          <p:nvPr>
            <p:ph type="sldNum" sz="quarter" idx="12"/>
          </p:nvPr>
        </p:nvSpPr>
        <p:spPr/>
        <p:txBody>
          <a:bodyPr/>
          <a:lstStyle/>
          <a:p>
            <a:fld id="{FC0AD3BC-F29B-4C0C-BACC-3850EC811DAF}" type="slidenum">
              <a:rPr lang="en-IN" smtClean="0"/>
              <a:t>23</a:t>
            </a:fld>
            <a:endParaRPr lang="en-IN"/>
          </a:p>
        </p:txBody>
      </p:sp>
      <p:pic>
        <p:nvPicPr>
          <p:cNvPr id="7" name="Picture 6">
            <a:extLst>
              <a:ext uri="{FF2B5EF4-FFF2-40B4-BE49-F238E27FC236}">
                <a16:creationId xmlns:a16="http://schemas.microsoft.com/office/drawing/2014/main" id="{E3D17E2C-7545-424B-9A85-8EE6E409131D}"/>
              </a:ext>
            </a:extLst>
          </p:cNvPr>
          <p:cNvPicPr>
            <a:picLocks noChangeAspect="1"/>
          </p:cNvPicPr>
          <p:nvPr/>
        </p:nvPicPr>
        <p:blipFill>
          <a:blip r:embed="rId2"/>
          <a:stretch>
            <a:fillRect/>
          </a:stretch>
        </p:blipFill>
        <p:spPr>
          <a:xfrm>
            <a:off x="557212" y="3102769"/>
            <a:ext cx="11325225" cy="3448050"/>
          </a:xfrm>
          <a:prstGeom prst="rect">
            <a:avLst/>
          </a:prstGeom>
        </p:spPr>
      </p:pic>
    </p:spTree>
    <p:extLst>
      <p:ext uri="{BB962C8B-B14F-4D97-AF65-F5344CB8AC3E}">
        <p14:creationId xmlns:p14="http://schemas.microsoft.com/office/powerpoint/2010/main" val="366712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D0AB-1D16-4F50-A92F-E74BA874DB99}"/>
              </a:ext>
            </a:extLst>
          </p:cNvPr>
          <p:cNvSpPr>
            <a:spLocks noGrp="1"/>
          </p:cNvSpPr>
          <p:nvPr>
            <p:ph type="title"/>
          </p:nvPr>
        </p:nvSpPr>
        <p:spPr/>
        <p:txBody>
          <a:bodyPr/>
          <a:lstStyle/>
          <a:p>
            <a:pPr algn="ctr"/>
            <a:r>
              <a:rPr lang="en-US" dirty="0"/>
              <a:t>Dynamic memory allocation of structs</a:t>
            </a:r>
            <a:endParaRPr lang="en-IN" dirty="0"/>
          </a:p>
        </p:txBody>
      </p:sp>
      <p:sp>
        <p:nvSpPr>
          <p:cNvPr id="3" name="Date Placeholder 2">
            <a:extLst>
              <a:ext uri="{FF2B5EF4-FFF2-40B4-BE49-F238E27FC236}">
                <a16:creationId xmlns:a16="http://schemas.microsoft.com/office/drawing/2014/main" id="{8E8708A5-28CB-43A7-B30C-9A299AFE4FD9}"/>
              </a:ext>
            </a:extLst>
          </p:cNvPr>
          <p:cNvSpPr>
            <a:spLocks noGrp="1"/>
          </p:cNvSpPr>
          <p:nvPr>
            <p:ph type="dt" sz="half" idx="10"/>
          </p:nvPr>
        </p:nvSpPr>
        <p:spPr/>
        <p:txBody>
          <a:bodyPr/>
          <a:lstStyle/>
          <a:p>
            <a:fld id="{814C5155-229A-44B4-999E-5B45CDB11784}" type="datetime1">
              <a:rPr lang="en-IN" smtClean="0"/>
              <a:t>27-04-2021</a:t>
            </a:fld>
            <a:endParaRPr lang="en-IN"/>
          </a:p>
        </p:txBody>
      </p:sp>
      <p:sp>
        <p:nvSpPr>
          <p:cNvPr id="4" name="Footer Placeholder 3">
            <a:extLst>
              <a:ext uri="{FF2B5EF4-FFF2-40B4-BE49-F238E27FC236}">
                <a16:creationId xmlns:a16="http://schemas.microsoft.com/office/drawing/2014/main" id="{3D306776-D3B6-41E1-BC08-C92E0480D082}"/>
              </a:ext>
            </a:extLst>
          </p:cNvPr>
          <p:cNvSpPr>
            <a:spLocks noGrp="1"/>
          </p:cNvSpPr>
          <p:nvPr>
            <p:ph type="ftr" sz="quarter" idx="11"/>
          </p:nvPr>
        </p:nvSpPr>
        <p:spPr/>
        <p:txBody>
          <a:bodyPr/>
          <a:lstStyle/>
          <a:p>
            <a:r>
              <a:rPr lang="en-US"/>
              <a:t>JSPM's Rajarshi Shahu College of Engineering</a:t>
            </a:r>
            <a:endParaRPr lang="en-IN"/>
          </a:p>
        </p:txBody>
      </p:sp>
      <p:sp>
        <p:nvSpPr>
          <p:cNvPr id="5" name="Slide Number Placeholder 4">
            <a:extLst>
              <a:ext uri="{FF2B5EF4-FFF2-40B4-BE49-F238E27FC236}">
                <a16:creationId xmlns:a16="http://schemas.microsoft.com/office/drawing/2014/main" id="{CF6F26A3-B1C1-4CDC-82AD-82DF3460CAC1}"/>
              </a:ext>
            </a:extLst>
          </p:cNvPr>
          <p:cNvSpPr>
            <a:spLocks noGrp="1"/>
          </p:cNvSpPr>
          <p:nvPr>
            <p:ph type="sldNum" sz="quarter" idx="12"/>
          </p:nvPr>
        </p:nvSpPr>
        <p:spPr/>
        <p:txBody>
          <a:bodyPr/>
          <a:lstStyle/>
          <a:p>
            <a:fld id="{FC0AD3BC-F29B-4C0C-BACC-3850EC811DAF}" type="slidenum">
              <a:rPr lang="en-IN" smtClean="0"/>
              <a:t>24</a:t>
            </a:fld>
            <a:endParaRPr lang="en-IN"/>
          </a:p>
        </p:txBody>
      </p:sp>
      <p:pic>
        <p:nvPicPr>
          <p:cNvPr id="7" name="Picture 6">
            <a:extLst>
              <a:ext uri="{FF2B5EF4-FFF2-40B4-BE49-F238E27FC236}">
                <a16:creationId xmlns:a16="http://schemas.microsoft.com/office/drawing/2014/main" id="{85DB95D4-27BC-47EF-9E63-0E1FEED656DD}"/>
              </a:ext>
            </a:extLst>
          </p:cNvPr>
          <p:cNvPicPr>
            <a:picLocks noChangeAspect="1"/>
          </p:cNvPicPr>
          <p:nvPr/>
        </p:nvPicPr>
        <p:blipFill>
          <a:blip r:embed="rId2"/>
          <a:stretch>
            <a:fillRect/>
          </a:stretch>
        </p:blipFill>
        <p:spPr>
          <a:xfrm>
            <a:off x="2386012" y="1390650"/>
            <a:ext cx="7419975" cy="5334000"/>
          </a:xfrm>
          <a:prstGeom prst="rect">
            <a:avLst/>
          </a:prstGeom>
        </p:spPr>
      </p:pic>
    </p:spTree>
    <p:extLst>
      <p:ext uri="{BB962C8B-B14F-4D97-AF65-F5344CB8AC3E}">
        <p14:creationId xmlns:p14="http://schemas.microsoft.com/office/powerpoint/2010/main" val="3069582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B633-09CF-40E6-B0E4-8FDFA31320B1}"/>
              </a:ext>
            </a:extLst>
          </p:cNvPr>
          <p:cNvSpPr>
            <a:spLocks noGrp="1"/>
          </p:cNvSpPr>
          <p:nvPr>
            <p:ph type="title"/>
          </p:nvPr>
        </p:nvSpPr>
        <p:spPr/>
        <p:txBody>
          <a:bodyPr/>
          <a:lstStyle/>
          <a:p>
            <a:pPr algn="ctr"/>
            <a:r>
              <a:rPr lang="en-IN" dirty="0"/>
              <a:t>Structures: memory requirement</a:t>
            </a:r>
          </a:p>
        </p:txBody>
      </p:sp>
      <p:sp>
        <p:nvSpPr>
          <p:cNvPr id="4" name="Date Placeholder 3">
            <a:extLst>
              <a:ext uri="{FF2B5EF4-FFF2-40B4-BE49-F238E27FC236}">
                <a16:creationId xmlns:a16="http://schemas.microsoft.com/office/drawing/2014/main" id="{640C59AB-D51D-4D99-9EE7-A97071463F86}"/>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187C3128-1779-461A-828E-D67418E5046C}"/>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B6976AB4-F9A3-41A4-9831-4CE73C6D25E8}"/>
              </a:ext>
            </a:extLst>
          </p:cNvPr>
          <p:cNvSpPr>
            <a:spLocks noGrp="1"/>
          </p:cNvSpPr>
          <p:nvPr>
            <p:ph type="sldNum" sz="quarter" idx="12"/>
          </p:nvPr>
        </p:nvSpPr>
        <p:spPr/>
        <p:txBody>
          <a:bodyPr/>
          <a:lstStyle/>
          <a:p>
            <a:fld id="{FC0AD3BC-F29B-4C0C-BACC-3850EC811DAF}" type="slidenum">
              <a:rPr lang="en-IN" smtClean="0"/>
              <a:t>25</a:t>
            </a:fld>
            <a:endParaRPr lang="en-IN"/>
          </a:p>
        </p:txBody>
      </p:sp>
      <p:pic>
        <p:nvPicPr>
          <p:cNvPr id="7" name="Picture 2" descr="Structure in C - javatpoint">
            <a:extLst>
              <a:ext uri="{FF2B5EF4-FFF2-40B4-BE49-F238E27FC236}">
                <a16:creationId xmlns:a16="http://schemas.microsoft.com/office/drawing/2014/main" id="{9063C135-62EB-4904-B67A-FD71EDCCD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2" y="2100263"/>
            <a:ext cx="772477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083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6F72-4208-47A9-A619-1ABAD91933A8}"/>
              </a:ext>
            </a:extLst>
          </p:cNvPr>
          <p:cNvSpPr>
            <a:spLocks noGrp="1"/>
          </p:cNvSpPr>
          <p:nvPr>
            <p:ph type="title"/>
          </p:nvPr>
        </p:nvSpPr>
        <p:spPr/>
        <p:txBody>
          <a:bodyPr/>
          <a:lstStyle/>
          <a:p>
            <a:pPr algn="ctr"/>
            <a:r>
              <a:rPr lang="en-US" dirty="0"/>
              <a:t>Use of typedef with structs</a:t>
            </a:r>
            <a:endParaRPr lang="en-IN" dirty="0"/>
          </a:p>
        </p:txBody>
      </p:sp>
      <p:sp>
        <p:nvSpPr>
          <p:cNvPr id="3" name="Content Placeholder 2">
            <a:extLst>
              <a:ext uri="{FF2B5EF4-FFF2-40B4-BE49-F238E27FC236}">
                <a16:creationId xmlns:a16="http://schemas.microsoft.com/office/drawing/2014/main" id="{5403EC6A-4177-40A0-990D-9AD419A347B4}"/>
              </a:ext>
            </a:extLst>
          </p:cNvPr>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b="1" i="1" dirty="0">
                <a:solidFill>
                  <a:srgbClr val="000000"/>
                </a:solidFill>
                <a:effectLst/>
                <a:latin typeface="Times New Roman" panose="02020603050405020304" pitchFamily="18" charset="0"/>
                <a:cs typeface="Times New Roman" panose="02020603050405020304" pitchFamily="18" charset="0"/>
              </a:rPr>
              <a:t>typedef</a:t>
            </a:r>
            <a:r>
              <a:rPr lang="en-US" b="0" i="0" dirty="0">
                <a:solidFill>
                  <a:srgbClr val="000000"/>
                </a:solidFill>
                <a:effectLst/>
                <a:latin typeface="Times New Roman" panose="02020603050405020304" pitchFamily="18" charset="0"/>
                <a:cs typeface="Times New Roman" panose="02020603050405020304" pitchFamily="18" charset="0"/>
              </a:rPr>
              <a:t> is a powerful tool that allows programmers to define and then use their own data types. For example:</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    typedef int Integer;</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   Integer </a:t>
            </a:r>
            <a:r>
              <a:rPr lang="en-US" b="0" i="0" dirty="0" err="1">
                <a:solidFill>
                  <a:srgbClr val="000000"/>
                </a:solidFill>
                <a:effectLst/>
                <a:latin typeface="Times New Roman" panose="02020603050405020304" pitchFamily="18" charset="0"/>
                <a:cs typeface="Times New Roman" panose="02020603050405020304" pitchFamily="18" charset="0"/>
              </a:rPr>
              <a:t>nStudents</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nCourses</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studentID</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Note that in the typedef statement, the newly defined type name goes in the place where a variable name would normally go.</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There are a few benefits of using typedef with simple types such as the example above:</a:t>
            </a:r>
          </a:p>
          <a:p>
            <a:pPr lvl="1" algn="just"/>
            <a:r>
              <a:rPr lang="en-US" b="0" i="0" dirty="0">
                <a:solidFill>
                  <a:srgbClr val="000000"/>
                </a:solidFill>
                <a:effectLst/>
                <a:latin typeface="Times New Roman" panose="02020603050405020304" pitchFamily="18" charset="0"/>
                <a:cs typeface="Times New Roman" panose="02020603050405020304" pitchFamily="18" charset="0"/>
              </a:rPr>
              <a:t>For readability, "Integer" may be easier to understand than "int".</a:t>
            </a:r>
          </a:p>
          <a:p>
            <a:pPr lvl="1" algn="just"/>
            <a:r>
              <a:rPr lang="en-US" b="0" i="0" dirty="0">
                <a:solidFill>
                  <a:srgbClr val="000000"/>
                </a:solidFill>
                <a:effectLst/>
                <a:latin typeface="Times New Roman" panose="02020603050405020304" pitchFamily="18" charset="0"/>
                <a:cs typeface="Times New Roman" panose="02020603050405020304" pitchFamily="18" charset="0"/>
              </a:rPr>
              <a:t>The typedef can be easily changed later, ( say to "typedef long int Integer;"), which would then affect all variables of the defined type.</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268481-4CBD-45AE-B4D9-397B7A5AB7E2}"/>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EB63D920-34CC-454E-BBB0-1B9018B8B30D}"/>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DA47EAF8-9FF5-40F4-BA1C-59907AC04917}"/>
              </a:ext>
            </a:extLst>
          </p:cNvPr>
          <p:cNvSpPr>
            <a:spLocks noGrp="1"/>
          </p:cNvSpPr>
          <p:nvPr>
            <p:ph type="sldNum" sz="quarter" idx="12"/>
          </p:nvPr>
        </p:nvSpPr>
        <p:spPr/>
        <p:txBody>
          <a:bodyPr/>
          <a:lstStyle/>
          <a:p>
            <a:fld id="{FC0AD3BC-F29B-4C0C-BACC-3850EC811DAF}" type="slidenum">
              <a:rPr lang="en-IN" smtClean="0"/>
              <a:t>26</a:t>
            </a:fld>
            <a:endParaRPr lang="en-IN"/>
          </a:p>
        </p:txBody>
      </p:sp>
    </p:spTree>
    <p:extLst>
      <p:ext uri="{BB962C8B-B14F-4D97-AF65-F5344CB8AC3E}">
        <p14:creationId xmlns:p14="http://schemas.microsoft.com/office/powerpoint/2010/main" val="320505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6F72-4208-47A9-A619-1ABAD91933A8}"/>
              </a:ext>
            </a:extLst>
          </p:cNvPr>
          <p:cNvSpPr>
            <a:spLocks noGrp="1"/>
          </p:cNvSpPr>
          <p:nvPr>
            <p:ph type="title"/>
          </p:nvPr>
        </p:nvSpPr>
        <p:spPr/>
        <p:txBody>
          <a:bodyPr/>
          <a:lstStyle/>
          <a:p>
            <a:pPr algn="ctr"/>
            <a:r>
              <a:rPr lang="en-US" dirty="0"/>
              <a:t>Use of typedef with structs</a:t>
            </a:r>
            <a:endParaRPr lang="en-IN" dirty="0"/>
          </a:p>
        </p:txBody>
      </p:sp>
      <p:sp>
        <p:nvSpPr>
          <p:cNvPr id="3" name="Content Placeholder 2">
            <a:extLst>
              <a:ext uri="{FF2B5EF4-FFF2-40B4-BE49-F238E27FC236}">
                <a16:creationId xmlns:a16="http://schemas.microsoft.com/office/drawing/2014/main" id="{5403EC6A-4177-40A0-990D-9AD419A347B4}"/>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typedef struct Student {</a:t>
            </a:r>
          </a:p>
          <a:p>
            <a:pPr marL="0" indent="0" algn="just">
              <a:buNone/>
            </a:pP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nClasses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char name [ 20 ];</a:t>
            </a:r>
          </a:p>
          <a:p>
            <a:pPr marL="0" indent="0" algn="just">
              <a:buNone/>
            </a:pPr>
            <a:r>
              <a:rPr lang="en-US" dirty="0">
                <a:latin typeface="Times New Roman" panose="02020603050405020304" pitchFamily="18" charset="0"/>
                <a:cs typeface="Times New Roman" panose="02020603050405020304" pitchFamily="18" charset="0"/>
              </a:rPr>
              <a:t>	double </a:t>
            </a:r>
            <a:r>
              <a:rPr lang="en-US" dirty="0" err="1">
                <a:latin typeface="Times New Roman" panose="02020603050405020304" pitchFamily="18" charset="0"/>
                <a:cs typeface="Times New Roman" panose="02020603050405020304" pitchFamily="18" charset="0"/>
              </a:rPr>
              <a:t>gpa</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Student;</a:t>
            </a:r>
          </a:p>
          <a:p>
            <a:pPr marL="0" indent="0" algn="just">
              <a:buNone/>
            </a:pPr>
            <a:r>
              <a:rPr lang="en-US" dirty="0">
                <a:latin typeface="Times New Roman" panose="02020603050405020304" pitchFamily="18" charset="0"/>
                <a:cs typeface="Times New Roman" panose="02020603050405020304" pitchFamily="18" charset="0"/>
              </a:rPr>
              <a:t>Now that struct Student has been </a:t>
            </a:r>
            <a:r>
              <a:rPr lang="en-US" dirty="0" err="1">
                <a:latin typeface="Times New Roman" panose="02020603050405020304" pitchFamily="18" charset="0"/>
                <a:cs typeface="Times New Roman" panose="02020603050405020304" pitchFamily="18" charset="0"/>
              </a:rPr>
              <a:t>typedefed</a:t>
            </a:r>
            <a:r>
              <a:rPr lang="en-US" dirty="0">
                <a:latin typeface="Times New Roman" panose="02020603050405020304" pitchFamily="18" charset="0"/>
                <a:cs typeface="Times New Roman" panose="02020603050405020304" pitchFamily="18" charset="0"/>
              </a:rPr>
              <a:t> to the name "Student", additional variables of the same type can also be created:</a:t>
            </a:r>
          </a:p>
          <a:p>
            <a:pPr marL="0" indent="0" algn="just">
              <a:buNone/>
            </a:pPr>
            <a:r>
              <a:rPr lang="en-US" dirty="0">
                <a:latin typeface="Times New Roman" panose="02020603050405020304" pitchFamily="18" charset="0"/>
                <a:cs typeface="Times New Roman" panose="02020603050405020304" pitchFamily="18" charset="0"/>
              </a:rPr>
              <a:t> Student </a:t>
            </a:r>
            <a:r>
              <a:rPr lang="en-US" dirty="0" err="1">
                <a:latin typeface="Times New Roman" panose="02020603050405020304" pitchFamily="18" charset="0"/>
                <a:cs typeface="Times New Roman" panose="02020603050405020304" pitchFamily="18" charset="0"/>
              </a:rPr>
              <a:t>phil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georgina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268481-4CBD-45AE-B4D9-397B7A5AB7E2}"/>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EB63D920-34CC-454E-BBB0-1B9018B8B30D}"/>
              </a:ext>
            </a:extLst>
          </p:cNvPr>
          <p:cNvSpPr>
            <a:spLocks noGrp="1"/>
          </p:cNvSpPr>
          <p:nvPr>
            <p:ph type="ftr" sz="quarter" idx="11"/>
          </p:nvPr>
        </p:nvSpPr>
        <p:spPr/>
        <p:txBody>
          <a:bodyPr/>
          <a:lstStyle/>
          <a:p>
            <a:r>
              <a:rPr lang="en-US" dirty="0"/>
              <a:t>JSPM's Rajarshi Shahu College of Engineering</a:t>
            </a:r>
            <a:endParaRPr lang="en-IN" dirty="0"/>
          </a:p>
        </p:txBody>
      </p:sp>
      <p:sp>
        <p:nvSpPr>
          <p:cNvPr id="6" name="Slide Number Placeholder 5">
            <a:extLst>
              <a:ext uri="{FF2B5EF4-FFF2-40B4-BE49-F238E27FC236}">
                <a16:creationId xmlns:a16="http://schemas.microsoft.com/office/drawing/2014/main" id="{DA47EAF8-9FF5-40F4-BA1C-59907AC04917}"/>
              </a:ext>
            </a:extLst>
          </p:cNvPr>
          <p:cNvSpPr>
            <a:spLocks noGrp="1"/>
          </p:cNvSpPr>
          <p:nvPr>
            <p:ph type="sldNum" sz="quarter" idx="12"/>
          </p:nvPr>
        </p:nvSpPr>
        <p:spPr/>
        <p:txBody>
          <a:bodyPr/>
          <a:lstStyle/>
          <a:p>
            <a:fld id="{FC0AD3BC-F29B-4C0C-BACC-3850EC811DAF}" type="slidenum">
              <a:rPr lang="en-IN" smtClean="0"/>
              <a:t>27</a:t>
            </a:fld>
            <a:endParaRPr lang="en-IN"/>
          </a:p>
        </p:txBody>
      </p:sp>
    </p:spTree>
    <p:extLst>
      <p:ext uri="{BB962C8B-B14F-4D97-AF65-F5344CB8AC3E}">
        <p14:creationId xmlns:p14="http://schemas.microsoft.com/office/powerpoint/2010/main" val="649096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6F72-4208-47A9-A619-1ABAD91933A8}"/>
              </a:ext>
            </a:extLst>
          </p:cNvPr>
          <p:cNvSpPr>
            <a:spLocks noGrp="1"/>
          </p:cNvSpPr>
          <p:nvPr>
            <p:ph type="title"/>
          </p:nvPr>
        </p:nvSpPr>
        <p:spPr/>
        <p:txBody>
          <a:bodyPr/>
          <a:lstStyle/>
          <a:p>
            <a:pPr algn="ctr"/>
            <a:r>
              <a:rPr lang="en-IN" dirty="0"/>
              <a:t>Unions</a:t>
            </a:r>
          </a:p>
        </p:txBody>
      </p:sp>
      <p:sp>
        <p:nvSpPr>
          <p:cNvPr id="3" name="Content Placeholder 2">
            <a:extLst>
              <a:ext uri="{FF2B5EF4-FFF2-40B4-BE49-F238E27FC236}">
                <a16:creationId xmlns:a16="http://schemas.microsoft.com/office/drawing/2014/main" id="{5403EC6A-4177-40A0-990D-9AD419A347B4}"/>
              </a:ext>
            </a:extLst>
          </p:cNvPr>
          <p:cNvSpPr>
            <a:spLocks noGrp="1"/>
          </p:cNvSpPr>
          <p:nvPr>
            <p:ph idx="1"/>
          </p:nvPr>
        </p:nvSpPr>
        <p:spPr/>
        <p:txBody>
          <a:bodyPr>
            <a:normAutofit/>
          </a:bodyPr>
          <a:lstStyle/>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A </a:t>
            </a:r>
            <a:r>
              <a:rPr lang="en-US" b="1" i="0" dirty="0">
                <a:solidFill>
                  <a:srgbClr val="000000"/>
                </a:solidFill>
                <a:effectLst/>
                <a:latin typeface="Times New Roman" panose="02020603050405020304" pitchFamily="18" charset="0"/>
                <a:cs typeface="Times New Roman" panose="02020603050405020304" pitchFamily="18" charset="0"/>
              </a:rPr>
              <a:t>union</a:t>
            </a:r>
            <a:r>
              <a:rPr lang="en-US" b="0" i="0" dirty="0">
                <a:solidFill>
                  <a:srgbClr val="000000"/>
                </a:solidFill>
                <a:effectLst/>
                <a:latin typeface="Times New Roman" panose="02020603050405020304" pitchFamily="18" charset="0"/>
                <a:cs typeface="Times New Roman" panose="02020603050405020304" pitchFamily="18" charset="0"/>
              </a:rPr>
              <a:t> is a special data type available in C that allows to store different data types in the same memory location.</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You can define a union with many members, but only one member can contain a value at any given time. </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Unions provide an efficient way of using the same memory location for multiple-purpose.</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To define a union, you must use the </a:t>
            </a:r>
            <a:r>
              <a:rPr lang="en-US" b="1" i="0" dirty="0">
                <a:solidFill>
                  <a:srgbClr val="000000"/>
                </a:solidFill>
                <a:effectLst/>
                <a:latin typeface="Times New Roman" panose="02020603050405020304" pitchFamily="18" charset="0"/>
                <a:cs typeface="Times New Roman" panose="02020603050405020304" pitchFamily="18" charset="0"/>
              </a:rPr>
              <a:t>union</a:t>
            </a:r>
            <a:r>
              <a:rPr lang="en-US" b="0" i="0" dirty="0">
                <a:solidFill>
                  <a:srgbClr val="000000"/>
                </a:solidFill>
                <a:effectLst/>
                <a:latin typeface="Times New Roman" panose="02020603050405020304" pitchFamily="18" charset="0"/>
                <a:cs typeface="Times New Roman" panose="02020603050405020304" pitchFamily="18" charset="0"/>
              </a:rPr>
              <a:t> statement in the same way as you did while defining a structure</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268481-4CBD-45AE-B4D9-397B7A5AB7E2}"/>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EB63D920-34CC-454E-BBB0-1B9018B8B30D}"/>
              </a:ext>
            </a:extLst>
          </p:cNvPr>
          <p:cNvSpPr>
            <a:spLocks noGrp="1"/>
          </p:cNvSpPr>
          <p:nvPr>
            <p:ph type="ftr" sz="quarter" idx="11"/>
          </p:nvPr>
        </p:nvSpPr>
        <p:spPr/>
        <p:txBody>
          <a:bodyPr/>
          <a:lstStyle/>
          <a:p>
            <a:r>
              <a:rPr lang="en-US" dirty="0"/>
              <a:t>JSPM's Rajarshi Shahu College of Engineering</a:t>
            </a:r>
            <a:endParaRPr lang="en-IN" dirty="0"/>
          </a:p>
        </p:txBody>
      </p:sp>
      <p:sp>
        <p:nvSpPr>
          <p:cNvPr id="6" name="Slide Number Placeholder 5">
            <a:extLst>
              <a:ext uri="{FF2B5EF4-FFF2-40B4-BE49-F238E27FC236}">
                <a16:creationId xmlns:a16="http://schemas.microsoft.com/office/drawing/2014/main" id="{DA47EAF8-9FF5-40F4-BA1C-59907AC04917}"/>
              </a:ext>
            </a:extLst>
          </p:cNvPr>
          <p:cNvSpPr>
            <a:spLocks noGrp="1"/>
          </p:cNvSpPr>
          <p:nvPr>
            <p:ph type="sldNum" sz="quarter" idx="12"/>
          </p:nvPr>
        </p:nvSpPr>
        <p:spPr/>
        <p:txBody>
          <a:bodyPr/>
          <a:lstStyle/>
          <a:p>
            <a:fld id="{FC0AD3BC-F29B-4C0C-BACC-3850EC811DAF}" type="slidenum">
              <a:rPr lang="en-IN" smtClean="0"/>
              <a:t>28</a:t>
            </a:fld>
            <a:endParaRPr lang="en-IN"/>
          </a:p>
        </p:txBody>
      </p:sp>
    </p:spTree>
    <p:extLst>
      <p:ext uri="{BB962C8B-B14F-4D97-AF65-F5344CB8AC3E}">
        <p14:creationId xmlns:p14="http://schemas.microsoft.com/office/powerpoint/2010/main" val="3013377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6F72-4208-47A9-A619-1ABAD91933A8}"/>
              </a:ext>
            </a:extLst>
          </p:cNvPr>
          <p:cNvSpPr>
            <a:spLocks noGrp="1"/>
          </p:cNvSpPr>
          <p:nvPr>
            <p:ph type="title"/>
          </p:nvPr>
        </p:nvSpPr>
        <p:spPr/>
        <p:txBody>
          <a:bodyPr/>
          <a:lstStyle/>
          <a:p>
            <a:pPr algn="ctr"/>
            <a:r>
              <a:rPr lang="en-IN" dirty="0"/>
              <a:t>Unions</a:t>
            </a:r>
          </a:p>
        </p:txBody>
      </p:sp>
      <p:sp>
        <p:nvSpPr>
          <p:cNvPr id="4" name="Date Placeholder 3">
            <a:extLst>
              <a:ext uri="{FF2B5EF4-FFF2-40B4-BE49-F238E27FC236}">
                <a16:creationId xmlns:a16="http://schemas.microsoft.com/office/drawing/2014/main" id="{69268481-4CBD-45AE-B4D9-397B7A5AB7E2}"/>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EB63D920-34CC-454E-BBB0-1B9018B8B30D}"/>
              </a:ext>
            </a:extLst>
          </p:cNvPr>
          <p:cNvSpPr>
            <a:spLocks noGrp="1"/>
          </p:cNvSpPr>
          <p:nvPr>
            <p:ph type="ftr" sz="quarter" idx="11"/>
          </p:nvPr>
        </p:nvSpPr>
        <p:spPr/>
        <p:txBody>
          <a:bodyPr/>
          <a:lstStyle/>
          <a:p>
            <a:r>
              <a:rPr lang="en-US" dirty="0"/>
              <a:t>JSPM's Rajarshi Shahu College of Engineering</a:t>
            </a:r>
            <a:endParaRPr lang="en-IN" dirty="0"/>
          </a:p>
        </p:txBody>
      </p:sp>
      <p:sp>
        <p:nvSpPr>
          <p:cNvPr id="6" name="Slide Number Placeholder 5">
            <a:extLst>
              <a:ext uri="{FF2B5EF4-FFF2-40B4-BE49-F238E27FC236}">
                <a16:creationId xmlns:a16="http://schemas.microsoft.com/office/drawing/2014/main" id="{DA47EAF8-9FF5-40F4-BA1C-59907AC04917}"/>
              </a:ext>
            </a:extLst>
          </p:cNvPr>
          <p:cNvSpPr>
            <a:spLocks noGrp="1"/>
          </p:cNvSpPr>
          <p:nvPr>
            <p:ph type="sldNum" sz="quarter" idx="12"/>
          </p:nvPr>
        </p:nvSpPr>
        <p:spPr/>
        <p:txBody>
          <a:bodyPr/>
          <a:lstStyle/>
          <a:p>
            <a:fld id="{FC0AD3BC-F29B-4C0C-BACC-3850EC811DAF}" type="slidenum">
              <a:rPr lang="en-IN" smtClean="0"/>
              <a:t>29</a:t>
            </a:fld>
            <a:endParaRPr lang="en-IN"/>
          </a:p>
        </p:txBody>
      </p:sp>
      <p:pic>
        <p:nvPicPr>
          <p:cNvPr id="10" name="Picture 9">
            <a:extLst>
              <a:ext uri="{FF2B5EF4-FFF2-40B4-BE49-F238E27FC236}">
                <a16:creationId xmlns:a16="http://schemas.microsoft.com/office/drawing/2014/main" id="{774B0EC1-7F4A-496F-9028-A620EC6BB9C2}"/>
              </a:ext>
            </a:extLst>
          </p:cNvPr>
          <p:cNvPicPr>
            <a:picLocks noChangeAspect="1"/>
          </p:cNvPicPr>
          <p:nvPr/>
        </p:nvPicPr>
        <p:blipFill>
          <a:blip r:embed="rId2"/>
          <a:stretch>
            <a:fillRect/>
          </a:stretch>
        </p:blipFill>
        <p:spPr>
          <a:xfrm>
            <a:off x="4029075" y="1600200"/>
            <a:ext cx="4581525" cy="1943100"/>
          </a:xfrm>
          <a:prstGeom prst="rect">
            <a:avLst/>
          </a:prstGeom>
        </p:spPr>
      </p:pic>
      <p:pic>
        <p:nvPicPr>
          <p:cNvPr id="12" name="Picture 11">
            <a:extLst>
              <a:ext uri="{FF2B5EF4-FFF2-40B4-BE49-F238E27FC236}">
                <a16:creationId xmlns:a16="http://schemas.microsoft.com/office/drawing/2014/main" id="{4A8B82C2-B1DF-4EFD-9825-8CBE8E284B67}"/>
              </a:ext>
            </a:extLst>
          </p:cNvPr>
          <p:cNvPicPr>
            <a:picLocks noChangeAspect="1"/>
          </p:cNvPicPr>
          <p:nvPr/>
        </p:nvPicPr>
        <p:blipFill>
          <a:blip r:embed="rId3"/>
          <a:stretch>
            <a:fillRect/>
          </a:stretch>
        </p:blipFill>
        <p:spPr>
          <a:xfrm>
            <a:off x="4881562" y="4125912"/>
            <a:ext cx="2428875" cy="1647825"/>
          </a:xfrm>
          <a:prstGeom prst="rect">
            <a:avLst/>
          </a:prstGeom>
        </p:spPr>
      </p:pic>
    </p:spTree>
    <p:extLst>
      <p:ext uri="{BB962C8B-B14F-4D97-AF65-F5344CB8AC3E}">
        <p14:creationId xmlns:p14="http://schemas.microsoft.com/office/powerpoint/2010/main" val="70231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IN" dirty="0"/>
              <a:t>Why Structures?</a:t>
            </a:r>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p:txBody>
          <a:bodyPr/>
          <a:lstStyle/>
          <a:p>
            <a:pPr marL="0" indent="0" algn="just">
              <a:lnSpc>
                <a:spcPct val="150000"/>
              </a:lnSpc>
              <a:buNone/>
            </a:pPr>
            <a:r>
              <a:rPr lang="en-US" dirty="0"/>
              <a:t>We need to store the data of students like student name, age, address, id etc. One way of doing this would be creating a different variable for each attribute, however when you need to store the data of multiple students then in that case, you would need to create these several variables again for each student. </a:t>
            </a:r>
            <a:endParaRPr lang="en-IN" dirty="0"/>
          </a:p>
        </p:txBody>
      </p:sp>
      <p:sp>
        <p:nvSpPr>
          <p:cNvPr id="4" name="Date Placeholder 3">
            <a:extLst>
              <a:ext uri="{FF2B5EF4-FFF2-40B4-BE49-F238E27FC236}">
                <a16:creationId xmlns:a16="http://schemas.microsoft.com/office/drawing/2014/main" id="{40C7A18C-4678-4D8B-9DA8-5B4024D0D6E0}"/>
              </a:ext>
            </a:extLst>
          </p:cNvPr>
          <p:cNvSpPr>
            <a:spLocks noGrp="1"/>
          </p:cNvSpPr>
          <p:nvPr>
            <p:ph type="dt" sz="half" idx="10"/>
          </p:nvPr>
        </p:nvSpPr>
        <p:spPr/>
        <p:txBody>
          <a:bodyPr/>
          <a:lstStyle/>
          <a:p>
            <a:fld id="{FD6E6C2D-8483-4966-95D4-FA7A254B6437}" type="datetime1">
              <a:rPr lang="en-IN" smtClean="0"/>
              <a:t>27-04-2021</a:t>
            </a:fld>
            <a:endParaRPr lang="en-IN"/>
          </a:p>
        </p:txBody>
      </p:sp>
      <p:sp>
        <p:nvSpPr>
          <p:cNvPr id="5" name="Footer Placeholder 4">
            <a:extLst>
              <a:ext uri="{FF2B5EF4-FFF2-40B4-BE49-F238E27FC236}">
                <a16:creationId xmlns:a16="http://schemas.microsoft.com/office/drawing/2014/main" id="{6C6C12AA-DAE7-4CAB-A879-378DA6303AD8}"/>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3CAB906D-8F47-417F-8F88-F8B8463F8225}"/>
              </a:ext>
            </a:extLst>
          </p:cNvPr>
          <p:cNvSpPr>
            <a:spLocks noGrp="1"/>
          </p:cNvSpPr>
          <p:nvPr>
            <p:ph type="sldNum" sz="quarter" idx="12"/>
          </p:nvPr>
        </p:nvSpPr>
        <p:spPr/>
        <p:txBody>
          <a:bodyPr/>
          <a:lstStyle/>
          <a:p>
            <a:fld id="{FC0AD3BC-F29B-4C0C-BACC-3850EC811DAF}" type="slidenum">
              <a:rPr lang="en-IN" smtClean="0"/>
              <a:t>3</a:t>
            </a:fld>
            <a:endParaRPr lang="en-IN"/>
          </a:p>
        </p:txBody>
      </p:sp>
    </p:spTree>
    <p:extLst>
      <p:ext uri="{BB962C8B-B14F-4D97-AF65-F5344CB8AC3E}">
        <p14:creationId xmlns:p14="http://schemas.microsoft.com/office/powerpoint/2010/main" val="2179904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6F72-4208-47A9-A619-1ABAD91933A8}"/>
              </a:ext>
            </a:extLst>
          </p:cNvPr>
          <p:cNvSpPr>
            <a:spLocks noGrp="1"/>
          </p:cNvSpPr>
          <p:nvPr>
            <p:ph type="title"/>
          </p:nvPr>
        </p:nvSpPr>
        <p:spPr/>
        <p:txBody>
          <a:bodyPr/>
          <a:lstStyle/>
          <a:p>
            <a:pPr algn="ctr"/>
            <a:r>
              <a:rPr lang="en-IN" dirty="0"/>
              <a:t>Unions</a:t>
            </a:r>
          </a:p>
        </p:txBody>
      </p:sp>
      <p:sp>
        <p:nvSpPr>
          <p:cNvPr id="3" name="Content Placeholder 2">
            <a:extLst>
              <a:ext uri="{FF2B5EF4-FFF2-40B4-BE49-F238E27FC236}">
                <a16:creationId xmlns:a16="http://schemas.microsoft.com/office/drawing/2014/main" id="{5403EC6A-4177-40A0-990D-9AD419A347B4}"/>
              </a:ext>
            </a:extLst>
          </p:cNvPr>
          <p:cNvSpPr>
            <a:spLocks noGrp="1"/>
          </p:cNvSpPr>
          <p:nvPr>
            <p:ph idx="1"/>
          </p:nvPr>
        </p:nvSpPr>
        <p:spPr>
          <a:xfrm>
            <a:off x="838200" y="1825625"/>
            <a:ext cx="5600700" cy="4351338"/>
          </a:xfrm>
        </p:spPr>
        <p:txBody>
          <a:bodyPr>
            <a:norm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Now, a variable of Data type can store an integer, a floating-point number, or a string of characters.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means a single variable, i.e., same memory location, can be used to store multiple types of data.</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You can use any built-in or user defined data types inside a union based on your requirement.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268481-4CBD-45AE-B4D9-397B7A5AB7E2}"/>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EB63D920-34CC-454E-BBB0-1B9018B8B30D}"/>
              </a:ext>
            </a:extLst>
          </p:cNvPr>
          <p:cNvSpPr>
            <a:spLocks noGrp="1"/>
          </p:cNvSpPr>
          <p:nvPr>
            <p:ph type="ftr" sz="quarter" idx="11"/>
          </p:nvPr>
        </p:nvSpPr>
        <p:spPr/>
        <p:txBody>
          <a:bodyPr/>
          <a:lstStyle/>
          <a:p>
            <a:r>
              <a:rPr lang="en-US" dirty="0"/>
              <a:t>JSPM's Rajarshi Shahu College of Engineering</a:t>
            </a:r>
            <a:endParaRPr lang="en-IN" dirty="0"/>
          </a:p>
        </p:txBody>
      </p:sp>
      <p:sp>
        <p:nvSpPr>
          <p:cNvPr id="6" name="Slide Number Placeholder 5">
            <a:extLst>
              <a:ext uri="{FF2B5EF4-FFF2-40B4-BE49-F238E27FC236}">
                <a16:creationId xmlns:a16="http://schemas.microsoft.com/office/drawing/2014/main" id="{DA47EAF8-9FF5-40F4-BA1C-59907AC04917}"/>
              </a:ext>
            </a:extLst>
          </p:cNvPr>
          <p:cNvSpPr>
            <a:spLocks noGrp="1"/>
          </p:cNvSpPr>
          <p:nvPr>
            <p:ph type="sldNum" sz="quarter" idx="12"/>
          </p:nvPr>
        </p:nvSpPr>
        <p:spPr/>
        <p:txBody>
          <a:bodyPr/>
          <a:lstStyle/>
          <a:p>
            <a:fld id="{FC0AD3BC-F29B-4C0C-BACC-3850EC811DAF}" type="slidenum">
              <a:rPr lang="en-IN" smtClean="0"/>
              <a:t>30</a:t>
            </a:fld>
            <a:endParaRPr lang="en-IN"/>
          </a:p>
        </p:txBody>
      </p:sp>
      <p:pic>
        <p:nvPicPr>
          <p:cNvPr id="7" name="Picture 6">
            <a:extLst>
              <a:ext uri="{FF2B5EF4-FFF2-40B4-BE49-F238E27FC236}">
                <a16:creationId xmlns:a16="http://schemas.microsoft.com/office/drawing/2014/main" id="{E13022E9-3C42-4251-BB6E-9B7D17F63823}"/>
              </a:ext>
            </a:extLst>
          </p:cNvPr>
          <p:cNvPicPr>
            <a:picLocks noChangeAspect="1"/>
          </p:cNvPicPr>
          <p:nvPr/>
        </p:nvPicPr>
        <p:blipFill>
          <a:blip r:embed="rId2"/>
          <a:stretch>
            <a:fillRect/>
          </a:stretch>
        </p:blipFill>
        <p:spPr>
          <a:xfrm>
            <a:off x="7310437" y="2192337"/>
            <a:ext cx="3862388" cy="2522538"/>
          </a:xfrm>
          <a:prstGeom prst="rect">
            <a:avLst/>
          </a:prstGeom>
        </p:spPr>
      </p:pic>
    </p:spTree>
    <p:extLst>
      <p:ext uri="{BB962C8B-B14F-4D97-AF65-F5344CB8AC3E}">
        <p14:creationId xmlns:p14="http://schemas.microsoft.com/office/powerpoint/2010/main" val="651675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6F72-4208-47A9-A619-1ABAD91933A8}"/>
              </a:ext>
            </a:extLst>
          </p:cNvPr>
          <p:cNvSpPr>
            <a:spLocks noGrp="1"/>
          </p:cNvSpPr>
          <p:nvPr>
            <p:ph type="title"/>
          </p:nvPr>
        </p:nvSpPr>
        <p:spPr/>
        <p:txBody>
          <a:bodyPr/>
          <a:lstStyle/>
          <a:p>
            <a:pPr algn="ctr"/>
            <a:r>
              <a:rPr lang="en-IN" dirty="0"/>
              <a:t>Unions</a:t>
            </a:r>
          </a:p>
        </p:txBody>
      </p:sp>
      <p:sp>
        <p:nvSpPr>
          <p:cNvPr id="3" name="Content Placeholder 2">
            <a:extLst>
              <a:ext uri="{FF2B5EF4-FFF2-40B4-BE49-F238E27FC236}">
                <a16:creationId xmlns:a16="http://schemas.microsoft.com/office/drawing/2014/main" id="{5403EC6A-4177-40A0-990D-9AD419A347B4}"/>
              </a:ext>
            </a:extLst>
          </p:cNvPr>
          <p:cNvSpPr>
            <a:spLocks noGrp="1"/>
          </p:cNvSpPr>
          <p:nvPr>
            <p:ph idx="1"/>
          </p:nvPr>
        </p:nvSpPr>
        <p:spPr>
          <a:xfrm>
            <a:off x="838200" y="1825625"/>
            <a:ext cx="5600700" cy="4351338"/>
          </a:xfrm>
        </p:spPr>
        <p:txBody>
          <a:bodyPr>
            <a:normAutofit/>
          </a:bodyPr>
          <a:lstStyle/>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The memory occupied by a union will be large enough to hold the largest member of the union. </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For example, in this example, Data type will occupy 20 bytes of memory space because this is the maximum space which can be occupied by a character string.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268481-4CBD-45AE-B4D9-397B7A5AB7E2}"/>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EB63D920-34CC-454E-BBB0-1B9018B8B30D}"/>
              </a:ext>
            </a:extLst>
          </p:cNvPr>
          <p:cNvSpPr>
            <a:spLocks noGrp="1"/>
          </p:cNvSpPr>
          <p:nvPr>
            <p:ph type="ftr" sz="quarter" idx="11"/>
          </p:nvPr>
        </p:nvSpPr>
        <p:spPr/>
        <p:txBody>
          <a:bodyPr/>
          <a:lstStyle/>
          <a:p>
            <a:r>
              <a:rPr lang="en-US" dirty="0"/>
              <a:t>JSPM's Rajarshi Shahu College of Engineering</a:t>
            </a:r>
            <a:endParaRPr lang="en-IN" dirty="0"/>
          </a:p>
        </p:txBody>
      </p:sp>
      <p:sp>
        <p:nvSpPr>
          <p:cNvPr id="6" name="Slide Number Placeholder 5">
            <a:extLst>
              <a:ext uri="{FF2B5EF4-FFF2-40B4-BE49-F238E27FC236}">
                <a16:creationId xmlns:a16="http://schemas.microsoft.com/office/drawing/2014/main" id="{DA47EAF8-9FF5-40F4-BA1C-59907AC04917}"/>
              </a:ext>
            </a:extLst>
          </p:cNvPr>
          <p:cNvSpPr>
            <a:spLocks noGrp="1"/>
          </p:cNvSpPr>
          <p:nvPr>
            <p:ph type="sldNum" sz="quarter" idx="12"/>
          </p:nvPr>
        </p:nvSpPr>
        <p:spPr/>
        <p:txBody>
          <a:bodyPr/>
          <a:lstStyle/>
          <a:p>
            <a:fld id="{FC0AD3BC-F29B-4C0C-BACC-3850EC811DAF}" type="slidenum">
              <a:rPr lang="en-IN" smtClean="0"/>
              <a:t>31</a:t>
            </a:fld>
            <a:endParaRPr lang="en-IN"/>
          </a:p>
        </p:txBody>
      </p:sp>
      <p:pic>
        <p:nvPicPr>
          <p:cNvPr id="7" name="Picture 6">
            <a:extLst>
              <a:ext uri="{FF2B5EF4-FFF2-40B4-BE49-F238E27FC236}">
                <a16:creationId xmlns:a16="http://schemas.microsoft.com/office/drawing/2014/main" id="{E13022E9-3C42-4251-BB6E-9B7D17F63823}"/>
              </a:ext>
            </a:extLst>
          </p:cNvPr>
          <p:cNvPicPr>
            <a:picLocks noChangeAspect="1"/>
          </p:cNvPicPr>
          <p:nvPr/>
        </p:nvPicPr>
        <p:blipFill>
          <a:blip r:embed="rId2"/>
          <a:stretch>
            <a:fillRect/>
          </a:stretch>
        </p:blipFill>
        <p:spPr>
          <a:xfrm>
            <a:off x="7310437" y="2192337"/>
            <a:ext cx="3862388" cy="2522538"/>
          </a:xfrm>
          <a:prstGeom prst="rect">
            <a:avLst/>
          </a:prstGeom>
        </p:spPr>
      </p:pic>
    </p:spTree>
    <p:extLst>
      <p:ext uri="{BB962C8B-B14F-4D97-AF65-F5344CB8AC3E}">
        <p14:creationId xmlns:p14="http://schemas.microsoft.com/office/powerpoint/2010/main" val="928802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6F72-4208-47A9-A619-1ABAD91933A8}"/>
              </a:ext>
            </a:extLst>
          </p:cNvPr>
          <p:cNvSpPr>
            <a:spLocks noGrp="1"/>
          </p:cNvSpPr>
          <p:nvPr>
            <p:ph type="title"/>
          </p:nvPr>
        </p:nvSpPr>
        <p:spPr/>
        <p:txBody>
          <a:bodyPr/>
          <a:lstStyle/>
          <a:p>
            <a:pPr algn="ctr"/>
            <a:r>
              <a:rPr lang="en-IN" dirty="0"/>
              <a:t>Unions</a:t>
            </a:r>
          </a:p>
        </p:txBody>
      </p:sp>
      <p:sp>
        <p:nvSpPr>
          <p:cNvPr id="4" name="Date Placeholder 3">
            <a:extLst>
              <a:ext uri="{FF2B5EF4-FFF2-40B4-BE49-F238E27FC236}">
                <a16:creationId xmlns:a16="http://schemas.microsoft.com/office/drawing/2014/main" id="{69268481-4CBD-45AE-B4D9-397B7A5AB7E2}"/>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EB63D920-34CC-454E-BBB0-1B9018B8B30D}"/>
              </a:ext>
            </a:extLst>
          </p:cNvPr>
          <p:cNvSpPr>
            <a:spLocks noGrp="1"/>
          </p:cNvSpPr>
          <p:nvPr>
            <p:ph type="ftr" sz="quarter" idx="11"/>
          </p:nvPr>
        </p:nvSpPr>
        <p:spPr/>
        <p:txBody>
          <a:bodyPr/>
          <a:lstStyle/>
          <a:p>
            <a:r>
              <a:rPr lang="en-US" dirty="0"/>
              <a:t>JSPM's Rajarshi Shahu College of Engineering</a:t>
            </a:r>
            <a:endParaRPr lang="en-IN" dirty="0"/>
          </a:p>
        </p:txBody>
      </p:sp>
      <p:sp>
        <p:nvSpPr>
          <p:cNvPr id="6" name="Slide Number Placeholder 5">
            <a:extLst>
              <a:ext uri="{FF2B5EF4-FFF2-40B4-BE49-F238E27FC236}">
                <a16:creationId xmlns:a16="http://schemas.microsoft.com/office/drawing/2014/main" id="{DA47EAF8-9FF5-40F4-BA1C-59907AC04917}"/>
              </a:ext>
            </a:extLst>
          </p:cNvPr>
          <p:cNvSpPr>
            <a:spLocks noGrp="1"/>
          </p:cNvSpPr>
          <p:nvPr>
            <p:ph type="sldNum" sz="quarter" idx="12"/>
          </p:nvPr>
        </p:nvSpPr>
        <p:spPr/>
        <p:txBody>
          <a:bodyPr/>
          <a:lstStyle/>
          <a:p>
            <a:fld id="{FC0AD3BC-F29B-4C0C-BACC-3850EC811DAF}" type="slidenum">
              <a:rPr lang="en-IN" smtClean="0"/>
              <a:t>32</a:t>
            </a:fld>
            <a:endParaRPr lang="en-IN"/>
          </a:p>
        </p:txBody>
      </p:sp>
      <p:pic>
        <p:nvPicPr>
          <p:cNvPr id="11" name="Picture 10">
            <a:extLst>
              <a:ext uri="{FF2B5EF4-FFF2-40B4-BE49-F238E27FC236}">
                <a16:creationId xmlns:a16="http://schemas.microsoft.com/office/drawing/2014/main" id="{A63BBD4D-4B6A-4048-B34C-52A490C47110}"/>
              </a:ext>
            </a:extLst>
          </p:cNvPr>
          <p:cNvPicPr>
            <a:picLocks noChangeAspect="1"/>
          </p:cNvPicPr>
          <p:nvPr/>
        </p:nvPicPr>
        <p:blipFill>
          <a:blip r:embed="rId2"/>
          <a:stretch>
            <a:fillRect/>
          </a:stretch>
        </p:blipFill>
        <p:spPr>
          <a:xfrm>
            <a:off x="2543176" y="1236663"/>
            <a:ext cx="7429500" cy="5119687"/>
          </a:xfrm>
          <a:prstGeom prst="rect">
            <a:avLst/>
          </a:prstGeom>
        </p:spPr>
      </p:pic>
    </p:spTree>
    <p:extLst>
      <p:ext uri="{BB962C8B-B14F-4D97-AF65-F5344CB8AC3E}">
        <p14:creationId xmlns:p14="http://schemas.microsoft.com/office/powerpoint/2010/main" val="2592466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1FF7-DFC7-4D40-9AC8-6C7A5C337274}"/>
              </a:ext>
            </a:extLst>
          </p:cNvPr>
          <p:cNvSpPr>
            <a:spLocks noGrp="1"/>
          </p:cNvSpPr>
          <p:nvPr>
            <p:ph type="title"/>
          </p:nvPr>
        </p:nvSpPr>
        <p:spPr/>
        <p:txBody>
          <a:bodyPr/>
          <a:lstStyle/>
          <a:p>
            <a:r>
              <a:rPr lang="en-IN" dirty="0"/>
              <a:t>Difference Between Structure &amp; Union</a:t>
            </a:r>
          </a:p>
        </p:txBody>
      </p:sp>
      <p:sp>
        <p:nvSpPr>
          <p:cNvPr id="4" name="Date Placeholder 3">
            <a:extLst>
              <a:ext uri="{FF2B5EF4-FFF2-40B4-BE49-F238E27FC236}">
                <a16:creationId xmlns:a16="http://schemas.microsoft.com/office/drawing/2014/main" id="{646FD026-83AC-43A8-8CB7-A78B22B321FB}"/>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F5405333-EDF8-4D63-B04A-3B708BB6C7D1}"/>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5A98903C-5D20-42A2-A3CC-1671BBB33815}"/>
              </a:ext>
            </a:extLst>
          </p:cNvPr>
          <p:cNvSpPr>
            <a:spLocks noGrp="1"/>
          </p:cNvSpPr>
          <p:nvPr>
            <p:ph type="sldNum" sz="quarter" idx="12"/>
          </p:nvPr>
        </p:nvSpPr>
        <p:spPr/>
        <p:txBody>
          <a:bodyPr/>
          <a:lstStyle/>
          <a:p>
            <a:fld id="{FC0AD3BC-F29B-4C0C-BACC-3850EC811DAF}" type="slidenum">
              <a:rPr lang="en-IN" smtClean="0"/>
              <a:t>33</a:t>
            </a:fld>
            <a:endParaRPr lang="en-IN"/>
          </a:p>
        </p:txBody>
      </p:sp>
      <p:pic>
        <p:nvPicPr>
          <p:cNvPr id="8" name="Picture 7">
            <a:extLst>
              <a:ext uri="{FF2B5EF4-FFF2-40B4-BE49-F238E27FC236}">
                <a16:creationId xmlns:a16="http://schemas.microsoft.com/office/drawing/2014/main" id="{459DB8FC-D909-41D9-BFD8-E7C647904B1E}"/>
              </a:ext>
            </a:extLst>
          </p:cNvPr>
          <p:cNvPicPr>
            <a:picLocks noChangeAspect="1"/>
          </p:cNvPicPr>
          <p:nvPr/>
        </p:nvPicPr>
        <p:blipFill>
          <a:blip r:embed="rId2"/>
          <a:stretch>
            <a:fillRect/>
          </a:stretch>
        </p:blipFill>
        <p:spPr>
          <a:xfrm>
            <a:off x="1809749" y="1800225"/>
            <a:ext cx="7709065" cy="3905250"/>
          </a:xfrm>
          <a:prstGeom prst="rect">
            <a:avLst/>
          </a:prstGeom>
        </p:spPr>
      </p:pic>
    </p:spTree>
    <p:extLst>
      <p:ext uri="{BB962C8B-B14F-4D97-AF65-F5344CB8AC3E}">
        <p14:creationId xmlns:p14="http://schemas.microsoft.com/office/powerpoint/2010/main" val="1120408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1FF7-DFC7-4D40-9AC8-6C7A5C337274}"/>
              </a:ext>
            </a:extLst>
          </p:cNvPr>
          <p:cNvSpPr>
            <a:spLocks noGrp="1"/>
          </p:cNvSpPr>
          <p:nvPr>
            <p:ph type="title"/>
          </p:nvPr>
        </p:nvSpPr>
        <p:spPr/>
        <p:txBody>
          <a:bodyPr/>
          <a:lstStyle/>
          <a:p>
            <a:r>
              <a:rPr lang="en-IN" dirty="0"/>
              <a:t>Difference Between Structure &amp; Union</a:t>
            </a:r>
          </a:p>
        </p:txBody>
      </p:sp>
      <p:sp>
        <p:nvSpPr>
          <p:cNvPr id="4" name="Date Placeholder 3">
            <a:extLst>
              <a:ext uri="{FF2B5EF4-FFF2-40B4-BE49-F238E27FC236}">
                <a16:creationId xmlns:a16="http://schemas.microsoft.com/office/drawing/2014/main" id="{646FD026-83AC-43A8-8CB7-A78B22B321FB}"/>
              </a:ext>
            </a:extLst>
          </p:cNvPr>
          <p:cNvSpPr>
            <a:spLocks noGrp="1"/>
          </p:cNvSpPr>
          <p:nvPr>
            <p:ph type="dt" sz="half" idx="10"/>
          </p:nvPr>
        </p:nvSpPr>
        <p:spPr/>
        <p:txBody>
          <a:bodyPr/>
          <a:lstStyle/>
          <a:p>
            <a:fld id="{A72FBB78-531A-4FE2-8C20-AD618E432A7B}" type="datetime1">
              <a:rPr lang="en-IN" smtClean="0"/>
              <a:t>27-04-2021</a:t>
            </a:fld>
            <a:endParaRPr lang="en-IN"/>
          </a:p>
        </p:txBody>
      </p:sp>
      <p:sp>
        <p:nvSpPr>
          <p:cNvPr id="5" name="Footer Placeholder 4">
            <a:extLst>
              <a:ext uri="{FF2B5EF4-FFF2-40B4-BE49-F238E27FC236}">
                <a16:creationId xmlns:a16="http://schemas.microsoft.com/office/drawing/2014/main" id="{F5405333-EDF8-4D63-B04A-3B708BB6C7D1}"/>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5A98903C-5D20-42A2-A3CC-1671BBB33815}"/>
              </a:ext>
            </a:extLst>
          </p:cNvPr>
          <p:cNvSpPr>
            <a:spLocks noGrp="1"/>
          </p:cNvSpPr>
          <p:nvPr>
            <p:ph type="sldNum" sz="quarter" idx="12"/>
          </p:nvPr>
        </p:nvSpPr>
        <p:spPr/>
        <p:txBody>
          <a:bodyPr/>
          <a:lstStyle/>
          <a:p>
            <a:fld id="{FC0AD3BC-F29B-4C0C-BACC-3850EC811DAF}" type="slidenum">
              <a:rPr lang="en-IN" smtClean="0"/>
              <a:t>34</a:t>
            </a:fld>
            <a:endParaRPr lang="en-IN"/>
          </a:p>
        </p:txBody>
      </p:sp>
      <p:pic>
        <p:nvPicPr>
          <p:cNvPr id="2052" name="Picture 4">
            <a:extLst>
              <a:ext uri="{FF2B5EF4-FFF2-40B4-BE49-F238E27FC236}">
                <a16:creationId xmlns:a16="http://schemas.microsoft.com/office/drawing/2014/main" id="{E91ECA17-B1BE-4A94-877B-B345B87A0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847850"/>
            <a:ext cx="9482198"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389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14EF-320A-4FDA-8F95-2AF228DF5D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C480ED-F576-4992-8071-90CC71722867}"/>
              </a:ext>
            </a:extLst>
          </p:cNvPr>
          <p:cNvSpPr>
            <a:spLocks noGrp="1"/>
          </p:cNvSpPr>
          <p:nvPr>
            <p:ph idx="1"/>
          </p:nvPr>
        </p:nvSpPr>
        <p:spPr/>
        <p:txBody>
          <a:bodyPr>
            <a:normAutofit/>
          </a:bodyPr>
          <a:lstStyle/>
          <a:p>
            <a:pPr marL="0" indent="0" algn="ctr">
              <a:buNone/>
            </a:pPr>
            <a:endParaRPr lang="en-IN" sz="4400" b="1" dirty="0"/>
          </a:p>
          <a:p>
            <a:pPr marL="0" indent="0" algn="ctr">
              <a:buNone/>
            </a:pPr>
            <a:endParaRPr lang="en-IN" sz="4400" b="1"/>
          </a:p>
          <a:p>
            <a:pPr marL="0" indent="0" algn="ctr">
              <a:buNone/>
            </a:pPr>
            <a:r>
              <a:rPr lang="en-IN" sz="4400" b="1"/>
              <a:t>Thank </a:t>
            </a:r>
            <a:r>
              <a:rPr lang="en-IN" sz="4400" b="1" dirty="0"/>
              <a:t>You</a:t>
            </a:r>
          </a:p>
        </p:txBody>
      </p:sp>
      <p:sp>
        <p:nvSpPr>
          <p:cNvPr id="4" name="Date Placeholder 3">
            <a:extLst>
              <a:ext uri="{FF2B5EF4-FFF2-40B4-BE49-F238E27FC236}">
                <a16:creationId xmlns:a16="http://schemas.microsoft.com/office/drawing/2014/main" id="{04CEFE70-3E5E-40DD-AACE-4DCE1F55921F}"/>
              </a:ext>
            </a:extLst>
          </p:cNvPr>
          <p:cNvSpPr>
            <a:spLocks noGrp="1"/>
          </p:cNvSpPr>
          <p:nvPr>
            <p:ph type="dt" sz="half" idx="10"/>
          </p:nvPr>
        </p:nvSpPr>
        <p:spPr/>
        <p:txBody>
          <a:bodyPr/>
          <a:lstStyle/>
          <a:p>
            <a:fld id="{4C597F82-81F8-4927-8299-DE109D6DA6B3}" type="datetime1">
              <a:rPr lang="en-IN" smtClean="0"/>
              <a:t>27-04-2021</a:t>
            </a:fld>
            <a:endParaRPr lang="en-IN"/>
          </a:p>
        </p:txBody>
      </p:sp>
      <p:sp>
        <p:nvSpPr>
          <p:cNvPr id="5" name="Footer Placeholder 4">
            <a:extLst>
              <a:ext uri="{FF2B5EF4-FFF2-40B4-BE49-F238E27FC236}">
                <a16:creationId xmlns:a16="http://schemas.microsoft.com/office/drawing/2014/main" id="{BDB6009E-1C82-438D-BEAC-2EF0CBC96524}"/>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F8C2BC9F-F496-40A4-B4E7-F98EE9BD0CA1}"/>
              </a:ext>
            </a:extLst>
          </p:cNvPr>
          <p:cNvSpPr>
            <a:spLocks noGrp="1"/>
          </p:cNvSpPr>
          <p:nvPr>
            <p:ph type="sldNum" sz="quarter" idx="12"/>
          </p:nvPr>
        </p:nvSpPr>
        <p:spPr/>
        <p:txBody>
          <a:bodyPr/>
          <a:lstStyle/>
          <a:p>
            <a:fld id="{FC0AD3BC-F29B-4C0C-BACC-3850EC811DAF}" type="slidenum">
              <a:rPr lang="en-IN" smtClean="0"/>
              <a:t>35</a:t>
            </a:fld>
            <a:endParaRPr lang="en-IN"/>
          </a:p>
        </p:txBody>
      </p:sp>
    </p:spTree>
    <p:extLst>
      <p:ext uri="{BB962C8B-B14F-4D97-AF65-F5344CB8AC3E}">
        <p14:creationId xmlns:p14="http://schemas.microsoft.com/office/powerpoint/2010/main" val="112248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IN" dirty="0"/>
              <a:t>Structures</a:t>
            </a:r>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p:txBody>
          <a:bodyPr>
            <a:normAutofit fontScale="77500" lnSpcReduction="20000"/>
          </a:bodyPr>
          <a:lstStyle/>
          <a:p>
            <a:pPr algn="just">
              <a:lnSpc>
                <a:spcPct val="150000"/>
              </a:lnSpc>
              <a:buFont typeface="Wingdings" panose="05000000000000000000" pitchFamily="2" charset="2"/>
              <a:buChar char="q"/>
            </a:pPr>
            <a:r>
              <a:rPr lang="en-US" dirty="0"/>
              <a:t>Structures are used to represent a record. Suppose you want to keep track of your books in a library. </a:t>
            </a:r>
          </a:p>
          <a:p>
            <a:pPr algn="just">
              <a:lnSpc>
                <a:spcPct val="150000"/>
              </a:lnSpc>
              <a:buFont typeface="Wingdings" panose="05000000000000000000" pitchFamily="2" charset="2"/>
              <a:buChar char="q"/>
            </a:pPr>
            <a:r>
              <a:rPr lang="en-US" dirty="0"/>
              <a:t>You might want to track the following attributes about each book −</a:t>
            </a:r>
          </a:p>
          <a:p>
            <a:pPr algn="just">
              <a:lnSpc>
                <a:spcPct val="150000"/>
              </a:lnSpc>
              <a:buFont typeface="Wingdings" panose="05000000000000000000" pitchFamily="2" charset="2"/>
              <a:buChar char="§"/>
            </a:pPr>
            <a:r>
              <a:rPr lang="en-US" sz="3400" dirty="0"/>
              <a:t>Title</a:t>
            </a:r>
          </a:p>
          <a:p>
            <a:pPr algn="just">
              <a:lnSpc>
                <a:spcPct val="150000"/>
              </a:lnSpc>
              <a:buFont typeface="Wingdings" panose="05000000000000000000" pitchFamily="2" charset="2"/>
              <a:buChar char="§"/>
            </a:pPr>
            <a:r>
              <a:rPr lang="en-US" sz="3400" dirty="0"/>
              <a:t>Author</a:t>
            </a:r>
          </a:p>
          <a:p>
            <a:pPr algn="just">
              <a:lnSpc>
                <a:spcPct val="150000"/>
              </a:lnSpc>
              <a:buFont typeface="Wingdings" panose="05000000000000000000" pitchFamily="2" charset="2"/>
              <a:buChar char="§"/>
            </a:pPr>
            <a:r>
              <a:rPr lang="en-US" sz="3400" dirty="0"/>
              <a:t>Subject</a:t>
            </a:r>
          </a:p>
          <a:p>
            <a:pPr algn="just">
              <a:lnSpc>
                <a:spcPct val="150000"/>
              </a:lnSpc>
              <a:buFont typeface="Wingdings" panose="05000000000000000000" pitchFamily="2" charset="2"/>
              <a:buChar char="§"/>
            </a:pPr>
            <a:r>
              <a:rPr lang="en-US" sz="3400" dirty="0"/>
              <a:t>Book ID</a:t>
            </a:r>
            <a:endParaRPr lang="en-IN" sz="3400" dirty="0"/>
          </a:p>
        </p:txBody>
      </p:sp>
      <p:sp>
        <p:nvSpPr>
          <p:cNvPr id="4" name="Date Placeholder 3">
            <a:extLst>
              <a:ext uri="{FF2B5EF4-FFF2-40B4-BE49-F238E27FC236}">
                <a16:creationId xmlns:a16="http://schemas.microsoft.com/office/drawing/2014/main" id="{A1AA49EA-3450-4230-A2EB-89DA48500EDC}"/>
              </a:ext>
            </a:extLst>
          </p:cNvPr>
          <p:cNvSpPr>
            <a:spLocks noGrp="1"/>
          </p:cNvSpPr>
          <p:nvPr>
            <p:ph type="dt" sz="half" idx="10"/>
          </p:nvPr>
        </p:nvSpPr>
        <p:spPr/>
        <p:txBody>
          <a:bodyPr/>
          <a:lstStyle/>
          <a:p>
            <a:fld id="{4A9CE194-ADEF-403D-8279-CC194DBFDC33}" type="datetime1">
              <a:rPr lang="en-IN" smtClean="0"/>
              <a:t>27-04-2021</a:t>
            </a:fld>
            <a:endParaRPr lang="en-IN"/>
          </a:p>
        </p:txBody>
      </p:sp>
      <p:sp>
        <p:nvSpPr>
          <p:cNvPr id="5" name="Footer Placeholder 4">
            <a:extLst>
              <a:ext uri="{FF2B5EF4-FFF2-40B4-BE49-F238E27FC236}">
                <a16:creationId xmlns:a16="http://schemas.microsoft.com/office/drawing/2014/main" id="{74789BAD-926E-47E7-8A2C-AF79AAAB6BC2}"/>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FF65968F-77F2-4014-B903-F01846EBF2FB}"/>
              </a:ext>
            </a:extLst>
          </p:cNvPr>
          <p:cNvSpPr>
            <a:spLocks noGrp="1"/>
          </p:cNvSpPr>
          <p:nvPr>
            <p:ph type="sldNum" sz="quarter" idx="12"/>
          </p:nvPr>
        </p:nvSpPr>
        <p:spPr/>
        <p:txBody>
          <a:bodyPr/>
          <a:lstStyle/>
          <a:p>
            <a:fld id="{FC0AD3BC-F29B-4C0C-BACC-3850EC811DAF}" type="slidenum">
              <a:rPr lang="en-IN" smtClean="0"/>
              <a:t>4</a:t>
            </a:fld>
            <a:endParaRPr lang="en-IN"/>
          </a:p>
        </p:txBody>
      </p:sp>
    </p:spTree>
    <p:extLst>
      <p:ext uri="{BB962C8B-B14F-4D97-AF65-F5344CB8AC3E}">
        <p14:creationId xmlns:p14="http://schemas.microsoft.com/office/powerpoint/2010/main" val="387750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IN" dirty="0"/>
              <a:t>Defining a Structure</a:t>
            </a:r>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a:xfrm>
            <a:off x="838200" y="1444625"/>
            <a:ext cx="10515600" cy="2508250"/>
          </a:xfrm>
        </p:spPr>
        <p:txBody>
          <a:bodyPr>
            <a:normAutofit/>
          </a:bodyPr>
          <a:lstStyle/>
          <a:p>
            <a:pPr algn="just">
              <a:lnSpc>
                <a:spcPct val="150000"/>
              </a:lnSpc>
              <a:buFont typeface="Wingdings" panose="05000000000000000000" pitchFamily="2" charset="2"/>
              <a:buChar char="q"/>
            </a:pPr>
            <a:r>
              <a:rPr lang="en-US" dirty="0"/>
              <a:t>To define a structure, you must use the struct statement. The struct statement defines a new data type, with more than one member. </a:t>
            </a:r>
          </a:p>
          <a:p>
            <a:pPr algn="just">
              <a:lnSpc>
                <a:spcPct val="150000"/>
              </a:lnSpc>
              <a:buFont typeface="Wingdings" panose="05000000000000000000" pitchFamily="2" charset="2"/>
              <a:buChar char="q"/>
            </a:pPr>
            <a:r>
              <a:rPr lang="en-US" dirty="0"/>
              <a:t>The format of the struct statement is as follows </a:t>
            </a:r>
            <a:endParaRPr lang="en-US" sz="3400" dirty="0"/>
          </a:p>
        </p:txBody>
      </p:sp>
      <p:sp>
        <p:nvSpPr>
          <p:cNvPr id="4" name="Date Placeholder 3">
            <a:extLst>
              <a:ext uri="{FF2B5EF4-FFF2-40B4-BE49-F238E27FC236}">
                <a16:creationId xmlns:a16="http://schemas.microsoft.com/office/drawing/2014/main" id="{24A291E2-25D5-4914-9636-C0CFED36AECE}"/>
              </a:ext>
            </a:extLst>
          </p:cNvPr>
          <p:cNvSpPr>
            <a:spLocks noGrp="1"/>
          </p:cNvSpPr>
          <p:nvPr>
            <p:ph type="dt" sz="half" idx="10"/>
          </p:nvPr>
        </p:nvSpPr>
        <p:spPr/>
        <p:txBody>
          <a:bodyPr/>
          <a:lstStyle/>
          <a:p>
            <a:fld id="{420964AF-DE0D-405B-A8A1-51C395A1577D}" type="datetime1">
              <a:rPr lang="en-IN" smtClean="0"/>
              <a:t>27-04-2021</a:t>
            </a:fld>
            <a:endParaRPr lang="en-IN"/>
          </a:p>
        </p:txBody>
      </p:sp>
      <p:sp>
        <p:nvSpPr>
          <p:cNvPr id="6" name="Footer Placeholder 5">
            <a:extLst>
              <a:ext uri="{FF2B5EF4-FFF2-40B4-BE49-F238E27FC236}">
                <a16:creationId xmlns:a16="http://schemas.microsoft.com/office/drawing/2014/main" id="{A84D727A-3523-4CC0-B964-99FEB43D0B33}"/>
              </a:ext>
            </a:extLst>
          </p:cNvPr>
          <p:cNvSpPr>
            <a:spLocks noGrp="1"/>
          </p:cNvSpPr>
          <p:nvPr>
            <p:ph type="ftr" sz="quarter" idx="11"/>
          </p:nvPr>
        </p:nvSpPr>
        <p:spPr/>
        <p:txBody>
          <a:bodyPr/>
          <a:lstStyle/>
          <a:p>
            <a:r>
              <a:rPr lang="en-US"/>
              <a:t>JSPM's Rajarshi Shahu College of Engineering</a:t>
            </a:r>
            <a:endParaRPr lang="en-IN"/>
          </a:p>
        </p:txBody>
      </p:sp>
      <p:sp>
        <p:nvSpPr>
          <p:cNvPr id="7" name="Slide Number Placeholder 6">
            <a:extLst>
              <a:ext uri="{FF2B5EF4-FFF2-40B4-BE49-F238E27FC236}">
                <a16:creationId xmlns:a16="http://schemas.microsoft.com/office/drawing/2014/main" id="{8FEB13B1-F9C9-4645-8159-F8258AB4F682}"/>
              </a:ext>
            </a:extLst>
          </p:cNvPr>
          <p:cNvSpPr>
            <a:spLocks noGrp="1"/>
          </p:cNvSpPr>
          <p:nvPr>
            <p:ph type="sldNum" sz="quarter" idx="12"/>
          </p:nvPr>
        </p:nvSpPr>
        <p:spPr/>
        <p:txBody>
          <a:bodyPr/>
          <a:lstStyle/>
          <a:p>
            <a:fld id="{FC0AD3BC-F29B-4C0C-BACC-3850EC811DAF}" type="slidenum">
              <a:rPr lang="en-IN" smtClean="0"/>
              <a:t>5</a:t>
            </a:fld>
            <a:endParaRPr lang="en-IN"/>
          </a:p>
        </p:txBody>
      </p:sp>
      <p:pic>
        <p:nvPicPr>
          <p:cNvPr id="5" name="Picture 4">
            <a:extLst>
              <a:ext uri="{FF2B5EF4-FFF2-40B4-BE49-F238E27FC236}">
                <a16:creationId xmlns:a16="http://schemas.microsoft.com/office/drawing/2014/main" id="{DD4C7A29-AF98-4A03-A684-F1F50DAADF86}"/>
              </a:ext>
            </a:extLst>
          </p:cNvPr>
          <p:cNvPicPr>
            <a:picLocks noChangeAspect="1"/>
          </p:cNvPicPr>
          <p:nvPr/>
        </p:nvPicPr>
        <p:blipFill>
          <a:blip r:embed="rId2"/>
          <a:stretch>
            <a:fillRect/>
          </a:stretch>
        </p:blipFill>
        <p:spPr>
          <a:xfrm>
            <a:off x="4695825" y="3763126"/>
            <a:ext cx="2847975" cy="2947613"/>
          </a:xfrm>
          <a:prstGeom prst="rect">
            <a:avLst/>
          </a:prstGeom>
        </p:spPr>
      </p:pic>
    </p:spTree>
    <p:extLst>
      <p:ext uri="{BB962C8B-B14F-4D97-AF65-F5344CB8AC3E}">
        <p14:creationId xmlns:p14="http://schemas.microsoft.com/office/powerpoint/2010/main" val="94553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IN" dirty="0"/>
              <a:t>Defining a Structure</a:t>
            </a:r>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a:xfrm>
            <a:off x="838200" y="1444624"/>
            <a:ext cx="5048250" cy="4498975"/>
          </a:xfrm>
        </p:spPr>
        <p:txBody>
          <a:bodyPr>
            <a:normAutofit fontScale="85000" lnSpcReduction="10000"/>
          </a:bodyPr>
          <a:lstStyle/>
          <a:p>
            <a:pPr algn="just">
              <a:lnSpc>
                <a:spcPct val="150000"/>
              </a:lnSpc>
              <a:buFont typeface="Wingdings" panose="05000000000000000000" pitchFamily="2" charset="2"/>
              <a:buChar char="q"/>
            </a:pPr>
            <a:r>
              <a:rPr lang="en-US" sz="3400" dirty="0"/>
              <a:t>Here </a:t>
            </a:r>
            <a:r>
              <a:rPr lang="en-US" sz="3400" dirty="0">
                <a:solidFill>
                  <a:schemeClr val="accent2">
                    <a:lumMod val="50000"/>
                  </a:schemeClr>
                </a:solidFill>
              </a:rPr>
              <a:t>struct Student </a:t>
            </a:r>
            <a:r>
              <a:rPr lang="en-US" sz="3400" dirty="0"/>
              <a:t>declares a structure to hold the details of a student which consists of 4 data fields, namely </a:t>
            </a:r>
            <a:r>
              <a:rPr lang="en-US" sz="3400" dirty="0">
                <a:solidFill>
                  <a:schemeClr val="accent2">
                    <a:lumMod val="75000"/>
                  </a:schemeClr>
                </a:solidFill>
              </a:rPr>
              <a:t>name, age, branch and gender.</a:t>
            </a:r>
            <a:r>
              <a:rPr lang="en-US" sz="3400" dirty="0"/>
              <a:t> These fields are called structure elements or members.</a:t>
            </a:r>
          </a:p>
        </p:txBody>
      </p:sp>
      <p:sp>
        <p:nvSpPr>
          <p:cNvPr id="4" name="Date Placeholder 3">
            <a:extLst>
              <a:ext uri="{FF2B5EF4-FFF2-40B4-BE49-F238E27FC236}">
                <a16:creationId xmlns:a16="http://schemas.microsoft.com/office/drawing/2014/main" id="{4DA00617-6D98-412F-99C3-CAF4963A08FE}"/>
              </a:ext>
            </a:extLst>
          </p:cNvPr>
          <p:cNvSpPr>
            <a:spLocks noGrp="1"/>
          </p:cNvSpPr>
          <p:nvPr>
            <p:ph type="dt" sz="half" idx="10"/>
          </p:nvPr>
        </p:nvSpPr>
        <p:spPr/>
        <p:txBody>
          <a:bodyPr/>
          <a:lstStyle/>
          <a:p>
            <a:fld id="{456255ED-048E-4E41-9EFE-325D5C3D19D3}" type="datetime1">
              <a:rPr lang="en-IN" smtClean="0"/>
              <a:t>27-04-2021</a:t>
            </a:fld>
            <a:endParaRPr lang="en-IN"/>
          </a:p>
        </p:txBody>
      </p:sp>
      <p:sp>
        <p:nvSpPr>
          <p:cNvPr id="5" name="Footer Placeholder 4">
            <a:extLst>
              <a:ext uri="{FF2B5EF4-FFF2-40B4-BE49-F238E27FC236}">
                <a16:creationId xmlns:a16="http://schemas.microsoft.com/office/drawing/2014/main" id="{79C3C801-9803-4315-92BF-9DEFF16B24F7}"/>
              </a:ext>
            </a:extLst>
          </p:cNvPr>
          <p:cNvSpPr>
            <a:spLocks noGrp="1"/>
          </p:cNvSpPr>
          <p:nvPr>
            <p:ph type="ftr" sz="quarter" idx="11"/>
          </p:nvPr>
        </p:nvSpPr>
        <p:spPr/>
        <p:txBody>
          <a:bodyPr/>
          <a:lstStyle/>
          <a:p>
            <a:r>
              <a:rPr lang="en-US"/>
              <a:t>JSPM's Rajarshi Shahu College of Engineering</a:t>
            </a:r>
            <a:endParaRPr lang="en-IN"/>
          </a:p>
        </p:txBody>
      </p:sp>
      <p:sp>
        <p:nvSpPr>
          <p:cNvPr id="7" name="Slide Number Placeholder 6">
            <a:extLst>
              <a:ext uri="{FF2B5EF4-FFF2-40B4-BE49-F238E27FC236}">
                <a16:creationId xmlns:a16="http://schemas.microsoft.com/office/drawing/2014/main" id="{DF483124-4B27-458F-91CA-A7F0E55741BE}"/>
              </a:ext>
            </a:extLst>
          </p:cNvPr>
          <p:cNvSpPr>
            <a:spLocks noGrp="1"/>
          </p:cNvSpPr>
          <p:nvPr>
            <p:ph type="sldNum" sz="quarter" idx="12"/>
          </p:nvPr>
        </p:nvSpPr>
        <p:spPr/>
        <p:txBody>
          <a:bodyPr/>
          <a:lstStyle/>
          <a:p>
            <a:fld id="{FC0AD3BC-F29B-4C0C-BACC-3850EC811DAF}" type="slidenum">
              <a:rPr lang="en-IN" smtClean="0"/>
              <a:t>6</a:t>
            </a:fld>
            <a:endParaRPr lang="en-IN"/>
          </a:p>
        </p:txBody>
      </p:sp>
      <p:pic>
        <p:nvPicPr>
          <p:cNvPr id="6" name="Picture 5">
            <a:extLst>
              <a:ext uri="{FF2B5EF4-FFF2-40B4-BE49-F238E27FC236}">
                <a16:creationId xmlns:a16="http://schemas.microsoft.com/office/drawing/2014/main" id="{8652535E-2330-46D7-B17B-7A5F8BDC5BBF}"/>
              </a:ext>
            </a:extLst>
          </p:cNvPr>
          <p:cNvPicPr>
            <a:picLocks noChangeAspect="1"/>
          </p:cNvPicPr>
          <p:nvPr/>
        </p:nvPicPr>
        <p:blipFill>
          <a:blip r:embed="rId2"/>
          <a:stretch>
            <a:fillRect/>
          </a:stretch>
        </p:blipFill>
        <p:spPr>
          <a:xfrm>
            <a:off x="6305552" y="1444624"/>
            <a:ext cx="5534023" cy="4498975"/>
          </a:xfrm>
          <a:prstGeom prst="rect">
            <a:avLst/>
          </a:prstGeom>
        </p:spPr>
      </p:pic>
    </p:spTree>
    <p:extLst>
      <p:ext uri="{BB962C8B-B14F-4D97-AF65-F5344CB8AC3E}">
        <p14:creationId xmlns:p14="http://schemas.microsoft.com/office/powerpoint/2010/main" val="357371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IN" dirty="0"/>
              <a:t>Defining a Structure</a:t>
            </a:r>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a:xfrm>
            <a:off x="838200" y="1444624"/>
            <a:ext cx="5048250" cy="4498975"/>
          </a:xfrm>
        </p:spPr>
        <p:txBody>
          <a:bodyPr>
            <a:normAutofit fontScale="92500" lnSpcReduction="20000"/>
          </a:bodyPr>
          <a:lstStyle/>
          <a:p>
            <a:pPr algn="just">
              <a:lnSpc>
                <a:spcPct val="150000"/>
              </a:lnSpc>
              <a:buFont typeface="Wingdings" panose="05000000000000000000" pitchFamily="2" charset="2"/>
              <a:buChar char="q"/>
            </a:pPr>
            <a:r>
              <a:rPr lang="en-US" sz="3400" dirty="0"/>
              <a:t>Each member can have different datatype, like in this case, name is an </a:t>
            </a:r>
            <a:r>
              <a:rPr lang="en-US" sz="3400" dirty="0">
                <a:solidFill>
                  <a:schemeClr val="accent2">
                    <a:lumMod val="75000"/>
                  </a:schemeClr>
                </a:solidFill>
              </a:rPr>
              <a:t>array of char type</a:t>
            </a:r>
            <a:r>
              <a:rPr lang="en-US" sz="3400" dirty="0"/>
              <a:t> and </a:t>
            </a:r>
            <a:r>
              <a:rPr lang="en-US" sz="3400" dirty="0">
                <a:solidFill>
                  <a:schemeClr val="accent2">
                    <a:lumMod val="75000"/>
                  </a:schemeClr>
                </a:solidFill>
              </a:rPr>
              <a:t>age is of int </a:t>
            </a:r>
            <a:r>
              <a:rPr lang="en-US" sz="3400" dirty="0"/>
              <a:t>type etc. Student is the name of the structure and is called as the structure tag.</a:t>
            </a:r>
          </a:p>
        </p:txBody>
      </p:sp>
      <p:sp>
        <p:nvSpPr>
          <p:cNvPr id="4" name="Date Placeholder 3">
            <a:extLst>
              <a:ext uri="{FF2B5EF4-FFF2-40B4-BE49-F238E27FC236}">
                <a16:creationId xmlns:a16="http://schemas.microsoft.com/office/drawing/2014/main" id="{2AA4BA84-0C09-4192-9851-B2F72C9DFEA1}"/>
              </a:ext>
            </a:extLst>
          </p:cNvPr>
          <p:cNvSpPr>
            <a:spLocks noGrp="1"/>
          </p:cNvSpPr>
          <p:nvPr>
            <p:ph type="dt" sz="half" idx="10"/>
          </p:nvPr>
        </p:nvSpPr>
        <p:spPr/>
        <p:txBody>
          <a:bodyPr/>
          <a:lstStyle/>
          <a:p>
            <a:fld id="{2F7EC84F-5162-4D53-809B-08EBDB1FC292}" type="datetime1">
              <a:rPr lang="en-IN" smtClean="0"/>
              <a:t>27-04-2021</a:t>
            </a:fld>
            <a:endParaRPr lang="en-IN"/>
          </a:p>
        </p:txBody>
      </p:sp>
      <p:sp>
        <p:nvSpPr>
          <p:cNvPr id="5" name="Footer Placeholder 4">
            <a:extLst>
              <a:ext uri="{FF2B5EF4-FFF2-40B4-BE49-F238E27FC236}">
                <a16:creationId xmlns:a16="http://schemas.microsoft.com/office/drawing/2014/main" id="{40B54335-F1A7-4C28-AC6D-FC2D6D28B645}"/>
              </a:ext>
            </a:extLst>
          </p:cNvPr>
          <p:cNvSpPr>
            <a:spLocks noGrp="1"/>
          </p:cNvSpPr>
          <p:nvPr>
            <p:ph type="ftr" sz="quarter" idx="11"/>
          </p:nvPr>
        </p:nvSpPr>
        <p:spPr/>
        <p:txBody>
          <a:bodyPr/>
          <a:lstStyle/>
          <a:p>
            <a:r>
              <a:rPr lang="en-US"/>
              <a:t>JSPM's Rajarshi Shahu College of Engineering</a:t>
            </a:r>
            <a:endParaRPr lang="en-IN"/>
          </a:p>
        </p:txBody>
      </p:sp>
      <p:sp>
        <p:nvSpPr>
          <p:cNvPr id="7" name="Slide Number Placeholder 6">
            <a:extLst>
              <a:ext uri="{FF2B5EF4-FFF2-40B4-BE49-F238E27FC236}">
                <a16:creationId xmlns:a16="http://schemas.microsoft.com/office/drawing/2014/main" id="{903C3995-3692-40DD-9E9B-938D512726F3}"/>
              </a:ext>
            </a:extLst>
          </p:cNvPr>
          <p:cNvSpPr>
            <a:spLocks noGrp="1"/>
          </p:cNvSpPr>
          <p:nvPr>
            <p:ph type="sldNum" sz="quarter" idx="12"/>
          </p:nvPr>
        </p:nvSpPr>
        <p:spPr/>
        <p:txBody>
          <a:bodyPr/>
          <a:lstStyle/>
          <a:p>
            <a:fld id="{FC0AD3BC-F29B-4C0C-BACC-3850EC811DAF}" type="slidenum">
              <a:rPr lang="en-IN" smtClean="0"/>
              <a:t>7</a:t>
            </a:fld>
            <a:endParaRPr lang="en-IN"/>
          </a:p>
        </p:txBody>
      </p:sp>
      <p:pic>
        <p:nvPicPr>
          <p:cNvPr id="6" name="Picture 5">
            <a:extLst>
              <a:ext uri="{FF2B5EF4-FFF2-40B4-BE49-F238E27FC236}">
                <a16:creationId xmlns:a16="http://schemas.microsoft.com/office/drawing/2014/main" id="{8652535E-2330-46D7-B17B-7A5F8BDC5BBF}"/>
              </a:ext>
            </a:extLst>
          </p:cNvPr>
          <p:cNvPicPr>
            <a:picLocks noChangeAspect="1"/>
          </p:cNvPicPr>
          <p:nvPr/>
        </p:nvPicPr>
        <p:blipFill>
          <a:blip r:embed="rId2"/>
          <a:stretch>
            <a:fillRect/>
          </a:stretch>
        </p:blipFill>
        <p:spPr>
          <a:xfrm>
            <a:off x="6305552" y="1444624"/>
            <a:ext cx="5534023" cy="4498975"/>
          </a:xfrm>
          <a:prstGeom prst="rect">
            <a:avLst/>
          </a:prstGeom>
        </p:spPr>
      </p:pic>
    </p:spTree>
    <p:extLst>
      <p:ext uri="{BB962C8B-B14F-4D97-AF65-F5344CB8AC3E}">
        <p14:creationId xmlns:p14="http://schemas.microsoft.com/office/powerpoint/2010/main" val="146522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IN" dirty="0"/>
              <a:t>Declaring Structure Variables</a:t>
            </a:r>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a:xfrm>
            <a:off x="838200" y="1444624"/>
            <a:ext cx="5048250" cy="4498975"/>
          </a:xfrm>
        </p:spPr>
        <p:txBody>
          <a:bodyPr>
            <a:normAutofit/>
          </a:bodyPr>
          <a:lstStyle/>
          <a:p>
            <a:pPr algn="just">
              <a:lnSpc>
                <a:spcPct val="150000"/>
              </a:lnSpc>
              <a:buFont typeface="Wingdings" panose="05000000000000000000" pitchFamily="2" charset="2"/>
              <a:buChar char="q"/>
            </a:pPr>
            <a:r>
              <a:rPr lang="en-US" sz="2400" b="0" i="0" dirty="0">
                <a:solidFill>
                  <a:srgbClr val="212529"/>
                </a:solidFill>
                <a:effectLst/>
                <a:latin typeface="system-ui"/>
              </a:rPr>
              <a:t>It is possible to declare variables of a </a:t>
            </a:r>
            <a:r>
              <a:rPr lang="en-US" sz="2400" b="1" i="0" dirty="0">
                <a:solidFill>
                  <a:srgbClr val="212529"/>
                </a:solidFill>
                <a:effectLst/>
                <a:latin typeface="system-ui"/>
              </a:rPr>
              <a:t>structure</a:t>
            </a:r>
            <a:r>
              <a:rPr lang="en-US" sz="2400" b="0" i="0" dirty="0">
                <a:solidFill>
                  <a:srgbClr val="212529"/>
                </a:solidFill>
                <a:effectLst/>
                <a:latin typeface="system-ui"/>
              </a:rPr>
              <a:t>, either along with structure definition or after the structure is defined</a:t>
            </a:r>
            <a:endParaRPr lang="en-US" sz="3400" dirty="0"/>
          </a:p>
        </p:txBody>
      </p:sp>
      <p:sp>
        <p:nvSpPr>
          <p:cNvPr id="4" name="Date Placeholder 3">
            <a:extLst>
              <a:ext uri="{FF2B5EF4-FFF2-40B4-BE49-F238E27FC236}">
                <a16:creationId xmlns:a16="http://schemas.microsoft.com/office/drawing/2014/main" id="{7C45E62A-6B19-485E-82B3-F6A17CDA310F}"/>
              </a:ext>
            </a:extLst>
          </p:cNvPr>
          <p:cNvSpPr>
            <a:spLocks noGrp="1"/>
          </p:cNvSpPr>
          <p:nvPr>
            <p:ph type="dt" sz="half" idx="10"/>
          </p:nvPr>
        </p:nvSpPr>
        <p:spPr/>
        <p:txBody>
          <a:bodyPr/>
          <a:lstStyle/>
          <a:p>
            <a:fld id="{16AEF634-A956-4F51-BC75-BB474458104C}" type="datetime1">
              <a:rPr lang="en-IN" smtClean="0"/>
              <a:t>27-04-2021</a:t>
            </a:fld>
            <a:endParaRPr lang="en-IN"/>
          </a:p>
        </p:txBody>
      </p:sp>
      <p:sp>
        <p:nvSpPr>
          <p:cNvPr id="5" name="Footer Placeholder 4">
            <a:extLst>
              <a:ext uri="{FF2B5EF4-FFF2-40B4-BE49-F238E27FC236}">
                <a16:creationId xmlns:a16="http://schemas.microsoft.com/office/drawing/2014/main" id="{F88A9922-BF1A-4059-B94B-D6DD187CFE3B}"/>
              </a:ext>
            </a:extLst>
          </p:cNvPr>
          <p:cNvSpPr>
            <a:spLocks noGrp="1"/>
          </p:cNvSpPr>
          <p:nvPr>
            <p:ph type="ftr" sz="quarter" idx="11"/>
          </p:nvPr>
        </p:nvSpPr>
        <p:spPr/>
        <p:txBody>
          <a:bodyPr/>
          <a:lstStyle/>
          <a:p>
            <a:r>
              <a:rPr lang="en-US"/>
              <a:t>JSPM's Rajarshi Shahu College of Engineering</a:t>
            </a:r>
            <a:endParaRPr lang="en-IN"/>
          </a:p>
        </p:txBody>
      </p:sp>
      <p:sp>
        <p:nvSpPr>
          <p:cNvPr id="7" name="Slide Number Placeholder 6">
            <a:extLst>
              <a:ext uri="{FF2B5EF4-FFF2-40B4-BE49-F238E27FC236}">
                <a16:creationId xmlns:a16="http://schemas.microsoft.com/office/drawing/2014/main" id="{890560FD-E9D9-49BA-A63F-C0363FCA26B0}"/>
              </a:ext>
            </a:extLst>
          </p:cNvPr>
          <p:cNvSpPr>
            <a:spLocks noGrp="1"/>
          </p:cNvSpPr>
          <p:nvPr>
            <p:ph type="sldNum" sz="quarter" idx="12"/>
          </p:nvPr>
        </p:nvSpPr>
        <p:spPr/>
        <p:txBody>
          <a:bodyPr/>
          <a:lstStyle/>
          <a:p>
            <a:fld id="{FC0AD3BC-F29B-4C0C-BACC-3850EC811DAF}" type="slidenum">
              <a:rPr lang="en-IN" smtClean="0"/>
              <a:t>8</a:t>
            </a:fld>
            <a:endParaRPr lang="en-IN"/>
          </a:p>
        </p:txBody>
      </p:sp>
      <p:pic>
        <p:nvPicPr>
          <p:cNvPr id="6" name="Picture 5">
            <a:extLst>
              <a:ext uri="{FF2B5EF4-FFF2-40B4-BE49-F238E27FC236}">
                <a16:creationId xmlns:a16="http://schemas.microsoft.com/office/drawing/2014/main" id="{8652535E-2330-46D7-B17B-7A5F8BDC5BBF}"/>
              </a:ext>
            </a:extLst>
          </p:cNvPr>
          <p:cNvPicPr>
            <a:picLocks noChangeAspect="1"/>
          </p:cNvPicPr>
          <p:nvPr/>
        </p:nvPicPr>
        <p:blipFill>
          <a:blip r:embed="rId2"/>
          <a:stretch>
            <a:fillRect/>
          </a:stretch>
        </p:blipFill>
        <p:spPr>
          <a:xfrm>
            <a:off x="6305552" y="1444624"/>
            <a:ext cx="5534023" cy="4498975"/>
          </a:xfrm>
          <a:prstGeom prst="rect">
            <a:avLst/>
          </a:prstGeom>
        </p:spPr>
      </p:pic>
    </p:spTree>
    <p:extLst>
      <p:ext uri="{BB962C8B-B14F-4D97-AF65-F5344CB8AC3E}">
        <p14:creationId xmlns:p14="http://schemas.microsoft.com/office/powerpoint/2010/main" val="244010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118-0704-4D32-B6F0-2AF2A7885EE8}"/>
              </a:ext>
            </a:extLst>
          </p:cNvPr>
          <p:cNvSpPr>
            <a:spLocks noGrp="1"/>
          </p:cNvSpPr>
          <p:nvPr>
            <p:ph type="title"/>
          </p:nvPr>
        </p:nvSpPr>
        <p:spPr/>
        <p:txBody>
          <a:bodyPr/>
          <a:lstStyle/>
          <a:p>
            <a:pPr algn="ctr"/>
            <a:r>
              <a:rPr lang="en-US" dirty="0"/>
              <a:t>1) Declaring Structure variables separately</a:t>
            </a:r>
            <a:endParaRPr lang="en-IN" dirty="0"/>
          </a:p>
        </p:txBody>
      </p:sp>
      <p:sp>
        <p:nvSpPr>
          <p:cNvPr id="3" name="Content Placeholder 2">
            <a:extLst>
              <a:ext uri="{FF2B5EF4-FFF2-40B4-BE49-F238E27FC236}">
                <a16:creationId xmlns:a16="http://schemas.microsoft.com/office/drawing/2014/main" id="{201FBB17-CD37-4BFA-9529-E53D89DD8A5B}"/>
              </a:ext>
            </a:extLst>
          </p:cNvPr>
          <p:cNvSpPr>
            <a:spLocks noGrp="1"/>
          </p:cNvSpPr>
          <p:nvPr>
            <p:ph idx="1"/>
          </p:nvPr>
        </p:nvSpPr>
        <p:spPr>
          <a:xfrm>
            <a:off x="838200" y="1690688"/>
            <a:ext cx="5048250" cy="4498975"/>
          </a:xfrm>
        </p:spPr>
        <p:txBody>
          <a:bodyPr>
            <a:normAutofit/>
          </a:bodyPr>
          <a:lstStyle/>
          <a:p>
            <a:pPr marL="228600" marR="0" lvl="0" indent="-228600" algn="just" defTabSz="914400" rtl="0" eaLnBrk="1" fontAlgn="auto" latinLnBrk="0" hangingPunct="1">
              <a:lnSpc>
                <a:spcPct val="150000"/>
              </a:lnSpc>
              <a:spcBef>
                <a:spcPts val="1000"/>
              </a:spcBef>
              <a:spcAft>
                <a:spcPts val="0"/>
              </a:spcAft>
              <a:buClrTx/>
              <a:buSzTx/>
              <a:buFont typeface="Wingdings" panose="05000000000000000000" pitchFamily="2" charset="2"/>
              <a:buChar char="q"/>
              <a:tabLst/>
              <a:defRPr/>
            </a:pPr>
            <a:r>
              <a:rPr kumimoji="0" lang="en-US" sz="3400" b="0" i="0" u="none" strike="noStrike" kern="1200" cap="none" spc="0" normalizeH="0" baseline="0" noProof="0" dirty="0">
                <a:ln>
                  <a:noFill/>
                </a:ln>
                <a:solidFill>
                  <a:prstClr val="black"/>
                </a:solidFill>
                <a:effectLst/>
                <a:uLnTx/>
                <a:uFillTx/>
                <a:latin typeface="Calibri" panose="020F0502020204030204"/>
                <a:ea typeface="+mn-ea"/>
                <a:cs typeface="+mn-cs"/>
              </a:rPr>
              <a:t>Here </a:t>
            </a:r>
            <a:r>
              <a:rPr kumimoji="0" lang="en-US" sz="34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S1</a:t>
            </a:r>
            <a:r>
              <a:rPr kumimoji="0" lang="en-US" sz="34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34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S2</a:t>
            </a:r>
            <a:r>
              <a:rPr kumimoji="0" lang="en-US" sz="3400" b="0" i="0" u="none" strike="noStrike" kern="1200" cap="none" spc="0" normalizeH="0" baseline="0" noProof="0" dirty="0">
                <a:ln>
                  <a:noFill/>
                </a:ln>
                <a:solidFill>
                  <a:prstClr val="black"/>
                </a:solidFill>
                <a:effectLst/>
                <a:uLnTx/>
                <a:uFillTx/>
                <a:latin typeface="Calibri" panose="020F0502020204030204"/>
                <a:ea typeface="+mn-ea"/>
                <a:cs typeface="+mn-cs"/>
              </a:rPr>
              <a:t> are variables of structure Student. </a:t>
            </a:r>
          </a:p>
        </p:txBody>
      </p:sp>
      <p:sp>
        <p:nvSpPr>
          <p:cNvPr id="4" name="Date Placeholder 3">
            <a:extLst>
              <a:ext uri="{FF2B5EF4-FFF2-40B4-BE49-F238E27FC236}">
                <a16:creationId xmlns:a16="http://schemas.microsoft.com/office/drawing/2014/main" id="{240F558A-295B-4311-83C4-6CD51E77D8EA}"/>
              </a:ext>
            </a:extLst>
          </p:cNvPr>
          <p:cNvSpPr>
            <a:spLocks noGrp="1"/>
          </p:cNvSpPr>
          <p:nvPr>
            <p:ph type="dt" sz="half" idx="10"/>
          </p:nvPr>
        </p:nvSpPr>
        <p:spPr/>
        <p:txBody>
          <a:bodyPr/>
          <a:lstStyle/>
          <a:p>
            <a:fld id="{FE7FB8DE-2B7D-4AA2-B76B-15D5C5941717}" type="datetime1">
              <a:rPr lang="en-IN" smtClean="0"/>
              <a:t>27-04-2021</a:t>
            </a:fld>
            <a:endParaRPr lang="en-IN"/>
          </a:p>
        </p:txBody>
      </p:sp>
      <p:sp>
        <p:nvSpPr>
          <p:cNvPr id="5" name="Footer Placeholder 4">
            <a:extLst>
              <a:ext uri="{FF2B5EF4-FFF2-40B4-BE49-F238E27FC236}">
                <a16:creationId xmlns:a16="http://schemas.microsoft.com/office/drawing/2014/main" id="{ABA1993A-6BF1-4214-BC3F-C304F2F62EFA}"/>
              </a:ext>
            </a:extLst>
          </p:cNvPr>
          <p:cNvSpPr>
            <a:spLocks noGrp="1"/>
          </p:cNvSpPr>
          <p:nvPr>
            <p:ph type="ftr" sz="quarter" idx="11"/>
          </p:nvPr>
        </p:nvSpPr>
        <p:spPr/>
        <p:txBody>
          <a:bodyPr/>
          <a:lstStyle/>
          <a:p>
            <a:r>
              <a:rPr lang="en-US"/>
              <a:t>JSPM's Rajarshi Shahu College of Engineering</a:t>
            </a:r>
            <a:endParaRPr lang="en-IN"/>
          </a:p>
        </p:txBody>
      </p:sp>
      <p:sp>
        <p:nvSpPr>
          <p:cNvPr id="6" name="Slide Number Placeholder 5">
            <a:extLst>
              <a:ext uri="{FF2B5EF4-FFF2-40B4-BE49-F238E27FC236}">
                <a16:creationId xmlns:a16="http://schemas.microsoft.com/office/drawing/2014/main" id="{485FFD10-E2F2-4F09-A5E8-2B71757CB993}"/>
              </a:ext>
            </a:extLst>
          </p:cNvPr>
          <p:cNvSpPr>
            <a:spLocks noGrp="1"/>
          </p:cNvSpPr>
          <p:nvPr>
            <p:ph type="sldNum" sz="quarter" idx="12"/>
          </p:nvPr>
        </p:nvSpPr>
        <p:spPr/>
        <p:txBody>
          <a:bodyPr/>
          <a:lstStyle/>
          <a:p>
            <a:fld id="{FC0AD3BC-F29B-4C0C-BACC-3850EC811DAF}" type="slidenum">
              <a:rPr lang="en-IN" smtClean="0"/>
              <a:t>9</a:t>
            </a:fld>
            <a:endParaRPr lang="en-IN"/>
          </a:p>
        </p:txBody>
      </p:sp>
      <p:pic>
        <p:nvPicPr>
          <p:cNvPr id="8" name="Picture 7">
            <a:extLst>
              <a:ext uri="{FF2B5EF4-FFF2-40B4-BE49-F238E27FC236}">
                <a16:creationId xmlns:a16="http://schemas.microsoft.com/office/drawing/2014/main" id="{692589BA-4CE4-4D19-ACA9-EC2EDCB5BD6B}"/>
              </a:ext>
            </a:extLst>
          </p:cNvPr>
          <p:cNvPicPr>
            <a:picLocks noChangeAspect="1"/>
          </p:cNvPicPr>
          <p:nvPr/>
        </p:nvPicPr>
        <p:blipFill>
          <a:blip r:embed="rId2"/>
          <a:stretch>
            <a:fillRect/>
          </a:stretch>
        </p:blipFill>
        <p:spPr>
          <a:xfrm>
            <a:off x="6096000" y="1690688"/>
            <a:ext cx="5429250" cy="4400550"/>
          </a:xfrm>
          <a:prstGeom prst="rect">
            <a:avLst/>
          </a:prstGeom>
        </p:spPr>
      </p:pic>
    </p:spTree>
    <p:extLst>
      <p:ext uri="{BB962C8B-B14F-4D97-AF65-F5344CB8AC3E}">
        <p14:creationId xmlns:p14="http://schemas.microsoft.com/office/powerpoint/2010/main" val="9492016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1509</Words>
  <Application>Microsoft Office PowerPoint</Application>
  <PresentationFormat>Widescreen</PresentationFormat>
  <Paragraphs>226</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system-ui</vt:lpstr>
      <vt:lpstr>Times New Roman</vt:lpstr>
      <vt:lpstr>Wingdings</vt:lpstr>
      <vt:lpstr>Office Theme</vt:lpstr>
      <vt:lpstr>Structures and File System</vt:lpstr>
      <vt:lpstr>Structures</vt:lpstr>
      <vt:lpstr>Why Structures?</vt:lpstr>
      <vt:lpstr>Structures</vt:lpstr>
      <vt:lpstr>Defining a Structure</vt:lpstr>
      <vt:lpstr>Defining a Structure</vt:lpstr>
      <vt:lpstr>Defining a Structure</vt:lpstr>
      <vt:lpstr>Declaring Structure Variables</vt:lpstr>
      <vt:lpstr>1) Declaring Structure variables separately</vt:lpstr>
      <vt:lpstr>2) Declaring Structure variables with structure definition</vt:lpstr>
      <vt:lpstr>Accessing Structure Members</vt:lpstr>
      <vt:lpstr>Accessing Structure Members</vt:lpstr>
      <vt:lpstr>Structure Initialization</vt:lpstr>
      <vt:lpstr>Array of Structure</vt:lpstr>
      <vt:lpstr>Array of Structure</vt:lpstr>
      <vt:lpstr>Structure as Function Arguments</vt:lpstr>
      <vt:lpstr>Pointers to Structures</vt:lpstr>
      <vt:lpstr>Pointers to Structures</vt:lpstr>
      <vt:lpstr>Pointers to Structures</vt:lpstr>
      <vt:lpstr>Pointers to Structures</vt:lpstr>
      <vt:lpstr>Accessing Structure Members with Pointer</vt:lpstr>
      <vt:lpstr>Accessing Structure Members with Pointer</vt:lpstr>
      <vt:lpstr>Dynamic memory allocation of structs</vt:lpstr>
      <vt:lpstr>Dynamic memory allocation of structs</vt:lpstr>
      <vt:lpstr>Structures: memory requirement</vt:lpstr>
      <vt:lpstr>Use of typedef with structs</vt:lpstr>
      <vt:lpstr>Use of typedef with structs</vt:lpstr>
      <vt:lpstr>Unions</vt:lpstr>
      <vt:lpstr>Unions</vt:lpstr>
      <vt:lpstr>Unions</vt:lpstr>
      <vt:lpstr>Unions</vt:lpstr>
      <vt:lpstr>Unions</vt:lpstr>
      <vt:lpstr>Difference Between Structure &amp; Union</vt:lpstr>
      <vt:lpstr>Difference Between Structure &amp; Union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Hingmire</dc:creator>
  <cp:lastModifiedBy>Amruta Hingmire</cp:lastModifiedBy>
  <cp:revision>74</cp:revision>
  <dcterms:created xsi:type="dcterms:W3CDTF">2021-04-23T03:05:34Z</dcterms:created>
  <dcterms:modified xsi:type="dcterms:W3CDTF">2021-04-27T06:57:01Z</dcterms:modified>
</cp:coreProperties>
</file>