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1370B-98D7-418F-BC5A-91B97A9C5388}" type="datetimeFigureOut">
              <a:rPr lang="en-US" smtClean="0"/>
              <a:t>7/6/2021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C9B55-6268-4235-8A79-099D3AF3CF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CA8FA13-1DE9-43E3-A66A-4DA295FF9CA4}" type="slidenum">
              <a:rPr lang="en-US"/>
              <a:pPr/>
              <a:t>1</a:t>
            </a:fld>
            <a:endParaRPr lang="en-US"/>
          </a:p>
        </p:txBody>
      </p:sp>
      <p:sp>
        <p:nvSpPr>
          <p:cNvPr id="7373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373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B0132C-80B3-4AAB-A4CB-2302278061CD}"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0132C-80B3-4AAB-A4CB-2302278061CD}"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0132C-80B3-4AAB-A4CB-2302278061CD}"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0132C-80B3-4AAB-A4CB-2302278061CD}"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B0132C-80B3-4AAB-A4CB-2302278061CD}"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B0132C-80B3-4AAB-A4CB-2302278061CD}"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B0132C-80B3-4AAB-A4CB-2302278061CD}"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B0132C-80B3-4AAB-A4CB-2302278061CD}"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0132C-80B3-4AAB-A4CB-2302278061CD}"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B0132C-80B3-4AAB-A4CB-2302278061CD}"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B0132C-80B3-4AAB-A4CB-2302278061CD}"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F6E3B-74D7-4FCA-94CB-40A033740E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0132C-80B3-4AAB-A4CB-2302278061CD}" type="datetimeFigureOut">
              <a:rPr lang="en-US" smtClean="0"/>
              <a:t>7/6/2021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F6E3B-74D7-4FCA-94CB-40A033740E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Splay Trees</a:t>
            </a:r>
          </a:p>
        </p:txBody>
      </p:sp>
      <p:sp>
        <p:nvSpPr>
          <p:cNvPr id="1433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CSE 326 Autumn 2001					</a:t>
            </a:r>
            <a:fld id="{E0F92B81-3061-4B27-AEA1-EBFD54D73D96}" type="slidenum">
              <a:rPr lang="en-US" smtClean="0">
                <a:latin typeface="Times New Roman" pitchFamily="18" charset="0"/>
              </a:rPr>
              <a:pPr/>
              <a:t>1</a:t>
            </a:fld>
            <a:endParaRPr lang="en-US">
              <a:latin typeface="Times New Roman" pitchFamily="18" charset="0"/>
            </a:endParaRPr>
          </a:p>
        </p:txBody>
      </p:sp>
      <p:sp>
        <p:nvSpPr>
          <p:cNvPr id="4100" name="Rectangle 2"/>
          <p:cNvSpPr>
            <a:spLocks noGrp="1" noChangeArrowheads="1"/>
          </p:cNvSpPr>
          <p:nvPr>
            <p:ph type="title"/>
          </p:nvPr>
        </p:nvSpPr>
        <p:spPr>
          <a:xfrm>
            <a:off x="609600" y="381000"/>
            <a:ext cx="7772400" cy="1143000"/>
          </a:xfrm>
        </p:spPr>
        <p:txBody>
          <a:bodyPr/>
          <a:lstStyle/>
          <a:p>
            <a:pPr eaLnBrk="1" hangingPunct="1">
              <a:defRPr/>
            </a:pPr>
            <a:r>
              <a:rPr lang="en-US"/>
              <a:t>Motivation for Splay Trees</a:t>
            </a:r>
          </a:p>
        </p:txBody>
      </p:sp>
      <p:sp>
        <p:nvSpPr>
          <p:cNvPr id="14341"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a:t>Problems with AVL Trees</a:t>
            </a:r>
          </a:p>
          <a:p>
            <a:pPr lvl="1" eaLnBrk="1" hangingPunct="1"/>
            <a:r>
              <a:rPr lang="en-US"/>
              <a:t>extra storage/complexity for height fields</a:t>
            </a:r>
          </a:p>
          <a:p>
            <a:pPr lvl="1" eaLnBrk="1" hangingPunct="1"/>
            <a:r>
              <a:rPr lang="en-US"/>
              <a:t>ugly delete code</a:t>
            </a:r>
          </a:p>
          <a:p>
            <a:pPr eaLnBrk="1" hangingPunct="1">
              <a:buFont typeface="Wingdings" pitchFamily="2" charset="2"/>
              <a:buNone/>
            </a:pPr>
            <a:r>
              <a:rPr lang="en-US"/>
              <a:t>Solution: splay trees</a:t>
            </a:r>
          </a:p>
          <a:p>
            <a:pPr lvl="1" eaLnBrk="1" hangingPunct="1"/>
            <a:r>
              <a:rPr lang="en-US"/>
              <a:t>blind adjusting version of AVL trees</a:t>
            </a:r>
          </a:p>
          <a:p>
            <a:pPr lvl="1" eaLnBrk="1" hangingPunct="1"/>
            <a:r>
              <a:rPr lang="en-US"/>
              <a:t>amortized time for all operations is O(log n)</a:t>
            </a:r>
          </a:p>
          <a:p>
            <a:pPr lvl="1" eaLnBrk="1" hangingPunct="1"/>
            <a:r>
              <a:rPr lang="en-US"/>
              <a:t>worst case time is O(n)</a:t>
            </a:r>
          </a:p>
          <a:p>
            <a:pPr lvl="1" eaLnBrk="1" hangingPunct="1"/>
            <a:r>
              <a:rPr lang="en-US"/>
              <a:t>insert/find always rotates node </a:t>
            </a:r>
            <a:r>
              <a:rPr lang="en-US" i="1"/>
              <a:t>to the root</a:t>
            </a:r>
            <a:r>
              <a:rPr lang="en-US"/>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447800"/>
          <a:ext cx="8458200" cy="3429000"/>
        </p:xfrm>
        <a:graphic>
          <a:graphicData uri="http://schemas.openxmlformats.org/drawingml/2006/table">
            <a:tbl>
              <a:tblPr/>
              <a:tblGrid>
                <a:gridCol w="8458200">
                  <a:extLst>
                    <a:ext uri="{9D8B030D-6E8A-4147-A177-3AD203B41FA5}">
                      <a16:colId xmlns:a16="http://schemas.microsoft.com/office/drawing/2014/main" val="20000"/>
                    </a:ext>
                  </a:extLst>
                </a:gridCol>
              </a:tblGrid>
              <a:tr h="3429000">
                <a:tc>
                  <a:txBody>
                    <a:bodyPr/>
                    <a:lstStyle/>
                    <a:p>
                      <a:pPr marL="0" marR="0">
                        <a:lnSpc>
                          <a:spcPct val="107000"/>
                        </a:lnSpc>
                        <a:spcBef>
                          <a:spcPts val="0"/>
                        </a:spcBef>
                        <a:spcAft>
                          <a:spcPts val="0"/>
                        </a:spcAft>
                      </a:pPr>
                      <a:r>
                        <a:rPr lang="en-US" sz="4000" dirty="0">
                          <a:latin typeface="Times New Roman"/>
                          <a:ea typeface="Calibri"/>
                          <a:cs typeface="Times New Roman"/>
                        </a:rPr>
                        <a:t>Construct the Splay tree for the following data by inserting each of the following data item one at a time :</a:t>
                      </a:r>
                      <a:endParaRPr lang="en-US" sz="4000" dirty="0">
                        <a:latin typeface="Calibri"/>
                        <a:ea typeface="Calibri"/>
                        <a:cs typeface="Times New Roman"/>
                      </a:endParaRPr>
                    </a:p>
                    <a:p>
                      <a:pPr marL="0" marR="0">
                        <a:lnSpc>
                          <a:spcPct val="107000"/>
                        </a:lnSpc>
                        <a:spcBef>
                          <a:spcPts val="0"/>
                        </a:spcBef>
                        <a:spcAft>
                          <a:spcPts val="0"/>
                        </a:spcAft>
                      </a:pPr>
                      <a:r>
                        <a:rPr lang="en-US" sz="4000" dirty="0">
                          <a:latin typeface="Times New Roman"/>
                          <a:ea typeface="Calibri"/>
                          <a:cs typeface="Times New Roman"/>
                        </a:rPr>
                        <a:t>10, 20, 15, 12, 25, 30, 14, 22.</a:t>
                      </a:r>
                      <a:endParaRPr lang="en-US" sz="4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2"/>
          <a:ext cx="9144000" cy="685799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2264649">
                <a:tc>
                  <a:txBody>
                    <a:bodyPr/>
                    <a:lstStyle/>
                    <a:p>
                      <a:r>
                        <a:rPr lang="en-US" dirty="0"/>
                        <a:t>Insert 10</a:t>
                      </a:r>
                    </a:p>
                    <a:p>
                      <a:endParaRPr lang="en-US" dirty="0"/>
                    </a:p>
                  </a:txBody>
                  <a:tcPr/>
                </a:tc>
                <a:tc>
                  <a:txBody>
                    <a:bodyPr/>
                    <a:lstStyle/>
                    <a:p>
                      <a:r>
                        <a:rPr lang="en-US" dirty="0"/>
                        <a:t>Insert 20</a:t>
                      </a:r>
                    </a:p>
                  </a:txBody>
                  <a:tcPr/>
                </a:tc>
                <a:extLst>
                  <a:ext uri="{0D108BD9-81ED-4DB2-BD59-A6C34878D82A}">
                    <a16:rowId xmlns:a16="http://schemas.microsoft.com/office/drawing/2014/main" val="10000"/>
                  </a:ext>
                </a:extLst>
              </a:tr>
              <a:tr h="2328699">
                <a:tc>
                  <a:txBody>
                    <a:bodyPr/>
                    <a:lstStyle/>
                    <a:p>
                      <a:r>
                        <a:rPr lang="en-US" dirty="0"/>
                        <a:t>Insert</a:t>
                      </a:r>
                      <a:r>
                        <a:rPr lang="en-US" baseline="0" dirty="0"/>
                        <a:t> 15</a:t>
                      </a:r>
                      <a:endParaRPr lang="en-US" dirty="0"/>
                    </a:p>
                  </a:txBody>
                  <a:tcPr/>
                </a:tc>
                <a:tc>
                  <a:txBody>
                    <a:bodyPr/>
                    <a:lstStyle/>
                    <a:p>
                      <a:r>
                        <a:rPr lang="en-US" dirty="0"/>
                        <a:t>Insert 12</a:t>
                      </a:r>
                    </a:p>
                    <a:p>
                      <a:endParaRPr lang="en-US" dirty="0"/>
                    </a:p>
                  </a:txBody>
                  <a:tcPr/>
                </a:tc>
                <a:extLst>
                  <a:ext uri="{0D108BD9-81ED-4DB2-BD59-A6C34878D82A}">
                    <a16:rowId xmlns:a16="http://schemas.microsoft.com/office/drawing/2014/main" val="10001"/>
                  </a:ext>
                </a:extLst>
              </a:tr>
              <a:tr h="2264649">
                <a:tc>
                  <a:txBody>
                    <a:bodyPr/>
                    <a:lstStyle/>
                    <a:p>
                      <a:r>
                        <a:rPr lang="en-US" baseline="0" dirty="0"/>
                        <a:t>                                   insert 25</a:t>
                      </a:r>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pic>
        <p:nvPicPr>
          <p:cNvPr id="26626" name="Picture 2"/>
          <p:cNvPicPr>
            <a:picLocks noChangeAspect="1" noChangeArrowheads="1"/>
          </p:cNvPicPr>
          <p:nvPr/>
        </p:nvPicPr>
        <p:blipFill>
          <a:blip r:embed="rId2"/>
          <a:srcRect/>
          <a:stretch>
            <a:fillRect/>
          </a:stretch>
        </p:blipFill>
        <p:spPr bwMode="auto">
          <a:xfrm>
            <a:off x="1752600" y="533400"/>
            <a:ext cx="971550" cy="97155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4876800" y="533400"/>
            <a:ext cx="866775" cy="1028700"/>
          </a:xfrm>
          <a:prstGeom prst="rect">
            <a:avLst/>
          </a:prstGeom>
          <a:noFill/>
          <a:ln w="9525">
            <a:noFill/>
            <a:miter lim="800000"/>
            <a:headEnd/>
            <a:tailEnd/>
          </a:ln>
          <a:effectLst/>
        </p:spPr>
      </p:pic>
      <p:pic>
        <p:nvPicPr>
          <p:cNvPr id="26628" name="Picture 4"/>
          <p:cNvPicPr>
            <a:picLocks noChangeAspect="1" noChangeArrowheads="1"/>
          </p:cNvPicPr>
          <p:nvPr/>
        </p:nvPicPr>
        <p:blipFill>
          <a:blip r:embed="rId4"/>
          <a:srcRect/>
          <a:stretch>
            <a:fillRect/>
          </a:stretch>
        </p:blipFill>
        <p:spPr bwMode="auto">
          <a:xfrm>
            <a:off x="7543800" y="533400"/>
            <a:ext cx="971550" cy="1123950"/>
          </a:xfrm>
          <a:prstGeom prst="rect">
            <a:avLst/>
          </a:prstGeom>
          <a:noFill/>
          <a:ln w="9525">
            <a:noFill/>
            <a:miter lim="800000"/>
            <a:headEnd/>
            <a:tailEnd/>
          </a:ln>
          <a:effectLst/>
        </p:spPr>
      </p:pic>
      <p:cxnSp>
        <p:nvCxnSpPr>
          <p:cNvPr id="7" name="Straight Arrow Connector 6"/>
          <p:cNvCxnSpPr>
            <a:stCxn id="26627" idx="3"/>
            <a:endCxn id="26628" idx="1"/>
          </p:cNvCxnSpPr>
          <p:nvPr/>
        </p:nvCxnSpPr>
        <p:spPr>
          <a:xfrm>
            <a:off x="5743575" y="1047750"/>
            <a:ext cx="1800225" cy="4762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6629" name="Picture 5"/>
          <p:cNvPicPr>
            <a:picLocks noChangeAspect="1" noChangeArrowheads="1"/>
          </p:cNvPicPr>
          <p:nvPr/>
        </p:nvPicPr>
        <p:blipFill>
          <a:blip r:embed="rId5"/>
          <a:srcRect/>
          <a:stretch>
            <a:fillRect/>
          </a:stretch>
        </p:blipFill>
        <p:spPr bwMode="auto">
          <a:xfrm>
            <a:off x="0" y="2590800"/>
            <a:ext cx="1811036" cy="1981200"/>
          </a:xfrm>
          <a:prstGeom prst="rect">
            <a:avLst/>
          </a:prstGeom>
          <a:noFill/>
          <a:ln w="9525">
            <a:noFill/>
            <a:miter lim="800000"/>
            <a:headEnd/>
            <a:tailEnd/>
          </a:ln>
          <a:effectLst/>
        </p:spPr>
      </p:pic>
      <p:cxnSp>
        <p:nvCxnSpPr>
          <p:cNvPr id="12" name="Straight Arrow Connector 11"/>
          <p:cNvCxnSpPr/>
          <p:nvPr/>
        </p:nvCxnSpPr>
        <p:spPr>
          <a:xfrm>
            <a:off x="1676400" y="5791200"/>
            <a:ext cx="17526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6630" name="Picture 6"/>
          <p:cNvPicPr>
            <a:picLocks noChangeAspect="1" noChangeArrowheads="1"/>
          </p:cNvPicPr>
          <p:nvPr/>
        </p:nvPicPr>
        <p:blipFill>
          <a:blip r:embed="rId6"/>
          <a:srcRect/>
          <a:stretch>
            <a:fillRect/>
          </a:stretch>
        </p:blipFill>
        <p:spPr bwMode="auto">
          <a:xfrm>
            <a:off x="2819400" y="2667000"/>
            <a:ext cx="1672451" cy="1752600"/>
          </a:xfrm>
          <a:prstGeom prst="rect">
            <a:avLst/>
          </a:prstGeom>
          <a:noFill/>
          <a:ln w="9525">
            <a:noFill/>
            <a:miter lim="800000"/>
            <a:headEnd/>
            <a:tailEnd/>
          </a:ln>
          <a:effectLst/>
        </p:spPr>
      </p:pic>
      <p:pic>
        <p:nvPicPr>
          <p:cNvPr id="26631" name="Picture 7"/>
          <p:cNvPicPr>
            <a:picLocks noChangeAspect="1" noChangeArrowheads="1"/>
          </p:cNvPicPr>
          <p:nvPr/>
        </p:nvPicPr>
        <p:blipFill>
          <a:blip r:embed="rId7"/>
          <a:srcRect/>
          <a:stretch>
            <a:fillRect/>
          </a:stretch>
        </p:blipFill>
        <p:spPr bwMode="auto">
          <a:xfrm>
            <a:off x="4724400" y="2667000"/>
            <a:ext cx="1543050" cy="1533525"/>
          </a:xfrm>
          <a:prstGeom prst="rect">
            <a:avLst/>
          </a:prstGeom>
          <a:noFill/>
          <a:ln w="9525">
            <a:noFill/>
            <a:miter lim="800000"/>
            <a:headEnd/>
            <a:tailEnd/>
          </a:ln>
          <a:effectLst/>
        </p:spPr>
      </p:pic>
      <p:pic>
        <p:nvPicPr>
          <p:cNvPr id="26632" name="Picture 8"/>
          <p:cNvPicPr>
            <a:picLocks noChangeAspect="1" noChangeArrowheads="1"/>
          </p:cNvPicPr>
          <p:nvPr/>
        </p:nvPicPr>
        <p:blipFill>
          <a:blip r:embed="rId8"/>
          <a:srcRect/>
          <a:stretch>
            <a:fillRect/>
          </a:stretch>
        </p:blipFill>
        <p:spPr bwMode="auto">
          <a:xfrm>
            <a:off x="7239000" y="2438400"/>
            <a:ext cx="1905000" cy="2057400"/>
          </a:xfrm>
          <a:prstGeom prst="rect">
            <a:avLst/>
          </a:prstGeom>
          <a:noFill/>
          <a:ln w="9525">
            <a:noFill/>
            <a:miter lim="800000"/>
            <a:headEnd/>
            <a:tailEnd/>
          </a:ln>
          <a:effectLst/>
        </p:spPr>
      </p:pic>
      <p:cxnSp>
        <p:nvCxnSpPr>
          <p:cNvPr id="22" name="Straight Arrow Connector 21"/>
          <p:cNvCxnSpPr/>
          <p:nvPr/>
        </p:nvCxnSpPr>
        <p:spPr>
          <a:xfrm>
            <a:off x="6248400" y="3124200"/>
            <a:ext cx="12192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6633" name="Picture 9"/>
          <p:cNvPicPr>
            <a:picLocks noChangeAspect="1" noChangeArrowheads="1"/>
          </p:cNvPicPr>
          <p:nvPr/>
        </p:nvPicPr>
        <p:blipFill>
          <a:blip r:embed="rId9"/>
          <a:srcRect/>
          <a:stretch>
            <a:fillRect/>
          </a:stretch>
        </p:blipFill>
        <p:spPr bwMode="auto">
          <a:xfrm>
            <a:off x="0" y="4648200"/>
            <a:ext cx="1685925" cy="1971675"/>
          </a:xfrm>
          <a:prstGeom prst="rect">
            <a:avLst/>
          </a:prstGeom>
          <a:noFill/>
          <a:ln w="9525">
            <a:noFill/>
            <a:miter lim="800000"/>
            <a:headEnd/>
            <a:tailEnd/>
          </a:ln>
          <a:effectLst/>
        </p:spPr>
      </p:pic>
      <p:pic>
        <p:nvPicPr>
          <p:cNvPr id="26634" name="Picture 10"/>
          <p:cNvPicPr>
            <a:picLocks noChangeAspect="1" noChangeArrowheads="1"/>
          </p:cNvPicPr>
          <p:nvPr/>
        </p:nvPicPr>
        <p:blipFill>
          <a:blip r:embed="rId10"/>
          <a:srcRect/>
          <a:stretch>
            <a:fillRect/>
          </a:stretch>
        </p:blipFill>
        <p:spPr bwMode="auto">
          <a:xfrm>
            <a:off x="3429000" y="4724400"/>
            <a:ext cx="1609725" cy="1933575"/>
          </a:xfrm>
          <a:prstGeom prst="rect">
            <a:avLst/>
          </a:prstGeom>
          <a:noFill/>
          <a:ln w="9525">
            <a:noFill/>
            <a:miter lim="800000"/>
            <a:headEnd/>
            <a:tailEnd/>
          </a:ln>
          <a:effectLst/>
        </p:spPr>
      </p:pic>
      <p:cxnSp>
        <p:nvCxnSpPr>
          <p:cNvPr id="25" name="Straight Arrow Connector 24"/>
          <p:cNvCxnSpPr/>
          <p:nvPr/>
        </p:nvCxnSpPr>
        <p:spPr>
          <a:xfrm>
            <a:off x="1752600" y="3352800"/>
            <a:ext cx="12192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6635" name="Picture 11"/>
          <p:cNvPicPr>
            <a:picLocks noChangeAspect="1" noChangeArrowheads="1"/>
          </p:cNvPicPr>
          <p:nvPr/>
        </p:nvPicPr>
        <p:blipFill>
          <a:blip r:embed="rId11"/>
          <a:srcRect/>
          <a:stretch>
            <a:fillRect/>
          </a:stretch>
        </p:blipFill>
        <p:spPr bwMode="auto">
          <a:xfrm>
            <a:off x="7010400" y="4762500"/>
            <a:ext cx="1800225" cy="2095500"/>
          </a:xfrm>
          <a:prstGeom prst="rect">
            <a:avLst/>
          </a:prstGeom>
          <a:noFill/>
          <a:ln w="9525">
            <a:noFill/>
            <a:miter lim="800000"/>
            <a:headEnd/>
            <a:tailEnd/>
          </a:ln>
          <a:effectLst/>
        </p:spPr>
      </p:pic>
      <p:cxnSp>
        <p:nvCxnSpPr>
          <p:cNvPr id="28" name="Straight Arrow Connector 27"/>
          <p:cNvCxnSpPr>
            <a:endCxn id="26635" idx="1"/>
          </p:cNvCxnSpPr>
          <p:nvPr/>
        </p:nvCxnSpPr>
        <p:spPr>
          <a:xfrm>
            <a:off x="5105400" y="5791200"/>
            <a:ext cx="1905000" cy="1905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0"/>
          <a:ext cx="9144000" cy="52578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5257800">
                <a:tc>
                  <a:txBody>
                    <a:bodyPr/>
                    <a:lstStyle/>
                    <a:p>
                      <a:r>
                        <a:rPr lang="en-US" dirty="0"/>
                        <a:t>Insert 30</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pic>
        <p:nvPicPr>
          <p:cNvPr id="27650" name="Picture 2"/>
          <p:cNvPicPr>
            <a:picLocks noChangeAspect="1" noChangeArrowheads="1"/>
          </p:cNvPicPr>
          <p:nvPr/>
        </p:nvPicPr>
        <p:blipFill>
          <a:blip r:embed="rId2"/>
          <a:srcRect/>
          <a:stretch>
            <a:fillRect/>
          </a:stretch>
        </p:blipFill>
        <p:spPr bwMode="auto">
          <a:xfrm>
            <a:off x="304800" y="380999"/>
            <a:ext cx="3481100" cy="3157959"/>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6019800" y="0"/>
            <a:ext cx="2940978" cy="3429000"/>
          </a:xfrm>
          <a:prstGeom prst="rect">
            <a:avLst/>
          </a:prstGeom>
          <a:noFill/>
          <a:ln w="9525">
            <a:noFill/>
            <a:miter lim="800000"/>
            <a:headEnd/>
            <a:tailEnd/>
          </a:ln>
          <a:effectLst/>
        </p:spPr>
      </p:pic>
      <p:cxnSp>
        <p:nvCxnSpPr>
          <p:cNvPr id="5" name="Straight Arrow Connector 4"/>
          <p:cNvCxnSpPr/>
          <p:nvPr/>
        </p:nvCxnSpPr>
        <p:spPr>
          <a:xfrm>
            <a:off x="3733800" y="1676400"/>
            <a:ext cx="2362200" cy="762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762000" y="228600"/>
            <a:ext cx="3352800" cy="3171825"/>
          </a:xfrm>
          <a:prstGeom prst="rect">
            <a:avLst/>
          </a:prstGeom>
          <a:noFill/>
          <a:ln w="9525">
            <a:noFill/>
            <a:miter lim="800000"/>
            <a:headEnd/>
            <a:tailEnd/>
          </a:ln>
          <a:effectLst/>
        </p:spPr>
      </p:pic>
      <p:pic>
        <p:nvPicPr>
          <p:cNvPr id="3" name="Picture 5"/>
          <p:cNvPicPr>
            <a:picLocks noChangeAspect="1" noChangeArrowheads="1"/>
          </p:cNvPicPr>
          <p:nvPr/>
        </p:nvPicPr>
        <p:blipFill>
          <a:blip r:embed="rId3"/>
          <a:srcRect/>
          <a:stretch>
            <a:fillRect/>
          </a:stretch>
        </p:blipFill>
        <p:spPr bwMode="auto">
          <a:xfrm>
            <a:off x="5181600" y="304800"/>
            <a:ext cx="3714750" cy="3095625"/>
          </a:xfrm>
          <a:prstGeom prst="rect">
            <a:avLst/>
          </a:prstGeom>
          <a:noFill/>
          <a:ln w="9525">
            <a:noFill/>
            <a:miter lim="800000"/>
            <a:headEnd/>
            <a:tailEnd/>
          </a:ln>
          <a:effectLst/>
        </p:spPr>
      </p:pic>
      <p:pic>
        <p:nvPicPr>
          <p:cNvPr id="4" name="Picture 6"/>
          <p:cNvPicPr>
            <a:picLocks noChangeAspect="1" noChangeArrowheads="1"/>
          </p:cNvPicPr>
          <p:nvPr/>
        </p:nvPicPr>
        <p:blipFill>
          <a:blip r:embed="rId4"/>
          <a:srcRect/>
          <a:stretch>
            <a:fillRect/>
          </a:stretch>
        </p:blipFill>
        <p:spPr bwMode="auto">
          <a:xfrm>
            <a:off x="5410200" y="3810000"/>
            <a:ext cx="3505200" cy="2647950"/>
          </a:xfrm>
          <a:prstGeom prst="rect">
            <a:avLst/>
          </a:prstGeom>
          <a:noFill/>
          <a:ln w="9525">
            <a:noFill/>
            <a:miter lim="800000"/>
            <a:headEnd/>
            <a:tailEnd/>
          </a:ln>
          <a:effectLst/>
        </p:spPr>
      </p:pic>
      <p:pic>
        <p:nvPicPr>
          <p:cNvPr id="28674" name="Picture 2"/>
          <p:cNvPicPr>
            <a:picLocks noChangeAspect="1" noChangeArrowheads="1"/>
          </p:cNvPicPr>
          <p:nvPr/>
        </p:nvPicPr>
        <p:blipFill>
          <a:blip r:embed="rId5"/>
          <a:srcRect/>
          <a:stretch>
            <a:fillRect/>
          </a:stretch>
        </p:blipFill>
        <p:spPr bwMode="auto">
          <a:xfrm>
            <a:off x="533400" y="3657600"/>
            <a:ext cx="3657600" cy="2886075"/>
          </a:xfrm>
          <a:prstGeom prst="rect">
            <a:avLst/>
          </a:prstGeom>
          <a:noFill/>
          <a:ln w="9525">
            <a:noFill/>
            <a:miter lim="800000"/>
            <a:headEnd/>
            <a:tailEnd/>
          </a:ln>
          <a:effectLst/>
        </p:spPr>
      </p:pic>
      <p:cxnSp>
        <p:nvCxnSpPr>
          <p:cNvPr id="7" name="Straight Arrow Connector 6"/>
          <p:cNvCxnSpPr>
            <a:stCxn id="2" idx="3"/>
            <a:endCxn id="3" idx="1"/>
          </p:cNvCxnSpPr>
          <p:nvPr/>
        </p:nvCxnSpPr>
        <p:spPr>
          <a:xfrm>
            <a:off x="4114800" y="1814513"/>
            <a:ext cx="1066800" cy="381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2"/>
          </p:cNvCxnSpPr>
          <p:nvPr/>
        </p:nvCxnSpPr>
        <p:spPr>
          <a:xfrm rot="5400000">
            <a:off x="6819901" y="3590925"/>
            <a:ext cx="409575" cy="285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1"/>
          </p:cNvCxnSpPr>
          <p:nvPr/>
        </p:nvCxnSpPr>
        <p:spPr>
          <a:xfrm rot="10800000">
            <a:off x="4114800" y="5105401"/>
            <a:ext cx="1295400" cy="285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0" y="0"/>
            <a:ext cx="2895600" cy="3570077"/>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5562600" y="0"/>
            <a:ext cx="3429000" cy="3048000"/>
          </a:xfrm>
          <a:prstGeom prst="rect">
            <a:avLst/>
          </a:prstGeom>
          <a:noFill/>
          <a:ln w="9525">
            <a:noFill/>
            <a:miter lim="800000"/>
            <a:headEnd/>
            <a:tailEnd/>
          </a:ln>
          <a:effectLst/>
        </p:spPr>
      </p:pic>
      <p:pic>
        <p:nvPicPr>
          <p:cNvPr id="29700" name="Picture 4"/>
          <p:cNvPicPr>
            <a:picLocks noChangeAspect="1" noChangeArrowheads="1"/>
          </p:cNvPicPr>
          <p:nvPr/>
        </p:nvPicPr>
        <p:blipFill>
          <a:blip r:embed="rId4"/>
          <a:srcRect/>
          <a:stretch>
            <a:fillRect/>
          </a:stretch>
        </p:blipFill>
        <p:spPr bwMode="auto">
          <a:xfrm>
            <a:off x="5410200" y="3761129"/>
            <a:ext cx="3276600" cy="3096871"/>
          </a:xfrm>
          <a:prstGeom prst="rect">
            <a:avLst/>
          </a:prstGeom>
          <a:noFill/>
          <a:ln w="9525">
            <a:noFill/>
            <a:miter lim="800000"/>
            <a:headEnd/>
            <a:tailEnd/>
          </a:ln>
          <a:effectLst/>
        </p:spPr>
      </p:pic>
      <p:pic>
        <p:nvPicPr>
          <p:cNvPr id="29701" name="Picture 5"/>
          <p:cNvPicPr>
            <a:picLocks noChangeAspect="1" noChangeArrowheads="1"/>
          </p:cNvPicPr>
          <p:nvPr/>
        </p:nvPicPr>
        <p:blipFill>
          <a:blip r:embed="rId5"/>
          <a:srcRect/>
          <a:stretch>
            <a:fillRect/>
          </a:stretch>
        </p:blipFill>
        <p:spPr bwMode="auto">
          <a:xfrm>
            <a:off x="0" y="3782209"/>
            <a:ext cx="3581400" cy="3075791"/>
          </a:xfrm>
          <a:prstGeom prst="rect">
            <a:avLst/>
          </a:prstGeom>
          <a:noFill/>
          <a:ln w="9525">
            <a:noFill/>
            <a:miter lim="800000"/>
            <a:headEnd/>
            <a:tailEnd/>
          </a:ln>
          <a:effectLst/>
        </p:spPr>
      </p:pic>
      <p:cxnSp>
        <p:nvCxnSpPr>
          <p:cNvPr id="7" name="Straight Arrow Connector 6"/>
          <p:cNvCxnSpPr>
            <a:stCxn id="29698" idx="3"/>
          </p:cNvCxnSpPr>
          <p:nvPr/>
        </p:nvCxnSpPr>
        <p:spPr>
          <a:xfrm flipV="1">
            <a:off x="2895600" y="1752600"/>
            <a:ext cx="2667000" cy="324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9699" idx="2"/>
            <a:endCxn id="29700" idx="0"/>
          </p:cNvCxnSpPr>
          <p:nvPr/>
        </p:nvCxnSpPr>
        <p:spPr>
          <a:xfrm rot="5400000">
            <a:off x="6806236" y="3290264"/>
            <a:ext cx="713129"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9700" idx="1"/>
            <a:endCxn id="29701" idx="3"/>
          </p:cNvCxnSpPr>
          <p:nvPr/>
        </p:nvCxnSpPr>
        <p:spPr>
          <a:xfrm rot="10800000" flipV="1">
            <a:off x="3581400" y="5309565"/>
            <a:ext cx="1828800" cy="1054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382000" cy="1815882"/>
          </a:xfrm>
          <a:prstGeom prst="rect">
            <a:avLst/>
          </a:prstGeom>
        </p:spPr>
        <p:txBody>
          <a:bodyPr wrap="square">
            <a:spAutoFit/>
          </a:bodyPr>
          <a:lstStyle/>
          <a:p>
            <a:pPr>
              <a:buFont typeface="Wingdings" pitchFamily="2" charset="2"/>
              <a:buChar char="§"/>
            </a:pPr>
            <a:r>
              <a:rPr lang="en-IN" sz="2800" dirty="0">
                <a:latin typeface="Times New Roman" pitchFamily="18" charset="0"/>
                <a:cs typeface="Times New Roman" pitchFamily="18" charset="0"/>
              </a:rPr>
              <a:t>In a splay tree, splaying an element rearranges all the elements in the tree so that splayed element is placed at the root of the tree.</a:t>
            </a:r>
            <a:br>
              <a:rPr lang="en-IN"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5" name="Rectangle 4"/>
          <p:cNvSpPr/>
          <p:nvPr/>
        </p:nvSpPr>
        <p:spPr>
          <a:xfrm>
            <a:off x="381000" y="2057400"/>
            <a:ext cx="8382000" cy="1815882"/>
          </a:xfrm>
          <a:prstGeom prst="rect">
            <a:avLst/>
          </a:prstGeom>
        </p:spPr>
        <p:txBody>
          <a:bodyPr wrap="square">
            <a:spAutoFit/>
          </a:bodyPr>
          <a:lstStyle/>
          <a:p>
            <a:pPr>
              <a:buFont typeface="Wingdings" pitchFamily="2" charset="2"/>
              <a:buChar char="§"/>
            </a:pPr>
            <a:r>
              <a:rPr lang="en-IN" sz="2800" dirty="0">
                <a:solidFill>
                  <a:schemeClr val="accent6">
                    <a:lumMod val="75000"/>
                  </a:schemeClr>
                </a:solidFill>
                <a:latin typeface="Times New Roman" pitchFamily="18" charset="0"/>
                <a:cs typeface="Times New Roman" pitchFamily="18" charset="0"/>
              </a:rPr>
              <a:t>For example, the insertion operation first inserts the new element using the binary search tree insertion process, then the newly inserted element is splayed so that it is placed at the root of the tree. </a:t>
            </a:r>
            <a:endParaRPr lang="en-US" sz="2800" dirty="0">
              <a:solidFill>
                <a:schemeClr val="accent6">
                  <a:lumMod val="75000"/>
                </a:schemeClr>
              </a:solidFill>
              <a:latin typeface="Times New Roman" pitchFamily="18" charset="0"/>
              <a:cs typeface="Times New Roman" pitchFamily="18" charset="0"/>
            </a:endParaRPr>
          </a:p>
        </p:txBody>
      </p:sp>
      <p:sp>
        <p:nvSpPr>
          <p:cNvPr id="6" name="Rectangle 5"/>
          <p:cNvSpPr/>
          <p:nvPr/>
        </p:nvSpPr>
        <p:spPr>
          <a:xfrm>
            <a:off x="381000" y="4191000"/>
            <a:ext cx="8382000" cy="2246769"/>
          </a:xfrm>
          <a:prstGeom prst="rect">
            <a:avLst/>
          </a:prstGeom>
        </p:spPr>
        <p:txBody>
          <a:bodyPr wrap="square">
            <a:spAutoFit/>
          </a:bodyPr>
          <a:lstStyle/>
          <a:p>
            <a:pPr>
              <a:buFont typeface="Wingdings" pitchFamily="2" charset="2"/>
              <a:buChar char="§"/>
            </a:pPr>
            <a:r>
              <a:rPr lang="en-IN" sz="2800" dirty="0">
                <a:latin typeface="Times New Roman" pitchFamily="18" charset="0"/>
                <a:cs typeface="Times New Roman" pitchFamily="18" charset="0"/>
              </a:rPr>
              <a:t>The search operation in a splay tree is nothing but searching the element using binary search process and then splaying that searched element so that it is placed at the root of the tree.</a:t>
            </a:r>
            <a:br>
              <a:rPr lang="en-IN"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381000"/>
            <a:ext cx="8077200" cy="600164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Rotations in Splay Tree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dirty="0">
              <a:ln>
                <a:noFill/>
              </a:ln>
              <a:solidFill>
                <a:srgbClr val="2F5496"/>
              </a:solidFill>
              <a:effectLst/>
              <a:latin typeface="Calibri Light"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Arial" pitchFamily="34" charset="0"/>
                <a:ea typeface="Calibri" pitchFamily="34" charset="0"/>
                <a:cs typeface="Times New Roman" pitchFamily="18" charset="0"/>
              </a:rPr>
              <a:t>1.</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Zig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Rotation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Arial" pitchFamily="34" charset="0"/>
                <a:ea typeface="Calibri" pitchFamily="34" charset="0"/>
                <a:cs typeface="Times New Roman" pitchFamily="18" charset="0"/>
              </a:rPr>
              <a:t>2.</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Zag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Rotation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Arial" pitchFamily="34" charset="0"/>
                <a:ea typeface="Calibri" pitchFamily="34" charset="0"/>
                <a:cs typeface="Times New Roman" pitchFamily="18" charset="0"/>
              </a:rPr>
              <a:t>3.</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Zig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Zig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Rotation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Arial" pitchFamily="34" charset="0"/>
                <a:ea typeface="Calibri" pitchFamily="34" charset="0"/>
                <a:cs typeface="Times New Roman" pitchFamily="18" charset="0"/>
              </a:rPr>
              <a:t>4.</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Zag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Zag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Rotation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Arial" pitchFamily="34" charset="0"/>
                <a:ea typeface="Calibri" pitchFamily="34" charset="0"/>
                <a:cs typeface="Times New Roman" pitchFamily="18" charset="0"/>
              </a:rPr>
              <a:t>5.</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Zig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Zag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Rotation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Arial" pitchFamily="34" charset="0"/>
                <a:ea typeface="Calibri" pitchFamily="34" charset="0"/>
                <a:cs typeface="Times New Roman" pitchFamily="18" charset="0"/>
              </a:rPr>
              <a:t>6.</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Zag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r>
              <a:rPr kumimoji="0" lang="en-US" sz="4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Zig</a:t>
            </a:r>
            <a:r>
              <a:rPr kumimoji="0" lang="en-US" sz="4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Rotation</a:t>
            </a:r>
            <a:endParaRPr kumimoji="0" lang="en-US" sz="6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28410" y="0"/>
            <a:ext cx="8815589" cy="369331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a:t>
            </a: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1" i="0" u="none" strike="noStrike" cap="none" normalizeH="0" baseline="0" dirty="0">
              <a:ln>
                <a:noFill/>
              </a:ln>
              <a:solidFill>
                <a:srgbClr val="2F5496"/>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t>
            </a:r>
            <a:r>
              <a:rPr kumimoji="0" lang="en-US" sz="3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a:t>
            </a: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 splay tree is similar to the single right rotation in AVL Tree rotations. In </a:t>
            </a:r>
            <a:r>
              <a:rPr kumimoji="0" lang="en-US" sz="32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every node moves one position to the right from its current position. 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19457" name="Picture 3"/>
          <p:cNvPicPr>
            <a:picLocks noChangeAspect="1" noChangeArrowheads="1"/>
          </p:cNvPicPr>
          <p:nvPr/>
        </p:nvPicPr>
        <p:blipFill>
          <a:blip r:embed="rId2"/>
          <a:srcRect/>
          <a:stretch>
            <a:fillRect/>
          </a:stretch>
        </p:blipFill>
        <p:spPr bwMode="auto">
          <a:xfrm>
            <a:off x="1" y="3429000"/>
            <a:ext cx="8815589" cy="2819400"/>
          </a:xfrm>
          <a:prstGeom prst="rect">
            <a:avLst/>
          </a:prstGeom>
          <a:noFill/>
        </p:spPr>
      </p:pic>
      <p:sp>
        <p:nvSpPr>
          <p:cNvPr id="19459" name="Rectangle 3"/>
          <p:cNvSpPr>
            <a:spLocks noChangeArrowheads="1"/>
          </p:cNvSpPr>
          <p:nvPr/>
        </p:nvSpPr>
        <p:spPr bwMode="auto">
          <a:xfrm>
            <a:off x="0" y="1809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65760" y="40640"/>
            <a:ext cx="8763000" cy="418576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a:t>
            </a: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1" i="0" u="none" strike="noStrike" cap="none" normalizeH="0" baseline="0" dirty="0">
              <a:ln>
                <a:noFill/>
              </a:ln>
              <a:solidFill>
                <a:srgbClr val="2F5496"/>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t>
            </a:r>
            <a:r>
              <a:rPr kumimoji="0" lang="en-US" sz="3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a:t>
            </a: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 splay tree is similar to the single left rotation in AVL Tree rotations. In </a:t>
            </a:r>
            <a:r>
              <a:rPr kumimoji="0" lang="en-US" sz="32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every node moves one position to the left from its current position. 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pic>
        <p:nvPicPr>
          <p:cNvPr id="20481" name="Picture 6"/>
          <p:cNvPicPr>
            <a:picLocks noChangeAspect="1" noChangeArrowheads="1"/>
          </p:cNvPicPr>
          <p:nvPr/>
        </p:nvPicPr>
        <p:blipFill>
          <a:blip r:embed="rId2"/>
          <a:srcRect/>
          <a:stretch>
            <a:fillRect/>
          </a:stretch>
        </p:blipFill>
        <p:spPr bwMode="auto">
          <a:xfrm>
            <a:off x="495300" y="3962400"/>
            <a:ext cx="8153400" cy="2743200"/>
          </a:xfrm>
          <a:prstGeom prst="rect">
            <a:avLst/>
          </a:prstGeom>
          <a:noFill/>
        </p:spPr>
      </p:pic>
      <p:sp>
        <p:nvSpPr>
          <p:cNvPr id="20483" name="Rectangle 3"/>
          <p:cNvSpPr>
            <a:spLocks noChangeArrowheads="1"/>
          </p:cNvSpPr>
          <p:nvPr/>
        </p:nvSpPr>
        <p:spPr bwMode="auto">
          <a:xfrm>
            <a:off x="0" y="19145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09600" y="152400"/>
            <a:ext cx="8153400" cy="467820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Zig-Zig</a:t>
            </a:r>
            <a:r>
              <a:rPr kumimoji="0" lang="en-US" sz="3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2F5496"/>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t>
            </a:r>
            <a:r>
              <a:rPr kumimoji="0" lang="en-US" sz="3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Zig-Zig</a:t>
            </a:r>
            <a:r>
              <a:rPr kumimoji="0" lang="en-US" sz="3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r>
              <a:rPr kumimoji="0" lang="en-US" sz="3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 splay tree is a double </a:t>
            </a:r>
            <a:r>
              <a:rPr kumimoji="0" lang="en-US" sz="3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a:t>
            </a:r>
            <a:r>
              <a:rPr kumimoji="0" lang="en-US" sz="3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In </a:t>
            </a:r>
            <a:r>
              <a:rPr kumimoji="0" lang="en-US" sz="3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zig-zig</a:t>
            </a:r>
            <a:r>
              <a:rPr kumimoji="0" lang="en-US" sz="3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every node moves two positions to the right from its current position. 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21505" name="Picture 9"/>
          <p:cNvPicPr>
            <a:picLocks noChangeAspect="1" noChangeArrowheads="1"/>
          </p:cNvPicPr>
          <p:nvPr/>
        </p:nvPicPr>
        <p:blipFill>
          <a:blip r:embed="rId2"/>
          <a:srcRect/>
          <a:stretch>
            <a:fillRect/>
          </a:stretch>
        </p:blipFill>
        <p:spPr bwMode="auto">
          <a:xfrm>
            <a:off x="0" y="4038600"/>
            <a:ext cx="9144000" cy="2582332"/>
          </a:xfrm>
          <a:prstGeom prst="rect">
            <a:avLst/>
          </a:prstGeom>
          <a:noFill/>
        </p:spPr>
      </p:pic>
      <p:sp>
        <p:nvSpPr>
          <p:cNvPr id="21507" name="Rectangle 3"/>
          <p:cNvSpPr>
            <a:spLocks noChangeArrowheads="1"/>
          </p:cNvSpPr>
          <p:nvPr/>
        </p:nvSpPr>
        <p:spPr bwMode="auto">
          <a:xfrm>
            <a:off x="0" y="17907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04800" y="190500"/>
            <a:ext cx="8839200" cy="412420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err="1">
                <a:ln>
                  <a:noFill/>
                </a:ln>
                <a:solidFill>
                  <a:srgbClr val="2F5496"/>
                </a:solidFill>
                <a:effectLst/>
                <a:latin typeface="Times New Roman" pitchFamily="18" charset="0"/>
                <a:ea typeface="Times New Roman" pitchFamily="18" charset="0"/>
                <a:cs typeface="Times New Roman" pitchFamily="18" charset="0"/>
              </a:rPr>
              <a:t>Zag-Zag</a:t>
            </a:r>
            <a:r>
              <a:rPr kumimoji="0" lang="en-US" sz="3600" b="1" i="0" u="none" strike="noStrike" cap="none" normalizeH="0" baseline="0" dirty="0">
                <a:ln>
                  <a:noFill/>
                </a:ln>
                <a:solidFill>
                  <a:srgbClr val="2F5496"/>
                </a:solidFill>
                <a:effectLst/>
                <a:latin typeface="Times New Roman" pitchFamily="18" charset="0"/>
                <a:ea typeface="Times New Roman" pitchFamily="18" charset="0"/>
                <a:cs typeface="Times New Roman" pitchFamily="18" charset="0"/>
              </a:rPr>
              <a:t> Rotation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2F5496"/>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t>
            </a:r>
            <a:r>
              <a:rPr kumimoji="0" lang="en-US" sz="3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Zag-Zag</a:t>
            </a:r>
            <a:r>
              <a:rPr kumimoji="0" lang="en-US" sz="3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r>
              <a:rPr kumimoji="0" lang="en-US" sz="3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 splay tree is a double </a:t>
            </a:r>
            <a:r>
              <a:rPr kumimoji="0" lang="en-US" sz="3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a:t>
            </a:r>
            <a:r>
              <a:rPr kumimoji="0" lang="en-US" sz="3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In </a:t>
            </a:r>
            <a:r>
              <a:rPr kumimoji="0" lang="en-US" sz="3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zag-zag</a:t>
            </a:r>
            <a:r>
              <a:rPr kumimoji="0" lang="en-US" sz="3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every node moves two positions to the left from its current position. 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22529" name="Picture 12"/>
          <p:cNvPicPr>
            <a:picLocks noChangeAspect="1" noChangeArrowheads="1"/>
          </p:cNvPicPr>
          <p:nvPr/>
        </p:nvPicPr>
        <p:blipFill>
          <a:blip r:embed="rId2"/>
          <a:srcRect/>
          <a:stretch>
            <a:fillRect/>
          </a:stretch>
        </p:blipFill>
        <p:spPr bwMode="auto">
          <a:xfrm>
            <a:off x="0" y="3429000"/>
            <a:ext cx="9144000" cy="346182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418576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Zig-Zag</a:t>
            </a: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1" i="0" u="none" strike="noStrike" cap="none" normalizeH="0" baseline="0" dirty="0">
              <a:ln>
                <a:noFill/>
              </a:ln>
              <a:solidFill>
                <a:srgbClr val="2F5496"/>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t>
            </a:r>
            <a:r>
              <a:rPr kumimoji="0" lang="en-US" sz="3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Zig-Zag</a:t>
            </a: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 splay tree is a sequence of </a:t>
            </a:r>
            <a:r>
              <a:rPr kumimoji="0" lang="en-US" sz="32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followed by </a:t>
            </a:r>
            <a:r>
              <a:rPr kumimoji="0" lang="en-US" sz="32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In </a:t>
            </a:r>
            <a:r>
              <a:rPr kumimoji="0" lang="en-US" sz="32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zig-zag</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every node moves one position to the right followed by one position to the left from its current position. 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23553" name="Picture 15"/>
          <p:cNvPicPr>
            <a:picLocks noChangeAspect="1" noChangeArrowheads="1"/>
          </p:cNvPicPr>
          <p:nvPr/>
        </p:nvPicPr>
        <p:blipFill>
          <a:blip r:embed="rId2"/>
          <a:srcRect/>
          <a:stretch>
            <a:fillRect/>
          </a:stretch>
        </p:blipFill>
        <p:spPr bwMode="auto">
          <a:xfrm>
            <a:off x="0" y="3962400"/>
            <a:ext cx="9029700" cy="2514600"/>
          </a:xfrm>
          <a:prstGeom prst="rect">
            <a:avLst/>
          </a:prstGeom>
          <a:noFill/>
        </p:spPr>
      </p:pic>
      <p:sp>
        <p:nvSpPr>
          <p:cNvPr id="23555" name="Rectangle 3"/>
          <p:cNvSpPr>
            <a:spLocks noChangeArrowheads="1"/>
          </p:cNvSpPr>
          <p:nvPr/>
        </p:nvSpPr>
        <p:spPr bwMode="auto">
          <a:xfrm>
            <a:off x="0" y="1714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7874" y="0"/>
            <a:ext cx="8756126" cy="418576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Zag-Zig</a:t>
            </a: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1" i="0" u="none" strike="noStrike" cap="none" normalizeH="0" baseline="0" dirty="0">
              <a:ln>
                <a:noFill/>
              </a:ln>
              <a:solidFill>
                <a:srgbClr val="2F5496"/>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t>
            </a:r>
            <a:r>
              <a:rPr kumimoji="0" lang="en-US" sz="3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Zag-Zig</a:t>
            </a: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 splay tree is a sequence of </a:t>
            </a:r>
            <a:r>
              <a:rPr kumimoji="0" lang="en-US" sz="32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followed by </a:t>
            </a:r>
            <a:r>
              <a:rPr kumimoji="0" lang="en-US" sz="32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zig</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In </a:t>
            </a:r>
            <a:r>
              <a:rPr kumimoji="0" lang="en-US" sz="32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zag-zig</a:t>
            </a:r>
            <a:r>
              <a:rPr kumimoji="0" lang="en-US"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rotation, every node moves one position to the left followed by one position to the right from its current position. 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24577" name="Picture 18"/>
          <p:cNvPicPr>
            <a:picLocks noChangeAspect="1" noChangeArrowheads="1"/>
          </p:cNvPicPr>
          <p:nvPr/>
        </p:nvPicPr>
        <p:blipFill>
          <a:blip r:embed="rId2"/>
          <a:srcRect/>
          <a:stretch>
            <a:fillRect/>
          </a:stretch>
        </p:blipFill>
        <p:spPr bwMode="auto">
          <a:xfrm>
            <a:off x="304800" y="3657600"/>
            <a:ext cx="8756125" cy="2362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511</Words>
  <Application>Microsoft Office PowerPoint</Application>
  <PresentationFormat>On-screen Show (4:3)</PresentationFormat>
  <Paragraphs>49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Motivation for Splay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STP</dc:creator>
  <cp:lastModifiedBy>Amruta Hingmire</cp:lastModifiedBy>
  <cp:revision>6</cp:revision>
  <dcterms:created xsi:type="dcterms:W3CDTF">2020-02-20T03:37:34Z</dcterms:created>
  <dcterms:modified xsi:type="dcterms:W3CDTF">2021-07-06T07:26:32Z</dcterms:modified>
</cp:coreProperties>
</file>