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1" r:id="rId4"/>
    <p:sldId id="262" r:id="rId5"/>
    <p:sldId id="258" r:id="rId6"/>
    <p:sldId id="263" r:id="rId7"/>
    <p:sldId id="259" r:id="rId8"/>
    <p:sldId id="264" r:id="rId9"/>
    <p:sldId id="265" r:id="rId10"/>
    <p:sldId id="260" r:id="rId11"/>
    <p:sldId id="270" r:id="rId12"/>
    <p:sldId id="286" r:id="rId13"/>
    <p:sldId id="287" r:id="rId14"/>
    <p:sldId id="288" r:id="rId15"/>
    <p:sldId id="289" r:id="rId16"/>
    <p:sldId id="290"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2A2A71-FCC1-4081-A24A-9FD918A78323}" type="datetimeFigureOut">
              <a:rPr lang="en-US" smtClean="0"/>
              <a:pPr/>
              <a:t>6/29/2021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5F95A-C4C4-4508-977B-3E512CF79A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E5F95A-C4C4-4508-977B-3E512CF79A1C}"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E5F95A-C4C4-4508-977B-3E512CF79A1C}"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E5F95A-C4C4-4508-977B-3E512CF79A1C}"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E5F95A-C4C4-4508-977B-3E512CF79A1C}"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E5F95A-C4C4-4508-977B-3E512CF79A1C}"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E5F95A-C4C4-4508-977B-3E512CF79A1C}"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67F736D-33E0-4991-889D-D350C6B41FE8}" type="datetimeFigureOut">
              <a:rPr lang="en-US" smtClean="0"/>
              <a:pPr/>
              <a:t>6/29/2021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A5CF2B-4AB3-4307-8956-4E533CBDA53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7F736D-33E0-4991-889D-D350C6B41FE8}" type="datetimeFigureOut">
              <a:rPr lang="en-US" smtClean="0"/>
              <a:pPr/>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5CF2B-4AB3-4307-8956-4E533CBDA5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7F736D-33E0-4991-889D-D350C6B41FE8}" type="datetimeFigureOut">
              <a:rPr lang="en-US" smtClean="0"/>
              <a:pPr/>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5CF2B-4AB3-4307-8956-4E533CBDA5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67F736D-33E0-4991-889D-D350C6B41FE8}" type="datetimeFigureOut">
              <a:rPr lang="en-US" smtClean="0"/>
              <a:pPr/>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5CF2B-4AB3-4307-8956-4E533CBDA53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67F736D-33E0-4991-889D-D350C6B41FE8}" type="datetimeFigureOut">
              <a:rPr lang="en-US" smtClean="0"/>
              <a:pPr/>
              <a:t>6/29/2021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1A5CF2B-4AB3-4307-8956-4E533CBDA5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67F736D-33E0-4991-889D-D350C6B41FE8}" type="datetimeFigureOut">
              <a:rPr lang="en-US" smtClean="0"/>
              <a:pPr/>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5CF2B-4AB3-4307-8956-4E533CBDA53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67F736D-33E0-4991-889D-D350C6B41FE8}" type="datetimeFigureOut">
              <a:rPr lang="en-US" smtClean="0"/>
              <a:pPr/>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5CF2B-4AB3-4307-8956-4E533CBDA53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67F736D-33E0-4991-889D-D350C6B41FE8}" type="datetimeFigureOut">
              <a:rPr lang="en-US" smtClean="0"/>
              <a:pPr/>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5CF2B-4AB3-4307-8956-4E533CBDA5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F736D-33E0-4991-889D-D350C6B41FE8}" type="datetimeFigureOut">
              <a:rPr lang="en-US" smtClean="0"/>
              <a:pPr/>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5CF2B-4AB3-4307-8956-4E533CBDA5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7F736D-33E0-4991-889D-D350C6B41FE8}" type="datetimeFigureOut">
              <a:rPr lang="en-US" smtClean="0"/>
              <a:pPr/>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5CF2B-4AB3-4307-8956-4E533CBDA53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7F736D-33E0-4991-889D-D350C6B41FE8}" type="datetimeFigureOut">
              <a:rPr lang="en-US" smtClean="0"/>
              <a:pPr/>
              <a:t>6/29/2021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1A5CF2B-4AB3-4307-8956-4E533CBDA53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67F736D-33E0-4991-889D-D350C6B41FE8}" type="datetimeFigureOut">
              <a:rPr lang="en-US" smtClean="0"/>
              <a:pPr/>
              <a:t>6/29/2021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A5CF2B-4AB3-4307-8956-4E533CBDA5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a:t>
            </a:r>
          </a:p>
          <a:p>
            <a:r>
              <a:rPr lang="en-US" dirty="0"/>
              <a:t>Prof. </a:t>
            </a:r>
            <a:r>
              <a:rPr lang="en-US" dirty="0" err="1"/>
              <a:t>Amruta</a:t>
            </a:r>
            <a:r>
              <a:rPr lang="en-US" dirty="0"/>
              <a:t> </a:t>
            </a:r>
            <a:r>
              <a:rPr lang="en-US" dirty="0" err="1"/>
              <a:t>Hingmire</a:t>
            </a:r>
            <a:endParaRPr lang="en-US" dirty="0"/>
          </a:p>
        </p:txBody>
      </p:sp>
      <p:sp>
        <p:nvSpPr>
          <p:cNvPr id="2" name="Title 1"/>
          <p:cNvSpPr>
            <a:spLocks noGrp="1"/>
          </p:cNvSpPr>
          <p:nvPr>
            <p:ph type="ctrTitle"/>
          </p:nvPr>
        </p:nvSpPr>
        <p:spPr/>
        <p:txBody>
          <a:bodyPr/>
          <a:lstStyle/>
          <a:p>
            <a:r>
              <a:rPr lang="en-US" dirty="0"/>
              <a:t>Threaded Binary Tree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Need of a Dummy Node</a:t>
            </a:r>
            <a:r>
              <a:rPr lang="en-US" dirty="0">
                <a:solidFill>
                  <a:srgbClr val="7030A0"/>
                </a:solidFill>
              </a:rPr>
              <a:t>:</a:t>
            </a:r>
          </a:p>
        </p:txBody>
      </p:sp>
      <p:sp>
        <p:nvSpPr>
          <p:cNvPr id="3" name="Content Placeholder 2"/>
          <p:cNvSpPr>
            <a:spLocks noGrp="1"/>
          </p:cNvSpPr>
          <p:nvPr>
            <p:ph sz="quarter" idx="1"/>
          </p:nvPr>
        </p:nvSpPr>
        <p:spPr>
          <a:xfrm>
            <a:off x="457200" y="1600201"/>
            <a:ext cx="8229600" cy="3276599"/>
          </a:xfrm>
        </p:spPr>
        <p:txBody>
          <a:bodyPr>
            <a:normAutofit/>
          </a:bodyPr>
          <a:lstStyle/>
          <a:p>
            <a:r>
              <a:rPr lang="en-US" b="1" dirty="0"/>
              <a:t>Need of a Dummy Node</a:t>
            </a:r>
            <a:r>
              <a:rPr lang="en-US" dirty="0"/>
              <a:t>: As we saw that references, left most reference and right most reference pointers has nowhere to point to so we need a dummy node.</a:t>
            </a:r>
          </a:p>
          <a:p>
            <a:r>
              <a:rPr lang="en-US" dirty="0"/>
              <a:t>In this dummy node we will put </a:t>
            </a:r>
            <a:r>
              <a:rPr lang="en-US" b="1" i="1" dirty="0" err="1"/>
              <a:t>rightBit</a:t>
            </a:r>
            <a:r>
              <a:rPr lang="en-US" b="1" i="1" dirty="0"/>
              <a:t> = 1</a:t>
            </a:r>
            <a:r>
              <a:rPr lang="en-US" dirty="0"/>
              <a:t> and its right child will point to it self and </a:t>
            </a:r>
            <a:r>
              <a:rPr lang="en-US" b="1" i="1" dirty="0" err="1"/>
              <a:t>leftBit</a:t>
            </a:r>
            <a:r>
              <a:rPr lang="en-US" b="1" i="1" dirty="0"/>
              <a:t> = 0</a:t>
            </a:r>
            <a:r>
              <a:rPr lang="en-US" dirty="0"/>
              <a:t>, so we will construct the threaded tree as the left child of dummy node.</a:t>
            </a:r>
          </a:p>
        </p:txBody>
      </p:sp>
      <p:pic>
        <p:nvPicPr>
          <p:cNvPr id="6146" name="Picture 2"/>
          <p:cNvPicPr>
            <a:picLocks noChangeAspect="1" noChangeArrowheads="1"/>
          </p:cNvPicPr>
          <p:nvPr/>
        </p:nvPicPr>
        <p:blipFill>
          <a:blip r:embed="rId2" cstate="print"/>
          <a:srcRect/>
          <a:stretch>
            <a:fillRect/>
          </a:stretch>
        </p:blipFill>
        <p:spPr bwMode="auto">
          <a:xfrm>
            <a:off x="1981200" y="4953000"/>
            <a:ext cx="4800600" cy="1752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Need of a Dummy Node</a:t>
            </a:r>
            <a:r>
              <a:rPr lang="en-US" dirty="0">
                <a:solidFill>
                  <a:srgbClr val="7030A0"/>
                </a:solidFill>
              </a:rPr>
              <a:t>:</a:t>
            </a:r>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685800" y="1700212"/>
            <a:ext cx="7239000" cy="44719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Traversal in TBT (</a:t>
            </a:r>
            <a:r>
              <a:rPr lang="en-US" b="1" dirty="0" err="1">
                <a:solidFill>
                  <a:srgbClr val="7030A0"/>
                </a:solidFill>
              </a:rPr>
              <a:t>Inorder</a:t>
            </a:r>
            <a:r>
              <a:rPr lang="en-US" b="1" dirty="0">
                <a:solidFill>
                  <a:srgbClr val="7030A0"/>
                </a:solidFill>
              </a:rPr>
              <a:t>)</a:t>
            </a:r>
            <a:endParaRPr lang="en-US" dirty="0">
              <a:solidFill>
                <a:srgbClr val="7030A0"/>
              </a:solidFill>
            </a:endParaRPr>
          </a:p>
        </p:txBody>
      </p:sp>
      <p:pic>
        <p:nvPicPr>
          <p:cNvPr id="2050" name="Picture 2"/>
          <p:cNvPicPr>
            <a:picLocks noChangeAspect="1" noChangeArrowheads="1"/>
          </p:cNvPicPr>
          <p:nvPr/>
        </p:nvPicPr>
        <p:blipFill>
          <a:blip r:embed="rId3" cstate="print"/>
          <a:srcRect/>
          <a:stretch>
            <a:fillRect/>
          </a:stretch>
        </p:blipFill>
        <p:spPr bwMode="auto">
          <a:xfrm>
            <a:off x="685800" y="1447800"/>
            <a:ext cx="3962400" cy="32670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800600" y="1981200"/>
            <a:ext cx="3943350" cy="23526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Traversal in TBT (</a:t>
            </a:r>
            <a:r>
              <a:rPr lang="en-US" b="1" dirty="0" err="1">
                <a:solidFill>
                  <a:srgbClr val="7030A0"/>
                </a:solidFill>
              </a:rPr>
              <a:t>Inorder</a:t>
            </a:r>
            <a:r>
              <a:rPr lang="en-US" b="1" dirty="0">
                <a:solidFill>
                  <a:srgbClr val="7030A0"/>
                </a:solidFill>
              </a:rPr>
              <a:t>)</a:t>
            </a:r>
            <a:endParaRPr lang="en-US" dirty="0">
              <a:solidFill>
                <a:srgbClr val="7030A0"/>
              </a:solidFill>
            </a:endParaRPr>
          </a:p>
        </p:txBody>
      </p:sp>
      <p:pic>
        <p:nvPicPr>
          <p:cNvPr id="3074" name="Picture 2"/>
          <p:cNvPicPr>
            <a:picLocks noChangeAspect="1" noChangeArrowheads="1"/>
          </p:cNvPicPr>
          <p:nvPr/>
        </p:nvPicPr>
        <p:blipFill>
          <a:blip r:embed="rId3" cstate="print"/>
          <a:srcRect/>
          <a:stretch>
            <a:fillRect/>
          </a:stretch>
        </p:blipFill>
        <p:spPr bwMode="auto">
          <a:xfrm>
            <a:off x="457200" y="1981200"/>
            <a:ext cx="3962400" cy="245745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800600" y="2209800"/>
            <a:ext cx="4114800" cy="24479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Traversal in TBT (</a:t>
            </a:r>
            <a:r>
              <a:rPr lang="en-US" b="1" dirty="0" err="1">
                <a:solidFill>
                  <a:srgbClr val="7030A0"/>
                </a:solidFill>
              </a:rPr>
              <a:t>Inorder</a:t>
            </a:r>
            <a:r>
              <a:rPr lang="en-US" b="1" dirty="0">
                <a:solidFill>
                  <a:srgbClr val="7030A0"/>
                </a:solidFill>
              </a:rPr>
              <a:t>)</a:t>
            </a:r>
            <a:endParaRPr lang="en-US" dirty="0">
              <a:solidFill>
                <a:srgbClr val="7030A0"/>
              </a:solidFill>
            </a:endParaRPr>
          </a:p>
        </p:txBody>
      </p:sp>
      <p:pic>
        <p:nvPicPr>
          <p:cNvPr id="4098" name="Picture 2"/>
          <p:cNvPicPr>
            <a:picLocks noChangeAspect="1" noChangeArrowheads="1"/>
          </p:cNvPicPr>
          <p:nvPr/>
        </p:nvPicPr>
        <p:blipFill>
          <a:blip r:embed="rId3" cstate="print"/>
          <a:srcRect/>
          <a:stretch>
            <a:fillRect/>
          </a:stretch>
        </p:blipFill>
        <p:spPr bwMode="auto">
          <a:xfrm>
            <a:off x="457200" y="2057400"/>
            <a:ext cx="4105275" cy="237172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800600" y="2057400"/>
            <a:ext cx="3990975" cy="24003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Traversal in TBT (</a:t>
            </a:r>
            <a:r>
              <a:rPr lang="en-US" b="1" dirty="0" err="1">
                <a:solidFill>
                  <a:srgbClr val="7030A0"/>
                </a:solidFill>
              </a:rPr>
              <a:t>Inorder</a:t>
            </a:r>
            <a:r>
              <a:rPr lang="en-US" b="1" dirty="0">
                <a:solidFill>
                  <a:srgbClr val="7030A0"/>
                </a:solidFill>
              </a:rPr>
              <a:t>)</a:t>
            </a:r>
            <a:endParaRPr lang="en-US" dirty="0">
              <a:solidFill>
                <a:srgbClr val="7030A0"/>
              </a:solidFill>
            </a:endParaRPr>
          </a:p>
        </p:txBody>
      </p:sp>
      <p:pic>
        <p:nvPicPr>
          <p:cNvPr id="5124" name="Picture 4"/>
          <p:cNvPicPr>
            <a:picLocks noChangeAspect="1" noChangeArrowheads="1"/>
          </p:cNvPicPr>
          <p:nvPr/>
        </p:nvPicPr>
        <p:blipFill>
          <a:blip r:embed="rId3" cstate="print"/>
          <a:srcRect/>
          <a:stretch>
            <a:fillRect/>
          </a:stretch>
        </p:blipFill>
        <p:spPr bwMode="auto">
          <a:xfrm>
            <a:off x="1295401" y="1752601"/>
            <a:ext cx="5291138" cy="3962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Traversal in TBT (</a:t>
            </a:r>
            <a:r>
              <a:rPr lang="en-US" b="1" dirty="0" err="1">
                <a:solidFill>
                  <a:srgbClr val="7030A0"/>
                </a:solidFill>
              </a:rPr>
              <a:t>Inorder</a:t>
            </a:r>
            <a:r>
              <a:rPr lang="en-US" b="1" dirty="0">
                <a:solidFill>
                  <a:srgbClr val="7030A0"/>
                </a:solidFill>
              </a:rPr>
              <a:t>)</a:t>
            </a:r>
            <a:endParaRPr lang="en-US" dirty="0">
              <a:solidFill>
                <a:srgbClr val="7030A0"/>
              </a:solidFill>
            </a:endParaRPr>
          </a:p>
        </p:txBody>
      </p:sp>
      <p:pic>
        <p:nvPicPr>
          <p:cNvPr id="5122" name="Picture 2"/>
          <p:cNvPicPr>
            <a:picLocks noChangeAspect="1" noChangeArrowheads="1"/>
          </p:cNvPicPr>
          <p:nvPr/>
        </p:nvPicPr>
        <p:blipFill>
          <a:blip r:embed="rId3" cstate="print"/>
          <a:srcRect/>
          <a:stretch>
            <a:fillRect/>
          </a:stretch>
        </p:blipFill>
        <p:spPr bwMode="auto">
          <a:xfrm>
            <a:off x="533400" y="2057400"/>
            <a:ext cx="4105275" cy="244792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876800" y="1981200"/>
            <a:ext cx="4029075" cy="24955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altLang="zh-CN" b="1" dirty="0">
                <a:solidFill>
                  <a:srgbClr val="7030A0"/>
                </a:solidFill>
                <a:latin typeface="Times New Roman" charset="0"/>
                <a:ea typeface="宋体" charset="-122"/>
              </a:rPr>
              <a:t>Advantages of threaded binary tree:</a:t>
            </a:r>
            <a:br>
              <a:rPr lang="en-US" altLang="zh-CN" dirty="0">
                <a:solidFill>
                  <a:srgbClr val="7030A0"/>
                </a:solidFill>
                <a:latin typeface="Times New Roman" charset="0"/>
                <a:ea typeface="宋体" charset="-122"/>
              </a:rPr>
            </a:br>
            <a:endParaRPr lang="en-US" dirty="0">
              <a:solidFill>
                <a:srgbClr val="7030A0"/>
              </a:solidFill>
            </a:endParaRPr>
          </a:p>
        </p:txBody>
      </p:sp>
      <p:sp>
        <p:nvSpPr>
          <p:cNvPr id="3" name="Content Placeholder 2"/>
          <p:cNvSpPr>
            <a:spLocks noGrp="1"/>
          </p:cNvSpPr>
          <p:nvPr>
            <p:ph sz="quarter" idx="1"/>
          </p:nvPr>
        </p:nvSpPr>
        <p:spPr>
          <a:xfrm>
            <a:off x="685800" y="1066800"/>
            <a:ext cx="7772400" cy="5105400"/>
          </a:xfrm>
        </p:spPr>
        <p:txBody>
          <a:bodyPr>
            <a:normAutofit lnSpcReduction="10000"/>
          </a:bodyPr>
          <a:lstStyle/>
          <a:p>
            <a:pPr>
              <a:lnSpc>
                <a:spcPct val="80000"/>
              </a:lnSpc>
            </a:pPr>
            <a:r>
              <a:rPr lang="en-US" altLang="zh-CN" sz="2800" b="1" dirty="0">
                <a:latin typeface="Times New Roman" charset="0"/>
                <a:ea typeface="宋体" charset="-122"/>
              </a:rPr>
              <a:t>Advantages of threaded binary tree:</a:t>
            </a:r>
            <a:endParaRPr lang="en-US" altLang="zh-CN" sz="2800" dirty="0">
              <a:latin typeface="Times New Roman" charset="0"/>
              <a:ea typeface="宋体" charset="-122"/>
            </a:endParaRPr>
          </a:p>
          <a:p>
            <a:pPr lvl="1" algn="just">
              <a:lnSpc>
                <a:spcPct val="150000"/>
              </a:lnSpc>
            </a:pPr>
            <a:r>
              <a:rPr lang="en-US" altLang="zh-CN" dirty="0">
                <a:latin typeface="Times New Roman" charset="0"/>
                <a:ea typeface="宋体" charset="-122"/>
              </a:rPr>
              <a:t>Any node can be accessible from any other node. Threads are usually more to upward whereas links are downward. Thus in a threaded tree, one can move in their direction and nodes are in fact circularly linked. This is not possible in unthreaded counter part because there we can move only in downward direction starting from root.</a:t>
            </a:r>
          </a:p>
          <a:p>
            <a:pPr lvl="1" algn="just">
              <a:lnSpc>
                <a:spcPct val="150000"/>
              </a:lnSpc>
            </a:pPr>
            <a:r>
              <a:rPr lang="en-US" altLang="zh-CN" dirty="0">
                <a:latin typeface="Times New Roman" charset="0"/>
                <a:ea typeface="宋体" charset="-122"/>
              </a:rPr>
              <a:t>Insertion into and deletions from a threaded tree are although time consuming operations but these are very easy to implement.</a:t>
            </a:r>
            <a:endParaRPr lang="en-US" dirty="0">
              <a:latin typeface="Times New Roman"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altLang="zh-CN" b="1" dirty="0">
                <a:solidFill>
                  <a:srgbClr val="7030A0"/>
                </a:solidFill>
                <a:latin typeface="Times New Roman" charset="0"/>
                <a:ea typeface="宋体" charset="-122"/>
              </a:rPr>
              <a:t>Disadvantages of threaded binary tree:</a:t>
            </a:r>
            <a:br>
              <a:rPr lang="en-US" altLang="zh-CN" dirty="0">
                <a:latin typeface="Times New Roman" charset="0"/>
                <a:ea typeface="宋体" charset="-122"/>
              </a:rPr>
            </a:br>
            <a:endParaRPr lang="en-US" dirty="0"/>
          </a:p>
        </p:txBody>
      </p:sp>
      <p:sp>
        <p:nvSpPr>
          <p:cNvPr id="3" name="Content Placeholder 2"/>
          <p:cNvSpPr>
            <a:spLocks noGrp="1"/>
          </p:cNvSpPr>
          <p:nvPr>
            <p:ph sz="quarter" idx="1"/>
          </p:nvPr>
        </p:nvSpPr>
        <p:spPr/>
        <p:txBody>
          <a:bodyPr/>
          <a:lstStyle/>
          <a:p>
            <a:r>
              <a:rPr lang="en-US" altLang="zh-CN" sz="2800" b="1" dirty="0">
                <a:latin typeface="Times New Roman" charset="0"/>
                <a:ea typeface="宋体" charset="-122"/>
              </a:rPr>
              <a:t>Disadvantages of threaded binary tree:</a:t>
            </a:r>
            <a:endParaRPr lang="en-US" altLang="zh-CN" sz="2800" dirty="0">
              <a:latin typeface="Times New Roman" charset="0"/>
              <a:ea typeface="宋体" charset="-122"/>
            </a:endParaRPr>
          </a:p>
          <a:p>
            <a:pPr lvl="1">
              <a:lnSpc>
                <a:spcPct val="150000"/>
              </a:lnSpc>
            </a:pPr>
            <a:r>
              <a:rPr lang="en-US" altLang="zh-CN" dirty="0">
                <a:latin typeface="Times New Roman" charset="0"/>
                <a:ea typeface="宋体" charset="-122"/>
              </a:rPr>
              <a:t>Insertion and deletion from a threaded tree are very time consuming operation compare to non-threaded binary tree.</a:t>
            </a:r>
          </a:p>
          <a:p>
            <a:pPr lvl="1">
              <a:lnSpc>
                <a:spcPct val="150000"/>
              </a:lnSpc>
            </a:pPr>
            <a:r>
              <a:rPr lang="en-US" altLang="zh-CN" dirty="0">
                <a:latin typeface="Times New Roman" charset="0"/>
                <a:ea typeface="宋体" charset="-122"/>
              </a:rPr>
              <a:t>This tree require additional bit to identify the threaded link.</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Threaded Binary Tree??</a:t>
            </a:r>
            <a:endParaRPr lang="en-US" dirty="0"/>
          </a:p>
        </p:txBody>
      </p:sp>
      <p:sp>
        <p:nvSpPr>
          <p:cNvPr id="3" name="Content Placeholder 2"/>
          <p:cNvSpPr>
            <a:spLocks noGrp="1"/>
          </p:cNvSpPr>
          <p:nvPr>
            <p:ph sz="quarter" idx="1"/>
          </p:nvPr>
        </p:nvSpPr>
        <p:spPr>
          <a:xfrm>
            <a:off x="457200" y="1600201"/>
            <a:ext cx="8229600" cy="2285999"/>
          </a:xfrm>
        </p:spPr>
        <p:txBody>
          <a:bodyPr/>
          <a:lstStyle/>
          <a:p>
            <a:r>
              <a:rPr lang="en-US" altLang="zh-CN" dirty="0">
                <a:latin typeface="Times New Roman" pitchFamily="18" charset="0"/>
                <a:ea typeface="宋体" charset="-122"/>
              </a:rPr>
              <a:t>In a linked representation of a binary tree, the number of null links (null pointers) are actually more than non-null pointers.</a:t>
            </a:r>
          </a:p>
          <a:p>
            <a:r>
              <a:rPr lang="en-US" altLang="zh-CN" dirty="0">
                <a:latin typeface="Times New Roman" pitchFamily="18" charset="0"/>
                <a:ea typeface="宋体" charset="-122"/>
              </a:rPr>
              <a:t>Consider the following binary tree:</a:t>
            </a:r>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547813" y="3716338"/>
            <a:ext cx="5657850" cy="29146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Threaded Binary Tree??</a:t>
            </a:r>
            <a:endParaRPr lang="en-US" dirty="0"/>
          </a:p>
        </p:txBody>
      </p:sp>
      <p:sp>
        <p:nvSpPr>
          <p:cNvPr id="3" name="Content Placeholder 2"/>
          <p:cNvSpPr>
            <a:spLocks noGrp="1"/>
          </p:cNvSpPr>
          <p:nvPr>
            <p:ph sz="quarter" idx="1"/>
          </p:nvPr>
        </p:nvSpPr>
        <p:spPr>
          <a:xfrm>
            <a:off x="457200" y="1600201"/>
            <a:ext cx="8229600" cy="4724399"/>
          </a:xfrm>
        </p:spPr>
        <p:txBody>
          <a:bodyPr>
            <a:normAutofit/>
          </a:bodyPr>
          <a:lstStyle/>
          <a:p>
            <a:pPr>
              <a:lnSpc>
                <a:spcPct val="80000"/>
              </a:lnSpc>
            </a:pPr>
            <a:r>
              <a:rPr lang="en-US" altLang="zh-CN" dirty="0">
                <a:latin typeface="Times New Roman" pitchFamily="18" charset="0"/>
                <a:ea typeface="宋体" charset="-122"/>
              </a:rPr>
              <a:t>In above binary tree, there are 7 null pointers &amp; actual 5 pointers.</a:t>
            </a:r>
          </a:p>
          <a:p>
            <a:pPr>
              <a:lnSpc>
                <a:spcPct val="80000"/>
              </a:lnSpc>
            </a:pPr>
            <a:r>
              <a:rPr lang="en-US" altLang="zh-CN" dirty="0">
                <a:latin typeface="Times New Roman" pitchFamily="18" charset="0"/>
                <a:ea typeface="宋体" charset="-122"/>
              </a:rPr>
              <a:t>In all there are 12 pointers.</a:t>
            </a:r>
          </a:p>
          <a:p>
            <a:pPr>
              <a:lnSpc>
                <a:spcPct val="80000"/>
              </a:lnSpc>
            </a:pPr>
            <a:r>
              <a:rPr lang="en-US" altLang="zh-CN" dirty="0">
                <a:latin typeface="Times New Roman" pitchFamily="18" charset="0"/>
                <a:ea typeface="宋体" charset="-122"/>
              </a:rPr>
              <a:t>We can generalize it that for any binary tree with n nodes there will be (n+1) null pointers and 2n total pointers.</a:t>
            </a:r>
          </a:p>
          <a:p>
            <a:pPr>
              <a:lnSpc>
                <a:spcPct val="80000"/>
              </a:lnSpc>
            </a:pPr>
            <a:r>
              <a:rPr lang="en-US" altLang="zh-CN" dirty="0">
                <a:latin typeface="Times New Roman" pitchFamily="18" charset="0"/>
                <a:ea typeface="宋体" charset="-122"/>
              </a:rPr>
              <a:t>The objective here to make effective use of these null pointers.</a:t>
            </a:r>
          </a:p>
          <a:p>
            <a:pPr>
              <a:lnSpc>
                <a:spcPct val="80000"/>
              </a:lnSpc>
            </a:pPr>
            <a:r>
              <a:rPr lang="en-US" altLang="zh-CN" dirty="0">
                <a:latin typeface="Times New Roman" pitchFamily="18" charset="0"/>
                <a:ea typeface="宋体" charset="-122"/>
              </a:rPr>
              <a:t>A. J. perils &amp; C. Thornton jointly proposed idea to make effective use of these null pointers.</a:t>
            </a:r>
          </a:p>
          <a:p>
            <a:pPr>
              <a:lnSpc>
                <a:spcPct val="80000"/>
              </a:lnSpc>
            </a:pPr>
            <a:r>
              <a:rPr lang="en-US" altLang="zh-CN" dirty="0">
                <a:latin typeface="Times New Roman" pitchFamily="18" charset="0"/>
                <a:ea typeface="宋体" charset="-122"/>
              </a:rPr>
              <a:t>According to this idea we are going to replace all the null pointers by the appropriate pointer values called threads.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What is Threaded Binary Tree??</a:t>
            </a:r>
            <a:endParaRPr lang="en-US" dirty="0">
              <a:solidFill>
                <a:srgbClr val="7030A0"/>
              </a:solidFill>
            </a:endParaRPr>
          </a:p>
        </p:txBody>
      </p:sp>
      <p:sp>
        <p:nvSpPr>
          <p:cNvPr id="3" name="Content Placeholder 2"/>
          <p:cNvSpPr>
            <a:spLocks noGrp="1"/>
          </p:cNvSpPr>
          <p:nvPr>
            <p:ph sz="quarter" idx="1"/>
          </p:nvPr>
        </p:nvSpPr>
        <p:spPr>
          <a:xfrm>
            <a:off x="457200" y="1600201"/>
            <a:ext cx="8229600" cy="4724399"/>
          </a:xfrm>
        </p:spPr>
        <p:txBody>
          <a:bodyPr>
            <a:normAutofit lnSpcReduction="10000"/>
          </a:bodyPr>
          <a:lstStyle/>
          <a:p>
            <a:r>
              <a:rPr lang="en-US" altLang="zh-CN" dirty="0">
                <a:latin typeface="Times New Roman" pitchFamily="18" charset="0"/>
                <a:ea typeface="宋体" charset="-122"/>
              </a:rPr>
              <a:t>And binary tree with such pointers are called threaded tree.</a:t>
            </a:r>
          </a:p>
          <a:p>
            <a:r>
              <a:rPr lang="en-US" altLang="zh-CN" dirty="0">
                <a:latin typeface="Times New Roman" pitchFamily="18" charset="0"/>
                <a:ea typeface="宋体" charset="-122"/>
              </a:rPr>
              <a:t>In the memory representation of a threaded binary tree, it is necessary to distinguish between a normal pointer and a thread.</a:t>
            </a:r>
          </a:p>
          <a:p>
            <a:endParaRPr lang="en-US" altLang="zh-CN" dirty="0">
              <a:latin typeface="Times New Roman" pitchFamily="18" charset="0"/>
              <a:ea typeface="宋体" charset="-122"/>
            </a:endParaRPr>
          </a:p>
          <a:p>
            <a:pPr>
              <a:buNone/>
            </a:pPr>
            <a:r>
              <a:rPr lang="en-US" altLang="zh-CN" b="1" dirty="0" err="1">
                <a:solidFill>
                  <a:srgbClr val="C00000"/>
                </a:solidFill>
                <a:latin typeface="Times New Roman" pitchFamily="18" charset="0"/>
                <a:ea typeface="宋体" charset="-122"/>
              </a:rPr>
              <a:t>Defination</a:t>
            </a:r>
            <a:r>
              <a:rPr lang="en-US" altLang="zh-CN" b="1" dirty="0">
                <a:solidFill>
                  <a:srgbClr val="C00000"/>
                </a:solidFill>
                <a:latin typeface="Times New Roman" pitchFamily="18" charset="0"/>
                <a:ea typeface="宋体" charset="-122"/>
              </a:rPr>
              <a:t>:</a:t>
            </a:r>
          </a:p>
          <a:p>
            <a:pPr algn="just">
              <a:buNone/>
            </a:pPr>
            <a:r>
              <a:rPr lang="en-US" altLang="zh-CN" dirty="0">
                <a:latin typeface="Times New Roman" pitchFamily="18" charset="0"/>
                <a:ea typeface="宋体" charset="-122"/>
                <a:cs typeface="Times New Roman" pitchFamily="18" charset="0"/>
              </a:rPr>
              <a:t>  </a:t>
            </a:r>
            <a:r>
              <a:rPr lang="en-US" dirty="0">
                <a:latin typeface="Times New Roman" pitchFamily="18" charset="0"/>
                <a:cs typeface="Times New Roman" pitchFamily="18" charset="0"/>
              </a:rPr>
              <a:t>"A binary tree is </a:t>
            </a:r>
            <a:r>
              <a:rPr lang="en-US" i="1" dirty="0">
                <a:latin typeface="Times New Roman" pitchFamily="18" charset="0"/>
                <a:cs typeface="Times New Roman" pitchFamily="18" charset="0"/>
              </a:rPr>
              <a:t>threaded</a:t>
            </a:r>
            <a:r>
              <a:rPr lang="en-US" dirty="0">
                <a:latin typeface="Times New Roman" pitchFamily="18" charset="0"/>
                <a:cs typeface="Times New Roman" pitchFamily="18" charset="0"/>
              </a:rPr>
              <a:t> by making all right child pointers that would normally be null point to the </a:t>
            </a:r>
            <a:r>
              <a:rPr lang="en-US" dirty="0" err="1">
                <a:latin typeface="Times New Roman" pitchFamily="18" charset="0"/>
                <a:cs typeface="Times New Roman" pitchFamily="18" charset="0"/>
              </a:rPr>
              <a:t>inorder</a:t>
            </a:r>
            <a:r>
              <a:rPr lang="en-US" dirty="0">
                <a:latin typeface="Times New Roman" pitchFamily="18" charset="0"/>
                <a:cs typeface="Times New Roman" pitchFamily="18" charset="0"/>
              </a:rPr>
              <a:t> successor of the node (</a:t>
            </a:r>
            <a:r>
              <a:rPr lang="en-US" b="1" dirty="0">
                <a:latin typeface="Times New Roman" pitchFamily="18" charset="0"/>
                <a:cs typeface="Times New Roman" pitchFamily="18" charset="0"/>
              </a:rPr>
              <a:t>if</a:t>
            </a:r>
            <a:r>
              <a:rPr lang="en-US" dirty="0">
                <a:latin typeface="Times New Roman" pitchFamily="18" charset="0"/>
                <a:cs typeface="Times New Roman" pitchFamily="18" charset="0"/>
              </a:rPr>
              <a:t> it exists), and all left child pointers that would normally be null point to the </a:t>
            </a:r>
            <a:r>
              <a:rPr lang="en-US" dirty="0" err="1">
                <a:latin typeface="Times New Roman" pitchFamily="18" charset="0"/>
                <a:cs typeface="Times New Roman" pitchFamily="18" charset="0"/>
              </a:rPr>
              <a:t>inorder</a:t>
            </a:r>
            <a:r>
              <a:rPr lang="en-US" dirty="0">
                <a:latin typeface="Times New Roman" pitchFamily="18" charset="0"/>
                <a:cs typeface="Times New Roman" pitchFamily="18" charset="0"/>
              </a:rPr>
              <a:t> predecessor of the node.”</a:t>
            </a:r>
            <a:endParaRPr lang="en-US" altLang="zh-CN" dirty="0">
              <a:latin typeface="Times New Roman" pitchFamily="18" charset="0"/>
              <a:ea typeface="宋体" charset="-122"/>
              <a:cs typeface="Times New Roman" pitchFamily="18" charset="0"/>
            </a:endParaRPr>
          </a:p>
          <a:p>
            <a:pPr algn="just">
              <a:lnSpc>
                <a:spcPct val="80000"/>
              </a:lnSpc>
              <a:buNone/>
            </a:pPr>
            <a:endParaRPr lang="en-US" altLang="zh-CN" dirty="0">
              <a:latin typeface="Times New Roman" pitchFamily="18" charset="0"/>
              <a:ea typeface="宋体" charset="-122"/>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Types of threaded binary trees:</a:t>
            </a:r>
            <a:endParaRPr lang="en-US" dirty="0">
              <a:solidFill>
                <a:srgbClr val="7030A0"/>
              </a:solidFill>
            </a:endParaRPr>
          </a:p>
        </p:txBody>
      </p:sp>
      <p:sp>
        <p:nvSpPr>
          <p:cNvPr id="3" name="Content Placeholder 2"/>
          <p:cNvSpPr>
            <a:spLocks noGrp="1"/>
          </p:cNvSpPr>
          <p:nvPr>
            <p:ph sz="quarter" idx="1"/>
          </p:nvPr>
        </p:nvSpPr>
        <p:spPr>
          <a:xfrm>
            <a:off x="457200" y="1600200"/>
            <a:ext cx="8229600" cy="4876800"/>
          </a:xfrm>
        </p:spPr>
        <p:txBody>
          <a:bodyPr>
            <a:normAutofit fontScale="92500" lnSpcReduction="10000"/>
          </a:bodyPr>
          <a:lstStyle/>
          <a:p>
            <a:pPr>
              <a:lnSpc>
                <a:spcPct val="120000"/>
              </a:lnSpc>
            </a:pPr>
            <a:r>
              <a:rPr lang="en-US" b="1" dirty="0">
                <a:solidFill>
                  <a:srgbClr val="7030A0"/>
                </a:solidFill>
                <a:latin typeface="Times New Roman" pitchFamily="18" charset="0"/>
                <a:cs typeface="Times New Roman" pitchFamily="18" charset="0"/>
              </a:rPr>
              <a:t>Single Threaded: </a:t>
            </a:r>
            <a:r>
              <a:rPr lang="en-US" dirty="0">
                <a:latin typeface="Times New Roman" pitchFamily="18" charset="0"/>
                <a:cs typeface="Times New Roman" pitchFamily="18" charset="0"/>
              </a:rPr>
              <a:t>each node is threaded towards either the in-order predecessor or successor (left or right) means all right null pointers will point to </a:t>
            </a:r>
            <a:r>
              <a:rPr lang="en-US" dirty="0" err="1">
                <a:latin typeface="Times New Roman" pitchFamily="18" charset="0"/>
                <a:cs typeface="Times New Roman" pitchFamily="18" charset="0"/>
              </a:rPr>
              <a:t>inorder</a:t>
            </a:r>
            <a:r>
              <a:rPr lang="en-US" dirty="0">
                <a:latin typeface="Times New Roman" pitchFamily="18" charset="0"/>
                <a:cs typeface="Times New Roman" pitchFamily="18" charset="0"/>
              </a:rPr>
              <a:t> successor OR all left null pointers will point to </a:t>
            </a:r>
            <a:r>
              <a:rPr lang="en-US" dirty="0" err="1">
                <a:latin typeface="Times New Roman" pitchFamily="18" charset="0"/>
                <a:cs typeface="Times New Roman" pitchFamily="18" charset="0"/>
              </a:rPr>
              <a:t>inorder</a:t>
            </a:r>
            <a:r>
              <a:rPr lang="en-US" dirty="0">
                <a:latin typeface="Times New Roman" pitchFamily="18" charset="0"/>
                <a:cs typeface="Times New Roman" pitchFamily="18" charset="0"/>
              </a:rPr>
              <a:t> predecessor.</a:t>
            </a:r>
          </a:p>
          <a:p>
            <a:pPr>
              <a:lnSpc>
                <a:spcPct val="120000"/>
              </a:lnSpc>
              <a:buNone/>
            </a:pPr>
            <a:endParaRPr lang="en-US" dirty="0">
              <a:latin typeface="Times New Roman" pitchFamily="18" charset="0"/>
              <a:cs typeface="Times New Roman" pitchFamily="18" charset="0"/>
            </a:endParaRPr>
          </a:p>
          <a:p>
            <a:pPr>
              <a:lnSpc>
                <a:spcPct val="120000"/>
              </a:lnSpc>
            </a:pPr>
            <a:r>
              <a:rPr lang="en-US" b="1" dirty="0">
                <a:solidFill>
                  <a:srgbClr val="7030A0"/>
                </a:solidFill>
                <a:latin typeface="Times New Roman" pitchFamily="18" charset="0"/>
                <a:cs typeface="Times New Roman" pitchFamily="18" charset="0"/>
              </a:rPr>
              <a:t>Double threaded:</a:t>
            </a:r>
            <a:r>
              <a:rPr lang="en-US" dirty="0">
                <a:latin typeface="Times New Roman" pitchFamily="18" charset="0"/>
                <a:cs typeface="Times New Roman" pitchFamily="18" charset="0"/>
              </a:rPr>
              <a:t> each node is threaded towards both the in-order predecessor and successor (left and right) means all right null pointers will point to </a:t>
            </a:r>
            <a:r>
              <a:rPr lang="en-US" dirty="0" err="1">
                <a:latin typeface="Times New Roman" pitchFamily="18" charset="0"/>
                <a:cs typeface="Times New Roman" pitchFamily="18" charset="0"/>
              </a:rPr>
              <a:t>inorder</a:t>
            </a:r>
            <a:r>
              <a:rPr lang="en-US" dirty="0">
                <a:latin typeface="Times New Roman" pitchFamily="18" charset="0"/>
                <a:cs typeface="Times New Roman" pitchFamily="18" charset="0"/>
              </a:rPr>
              <a:t> successor AND all left null pointers will point to </a:t>
            </a:r>
            <a:r>
              <a:rPr lang="en-US" dirty="0" err="1">
                <a:latin typeface="Times New Roman" pitchFamily="18" charset="0"/>
                <a:cs typeface="Times New Roman" pitchFamily="18" charset="0"/>
              </a:rPr>
              <a:t>inorder</a:t>
            </a:r>
            <a:r>
              <a:rPr lang="en-US" dirty="0">
                <a:latin typeface="Times New Roman" pitchFamily="18" charset="0"/>
                <a:cs typeface="Times New Roman" pitchFamily="18" charset="0"/>
              </a:rPr>
              <a:t> predecessor.</a:t>
            </a:r>
          </a:p>
          <a:p>
            <a:pPr>
              <a:lnSpc>
                <a:spcPct val="120000"/>
              </a:lnSpc>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rPr>
              <a:t>Types of threaded binary trees:</a:t>
            </a:r>
            <a:endParaRPr lang="en-US" dirty="0">
              <a:solidFill>
                <a:srgbClr val="7030A0"/>
              </a:solidFill>
            </a:endParaRPr>
          </a:p>
        </p:txBody>
      </p:sp>
      <p:pic>
        <p:nvPicPr>
          <p:cNvPr id="2050" name="Picture 2"/>
          <p:cNvPicPr>
            <a:picLocks noGrp="1" noChangeAspect="1" noChangeArrowheads="1"/>
          </p:cNvPicPr>
          <p:nvPr>
            <p:ph sz="quarter" idx="1"/>
          </p:nvPr>
        </p:nvPicPr>
        <p:blipFill>
          <a:blip r:embed="rId2" cstate="print"/>
          <a:stretch>
            <a:fillRect/>
          </a:stretch>
        </p:blipFill>
        <p:spPr bwMode="auto">
          <a:xfrm>
            <a:off x="990600" y="1676400"/>
            <a:ext cx="7162800" cy="418200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Implementation</a:t>
            </a:r>
            <a:r>
              <a:rPr lang="en-US" b="1" dirty="0"/>
              <a:t>: Structure of TBT</a:t>
            </a:r>
            <a:endParaRPr lang="en-US" dirty="0"/>
          </a:p>
        </p:txBody>
      </p:sp>
      <p:sp>
        <p:nvSpPr>
          <p:cNvPr id="3" name="TextBox 2">
            <a:extLst>
              <a:ext uri="{FF2B5EF4-FFF2-40B4-BE49-F238E27FC236}">
                <a16:creationId xmlns:a16="http://schemas.microsoft.com/office/drawing/2014/main" id="{57257757-252E-4461-9E31-FBA268A5FF73}"/>
              </a:ext>
            </a:extLst>
          </p:cNvPr>
          <p:cNvSpPr txBox="1"/>
          <p:nvPr/>
        </p:nvSpPr>
        <p:spPr>
          <a:xfrm>
            <a:off x="1371600" y="1676400"/>
            <a:ext cx="5867400" cy="4031873"/>
          </a:xfrm>
          <a:prstGeom prst="rect">
            <a:avLst/>
          </a:prstGeom>
          <a:noFill/>
        </p:spPr>
        <p:txBody>
          <a:bodyPr wrap="square" rtlCol="0">
            <a:spAutoFit/>
          </a:bodyPr>
          <a:lstStyle/>
          <a:p>
            <a:r>
              <a:rPr lang="en-US" sz="3200" dirty="0"/>
              <a:t>struct node</a:t>
            </a:r>
          </a:p>
          <a:p>
            <a:r>
              <a:rPr lang="en-US" sz="3200" dirty="0"/>
              <a:t>{</a:t>
            </a:r>
          </a:p>
          <a:p>
            <a:pPr lvl="1"/>
            <a:r>
              <a:rPr lang="en-US" sz="3200" dirty="0"/>
              <a:t>int data;</a:t>
            </a:r>
          </a:p>
          <a:p>
            <a:pPr lvl="1"/>
            <a:r>
              <a:rPr lang="en-US" sz="3200" dirty="0"/>
              <a:t>int </a:t>
            </a:r>
            <a:r>
              <a:rPr lang="en-US" sz="3200" dirty="0" err="1"/>
              <a:t>leftbit</a:t>
            </a:r>
            <a:r>
              <a:rPr lang="en-US" sz="3200" dirty="0"/>
              <a:t>; </a:t>
            </a:r>
            <a:r>
              <a:rPr lang="en-US" sz="2400" dirty="0"/>
              <a:t>//can be Boolean also</a:t>
            </a:r>
          </a:p>
          <a:p>
            <a:pPr lvl="1"/>
            <a:r>
              <a:rPr lang="en-US" sz="3200" dirty="0"/>
              <a:t>int </a:t>
            </a:r>
            <a:r>
              <a:rPr lang="en-US" sz="3200" dirty="0" err="1"/>
              <a:t>rightbit</a:t>
            </a:r>
            <a:r>
              <a:rPr lang="en-US" sz="3200" dirty="0"/>
              <a:t>;</a:t>
            </a:r>
          </a:p>
          <a:p>
            <a:pPr lvl="1"/>
            <a:r>
              <a:rPr lang="en-US" sz="3200" dirty="0"/>
              <a:t>struct node *left;</a:t>
            </a:r>
          </a:p>
          <a:p>
            <a:pPr lvl="1"/>
            <a:r>
              <a:rPr lang="en-US" sz="3200" dirty="0"/>
              <a:t>struct node *right;</a:t>
            </a:r>
          </a:p>
          <a:p>
            <a:r>
              <a:rPr lang="en-US" sz="3200" dirty="0"/>
              <a:t>};</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Implementation</a:t>
            </a:r>
            <a:r>
              <a:rPr lang="en-US" b="1" dirty="0"/>
              <a:t>:</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75920" y="1828800"/>
            <a:ext cx="8305800" cy="3657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Implementation:</a:t>
            </a:r>
            <a:endParaRPr lang="en-US" dirty="0">
              <a:solidFill>
                <a:srgbClr val="7030A0"/>
              </a:solidFill>
            </a:endParaRPr>
          </a:p>
        </p:txBody>
      </p:sp>
      <p:pic>
        <p:nvPicPr>
          <p:cNvPr id="5122" name="Picture 2"/>
          <p:cNvPicPr>
            <a:picLocks noChangeAspect="1" noChangeArrowheads="1"/>
          </p:cNvPicPr>
          <p:nvPr/>
        </p:nvPicPr>
        <p:blipFill>
          <a:blip r:embed="rId2" cstate="print"/>
          <a:srcRect/>
          <a:stretch>
            <a:fillRect/>
          </a:stretch>
        </p:blipFill>
        <p:spPr bwMode="auto">
          <a:xfrm>
            <a:off x="762001" y="1600200"/>
            <a:ext cx="7315200" cy="4343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633</Words>
  <Application>Microsoft Office PowerPoint</Application>
  <PresentationFormat>On-screen Show (4:3)</PresentationFormat>
  <Paragraphs>59</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Franklin Gothic Book</vt:lpstr>
      <vt:lpstr>Perpetua</vt:lpstr>
      <vt:lpstr>Times New Roman</vt:lpstr>
      <vt:lpstr>Wingdings 2</vt:lpstr>
      <vt:lpstr>Equity</vt:lpstr>
      <vt:lpstr>Threaded Binary Tree</vt:lpstr>
      <vt:lpstr>What is Threaded Binary Tree??</vt:lpstr>
      <vt:lpstr>What is Threaded Binary Tree??</vt:lpstr>
      <vt:lpstr>What is Threaded Binary Tree??</vt:lpstr>
      <vt:lpstr>Types of threaded binary trees:</vt:lpstr>
      <vt:lpstr>Types of threaded binary trees:</vt:lpstr>
      <vt:lpstr>Implementation: Structure of TBT</vt:lpstr>
      <vt:lpstr>Implementation:</vt:lpstr>
      <vt:lpstr>Implementation:</vt:lpstr>
      <vt:lpstr>Need of a Dummy Node:</vt:lpstr>
      <vt:lpstr>Need of a Dummy Node:</vt:lpstr>
      <vt:lpstr>Traversal in TBT (Inorder)</vt:lpstr>
      <vt:lpstr>Traversal in TBT (Inorder)</vt:lpstr>
      <vt:lpstr>Traversal in TBT (Inorder)</vt:lpstr>
      <vt:lpstr>Traversal in TBT (Inorder)</vt:lpstr>
      <vt:lpstr>Traversal in TBT (Inorder)</vt:lpstr>
      <vt:lpstr>Advantages of threaded binary tree: </vt:lpstr>
      <vt:lpstr>Disadvantages of threaded binary tree: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Threaded Binary Tree</dc:title>
  <dc:creator>Administrator</dc:creator>
  <cp:lastModifiedBy>Amruta Hingmire</cp:lastModifiedBy>
  <cp:revision>40</cp:revision>
  <dcterms:created xsi:type="dcterms:W3CDTF">2019-01-15T08:51:23Z</dcterms:created>
  <dcterms:modified xsi:type="dcterms:W3CDTF">2021-06-29T04:34:27Z</dcterms:modified>
</cp:coreProperties>
</file>