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92" r:id="rId5"/>
    <p:sldId id="275" r:id="rId6"/>
    <p:sldId id="276" r:id="rId7"/>
    <p:sldId id="296" r:id="rId8"/>
    <p:sldId id="310" r:id="rId9"/>
    <p:sldId id="313" r:id="rId10"/>
    <p:sldId id="279" r:id="rId11"/>
    <p:sldId id="314" r:id="rId12"/>
    <p:sldId id="315" r:id="rId13"/>
    <p:sldId id="316" r:id="rId14"/>
    <p:sldId id="317" r:id="rId15"/>
    <p:sldId id="297" r:id="rId16"/>
    <p:sldId id="322" r:id="rId17"/>
    <p:sldId id="318" r:id="rId18"/>
    <p:sldId id="319" r:id="rId19"/>
    <p:sldId id="320" r:id="rId20"/>
    <p:sldId id="298" r:id="rId21"/>
    <p:sldId id="321"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5634"/>
  </p:normalViewPr>
  <p:slideViewPr>
    <p:cSldViewPr snapToGrid="0" showGuides="1">
      <p:cViewPr varScale="1">
        <p:scale>
          <a:sx n="85" d="100"/>
          <a:sy n="85" d="100"/>
        </p:scale>
        <p:origin x="581" y="6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12/21/2023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2023/12/21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5</a:t>
            </a:fld>
            <a:endParaRPr lang="zh-CN" altLang="en-US"/>
          </a:p>
        </p:txBody>
      </p:sp>
    </p:spTree>
    <p:extLst>
      <p:ext uri="{BB962C8B-B14F-4D97-AF65-F5344CB8AC3E}">
        <p14:creationId xmlns:p14="http://schemas.microsoft.com/office/powerpoint/2010/main" val="708797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6</a:t>
            </a:fld>
            <a:endParaRPr lang="zh-CN" altLang="en-US"/>
          </a:p>
        </p:txBody>
      </p:sp>
    </p:spTree>
    <p:extLst>
      <p:ext uri="{BB962C8B-B14F-4D97-AF65-F5344CB8AC3E}">
        <p14:creationId xmlns:p14="http://schemas.microsoft.com/office/powerpoint/2010/main" val="499966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7</a:t>
            </a:fld>
            <a:endParaRPr lang="zh-CN" altLang="en-US"/>
          </a:p>
        </p:txBody>
      </p:sp>
    </p:spTree>
    <p:extLst>
      <p:ext uri="{BB962C8B-B14F-4D97-AF65-F5344CB8AC3E}">
        <p14:creationId xmlns:p14="http://schemas.microsoft.com/office/powerpoint/2010/main" val="2880906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8</a:t>
            </a:fld>
            <a:endParaRPr lang="zh-CN" altLang="en-US"/>
          </a:p>
        </p:txBody>
      </p:sp>
    </p:spTree>
    <p:extLst>
      <p:ext uri="{BB962C8B-B14F-4D97-AF65-F5344CB8AC3E}">
        <p14:creationId xmlns:p14="http://schemas.microsoft.com/office/powerpoint/2010/main" val="1479565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9</a:t>
            </a:fld>
            <a:endParaRPr lang="zh-CN" altLang="en-US"/>
          </a:p>
        </p:txBody>
      </p:sp>
    </p:spTree>
    <p:extLst>
      <p:ext uri="{BB962C8B-B14F-4D97-AF65-F5344CB8AC3E}">
        <p14:creationId xmlns:p14="http://schemas.microsoft.com/office/powerpoint/2010/main" val="3640406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10</a:t>
            </a:fld>
            <a:endParaRPr lang="zh-CN" altLang="en-US"/>
          </a:p>
        </p:txBody>
      </p:sp>
    </p:spTree>
    <p:extLst>
      <p:ext uri="{BB962C8B-B14F-4D97-AF65-F5344CB8AC3E}">
        <p14:creationId xmlns:p14="http://schemas.microsoft.com/office/powerpoint/2010/main" val="2150556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11</a:t>
            </a:fld>
            <a:endParaRPr lang="zh-CN" altLang="en-US"/>
          </a:p>
        </p:txBody>
      </p:sp>
    </p:spTree>
    <p:extLst>
      <p:ext uri="{BB962C8B-B14F-4D97-AF65-F5344CB8AC3E}">
        <p14:creationId xmlns:p14="http://schemas.microsoft.com/office/powerpoint/2010/main" val="1701632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621792" y="747193"/>
            <a:ext cx="6620256" cy="3001847"/>
          </a:xfrm>
        </p:spPr>
        <p:txBody>
          <a:bodyPr/>
          <a:lstStyle/>
          <a:p>
            <a:r>
              <a:rPr lang="en-US" sz="4800" dirty="0"/>
              <a:t>Book Recommendation System</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557654" y="3904782"/>
            <a:ext cx="3768493" cy="1242598"/>
          </a:xfrm>
        </p:spPr>
        <p:txBody>
          <a:bodyPr/>
          <a:lstStyle/>
          <a:p>
            <a:r>
              <a:rPr lang="en-US" dirty="0"/>
              <a:t>Presented By :-</a:t>
            </a:r>
          </a:p>
          <a:p>
            <a:pPr>
              <a:spcBef>
                <a:spcPts val="0"/>
              </a:spcBef>
            </a:pPr>
            <a:r>
              <a:rPr lang="en-US" b="1" dirty="0"/>
              <a:t>Rohit Tiwari (2100520109002)</a:t>
            </a:r>
          </a:p>
          <a:p>
            <a:pPr>
              <a:spcBef>
                <a:spcPts val="0"/>
              </a:spcBef>
            </a:pPr>
            <a:r>
              <a:rPr lang="en-US" b="1" dirty="0"/>
              <a:t>Shivam Pandey (2000520100061)</a:t>
            </a:r>
          </a:p>
          <a:p>
            <a:pPr>
              <a:spcBef>
                <a:spcPts val="0"/>
              </a:spcBef>
            </a:pPr>
            <a:r>
              <a:rPr lang="en-US" b="1" dirty="0"/>
              <a:t>Samarth Gautam (2000520100050)</a:t>
            </a:r>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6766033" y="3668472"/>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5" name="Picture Placeholder 4">
            <a:extLst>
              <a:ext uri="{FF2B5EF4-FFF2-40B4-BE49-F238E27FC236}">
                <a16:creationId xmlns:a16="http://schemas.microsoft.com/office/drawing/2014/main" id="{D2CA13D6-8E02-81AB-1CE9-2F85046E589C}"/>
              </a:ext>
            </a:extLst>
          </p:cNvPr>
          <p:cNvPicPr>
            <a:picLocks noGrp="1" noChangeAspect="1"/>
          </p:cNvPicPr>
          <p:nvPr>
            <p:ph type="pic" sz="quarter" idx="47"/>
          </p:nvPr>
        </p:nvPicPr>
        <p:blipFill>
          <a:blip r:embed="rId2"/>
          <a:srcRect l="20892" r="20892"/>
          <a:stretch>
            <a:fillRect/>
          </a:stretch>
        </p:blipFill>
        <p:spPr>
          <a:xfrm>
            <a:off x="7654753" y="418012"/>
            <a:ext cx="4405503" cy="4108069"/>
          </a:xfr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10144203" cy="759790"/>
          </a:xfrm>
        </p:spPr>
        <p:txBody>
          <a:bodyPr/>
          <a:lstStyle/>
          <a:p>
            <a:r>
              <a:rPr lang="en-US" dirty="0"/>
              <a:t>Content-Based Filtering</a:t>
            </a:r>
          </a:p>
        </p:txBody>
      </p:sp>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10</a:t>
            </a:fld>
            <a:endParaRPr lang="en-US" altLang="zh-CN" dirty="0"/>
          </a:p>
        </p:txBody>
      </p:sp>
      <p:sp>
        <p:nvSpPr>
          <p:cNvPr id="2" name="Title 2">
            <a:extLst>
              <a:ext uri="{FF2B5EF4-FFF2-40B4-BE49-F238E27FC236}">
                <a16:creationId xmlns:a16="http://schemas.microsoft.com/office/drawing/2014/main" id="{97EFAD57-AE7B-A83F-AAF8-D0EAC0F1CFDA}"/>
              </a:ext>
            </a:extLst>
          </p:cNvPr>
          <p:cNvSpPr txBox="1">
            <a:spLocks/>
          </p:cNvSpPr>
          <p:nvPr/>
        </p:nvSpPr>
        <p:spPr>
          <a:xfrm>
            <a:off x="581709" y="1728216"/>
            <a:ext cx="8653731" cy="407822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r>
              <a:rPr lang="en-IN" sz="1800" b="0" kern="100" dirty="0">
                <a:effectLst/>
                <a:latin typeface="Arial" panose="020B0604020202020204" pitchFamily="34" charset="0"/>
                <a:ea typeface="Calibri" panose="020F0502020204030204" pitchFamily="34" charset="0"/>
                <a:cs typeface="Times New Roman" panose="02020603050405020304" pitchFamily="18" charset="0"/>
              </a:rPr>
              <a:t>Content-based filtering recommends items to users based on their prior actions or explicit feedback. For example, if a user likes item1 and item1 is similar to item2, then item2 will be recommended to the user based on their liking of item1.</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b="0" dirty="0"/>
          </a:p>
          <a:p>
            <a:endParaRPr lang="en-US" sz="1800" b="0" dirty="0"/>
          </a:p>
        </p:txBody>
      </p:sp>
      <p:pic>
        <p:nvPicPr>
          <p:cNvPr id="9" name="Picture 8">
            <a:extLst>
              <a:ext uri="{FF2B5EF4-FFF2-40B4-BE49-F238E27FC236}">
                <a16:creationId xmlns:a16="http://schemas.microsoft.com/office/drawing/2014/main" id="{6D3F20DA-A3AD-89E5-6BD4-6969FA39A162}"/>
              </a:ext>
            </a:extLst>
          </p:cNvPr>
          <p:cNvPicPr>
            <a:picLocks noChangeAspect="1"/>
          </p:cNvPicPr>
          <p:nvPr/>
        </p:nvPicPr>
        <p:blipFill>
          <a:blip r:embed="rId3"/>
          <a:stretch>
            <a:fillRect/>
          </a:stretch>
        </p:blipFill>
        <p:spPr>
          <a:xfrm>
            <a:off x="3288317" y="3077458"/>
            <a:ext cx="3231356" cy="2639778"/>
          </a:xfrm>
          <a:prstGeom prst="rect">
            <a:avLst/>
          </a:prstGeom>
        </p:spPr>
      </p:pic>
    </p:spTree>
    <p:extLst>
      <p:ext uri="{BB962C8B-B14F-4D97-AF65-F5344CB8AC3E}">
        <p14:creationId xmlns:p14="http://schemas.microsoft.com/office/powerpoint/2010/main" val="1897908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10144203" cy="759790"/>
          </a:xfrm>
        </p:spPr>
        <p:txBody>
          <a:bodyPr/>
          <a:lstStyle/>
          <a:p>
            <a:r>
              <a:rPr lang="en-US" dirty="0"/>
              <a:t>Content-Based Filtering</a:t>
            </a:r>
          </a:p>
        </p:txBody>
      </p:sp>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11</a:t>
            </a:fld>
            <a:endParaRPr lang="en-US" altLang="zh-CN" dirty="0"/>
          </a:p>
        </p:txBody>
      </p:sp>
      <p:sp>
        <p:nvSpPr>
          <p:cNvPr id="2" name="Title 2">
            <a:extLst>
              <a:ext uri="{FF2B5EF4-FFF2-40B4-BE49-F238E27FC236}">
                <a16:creationId xmlns:a16="http://schemas.microsoft.com/office/drawing/2014/main" id="{97EFAD57-AE7B-A83F-AAF8-D0EAC0F1CFDA}"/>
              </a:ext>
            </a:extLst>
          </p:cNvPr>
          <p:cNvSpPr txBox="1">
            <a:spLocks/>
          </p:cNvSpPr>
          <p:nvPr/>
        </p:nvSpPr>
        <p:spPr>
          <a:xfrm>
            <a:off x="581709" y="1728216"/>
            <a:ext cx="8653731" cy="407822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a:spcAft>
                <a:spcPts val="600"/>
              </a:spcAft>
            </a:pPr>
            <a:r>
              <a:rPr lang="en-US" sz="2000" dirty="0"/>
              <a:t>Strengths:</a:t>
            </a:r>
          </a:p>
          <a:p>
            <a:pPr marL="342900" lvl="0" indent="-342900" algn="just">
              <a:lnSpc>
                <a:spcPct val="100000"/>
              </a:lnSpc>
              <a:buFont typeface="Symbol" panose="05050102010706020507" pitchFamily="18" charset="2"/>
              <a:buChar char=""/>
              <a:tabLst>
                <a:tab pos="2750820" algn="l"/>
              </a:tabLst>
            </a:pPr>
            <a:r>
              <a:rPr lang="en-IN" sz="1800" b="0" kern="100" dirty="0">
                <a:effectLst/>
                <a:latin typeface="Arial" panose="020B0604020202020204" pitchFamily="34" charset="0"/>
                <a:ea typeface="Calibri" panose="020F0502020204030204" pitchFamily="34" charset="0"/>
                <a:cs typeface="Calibri" panose="020F0502020204030204" pitchFamily="34" charset="0"/>
              </a:rPr>
              <a:t>Effective for recommending items based on their content and attributes, making it suitable for niche or less-popular items.</a:t>
            </a:r>
          </a:p>
          <a:p>
            <a:pPr marL="342900" lvl="0" indent="-342900" algn="just">
              <a:lnSpc>
                <a:spcPct val="100000"/>
              </a:lnSpc>
              <a:buFont typeface="Symbol" panose="05050102010706020507" pitchFamily="18" charset="2"/>
              <a:buChar char=""/>
              <a:tabLst>
                <a:tab pos="2750820" algn="l"/>
              </a:tabLst>
            </a:pPr>
            <a:endParaRPr lang="en-IN" sz="1800" b="0" kern="1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800" b="0" dirty="0">
                <a:effectLst/>
                <a:latin typeface="Arial" panose="020B0604020202020204" pitchFamily="34" charset="0"/>
                <a:ea typeface="Calibri" panose="020F0502020204030204" pitchFamily="34" charset="0"/>
              </a:rPr>
              <a:t>Solves the cold start problem by recommending based on item attributes</a:t>
            </a:r>
            <a:endParaRPr lang="en-US" sz="2000" b="0" dirty="0"/>
          </a:p>
          <a:p>
            <a:pPr marL="285750" indent="-285750">
              <a:buFont typeface="Arial" panose="020B0604020202020204" pitchFamily="34" charset="0"/>
              <a:buChar char="•"/>
            </a:pPr>
            <a:endParaRPr lang="en-US" sz="2000" b="0" dirty="0"/>
          </a:p>
          <a:p>
            <a:pPr marL="285750" indent="-285750">
              <a:buFont typeface="Arial" panose="020B0604020202020204" pitchFamily="34" charset="0"/>
              <a:buChar char="•"/>
            </a:pPr>
            <a:endParaRPr lang="en-US" sz="2000" b="0" dirty="0"/>
          </a:p>
          <a:p>
            <a:pPr>
              <a:spcAft>
                <a:spcPts val="600"/>
              </a:spcAft>
            </a:pPr>
            <a:r>
              <a:rPr lang="en-US" sz="2000" dirty="0"/>
              <a:t>Weaknesses:</a:t>
            </a:r>
          </a:p>
          <a:p>
            <a:pPr marL="285750" indent="-285750">
              <a:buFont typeface="Arial" panose="020B0604020202020204" pitchFamily="34" charset="0"/>
              <a:buChar char="•"/>
            </a:pPr>
            <a:r>
              <a:rPr lang="en-IN" sz="1800" b="0" kern="100" dirty="0">
                <a:effectLst/>
                <a:latin typeface="Arial" panose="020B0604020202020204" pitchFamily="34" charset="0"/>
                <a:ea typeface="Calibri" panose="020F0502020204030204" pitchFamily="34" charset="0"/>
                <a:cs typeface="Calibri" panose="020F0502020204030204" pitchFamily="34" charset="0"/>
              </a:rPr>
              <a:t>Limited to the information available about items; if metadata is incomplete or inaccurate, recommendations may suffer</a:t>
            </a:r>
            <a:r>
              <a:rPr lang="en-US" sz="2000" b="0" dirty="0"/>
              <a:t>.</a:t>
            </a:r>
          </a:p>
          <a:p>
            <a:pPr marL="285750" indent="-285750">
              <a:buFont typeface="Arial" panose="020B0604020202020204" pitchFamily="34" charset="0"/>
              <a:buChar char="•"/>
            </a:pPr>
            <a:endParaRPr lang="en-US" sz="2000" b="0" dirty="0"/>
          </a:p>
          <a:p>
            <a:pPr marL="285750" indent="-285750">
              <a:buFont typeface="Arial" panose="020B0604020202020204" pitchFamily="34" charset="0"/>
              <a:buChar char="•"/>
            </a:pPr>
            <a:r>
              <a:rPr lang="en-IN" sz="1800" b="0" dirty="0">
                <a:effectLst/>
                <a:latin typeface="Arial" panose="020B0604020202020204" pitchFamily="34" charset="0"/>
                <a:ea typeface="Calibri" panose="020F0502020204030204" pitchFamily="34" charset="0"/>
              </a:rPr>
              <a:t>May not capture serendipity or recommend items that are outside a user's existing interests</a:t>
            </a:r>
            <a:endParaRPr lang="en-US" sz="2000" b="0" dirty="0"/>
          </a:p>
        </p:txBody>
      </p:sp>
    </p:spTree>
    <p:extLst>
      <p:ext uri="{BB962C8B-B14F-4D97-AF65-F5344CB8AC3E}">
        <p14:creationId xmlns:p14="http://schemas.microsoft.com/office/powerpoint/2010/main" val="415371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500"/>
                                        <p:tgtEl>
                                          <p:spTgt spid="2">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fade">
                                      <p:cBhvr>
                                        <p:cTn id="18" dur="500"/>
                                        <p:tgtEl>
                                          <p:spTgt spid="2">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500"/>
                                        <p:tgtEl>
                                          <p:spTgt spid="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9" end="9"/>
                                            </p:txEl>
                                          </p:spTgt>
                                        </p:tgtEl>
                                        <p:attrNameLst>
                                          <p:attrName>style.visibility</p:attrName>
                                        </p:attrNameLst>
                                      </p:cBhvr>
                                      <p:to>
                                        <p:strVal val="visible"/>
                                      </p:to>
                                    </p:set>
                                    <p:animEffect transition="in" filter="fade">
                                      <p:cBhvr>
                                        <p:cTn id="24"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A22B-4EC8-347A-C624-E68DC10569B7}"/>
              </a:ext>
            </a:extLst>
          </p:cNvPr>
          <p:cNvSpPr>
            <a:spLocks noGrp="1"/>
          </p:cNvSpPr>
          <p:nvPr>
            <p:ph type="title"/>
          </p:nvPr>
        </p:nvSpPr>
        <p:spPr>
          <a:xfrm>
            <a:off x="512064" y="441533"/>
            <a:ext cx="5117162" cy="878840"/>
          </a:xfrm>
        </p:spPr>
        <p:txBody>
          <a:bodyPr/>
          <a:lstStyle/>
          <a:p>
            <a:r>
              <a:rPr lang="en-IN" dirty="0"/>
              <a:t>Proposed System</a:t>
            </a:r>
          </a:p>
        </p:txBody>
      </p:sp>
      <p:sp>
        <p:nvSpPr>
          <p:cNvPr id="5" name="Footer Placeholder 4">
            <a:extLst>
              <a:ext uri="{FF2B5EF4-FFF2-40B4-BE49-F238E27FC236}">
                <a16:creationId xmlns:a16="http://schemas.microsoft.com/office/drawing/2014/main" id="{E8E819AF-C110-3351-63A7-E2E726AE6A79}"/>
              </a:ext>
            </a:extLst>
          </p:cNvPr>
          <p:cNvSpPr>
            <a:spLocks noGrp="1"/>
          </p:cNvSpPr>
          <p:nvPr>
            <p:ph type="ftr" sz="quarter" idx="52"/>
          </p:nvPr>
        </p:nvSpPr>
        <p:spPr>
          <a:xfrm>
            <a:off x="484632" y="6217921"/>
            <a:ext cx="4114800" cy="278784"/>
          </a:xfrm>
        </p:spPr>
        <p:txBody>
          <a:bodyPr/>
          <a:lstStyle/>
          <a:p>
            <a:r>
              <a:rPr lang="en-US" altLang="zh-CN" dirty="0"/>
              <a:t>Chronic Kidney Disease Prediction</a:t>
            </a:r>
            <a:endParaRPr lang="en-US" dirty="0"/>
          </a:p>
        </p:txBody>
      </p:sp>
      <p:sp>
        <p:nvSpPr>
          <p:cNvPr id="6" name="Slide Number Placeholder 5">
            <a:extLst>
              <a:ext uri="{FF2B5EF4-FFF2-40B4-BE49-F238E27FC236}">
                <a16:creationId xmlns:a16="http://schemas.microsoft.com/office/drawing/2014/main" id="{E6B2163F-6C32-4B8B-7070-E9C8325852D9}"/>
              </a:ext>
            </a:extLst>
          </p:cNvPr>
          <p:cNvSpPr>
            <a:spLocks noGrp="1"/>
          </p:cNvSpPr>
          <p:nvPr>
            <p:ph type="sldNum" sz="quarter" idx="53"/>
          </p:nvPr>
        </p:nvSpPr>
        <p:spPr>
          <a:xfrm>
            <a:off x="11194169" y="6217921"/>
            <a:ext cx="458592" cy="278784"/>
          </a:xfrm>
        </p:spPr>
        <p:txBody>
          <a:bodyPr/>
          <a:lstStyle/>
          <a:p>
            <a:fld id="{47FEACEE-25B4-4A2D-B147-27296E36371D}" type="slidenum">
              <a:rPr lang="en-US" altLang="zh-CN" smtClean="0"/>
              <a:pPr/>
              <a:t>12</a:t>
            </a:fld>
            <a:endParaRPr lang="en-US" altLang="zh-CN" dirty="0"/>
          </a:p>
        </p:txBody>
      </p:sp>
      <p:sp>
        <p:nvSpPr>
          <p:cNvPr id="8" name="Text Placeholder 2">
            <a:extLst>
              <a:ext uri="{FF2B5EF4-FFF2-40B4-BE49-F238E27FC236}">
                <a16:creationId xmlns:a16="http://schemas.microsoft.com/office/drawing/2014/main" id="{E6D7A782-48A9-AE33-1438-480751556324}"/>
              </a:ext>
            </a:extLst>
          </p:cNvPr>
          <p:cNvSpPr txBox="1">
            <a:spLocks/>
          </p:cNvSpPr>
          <p:nvPr/>
        </p:nvSpPr>
        <p:spPr>
          <a:xfrm>
            <a:off x="332232" y="1545996"/>
            <a:ext cx="5763768" cy="430616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a:p>
            <a:r>
              <a:rPr lang="en-IN" dirty="0"/>
              <a:t>The system consists of following steps –</a:t>
            </a:r>
          </a:p>
          <a:p>
            <a:pPr marL="285750" indent="-285750">
              <a:buFont typeface="Wingdings" panose="05000000000000000000" pitchFamily="2" charset="2"/>
              <a:buChar char="Ø"/>
            </a:pPr>
            <a:r>
              <a:rPr lang="en-IN" dirty="0"/>
              <a:t>User chooses a book from the website and submits to the system</a:t>
            </a:r>
          </a:p>
          <a:p>
            <a:pPr marL="285750" indent="-285750">
              <a:buFont typeface="Wingdings" panose="05000000000000000000" pitchFamily="2" charset="2"/>
              <a:buChar char="Ø"/>
            </a:pPr>
            <a:r>
              <a:rPr lang="en-IN" dirty="0"/>
              <a:t>System performs content-based filtering on the selected book and finds out a set of books that are either written by the same author or belongs to the same genre.</a:t>
            </a:r>
          </a:p>
          <a:p>
            <a:pPr marL="285750" indent="-285750">
              <a:buFont typeface="Wingdings" panose="05000000000000000000" pitchFamily="2" charset="2"/>
              <a:buChar char="Ø"/>
            </a:pPr>
            <a:r>
              <a:rPr lang="en-IN" dirty="0"/>
              <a:t>System performs collaborative filtering on the selected book and finds out a set of books that have highest cosine relation with books.</a:t>
            </a:r>
          </a:p>
          <a:p>
            <a:pPr marL="285750" indent="-285750">
              <a:buFont typeface="Wingdings" panose="05000000000000000000" pitchFamily="2" charset="2"/>
              <a:buChar char="Ø"/>
            </a:pPr>
            <a:r>
              <a:rPr lang="en-IN" dirty="0"/>
              <a:t>Display the books to the user in separate columns with the information of on what basis that particular book is recommended to the user.</a:t>
            </a:r>
          </a:p>
        </p:txBody>
      </p:sp>
      <p:pic>
        <p:nvPicPr>
          <p:cNvPr id="4" name="Picture 3">
            <a:extLst>
              <a:ext uri="{FF2B5EF4-FFF2-40B4-BE49-F238E27FC236}">
                <a16:creationId xmlns:a16="http://schemas.microsoft.com/office/drawing/2014/main" id="{E3650EA6-CBB3-E20C-ECCC-4AEDEAEC0B75}"/>
              </a:ext>
            </a:extLst>
          </p:cNvPr>
          <p:cNvPicPr>
            <a:picLocks noChangeAspect="1"/>
          </p:cNvPicPr>
          <p:nvPr/>
        </p:nvPicPr>
        <p:blipFill>
          <a:blip r:embed="rId2"/>
          <a:stretch>
            <a:fillRect/>
          </a:stretch>
        </p:blipFill>
        <p:spPr>
          <a:xfrm>
            <a:off x="6428232" y="1956816"/>
            <a:ext cx="5358131" cy="32565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5797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A22B-4EC8-347A-C624-E68DC10569B7}"/>
              </a:ext>
            </a:extLst>
          </p:cNvPr>
          <p:cNvSpPr>
            <a:spLocks noGrp="1"/>
          </p:cNvSpPr>
          <p:nvPr>
            <p:ph type="title"/>
          </p:nvPr>
        </p:nvSpPr>
        <p:spPr>
          <a:xfrm>
            <a:off x="512064" y="441533"/>
            <a:ext cx="5117162" cy="878840"/>
          </a:xfrm>
        </p:spPr>
        <p:txBody>
          <a:bodyPr/>
          <a:lstStyle/>
          <a:p>
            <a:r>
              <a:rPr lang="en-IN" dirty="0"/>
              <a:t>Merge</a:t>
            </a:r>
          </a:p>
        </p:txBody>
      </p:sp>
      <p:sp>
        <p:nvSpPr>
          <p:cNvPr id="5" name="Footer Placeholder 4">
            <a:extLst>
              <a:ext uri="{FF2B5EF4-FFF2-40B4-BE49-F238E27FC236}">
                <a16:creationId xmlns:a16="http://schemas.microsoft.com/office/drawing/2014/main" id="{E8E819AF-C110-3351-63A7-E2E726AE6A79}"/>
              </a:ext>
            </a:extLst>
          </p:cNvPr>
          <p:cNvSpPr>
            <a:spLocks noGrp="1"/>
          </p:cNvSpPr>
          <p:nvPr>
            <p:ph type="ftr" sz="quarter" idx="52"/>
          </p:nvPr>
        </p:nvSpPr>
        <p:spPr>
          <a:xfrm>
            <a:off x="484632" y="6217921"/>
            <a:ext cx="4114800" cy="278784"/>
          </a:xfrm>
        </p:spPr>
        <p:txBody>
          <a:bodyPr/>
          <a:lstStyle/>
          <a:p>
            <a:r>
              <a:rPr lang="en-US" altLang="zh-CN" dirty="0"/>
              <a:t>Chronic Kidney Disease Prediction</a:t>
            </a:r>
            <a:endParaRPr lang="en-US" dirty="0"/>
          </a:p>
        </p:txBody>
      </p:sp>
      <p:sp>
        <p:nvSpPr>
          <p:cNvPr id="6" name="Slide Number Placeholder 5">
            <a:extLst>
              <a:ext uri="{FF2B5EF4-FFF2-40B4-BE49-F238E27FC236}">
                <a16:creationId xmlns:a16="http://schemas.microsoft.com/office/drawing/2014/main" id="{E6B2163F-6C32-4B8B-7070-E9C8325852D9}"/>
              </a:ext>
            </a:extLst>
          </p:cNvPr>
          <p:cNvSpPr>
            <a:spLocks noGrp="1"/>
          </p:cNvSpPr>
          <p:nvPr>
            <p:ph type="sldNum" sz="quarter" idx="53"/>
          </p:nvPr>
        </p:nvSpPr>
        <p:spPr>
          <a:xfrm>
            <a:off x="11194169" y="6217921"/>
            <a:ext cx="458592" cy="278784"/>
          </a:xfrm>
        </p:spPr>
        <p:txBody>
          <a:bodyPr/>
          <a:lstStyle/>
          <a:p>
            <a:fld id="{47FEACEE-25B4-4A2D-B147-27296E36371D}" type="slidenum">
              <a:rPr lang="en-US" altLang="zh-CN" smtClean="0"/>
              <a:pPr/>
              <a:t>13</a:t>
            </a:fld>
            <a:endParaRPr lang="en-US" altLang="zh-CN" dirty="0"/>
          </a:p>
        </p:txBody>
      </p:sp>
      <p:sp>
        <p:nvSpPr>
          <p:cNvPr id="8" name="Text Placeholder 2">
            <a:extLst>
              <a:ext uri="{FF2B5EF4-FFF2-40B4-BE49-F238E27FC236}">
                <a16:creationId xmlns:a16="http://schemas.microsoft.com/office/drawing/2014/main" id="{E6D7A782-48A9-AE33-1438-480751556324}"/>
              </a:ext>
            </a:extLst>
          </p:cNvPr>
          <p:cNvSpPr txBox="1">
            <a:spLocks/>
          </p:cNvSpPr>
          <p:nvPr/>
        </p:nvSpPr>
        <p:spPr>
          <a:xfrm>
            <a:off x="332232" y="1545996"/>
            <a:ext cx="11205344" cy="430616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a:p>
            <a:r>
              <a:rPr lang="en-IN" dirty="0"/>
              <a:t>Merging can be performed in Three different ways:</a:t>
            </a:r>
          </a:p>
          <a:p>
            <a:endParaRPr lang="en-IN" dirty="0"/>
          </a:p>
          <a:p>
            <a:pPr marL="285750" indent="-285750">
              <a:buFont typeface="Wingdings" panose="05000000000000000000" pitchFamily="2" charset="2"/>
              <a:buChar char="Ø"/>
            </a:pPr>
            <a:r>
              <a:rPr lang="en-IN" dirty="0"/>
              <a:t>Weighted Hybrid: </a:t>
            </a:r>
            <a:r>
              <a:rPr lang="en-US" dirty="0"/>
              <a:t>We can assign weights to recommendations from each model and combine them. For instance, we might give a higher weight to collaborative filtering recommendations but include content-based recommendations to add diversity.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US" dirty="0"/>
              <a:t>Switching Hybrid: We can switch between models based on the user's profile or the item being recommended. For example, for new users, we might rely on content-based recommendations until enough data is collected for collaborative filtering.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Cascade Hybrid: we can use one model to filter and refine the recommendations generated by another model. For instance, content-based filtering can be used as a pre-filter to exclude irrelevant items before applying collaborative filtering. </a:t>
            </a:r>
          </a:p>
        </p:txBody>
      </p:sp>
    </p:spTree>
    <p:extLst>
      <p:ext uri="{BB962C8B-B14F-4D97-AF65-F5344CB8AC3E}">
        <p14:creationId xmlns:p14="http://schemas.microsoft.com/office/powerpoint/2010/main" val="214424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500"/>
                                        <p:tgtEl>
                                          <p:spTgt spid="8">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animEffect transition="in" filter="fade">
                                      <p:cBhvr>
                                        <p:cTn id="27"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A22B-4EC8-347A-C624-E68DC10569B7}"/>
              </a:ext>
            </a:extLst>
          </p:cNvPr>
          <p:cNvSpPr>
            <a:spLocks noGrp="1"/>
          </p:cNvSpPr>
          <p:nvPr>
            <p:ph type="title"/>
          </p:nvPr>
        </p:nvSpPr>
        <p:spPr>
          <a:xfrm>
            <a:off x="512064" y="441533"/>
            <a:ext cx="6291072" cy="878840"/>
          </a:xfrm>
        </p:spPr>
        <p:txBody>
          <a:bodyPr/>
          <a:lstStyle/>
          <a:p>
            <a:r>
              <a:rPr lang="en-IN" dirty="0"/>
              <a:t>Quick View of Dataset</a:t>
            </a:r>
          </a:p>
        </p:txBody>
      </p:sp>
      <p:sp>
        <p:nvSpPr>
          <p:cNvPr id="5" name="Footer Placeholder 4">
            <a:extLst>
              <a:ext uri="{FF2B5EF4-FFF2-40B4-BE49-F238E27FC236}">
                <a16:creationId xmlns:a16="http://schemas.microsoft.com/office/drawing/2014/main" id="{E8E819AF-C110-3351-63A7-E2E726AE6A79}"/>
              </a:ext>
            </a:extLst>
          </p:cNvPr>
          <p:cNvSpPr>
            <a:spLocks noGrp="1"/>
          </p:cNvSpPr>
          <p:nvPr>
            <p:ph type="ftr" sz="quarter" idx="52"/>
          </p:nvPr>
        </p:nvSpPr>
        <p:spPr>
          <a:xfrm>
            <a:off x="484632" y="6217921"/>
            <a:ext cx="4114800" cy="278784"/>
          </a:xfrm>
        </p:spPr>
        <p:txBody>
          <a:bodyPr/>
          <a:lstStyle/>
          <a:p>
            <a:r>
              <a:rPr lang="en-US" altLang="zh-CN" dirty="0"/>
              <a:t>Chronic Kidney Disease Prediction</a:t>
            </a:r>
            <a:endParaRPr lang="en-US" dirty="0"/>
          </a:p>
        </p:txBody>
      </p:sp>
      <p:sp>
        <p:nvSpPr>
          <p:cNvPr id="6" name="Slide Number Placeholder 5">
            <a:extLst>
              <a:ext uri="{FF2B5EF4-FFF2-40B4-BE49-F238E27FC236}">
                <a16:creationId xmlns:a16="http://schemas.microsoft.com/office/drawing/2014/main" id="{E6B2163F-6C32-4B8B-7070-E9C8325852D9}"/>
              </a:ext>
            </a:extLst>
          </p:cNvPr>
          <p:cNvSpPr>
            <a:spLocks noGrp="1"/>
          </p:cNvSpPr>
          <p:nvPr>
            <p:ph type="sldNum" sz="quarter" idx="53"/>
          </p:nvPr>
        </p:nvSpPr>
        <p:spPr>
          <a:xfrm>
            <a:off x="11194169" y="6217921"/>
            <a:ext cx="458592" cy="278784"/>
          </a:xfrm>
        </p:spPr>
        <p:txBody>
          <a:bodyPr/>
          <a:lstStyle/>
          <a:p>
            <a:fld id="{47FEACEE-25B4-4A2D-B147-27296E36371D}" type="slidenum">
              <a:rPr lang="en-US" altLang="zh-CN" smtClean="0"/>
              <a:pPr/>
              <a:t>14</a:t>
            </a:fld>
            <a:endParaRPr lang="en-US" altLang="zh-CN" dirty="0"/>
          </a:p>
        </p:txBody>
      </p:sp>
      <p:sp>
        <p:nvSpPr>
          <p:cNvPr id="8" name="Text Placeholder 2">
            <a:extLst>
              <a:ext uri="{FF2B5EF4-FFF2-40B4-BE49-F238E27FC236}">
                <a16:creationId xmlns:a16="http://schemas.microsoft.com/office/drawing/2014/main" id="{E6D7A782-48A9-AE33-1438-480751556324}"/>
              </a:ext>
            </a:extLst>
          </p:cNvPr>
          <p:cNvSpPr txBox="1">
            <a:spLocks/>
          </p:cNvSpPr>
          <p:nvPr/>
        </p:nvSpPr>
        <p:spPr>
          <a:xfrm>
            <a:off x="332232" y="1545996"/>
            <a:ext cx="11408664" cy="430616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pic>
        <p:nvPicPr>
          <p:cNvPr id="10" name="Picture 9">
            <a:extLst>
              <a:ext uri="{FF2B5EF4-FFF2-40B4-BE49-F238E27FC236}">
                <a16:creationId xmlns:a16="http://schemas.microsoft.com/office/drawing/2014/main" id="{5C5DEA05-49B2-58BF-AAAA-5D9FAA41C0D1}"/>
              </a:ext>
            </a:extLst>
          </p:cNvPr>
          <p:cNvPicPr>
            <a:picLocks noChangeAspect="1"/>
          </p:cNvPicPr>
          <p:nvPr/>
        </p:nvPicPr>
        <p:blipFill>
          <a:blip r:embed="rId2"/>
          <a:stretch>
            <a:fillRect/>
          </a:stretch>
        </p:blipFill>
        <p:spPr>
          <a:xfrm>
            <a:off x="512064" y="2004666"/>
            <a:ext cx="8769096" cy="2848668"/>
          </a:xfrm>
          <a:prstGeom prst="rect">
            <a:avLst/>
          </a:prstGeom>
        </p:spPr>
      </p:pic>
    </p:spTree>
    <p:extLst>
      <p:ext uri="{BB962C8B-B14F-4D97-AF65-F5344CB8AC3E}">
        <p14:creationId xmlns:p14="http://schemas.microsoft.com/office/powerpoint/2010/main" val="212052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A22B-4EC8-347A-C624-E68DC10569B7}"/>
              </a:ext>
            </a:extLst>
          </p:cNvPr>
          <p:cNvSpPr>
            <a:spLocks noGrp="1"/>
          </p:cNvSpPr>
          <p:nvPr>
            <p:ph type="title"/>
          </p:nvPr>
        </p:nvSpPr>
        <p:spPr>
          <a:xfrm>
            <a:off x="512064" y="441533"/>
            <a:ext cx="6291072" cy="878840"/>
          </a:xfrm>
        </p:spPr>
        <p:txBody>
          <a:bodyPr/>
          <a:lstStyle/>
          <a:p>
            <a:r>
              <a:rPr lang="en-IN" dirty="0"/>
              <a:t>Expected Result</a:t>
            </a:r>
          </a:p>
        </p:txBody>
      </p:sp>
      <p:sp>
        <p:nvSpPr>
          <p:cNvPr id="5" name="Footer Placeholder 4">
            <a:extLst>
              <a:ext uri="{FF2B5EF4-FFF2-40B4-BE49-F238E27FC236}">
                <a16:creationId xmlns:a16="http://schemas.microsoft.com/office/drawing/2014/main" id="{E8E819AF-C110-3351-63A7-E2E726AE6A79}"/>
              </a:ext>
            </a:extLst>
          </p:cNvPr>
          <p:cNvSpPr>
            <a:spLocks noGrp="1"/>
          </p:cNvSpPr>
          <p:nvPr>
            <p:ph type="ftr" sz="quarter" idx="52"/>
          </p:nvPr>
        </p:nvSpPr>
        <p:spPr>
          <a:xfrm>
            <a:off x="484632" y="6217921"/>
            <a:ext cx="4114800" cy="278784"/>
          </a:xfrm>
        </p:spPr>
        <p:txBody>
          <a:bodyPr/>
          <a:lstStyle/>
          <a:p>
            <a:r>
              <a:rPr lang="en-US" altLang="zh-CN" dirty="0"/>
              <a:t>Chronic Kidney Disease Prediction</a:t>
            </a:r>
            <a:endParaRPr lang="en-US" dirty="0"/>
          </a:p>
        </p:txBody>
      </p:sp>
      <p:sp>
        <p:nvSpPr>
          <p:cNvPr id="6" name="Slide Number Placeholder 5">
            <a:extLst>
              <a:ext uri="{FF2B5EF4-FFF2-40B4-BE49-F238E27FC236}">
                <a16:creationId xmlns:a16="http://schemas.microsoft.com/office/drawing/2014/main" id="{E6B2163F-6C32-4B8B-7070-E9C8325852D9}"/>
              </a:ext>
            </a:extLst>
          </p:cNvPr>
          <p:cNvSpPr>
            <a:spLocks noGrp="1"/>
          </p:cNvSpPr>
          <p:nvPr>
            <p:ph type="sldNum" sz="quarter" idx="53"/>
          </p:nvPr>
        </p:nvSpPr>
        <p:spPr>
          <a:xfrm>
            <a:off x="11194169" y="6217921"/>
            <a:ext cx="458592" cy="278784"/>
          </a:xfrm>
        </p:spPr>
        <p:txBody>
          <a:bodyPr/>
          <a:lstStyle/>
          <a:p>
            <a:fld id="{47FEACEE-25B4-4A2D-B147-27296E36371D}" type="slidenum">
              <a:rPr lang="en-US" altLang="zh-CN" smtClean="0"/>
              <a:pPr/>
              <a:t>15</a:t>
            </a:fld>
            <a:endParaRPr lang="en-US" altLang="zh-CN" dirty="0"/>
          </a:p>
        </p:txBody>
      </p:sp>
      <p:sp>
        <p:nvSpPr>
          <p:cNvPr id="8" name="Text Placeholder 2">
            <a:extLst>
              <a:ext uri="{FF2B5EF4-FFF2-40B4-BE49-F238E27FC236}">
                <a16:creationId xmlns:a16="http://schemas.microsoft.com/office/drawing/2014/main" id="{E6D7A782-48A9-AE33-1438-480751556324}"/>
              </a:ext>
            </a:extLst>
          </p:cNvPr>
          <p:cNvSpPr txBox="1">
            <a:spLocks/>
          </p:cNvSpPr>
          <p:nvPr/>
        </p:nvSpPr>
        <p:spPr>
          <a:xfrm>
            <a:off x="332232" y="1545996"/>
            <a:ext cx="11408664" cy="430616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 name="Title 1">
            <a:extLst>
              <a:ext uri="{FF2B5EF4-FFF2-40B4-BE49-F238E27FC236}">
                <a16:creationId xmlns:a16="http://schemas.microsoft.com/office/drawing/2014/main" id="{9F04BC71-545D-9B3C-227F-13AE2E85C964}"/>
              </a:ext>
            </a:extLst>
          </p:cNvPr>
          <p:cNvSpPr txBox="1">
            <a:spLocks/>
          </p:cNvSpPr>
          <p:nvPr/>
        </p:nvSpPr>
        <p:spPr>
          <a:xfrm>
            <a:off x="512064" y="1545996"/>
            <a:ext cx="9089136" cy="39135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r>
              <a:rPr lang="en-US" sz="1800" kern="100" dirty="0">
                <a:latin typeface="Calibri" panose="020F0502020204030204" pitchFamily="34" charset="0"/>
                <a:ea typeface="Calibri" panose="020F0502020204030204" pitchFamily="34" charset="0"/>
                <a:cs typeface="Times New Roman" panose="02020603050405020304" pitchFamily="18" charset="0"/>
              </a:rPr>
              <a:t>Primary goals of the Book Recommendation System:</a:t>
            </a:r>
            <a:endParaRPr lang="en-US" sz="1800" b="0"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b="0" kern="100" dirty="0">
                <a:latin typeface="Calibri" panose="020F0502020204030204" pitchFamily="34" charset="0"/>
                <a:ea typeface="Calibri" panose="020F0502020204030204" pitchFamily="34" charset="0"/>
                <a:cs typeface="Times New Roman" panose="02020603050405020304" pitchFamily="18" charset="0"/>
              </a:rPr>
              <a:t>Delivering proficient book recommendations to buyers.</a:t>
            </a:r>
          </a:p>
          <a:p>
            <a:pPr marL="285750" indent="-285750">
              <a:buFont typeface="Arial" panose="020B0604020202020204" pitchFamily="34" charset="0"/>
              <a:buChar char="•"/>
            </a:pPr>
            <a:r>
              <a:rPr lang="en-US" sz="1800" b="0" kern="100" dirty="0">
                <a:latin typeface="Calibri" panose="020F0502020204030204" pitchFamily="34" charset="0"/>
                <a:ea typeface="Calibri" panose="020F0502020204030204" pitchFamily="34" charset="0"/>
                <a:cs typeface="Times New Roman" panose="02020603050405020304" pitchFamily="18" charset="0"/>
              </a:rPr>
              <a:t>Utilizing the proposed Hybrid filtering approach for improved accuracy.</a:t>
            </a:r>
          </a:p>
          <a:p>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dirty="0">
                <a:latin typeface="Calibri" panose="020F0502020204030204" pitchFamily="34" charset="0"/>
                <a:ea typeface="Calibri" panose="020F0502020204030204" pitchFamily="34" charset="0"/>
                <a:cs typeface="Times New Roman" panose="02020603050405020304" pitchFamily="18" charset="0"/>
              </a:rPr>
              <a:t>Additional objectives:</a:t>
            </a:r>
          </a:p>
          <a:p>
            <a:pPr marL="285750" indent="-285750">
              <a:buFont typeface="Arial" panose="020B0604020202020204" pitchFamily="34" charset="0"/>
              <a:buChar char="•"/>
            </a:pPr>
            <a:r>
              <a:rPr lang="en-US" sz="1800" b="0" kern="100" dirty="0">
                <a:latin typeface="Calibri" panose="020F0502020204030204" pitchFamily="34" charset="0"/>
                <a:ea typeface="Calibri" panose="020F0502020204030204" pitchFamily="34" charset="0"/>
                <a:cs typeface="Times New Roman" panose="02020603050405020304" pitchFamily="18" charset="0"/>
              </a:rPr>
              <a:t>Assessing the quality of a book's content through collaborative filtering.</a:t>
            </a:r>
          </a:p>
          <a:p>
            <a:pPr marL="285750" indent="-285750">
              <a:buFont typeface="Arial" panose="020B0604020202020204" pitchFamily="34" charset="0"/>
              <a:buChar char="•"/>
            </a:pPr>
            <a:r>
              <a:rPr lang="en-US" sz="1800" b="0" kern="100" dirty="0">
                <a:latin typeface="Calibri" panose="020F0502020204030204" pitchFamily="34" charset="0"/>
                <a:ea typeface="Calibri" panose="020F0502020204030204" pitchFamily="34" charset="0"/>
                <a:cs typeface="Times New Roman" panose="02020603050405020304" pitchFamily="18" charset="0"/>
              </a:rPr>
              <a:t>Incorporating user opinions and ratings as feedback for enhanced recommendations.</a:t>
            </a:r>
          </a:p>
          <a:p>
            <a:endParaRPr lang="en-US" sz="1800" b="0" kern="100" dirty="0">
              <a:latin typeface="Calibri" panose="020F0502020204030204" pitchFamily="34" charset="0"/>
              <a:ea typeface="Calibri" panose="020F0502020204030204" pitchFamily="34" charset="0"/>
              <a:cs typeface="Times New Roman" panose="02020603050405020304" pitchFamily="18" charset="0"/>
            </a:endParaRPr>
          </a:p>
          <a:p>
            <a:r>
              <a:rPr lang="en-US" sz="1800" kern="100" dirty="0">
                <a:latin typeface="Calibri" panose="020F0502020204030204" pitchFamily="34" charset="0"/>
                <a:ea typeface="Calibri" panose="020F0502020204030204" pitchFamily="34" charset="0"/>
                <a:cs typeface="Times New Roman" panose="02020603050405020304" pitchFamily="18" charset="0"/>
              </a:rPr>
              <a:t>Fundamental outcome of the proposed work:</a:t>
            </a:r>
          </a:p>
          <a:p>
            <a:pPr marL="285750" indent="-285750">
              <a:buFont typeface="Arial" panose="020B0604020202020204" pitchFamily="34" charset="0"/>
              <a:buChar char="•"/>
            </a:pPr>
            <a:r>
              <a:rPr lang="en-US" sz="1800" b="0" kern="100" dirty="0">
                <a:latin typeface="Calibri" panose="020F0502020204030204" pitchFamily="34" charset="0"/>
                <a:ea typeface="Calibri" panose="020F0502020204030204" pitchFamily="34" charset="0"/>
                <a:cs typeface="Times New Roman" panose="02020603050405020304" pitchFamily="18" charset="0"/>
              </a:rPr>
              <a:t>Ability to recommend books tailored to the buyer's interests.</a:t>
            </a:r>
          </a:p>
          <a:p>
            <a:pPr marL="285750" indent="-285750">
              <a:buFont typeface="Arial" panose="020B0604020202020204" pitchFamily="34" charset="0"/>
              <a:buChar char="•"/>
            </a:pPr>
            <a:r>
              <a:rPr lang="en-US" sz="1800" b="0" kern="100" dirty="0">
                <a:latin typeface="Calibri" panose="020F0502020204030204" pitchFamily="34" charset="0"/>
                <a:ea typeface="Calibri" panose="020F0502020204030204" pitchFamily="34" charset="0"/>
                <a:cs typeface="Times New Roman" panose="02020603050405020304" pitchFamily="18" charset="0"/>
              </a:rPr>
              <a:t>Ultimately boosting productivity and credibility of the Book Recommendation System.</a:t>
            </a:r>
          </a:p>
          <a:p>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801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A22B-4EC8-347A-C624-E68DC10569B7}"/>
              </a:ext>
            </a:extLst>
          </p:cNvPr>
          <p:cNvSpPr>
            <a:spLocks noGrp="1"/>
          </p:cNvSpPr>
          <p:nvPr>
            <p:ph type="title"/>
          </p:nvPr>
        </p:nvSpPr>
        <p:spPr>
          <a:xfrm>
            <a:off x="512064" y="441533"/>
            <a:ext cx="6291072" cy="878840"/>
          </a:xfrm>
        </p:spPr>
        <p:txBody>
          <a:bodyPr/>
          <a:lstStyle/>
          <a:p>
            <a:r>
              <a:rPr lang="en-IN" dirty="0"/>
              <a:t>Conclusion</a:t>
            </a:r>
          </a:p>
        </p:txBody>
      </p:sp>
      <p:sp>
        <p:nvSpPr>
          <p:cNvPr id="5" name="Footer Placeholder 4">
            <a:extLst>
              <a:ext uri="{FF2B5EF4-FFF2-40B4-BE49-F238E27FC236}">
                <a16:creationId xmlns:a16="http://schemas.microsoft.com/office/drawing/2014/main" id="{E8E819AF-C110-3351-63A7-E2E726AE6A79}"/>
              </a:ext>
            </a:extLst>
          </p:cNvPr>
          <p:cNvSpPr>
            <a:spLocks noGrp="1"/>
          </p:cNvSpPr>
          <p:nvPr>
            <p:ph type="ftr" sz="quarter" idx="52"/>
          </p:nvPr>
        </p:nvSpPr>
        <p:spPr>
          <a:xfrm>
            <a:off x="484632" y="6217921"/>
            <a:ext cx="4114800" cy="278784"/>
          </a:xfrm>
        </p:spPr>
        <p:txBody>
          <a:bodyPr/>
          <a:lstStyle/>
          <a:p>
            <a:r>
              <a:rPr lang="en-US" altLang="zh-CN" dirty="0"/>
              <a:t>Chronic Kidney Disease Prediction</a:t>
            </a:r>
            <a:endParaRPr lang="en-US" dirty="0"/>
          </a:p>
        </p:txBody>
      </p:sp>
      <p:sp>
        <p:nvSpPr>
          <p:cNvPr id="6" name="Slide Number Placeholder 5">
            <a:extLst>
              <a:ext uri="{FF2B5EF4-FFF2-40B4-BE49-F238E27FC236}">
                <a16:creationId xmlns:a16="http://schemas.microsoft.com/office/drawing/2014/main" id="{E6B2163F-6C32-4B8B-7070-E9C8325852D9}"/>
              </a:ext>
            </a:extLst>
          </p:cNvPr>
          <p:cNvSpPr>
            <a:spLocks noGrp="1"/>
          </p:cNvSpPr>
          <p:nvPr>
            <p:ph type="sldNum" sz="quarter" idx="53"/>
          </p:nvPr>
        </p:nvSpPr>
        <p:spPr>
          <a:xfrm>
            <a:off x="11194169" y="6217921"/>
            <a:ext cx="458592" cy="278784"/>
          </a:xfrm>
        </p:spPr>
        <p:txBody>
          <a:bodyPr/>
          <a:lstStyle/>
          <a:p>
            <a:fld id="{47FEACEE-25B4-4A2D-B147-27296E36371D}" type="slidenum">
              <a:rPr lang="en-US" altLang="zh-CN" smtClean="0"/>
              <a:pPr/>
              <a:t>16</a:t>
            </a:fld>
            <a:endParaRPr lang="en-US" altLang="zh-CN" dirty="0"/>
          </a:p>
        </p:txBody>
      </p:sp>
      <p:sp>
        <p:nvSpPr>
          <p:cNvPr id="8" name="Text Placeholder 2">
            <a:extLst>
              <a:ext uri="{FF2B5EF4-FFF2-40B4-BE49-F238E27FC236}">
                <a16:creationId xmlns:a16="http://schemas.microsoft.com/office/drawing/2014/main" id="{E6D7A782-48A9-AE33-1438-480751556324}"/>
              </a:ext>
            </a:extLst>
          </p:cNvPr>
          <p:cNvSpPr txBox="1">
            <a:spLocks/>
          </p:cNvSpPr>
          <p:nvPr/>
        </p:nvSpPr>
        <p:spPr>
          <a:xfrm>
            <a:off x="332232" y="1545996"/>
            <a:ext cx="11408664" cy="430616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 name="Title 1">
            <a:extLst>
              <a:ext uri="{FF2B5EF4-FFF2-40B4-BE49-F238E27FC236}">
                <a16:creationId xmlns:a16="http://schemas.microsoft.com/office/drawing/2014/main" id="{9F04BC71-545D-9B3C-227F-13AE2E85C964}"/>
              </a:ext>
            </a:extLst>
          </p:cNvPr>
          <p:cNvSpPr txBox="1">
            <a:spLocks/>
          </p:cNvSpPr>
          <p:nvPr/>
        </p:nvSpPr>
        <p:spPr>
          <a:xfrm>
            <a:off x="512064" y="1686134"/>
            <a:ext cx="8028432" cy="28053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a:lnSpc>
                <a:spcPct val="150000"/>
              </a:lnSpc>
              <a:tabLst>
                <a:tab pos="2750820" algn="l"/>
              </a:tabLst>
            </a:pPr>
            <a:r>
              <a:rPr lang="en-US" sz="1800" b="0" kern="100" dirty="0">
                <a:effectLst/>
                <a:latin typeface="Arial" panose="020B0604020202020204" pitchFamily="34" charset="0"/>
                <a:ea typeface="Calibri" panose="020F0502020204030204" pitchFamily="34" charset="0"/>
                <a:cs typeface="Times New Roman" panose="02020603050405020304" pitchFamily="18" charset="0"/>
              </a:rPr>
              <a:t>There are millions of books in the entire world wide and people need some instructions to find the appropriate book. Making decision and scrolling for the right book from millions of books can be hard and a complete waste of time. To compete and keep up in the market, some viewers may just rate the book in unbiased form. The use of such overstated descriptions is misleading the viewers to unpromising products or books</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7384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A22B-4EC8-347A-C624-E68DC10569B7}"/>
              </a:ext>
            </a:extLst>
          </p:cNvPr>
          <p:cNvSpPr>
            <a:spLocks noGrp="1"/>
          </p:cNvSpPr>
          <p:nvPr>
            <p:ph type="title"/>
          </p:nvPr>
        </p:nvSpPr>
        <p:spPr>
          <a:xfrm>
            <a:off x="484632" y="274955"/>
            <a:ext cx="9017956" cy="5942965"/>
          </a:xfrm>
        </p:spPr>
        <p:txBody>
          <a:bodyPr/>
          <a:lstStyle/>
          <a:p>
            <a:pPr>
              <a:lnSpc>
                <a:spcPct val="150000"/>
              </a:lnSpc>
              <a:tabLst>
                <a:tab pos="2750820" algn="l"/>
              </a:tabLst>
            </a:pPr>
            <a:r>
              <a:rPr lang="en-IN" sz="1600" b="1" kern="100" dirty="0">
                <a:effectLst/>
                <a:latin typeface="Arial" panose="020B0604020202020204" pitchFamily="34" charset="0"/>
                <a:ea typeface="Calibri" panose="020F0502020204030204" pitchFamily="34" charset="0"/>
                <a:cs typeface="Times New Roman" panose="02020603050405020304" pitchFamily="18" charset="0"/>
              </a:rPr>
              <a:t>Reference Paper</a:t>
            </a:r>
            <a:r>
              <a:rPr lang="en-IN" sz="1600" kern="100" dirty="0">
                <a:effectLst/>
                <a:latin typeface="Arial" panose="020B0604020202020204" pitchFamily="34" charset="0"/>
                <a:ea typeface="Calibri" panose="020F0502020204030204" pitchFamily="34" charset="0"/>
                <a:cs typeface="Times New Roman" panose="02020603050405020304" pitchFamily="18" charset="0"/>
              </a:rPr>
              <a:t>: </a:t>
            </a:r>
            <a:br>
              <a:rPr lang="en-IN" sz="16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600" kern="100" dirty="0">
                <a:effectLst/>
                <a:latin typeface="Calibri" panose="020F0502020204030204" pitchFamily="34" charset="0"/>
                <a:ea typeface="Calibri" panose="020F0502020204030204" pitchFamily="34" charset="0"/>
                <a:cs typeface="Times New Roman" panose="02020603050405020304" pitchFamily="18" charset="0"/>
              </a:rPr>
            </a:br>
            <a:r>
              <a:rPr lang="en-IN" sz="1500" b="0" kern="100" dirty="0">
                <a:effectLst/>
                <a:latin typeface="Calibri" panose="020F0502020204030204" pitchFamily="34" charset="0"/>
                <a:ea typeface="Calibri" panose="020F0502020204030204" pitchFamily="34" charset="0"/>
                <a:cs typeface="Times New Roman" panose="02020603050405020304" pitchFamily="18" charset="0"/>
              </a:rPr>
              <a:t>[1]</a:t>
            </a:r>
            <a:r>
              <a:rPr lang="en-IN" sz="15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500" b="0" kern="100" dirty="0">
                <a:effectLst/>
                <a:latin typeface="Calibri" panose="020F0502020204030204" pitchFamily="34" charset="0"/>
                <a:ea typeface="Calibri" panose="020F0502020204030204" pitchFamily="34" charset="0"/>
                <a:cs typeface="Times New Roman" panose="02020603050405020304" pitchFamily="18" charset="0"/>
              </a:rPr>
              <a:t>Ashish </a:t>
            </a:r>
            <a:r>
              <a:rPr lang="en-IN" sz="1500" b="0" kern="100" dirty="0" err="1">
                <a:effectLst/>
                <a:latin typeface="Calibri" panose="020F0502020204030204" pitchFamily="34" charset="0"/>
                <a:ea typeface="Calibri" panose="020F0502020204030204" pitchFamily="34" charset="0"/>
                <a:cs typeface="Times New Roman" panose="02020603050405020304" pitchFamily="18" charset="0"/>
              </a:rPr>
              <a:t>Fatarphekar</a:t>
            </a:r>
            <a:r>
              <a:rPr lang="en-IN" sz="1500" b="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500" b="0" kern="100" dirty="0" err="1">
                <a:effectLst/>
                <a:latin typeface="Calibri" panose="020F0502020204030204" pitchFamily="34" charset="0"/>
                <a:ea typeface="Calibri" panose="020F0502020204030204" pitchFamily="34" charset="0"/>
                <a:cs typeface="Times New Roman" panose="02020603050405020304" pitchFamily="18" charset="0"/>
              </a:rPr>
              <a:t>Tejas</a:t>
            </a:r>
            <a:r>
              <a:rPr lang="en-IN" sz="1500" b="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500" b="0" kern="100" dirty="0" err="1">
                <a:effectLst/>
                <a:latin typeface="Calibri" panose="020F0502020204030204" pitchFamily="34" charset="0"/>
                <a:ea typeface="Calibri" panose="020F0502020204030204" pitchFamily="34" charset="0"/>
                <a:cs typeface="Times New Roman" panose="02020603050405020304" pitchFamily="18" charset="0"/>
              </a:rPr>
              <a:t>Nashikkar</a:t>
            </a:r>
            <a:r>
              <a:rPr lang="en-IN" sz="1500" b="0" kern="100" dirty="0">
                <a:effectLst/>
                <a:latin typeface="Calibri" panose="020F0502020204030204" pitchFamily="34" charset="0"/>
                <a:ea typeface="Calibri" panose="020F0502020204030204" pitchFamily="34" charset="0"/>
                <a:cs typeface="Times New Roman" panose="02020603050405020304" pitchFamily="18" charset="0"/>
              </a:rPr>
              <a:t>, Vivek Patil, Gayatri Naik, “BOOK RECOMMENDATION SYSTEM BASED ON COMBINE FEATURES OF CONTENT BASED FILTERING, COLLABORATIVE FILTERING AND ASSOCIATION RULE MINING”, 2015, </a:t>
            </a:r>
            <a:r>
              <a:rPr lang="en-US" sz="1500" b="0" kern="100" dirty="0">
                <a:effectLst/>
                <a:latin typeface="Calibri" panose="020F0502020204030204" pitchFamily="34" charset="0"/>
                <a:ea typeface="Calibri" panose="020F0502020204030204" pitchFamily="34" charset="0"/>
                <a:cs typeface="Times New Roman" panose="02020603050405020304" pitchFamily="18" charset="0"/>
              </a:rPr>
              <a:t>Advance Research in Social science and </a:t>
            </a:r>
            <a:r>
              <a:rPr lang="en-US" sz="1500" b="0" kern="100" dirty="0" err="1">
                <a:effectLst/>
                <a:latin typeface="Calibri" panose="020F0502020204030204" pitchFamily="34" charset="0"/>
                <a:ea typeface="Calibri" panose="020F0502020204030204" pitchFamily="34" charset="0"/>
                <a:cs typeface="Times New Roman" panose="02020603050405020304" pitchFamily="18" charset="0"/>
              </a:rPr>
              <a:t>Humanties</a:t>
            </a:r>
            <a:r>
              <a:rPr lang="en-US" sz="1500" b="0" kern="100" dirty="0">
                <a:effectLst/>
                <a:latin typeface="Calibri" panose="020F0502020204030204" pitchFamily="34" charset="0"/>
                <a:ea typeface="Calibri" panose="020F0502020204030204" pitchFamily="34" charset="0"/>
                <a:cs typeface="Times New Roman" panose="02020603050405020304" pitchFamily="18" charset="0"/>
              </a:rPr>
              <a:t> (ISSN: 2208-2387)</a:t>
            </a:r>
            <a:br>
              <a:rPr lang="en-IN" sz="1500" b="0" kern="100" dirty="0">
                <a:effectLst/>
                <a:latin typeface="Calibri" panose="020F0502020204030204" pitchFamily="34" charset="0"/>
                <a:ea typeface="Calibri" panose="020F0502020204030204" pitchFamily="34" charset="0"/>
                <a:cs typeface="Times New Roman" panose="02020603050405020304" pitchFamily="18" charset="0"/>
              </a:rPr>
            </a:br>
            <a:br>
              <a:rPr lang="en-IN" sz="1500" b="0" kern="100" dirty="0">
                <a:effectLst/>
                <a:latin typeface="Calibri" panose="020F0502020204030204" pitchFamily="34" charset="0"/>
                <a:ea typeface="Calibri" panose="020F0502020204030204" pitchFamily="34" charset="0"/>
                <a:cs typeface="Times New Roman" panose="02020603050405020304" pitchFamily="18" charset="0"/>
              </a:rPr>
            </a:br>
            <a:r>
              <a:rPr lang="en-IN" sz="1500" b="0" kern="100" dirty="0">
                <a:effectLst/>
                <a:latin typeface="Calibri" panose="020F0502020204030204" pitchFamily="34" charset="0"/>
                <a:ea typeface="Calibri" panose="020F0502020204030204" pitchFamily="34" charset="0"/>
                <a:cs typeface="Times New Roman" panose="02020603050405020304" pitchFamily="18" charset="0"/>
              </a:rPr>
              <a:t>[2] Ms. </a:t>
            </a:r>
            <a:r>
              <a:rPr lang="en-IN" sz="1500" b="0" kern="100" dirty="0" err="1">
                <a:effectLst/>
                <a:latin typeface="Calibri" panose="020F0502020204030204" pitchFamily="34" charset="0"/>
                <a:ea typeface="Calibri" panose="020F0502020204030204" pitchFamily="34" charset="0"/>
                <a:cs typeface="Times New Roman" panose="02020603050405020304" pitchFamily="18" charset="0"/>
              </a:rPr>
              <a:t>Praveena</a:t>
            </a:r>
            <a:r>
              <a:rPr lang="en-IN" sz="1500" b="0" kern="100" dirty="0">
                <a:effectLst/>
                <a:latin typeface="Calibri" panose="020F0502020204030204" pitchFamily="34" charset="0"/>
                <a:ea typeface="Calibri" panose="020F0502020204030204" pitchFamily="34" charset="0"/>
                <a:cs typeface="Times New Roman" panose="02020603050405020304" pitchFamily="18" charset="0"/>
              </a:rPr>
              <a:t> Mathew, Ms. </a:t>
            </a:r>
            <a:r>
              <a:rPr lang="en-IN" sz="1500" b="0" kern="100" dirty="0" err="1">
                <a:effectLst/>
                <a:latin typeface="Calibri" panose="020F0502020204030204" pitchFamily="34" charset="0"/>
                <a:ea typeface="Calibri" panose="020F0502020204030204" pitchFamily="34" charset="0"/>
                <a:cs typeface="Times New Roman" panose="02020603050405020304" pitchFamily="18" charset="0"/>
              </a:rPr>
              <a:t>Bincy</a:t>
            </a:r>
            <a:r>
              <a:rPr lang="en-IN" sz="1500" b="0" kern="100" dirty="0">
                <a:effectLst/>
                <a:latin typeface="Calibri" panose="020F0502020204030204" pitchFamily="34" charset="0"/>
                <a:ea typeface="Calibri" panose="020F0502020204030204" pitchFamily="34" charset="0"/>
                <a:cs typeface="Times New Roman" panose="02020603050405020304" pitchFamily="18" charset="0"/>
              </a:rPr>
              <a:t> Kuriakose, </a:t>
            </a:r>
            <a:r>
              <a:rPr lang="en-IN" sz="1500" b="0" kern="100" dirty="0" err="1">
                <a:effectLst/>
                <a:latin typeface="Calibri" panose="020F0502020204030204" pitchFamily="34" charset="0"/>
                <a:ea typeface="Calibri" panose="020F0502020204030204" pitchFamily="34" charset="0"/>
                <a:cs typeface="Times New Roman" panose="02020603050405020304" pitchFamily="18" charset="0"/>
              </a:rPr>
              <a:t>Mr.Vinayak</a:t>
            </a:r>
            <a:r>
              <a:rPr lang="en-IN" sz="1500" b="0" kern="100" dirty="0">
                <a:effectLst/>
                <a:latin typeface="Calibri" panose="020F0502020204030204" pitchFamily="34" charset="0"/>
                <a:ea typeface="Calibri" panose="020F0502020204030204" pitchFamily="34" charset="0"/>
                <a:cs typeface="Times New Roman" panose="02020603050405020304" pitchFamily="18" charset="0"/>
              </a:rPr>
              <a:t> Hegde, “Book Recommendation System through Content Based and Collaborative Filtering Method”, 2016, Department of Computer Science</a:t>
            </a:r>
            <a:br>
              <a:rPr lang="en-IN" sz="1500" b="0" kern="100" dirty="0">
                <a:effectLst/>
                <a:latin typeface="Calibri" panose="020F0502020204030204" pitchFamily="34" charset="0"/>
                <a:ea typeface="Calibri" panose="020F0502020204030204" pitchFamily="34" charset="0"/>
                <a:cs typeface="Times New Roman" panose="02020603050405020304" pitchFamily="18" charset="0"/>
              </a:rPr>
            </a:br>
            <a:r>
              <a:rPr lang="en-IN" sz="1500" b="0" kern="100" dirty="0">
                <a:effectLst/>
                <a:latin typeface="Calibri" panose="020F0502020204030204" pitchFamily="34" charset="0"/>
                <a:ea typeface="Calibri" panose="020F0502020204030204" pitchFamily="34" charset="0"/>
                <a:cs typeface="Times New Roman" panose="02020603050405020304" pitchFamily="18" charset="0"/>
              </a:rPr>
              <a:t>Amrita Vishwa Vidyapeetham Mysuru Campus Mysuru, Karnataka, India</a:t>
            </a:r>
            <a:br>
              <a:rPr lang="en-IN" sz="1500" b="0" kern="100" dirty="0">
                <a:effectLst/>
                <a:latin typeface="Calibri" panose="020F0502020204030204" pitchFamily="34" charset="0"/>
                <a:ea typeface="Calibri" panose="020F0502020204030204" pitchFamily="34" charset="0"/>
                <a:cs typeface="Times New Roman" panose="02020603050405020304" pitchFamily="18" charset="0"/>
              </a:rPr>
            </a:br>
            <a:br>
              <a:rPr lang="en-IN" sz="1500" b="0" kern="100" dirty="0">
                <a:effectLst/>
                <a:latin typeface="Calibri" panose="020F0502020204030204" pitchFamily="34" charset="0"/>
                <a:ea typeface="Calibri" panose="020F0502020204030204" pitchFamily="34" charset="0"/>
                <a:cs typeface="Times New Roman" panose="02020603050405020304" pitchFamily="18" charset="0"/>
              </a:rPr>
            </a:br>
            <a:r>
              <a:rPr lang="en-IN" sz="1500" b="0" kern="100" dirty="0">
                <a:effectLst/>
                <a:latin typeface="Calibri" panose="020F0502020204030204" pitchFamily="34" charset="0"/>
                <a:ea typeface="Calibri" panose="020F0502020204030204" pitchFamily="34" charset="0"/>
                <a:cs typeface="Times New Roman" panose="02020603050405020304" pitchFamily="18" charset="0"/>
              </a:rPr>
              <a:t>[3] Madhuri </a:t>
            </a:r>
            <a:r>
              <a:rPr lang="en-IN" sz="1500" b="0" kern="100" dirty="0" err="1">
                <a:effectLst/>
                <a:latin typeface="Calibri" panose="020F0502020204030204" pitchFamily="34" charset="0"/>
                <a:ea typeface="Calibri" panose="020F0502020204030204" pitchFamily="34" charset="0"/>
                <a:cs typeface="Times New Roman" panose="02020603050405020304" pitchFamily="18" charset="0"/>
              </a:rPr>
              <a:t>Kommineni</a:t>
            </a:r>
            <a:r>
              <a:rPr lang="en-IN" sz="1500" b="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500" b="0" kern="100" dirty="0" err="1">
                <a:effectLst/>
                <a:latin typeface="Calibri" panose="020F0502020204030204" pitchFamily="34" charset="0"/>
                <a:ea typeface="Calibri" panose="020F0502020204030204" pitchFamily="34" charset="0"/>
                <a:cs typeface="Times New Roman" panose="02020603050405020304" pitchFamily="18" charset="0"/>
              </a:rPr>
              <a:t>P.Alekhya</a:t>
            </a:r>
            <a:r>
              <a:rPr lang="en-IN" sz="1500" b="0" kern="100" dirty="0">
                <a:effectLst/>
                <a:latin typeface="Calibri" panose="020F0502020204030204" pitchFamily="34" charset="0"/>
                <a:ea typeface="Calibri" panose="020F0502020204030204" pitchFamily="34" charset="0"/>
                <a:cs typeface="Times New Roman" panose="02020603050405020304" pitchFamily="18" charset="0"/>
              </a:rPr>
              <a:t>, T. Mohana </a:t>
            </a:r>
            <a:r>
              <a:rPr lang="en-IN" sz="1500" b="0" kern="100" dirty="0" err="1">
                <a:effectLst/>
                <a:latin typeface="Calibri" panose="020F0502020204030204" pitchFamily="34" charset="0"/>
                <a:ea typeface="Calibri" panose="020F0502020204030204" pitchFamily="34" charset="0"/>
                <a:cs typeface="Times New Roman" panose="02020603050405020304" pitchFamily="18" charset="0"/>
              </a:rPr>
              <a:t>Vyshnavi</a:t>
            </a:r>
            <a:r>
              <a:rPr lang="en-IN" sz="1500" b="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500" b="0" kern="100" dirty="0" err="1">
                <a:effectLst/>
                <a:latin typeface="Calibri" panose="020F0502020204030204" pitchFamily="34" charset="0"/>
                <a:ea typeface="Calibri" panose="020F0502020204030204" pitchFamily="34" charset="0"/>
                <a:cs typeface="Times New Roman" panose="02020603050405020304" pitchFamily="18" charset="0"/>
              </a:rPr>
              <a:t>V.Aparna</a:t>
            </a:r>
            <a:r>
              <a:rPr lang="en-IN" sz="1500" b="0" kern="100" dirty="0">
                <a:effectLst/>
                <a:latin typeface="Calibri" panose="020F0502020204030204" pitchFamily="34" charset="0"/>
                <a:ea typeface="Calibri" panose="020F0502020204030204" pitchFamily="34" charset="0"/>
                <a:cs typeface="Times New Roman" panose="02020603050405020304" pitchFamily="18" charset="0"/>
              </a:rPr>
              <a:t>, K Swetha, V Mounika, “Machine Learning based Efficient Recommendation System for Book Selection using User based Collaborative Filtering Algorithm”, 2020</a:t>
            </a:r>
            <a:br>
              <a:rPr lang="en-IN" sz="1500" b="0" kern="100" dirty="0">
                <a:effectLst/>
                <a:latin typeface="Calibri" panose="020F0502020204030204" pitchFamily="34" charset="0"/>
                <a:ea typeface="Calibri" panose="020F0502020204030204" pitchFamily="34" charset="0"/>
                <a:cs typeface="Times New Roman" panose="02020603050405020304" pitchFamily="18" charset="0"/>
              </a:rPr>
            </a:br>
            <a:br>
              <a:rPr lang="en-IN" sz="1500" b="0" kern="100" dirty="0">
                <a:effectLst/>
                <a:latin typeface="Calibri" panose="020F0502020204030204" pitchFamily="34" charset="0"/>
                <a:ea typeface="Calibri" panose="020F0502020204030204" pitchFamily="34" charset="0"/>
                <a:cs typeface="Times New Roman" panose="02020603050405020304" pitchFamily="18" charset="0"/>
              </a:rPr>
            </a:br>
            <a:r>
              <a:rPr lang="en-IN" sz="1500" b="0" kern="100" dirty="0">
                <a:effectLst/>
                <a:latin typeface="Calibri" panose="020F0502020204030204" pitchFamily="34" charset="0"/>
                <a:ea typeface="Calibri" panose="020F0502020204030204" pitchFamily="34" charset="0"/>
                <a:cs typeface="Times New Roman" panose="02020603050405020304" pitchFamily="18" charset="0"/>
              </a:rPr>
              <a:t>[4] </a:t>
            </a:r>
            <a:r>
              <a:rPr lang="en-IN" sz="1500" b="0" kern="100" dirty="0" err="1">
                <a:effectLst/>
                <a:latin typeface="Calibri" panose="020F0502020204030204" pitchFamily="34" charset="0"/>
                <a:ea typeface="Calibri" panose="020F0502020204030204" pitchFamily="34" charset="0"/>
                <a:cs typeface="Times New Roman" panose="02020603050405020304" pitchFamily="18" charset="0"/>
              </a:rPr>
              <a:t>Ashlesha</a:t>
            </a:r>
            <a:r>
              <a:rPr lang="en-IN" sz="1500" b="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500" b="0" kern="100" dirty="0" err="1">
                <a:effectLst/>
                <a:latin typeface="Calibri" panose="020F0502020204030204" pitchFamily="34" charset="0"/>
                <a:ea typeface="Calibri" panose="020F0502020204030204" pitchFamily="34" charset="0"/>
                <a:cs typeface="Times New Roman" panose="02020603050405020304" pitchFamily="18" charset="0"/>
              </a:rPr>
              <a:t>Bachhav</a:t>
            </a:r>
            <a:r>
              <a:rPr lang="en-IN" sz="1500" b="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500" b="0" kern="100" dirty="0" err="1">
                <a:effectLst/>
                <a:latin typeface="Calibri" panose="020F0502020204030204" pitchFamily="34" charset="0"/>
                <a:ea typeface="Calibri" panose="020F0502020204030204" pitchFamily="34" charset="0"/>
                <a:cs typeface="Times New Roman" panose="02020603050405020304" pitchFamily="18" charset="0"/>
              </a:rPr>
              <a:t>Apeksha</a:t>
            </a:r>
            <a:r>
              <a:rPr lang="en-IN" sz="1500" b="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500" b="0" kern="100" dirty="0" err="1">
                <a:effectLst/>
                <a:latin typeface="Calibri" panose="020F0502020204030204" pitchFamily="34" charset="0"/>
                <a:ea typeface="Calibri" panose="020F0502020204030204" pitchFamily="34" charset="0"/>
                <a:cs typeface="Times New Roman" panose="02020603050405020304" pitchFamily="18" charset="0"/>
              </a:rPr>
              <a:t>Ukirade</a:t>
            </a:r>
            <a:r>
              <a:rPr lang="en-IN" sz="1500" b="0" kern="100" dirty="0">
                <a:effectLst/>
                <a:latin typeface="Calibri" panose="020F0502020204030204" pitchFamily="34" charset="0"/>
                <a:ea typeface="Calibri" panose="020F0502020204030204" pitchFamily="34" charset="0"/>
                <a:cs typeface="Times New Roman" panose="02020603050405020304" pitchFamily="18" charset="0"/>
              </a:rPr>
              <a:t>, Nilesh Patil, Manish </a:t>
            </a:r>
            <a:r>
              <a:rPr lang="en-IN" sz="1500" b="0" kern="100" dirty="0" err="1">
                <a:effectLst/>
                <a:latin typeface="Calibri" panose="020F0502020204030204" pitchFamily="34" charset="0"/>
                <a:ea typeface="Calibri" panose="020F0502020204030204" pitchFamily="34" charset="0"/>
                <a:cs typeface="Times New Roman" panose="02020603050405020304" pitchFamily="18" charset="0"/>
              </a:rPr>
              <a:t>Saswadkar</a:t>
            </a:r>
            <a:r>
              <a:rPr lang="en-IN" sz="1500" b="0" kern="100" dirty="0">
                <a:effectLst/>
                <a:latin typeface="Calibri" panose="020F0502020204030204" pitchFamily="34" charset="0"/>
                <a:ea typeface="Calibri" panose="020F0502020204030204" pitchFamily="34" charset="0"/>
                <a:cs typeface="Times New Roman" panose="02020603050405020304" pitchFamily="18" charset="0"/>
              </a:rPr>
              <a:t>, Prof. Nitin </a:t>
            </a:r>
            <a:r>
              <a:rPr lang="en-IN" sz="1500" b="0" kern="100" dirty="0" err="1">
                <a:effectLst/>
                <a:latin typeface="Calibri" panose="020F0502020204030204" pitchFamily="34" charset="0"/>
                <a:ea typeface="Calibri" panose="020F0502020204030204" pitchFamily="34" charset="0"/>
                <a:cs typeface="Times New Roman" panose="02020603050405020304" pitchFamily="18" charset="0"/>
              </a:rPr>
              <a:t>Shivale</a:t>
            </a:r>
            <a:r>
              <a:rPr lang="en-IN" sz="1500" b="0" kern="100" dirty="0">
                <a:effectLst/>
                <a:latin typeface="Calibri" panose="020F0502020204030204" pitchFamily="34" charset="0"/>
                <a:ea typeface="Calibri" panose="020F0502020204030204" pitchFamily="34" charset="0"/>
                <a:cs typeface="Times New Roman" panose="02020603050405020304" pitchFamily="18" charset="0"/>
              </a:rPr>
              <a:t>, “Book Recommendation System using Machine learning and Collaborative Filtering”, 2022, IJARSCT</a:t>
            </a:r>
          </a:p>
        </p:txBody>
      </p:sp>
      <p:sp>
        <p:nvSpPr>
          <p:cNvPr id="5" name="Footer Placeholder 4">
            <a:extLst>
              <a:ext uri="{FF2B5EF4-FFF2-40B4-BE49-F238E27FC236}">
                <a16:creationId xmlns:a16="http://schemas.microsoft.com/office/drawing/2014/main" id="{E8E819AF-C110-3351-63A7-E2E726AE6A79}"/>
              </a:ext>
            </a:extLst>
          </p:cNvPr>
          <p:cNvSpPr>
            <a:spLocks noGrp="1"/>
          </p:cNvSpPr>
          <p:nvPr>
            <p:ph type="ftr" sz="quarter" idx="52"/>
          </p:nvPr>
        </p:nvSpPr>
        <p:spPr/>
        <p:txBody>
          <a:bodyPr/>
          <a:lstStyle/>
          <a:p>
            <a:r>
              <a:rPr lang="en-US" altLang="zh-CN" dirty="0"/>
              <a:t>Chronic Kidney Disease Prediction</a:t>
            </a:r>
            <a:endParaRPr lang="en-US" dirty="0"/>
          </a:p>
        </p:txBody>
      </p:sp>
      <p:sp>
        <p:nvSpPr>
          <p:cNvPr id="6" name="Slide Number Placeholder 5">
            <a:extLst>
              <a:ext uri="{FF2B5EF4-FFF2-40B4-BE49-F238E27FC236}">
                <a16:creationId xmlns:a16="http://schemas.microsoft.com/office/drawing/2014/main" id="{E6B2163F-6C32-4B8B-7070-E9C8325852D9}"/>
              </a:ext>
            </a:extLst>
          </p:cNvPr>
          <p:cNvSpPr>
            <a:spLocks noGrp="1"/>
          </p:cNvSpPr>
          <p:nvPr>
            <p:ph type="sldNum" sz="quarter" idx="53"/>
          </p:nvPr>
        </p:nvSpPr>
        <p:spPr/>
        <p:txBody>
          <a:bodyPr/>
          <a:lstStyle/>
          <a:p>
            <a:fld id="{47FEACEE-25B4-4A2D-B147-27296E36371D}" type="slidenum">
              <a:rPr lang="en-US" altLang="zh-CN" smtClean="0"/>
              <a:pPr/>
              <a:t>17</a:t>
            </a:fld>
            <a:endParaRPr lang="en-US" altLang="zh-CN" dirty="0"/>
          </a:p>
        </p:txBody>
      </p:sp>
    </p:spTree>
    <p:extLst>
      <p:ext uri="{BB962C8B-B14F-4D97-AF65-F5344CB8AC3E}">
        <p14:creationId xmlns:p14="http://schemas.microsoft.com/office/powerpoint/2010/main" val="1339029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BB0D709-E53A-97F0-01C5-3DF1AD4AA391}"/>
              </a:ext>
            </a:extLst>
          </p:cNvPr>
          <p:cNvSpPr>
            <a:spLocks noGrp="1"/>
          </p:cNvSpPr>
          <p:nvPr>
            <p:ph type="title"/>
          </p:nvPr>
        </p:nvSpPr>
        <p:spPr/>
        <p:txBody>
          <a:bodyPr/>
          <a:lstStyle/>
          <a:p>
            <a:r>
              <a:rPr lang="en-IN" sz="5400" dirty="0"/>
              <a:t>Thank You</a:t>
            </a:r>
          </a:p>
        </p:txBody>
      </p:sp>
    </p:spTree>
    <p:extLst>
      <p:ext uri="{BB962C8B-B14F-4D97-AF65-F5344CB8AC3E}">
        <p14:creationId xmlns:p14="http://schemas.microsoft.com/office/powerpoint/2010/main" val="1052072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Related work	</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Literature Review</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Proposed System</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Conclusion</a:t>
            </a: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
        <p:nvSpPr>
          <p:cNvPr id="2" name="Footer Placeholder 3">
            <a:extLst>
              <a:ext uri="{FF2B5EF4-FFF2-40B4-BE49-F238E27FC236}">
                <a16:creationId xmlns:a16="http://schemas.microsoft.com/office/drawing/2014/main" id="{EC5C8CBC-9AC4-74B5-62A4-EAC3F0357BEA}"/>
              </a:ext>
            </a:extLst>
          </p:cNvPr>
          <p:cNvSpPr txBox="1">
            <a:spLocks/>
          </p:cNvSpPr>
          <p:nvPr/>
        </p:nvSpPr>
        <p:spPr>
          <a:xfrm>
            <a:off x="484632" y="6217920"/>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t>Book recommendation System</a:t>
            </a:r>
            <a:endParaRPr lang="en-US" sz="1200" dirty="0"/>
          </a:p>
        </p:txBody>
      </p:sp>
    </p:spTree>
    <p:extLst>
      <p:ext uri="{BB962C8B-B14F-4D97-AF65-F5344CB8AC3E}">
        <p14:creationId xmlns:p14="http://schemas.microsoft.com/office/powerpoint/2010/main" val="277553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fade">
                                      <p:cBhvr>
                                        <p:cTn id="17" dur="500"/>
                                        <p:tgtEl>
                                          <p:spTgt spid="1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xEl>
                                              <p:pRg st="0" end="0"/>
                                            </p:txEl>
                                          </p:spTgt>
                                        </p:tgtEl>
                                        <p:attrNameLst>
                                          <p:attrName>style.visibility</p:attrName>
                                        </p:attrNameLst>
                                      </p:cBhvr>
                                      <p:to>
                                        <p:strVal val="visible"/>
                                      </p:to>
                                    </p:set>
                                    <p:animEffect transition="in" filter="fade">
                                      <p:cBhvr>
                                        <p:cTn id="22" dur="500"/>
                                        <p:tgtEl>
                                          <p:spTgt spid="2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txEl>
                                              <p:pRg st="0" end="0"/>
                                            </p:txEl>
                                          </p:spTgt>
                                        </p:tgtEl>
                                        <p:attrNameLst>
                                          <p:attrName>style.visibility</p:attrName>
                                        </p:attrNameLst>
                                      </p:cBhvr>
                                      <p:to>
                                        <p:strVal val="visible"/>
                                      </p:to>
                                    </p:set>
                                    <p:animEffect transition="in" filter="fade">
                                      <p:cBhvr>
                                        <p:cTn id="27"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8" grpId="0" build="p"/>
      <p:bldP spid="22" grpId="0" build="p"/>
      <p:bldP spid="2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278568" y="638477"/>
            <a:ext cx="3561912" cy="893654"/>
          </a:xfrm>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2626185"/>
            <a:ext cx="4260180" cy="2050854"/>
          </a:xfrm>
        </p:spPr>
        <p:txBody>
          <a:bodyPr/>
          <a:lstStyle/>
          <a:p>
            <a:br>
              <a:rPr lang="en-US" dirty="0"/>
            </a:br>
            <a:endParaRPr lang="en-US" dirty="0"/>
          </a:p>
          <a:p>
            <a:endParaRPr lang="en-US" dirty="0"/>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p:txBody>
          <a:bodyPr/>
          <a:lstStyle/>
          <a:p>
            <a:r>
              <a:rPr lang="en-US" altLang="zh-CN" dirty="0"/>
              <a:t>Book Recommendation System</a:t>
            </a:r>
            <a:endParaRPr lang="en-US" dirty="0"/>
          </a:p>
        </p:txBody>
      </p:sp>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308907" y="320103"/>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sp>
        <p:nvSpPr>
          <p:cNvPr id="9" name="TextBox 8">
            <a:extLst>
              <a:ext uri="{FF2B5EF4-FFF2-40B4-BE49-F238E27FC236}">
                <a16:creationId xmlns:a16="http://schemas.microsoft.com/office/drawing/2014/main" id="{456CB3F7-C0DD-5A93-773F-80D99C1C9128}"/>
              </a:ext>
            </a:extLst>
          </p:cNvPr>
          <p:cNvSpPr txBox="1"/>
          <p:nvPr/>
        </p:nvSpPr>
        <p:spPr>
          <a:xfrm>
            <a:off x="278568" y="2462935"/>
            <a:ext cx="5696273" cy="3139321"/>
          </a:xfrm>
          <a:prstGeom prst="rect">
            <a:avLst/>
          </a:prstGeom>
        </p:spPr>
        <p:txBody>
          <a:bodyPr wrap="square" rtlCol="0">
            <a:spAutoFit/>
          </a:bodyPr>
          <a:lstStyle/>
          <a:p>
            <a:r>
              <a:rPr lang="en-IN" kern="100" dirty="0">
                <a:effectLst/>
                <a:latin typeface="Arial" panose="020B0604020202020204" pitchFamily="34" charset="0"/>
                <a:ea typeface="Calibri" panose="020F0502020204030204" pitchFamily="34" charset="0"/>
                <a:cs typeface="Times New Roman" panose="02020603050405020304" pitchFamily="18" charset="0"/>
              </a:rPr>
              <a:t>In the current era there are many libraries and book selling website present on the internet with many of them having their own recommendation system to recommend b</a:t>
            </a:r>
            <a:r>
              <a:rPr lang="en-IN" dirty="0">
                <a:effectLst/>
                <a:latin typeface="Arial" panose="020B0604020202020204" pitchFamily="34" charset="0"/>
                <a:ea typeface="Calibri" panose="020F0502020204030204" pitchFamily="34" charset="0"/>
              </a:rPr>
              <a:t>ooks to the buyers. And lots of information and recommendations are pushed to buyers, with most of them not relevant to the user. In this project we are trying to present a new approach of recommending books to the user. We have combined the features of Content filtering and Collaborative filtering produce efficient and effective recommendations</a:t>
            </a:r>
            <a:endParaRPr lang="en-IN" dirty="0">
              <a:solidFill>
                <a:prstClr val="white"/>
              </a:solidFill>
              <a:latin typeface="Posterama" panose="020B0504020200020000" pitchFamily="34" charset="0"/>
              <a:ea typeface="微软雅黑"/>
              <a:cs typeface="Posterama" panose="020B0504020200020000" pitchFamily="34" charset="0"/>
            </a:endParaRPr>
          </a:p>
        </p:txBody>
      </p:sp>
      <p:pic>
        <p:nvPicPr>
          <p:cNvPr id="14" name="Picture Placeholder 13">
            <a:extLst>
              <a:ext uri="{FF2B5EF4-FFF2-40B4-BE49-F238E27FC236}">
                <a16:creationId xmlns:a16="http://schemas.microsoft.com/office/drawing/2014/main" id="{5C9B69C0-BBCD-6C60-ADE1-209BBDEB9472}"/>
              </a:ext>
            </a:extLst>
          </p:cNvPr>
          <p:cNvPicPr>
            <a:picLocks noGrp="1" noChangeAspect="1"/>
          </p:cNvPicPr>
          <p:nvPr>
            <p:ph type="pic" sz="quarter" idx="51"/>
          </p:nvPr>
        </p:nvPicPr>
        <p:blipFill>
          <a:blip r:embed="rId2"/>
          <a:srcRect l="24384" r="24384"/>
          <a:stretch>
            <a:fillRect/>
          </a:stretch>
        </p:blipFill>
        <p:spPr>
          <a:xfrm>
            <a:off x="6443268" y="1258878"/>
            <a:ext cx="5386417" cy="4785468"/>
          </a:xfrm>
        </p:spPr>
      </p:pic>
    </p:spTree>
    <p:extLst>
      <p:ext uri="{BB962C8B-B14F-4D97-AF65-F5344CB8AC3E}">
        <p14:creationId xmlns:p14="http://schemas.microsoft.com/office/powerpoint/2010/main" val="77554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A22B-4EC8-347A-C624-E68DC10569B7}"/>
              </a:ext>
            </a:extLst>
          </p:cNvPr>
          <p:cNvSpPr>
            <a:spLocks noGrp="1"/>
          </p:cNvSpPr>
          <p:nvPr>
            <p:ph type="title"/>
          </p:nvPr>
        </p:nvSpPr>
        <p:spPr>
          <a:xfrm>
            <a:off x="484632" y="667562"/>
            <a:ext cx="5117162" cy="746183"/>
          </a:xfrm>
        </p:spPr>
        <p:txBody>
          <a:bodyPr/>
          <a:lstStyle/>
          <a:p>
            <a:r>
              <a:rPr lang="en-IN" dirty="0"/>
              <a:t>Problem Statement</a:t>
            </a:r>
          </a:p>
        </p:txBody>
      </p:sp>
      <p:sp>
        <p:nvSpPr>
          <p:cNvPr id="3" name="Text Placeholder 2">
            <a:extLst>
              <a:ext uri="{FF2B5EF4-FFF2-40B4-BE49-F238E27FC236}">
                <a16:creationId xmlns:a16="http://schemas.microsoft.com/office/drawing/2014/main" id="{CC8A1DA0-F016-AE2A-7BDE-B6B521EB07A6}"/>
              </a:ext>
            </a:extLst>
          </p:cNvPr>
          <p:cNvSpPr>
            <a:spLocks noGrp="1"/>
          </p:cNvSpPr>
          <p:nvPr>
            <p:ph type="body" sz="quarter" idx="28"/>
          </p:nvPr>
        </p:nvSpPr>
        <p:spPr>
          <a:xfrm>
            <a:off x="484632" y="1590863"/>
            <a:ext cx="8856592" cy="869378"/>
          </a:xfrm>
        </p:spPr>
        <p:txBody>
          <a:bodyPr/>
          <a:lstStyle/>
          <a:p>
            <a:pPr marL="342900" indent="-342900">
              <a:buFont typeface="Wingdings" panose="05000000000000000000" pitchFamily="2" charset="2"/>
              <a:buChar char="Ø"/>
            </a:pPr>
            <a:r>
              <a:rPr lang="en-IN" sz="1800" dirty="0"/>
              <a:t>To develop an algorithm for providing similar type of book by using content and collaborative filtering using Machine Learning Algorithms.</a:t>
            </a:r>
          </a:p>
        </p:txBody>
      </p:sp>
      <p:sp>
        <p:nvSpPr>
          <p:cNvPr id="5" name="Footer Placeholder 4">
            <a:extLst>
              <a:ext uri="{FF2B5EF4-FFF2-40B4-BE49-F238E27FC236}">
                <a16:creationId xmlns:a16="http://schemas.microsoft.com/office/drawing/2014/main" id="{E8E819AF-C110-3351-63A7-E2E726AE6A79}"/>
              </a:ext>
            </a:extLst>
          </p:cNvPr>
          <p:cNvSpPr>
            <a:spLocks noGrp="1"/>
          </p:cNvSpPr>
          <p:nvPr>
            <p:ph type="ftr" sz="quarter" idx="52"/>
          </p:nvPr>
        </p:nvSpPr>
        <p:spPr/>
        <p:txBody>
          <a:bodyPr/>
          <a:lstStyle/>
          <a:p>
            <a:r>
              <a:rPr lang="en-US" altLang="zh-CN" dirty="0"/>
              <a:t>Book Recommendation System</a:t>
            </a:r>
            <a:endParaRPr lang="en-US" dirty="0"/>
          </a:p>
        </p:txBody>
      </p:sp>
      <p:sp>
        <p:nvSpPr>
          <p:cNvPr id="6" name="Slide Number Placeholder 5">
            <a:extLst>
              <a:ext uri="{FF2B5EF4-FFF2-40B4-BE49-F238E27FC236}">
                <a16:creationId xmlns:a16="http://schemas.microsoft.com/office/drawing/2014/main" id="{E6B2163F-6C32-4B8B-7070-E9C8325852D9}"/>
              </a:ext>
            </a:extLst>
          </p:cNvPr>
          <p:cNvSpPr>
            <a:spLocks noGrp="1"/>
          </p:cNvSpPr>
          <p:nvPr>
            <p:ph type="sldNum" sz="quarter" idx="53"/>
          </p:nvPr>
        </p:nvSpPr>
        <p:spPr/>
        <p:txBody>
          <a:bodyPr/>
          <a:lstStyle/>
          <a:p>
            <a:fld id="{47FEACEE-25B4-4A2D-B147-27296E36371D}" type="slidenum">
              <a:rPr lang="en-US" altLang="zh-CN" smtClean="0"/>
              <a:pPr/>
              <a:t>4</a:t>
            </a:fld>
            <a:endParaRPr lang="en-US" altLang="zh-CN" dirty="0"/>
          </a:p>
        </p:txBody>
      </p:sp>
      <p:sp>
        <p:nvSpPr>
          <p:cNvPr id="7" name="Title 1">
            <a:extLst>
              <a:ext uri="{FF2B5EF4-FFF2-40B4-BE49-F238E27FC236}">
                <a16:creationId xmlns:a16="http://schemas.microsoft.com/office/drawing/2014/main" id="{9B58BCB8-B82D-BCF5-1F27-3C008AC8540F}"/>
              </a:ext>
            </a:extLst>
          </p:cNvPr>
          <p:cNvSpPr txBox="1">
            <a:spLocks/>
          </p:cNvSpPr>
          <p:nvPr/>
        </p:nvSpPr>
        <p:spPr>
          <a:xfrm>
            <a:off x="484632" y="2791610"/>
            <a:ext cx="5117162" cy="7908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r>
              <a:rPr lang="en-IN" dirty="0"/>
              <a:t>Aim and Objective</a:t>
            </a:r>
          </a:p>
        </p:txBody>
      </p:sp>
      <p:sp>
        <p:nvSpPr>
          <p:cNvPr id="8" name="Text Placeholder 2">
            <a:extLst>
              <a:ext uri="{FF2B5EF4-FFF2-40B4-BE49-F238E27FC236}">
                <a16:creationId xmlns:a16="http://schemas.microsoft.com/office/drawing/2014/main" id="{E6D7A782-48A9-AE33-1438-480751556324}"/>
              </a:ext>
            </a:extLst>
          </p:cNvPr>
          <p:cNvSpPr txBox="1">
            <a:spLocks/>
          </p:cNvSpPr>
          <p:nvPr/>
        </p:nvSpPr>
        <p:spPr>
          <a:xfrm>
            <a:off x="484632" y="3840479"/>
            <a:ext cx="8856592" cy="1650627"/>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IN" sz="2000" dirty="0"/>
              <a:t>Research on how to make an effective recommendation</a:t>
            </a:r>
          </a:p>
          <a:p>
            <a:pPr marL="285750" indent="-285750">
              <a:buFont typeface="Wingdings" panose="05000000000000000000" pitchFamily="2" charset="2"/>
              <a:buChar char="Ø"/>
            </a:pPr>
            <a:r>
              <a:rPr lang="en-IN" sz="2000" dirty="0"/>
              <a:t>Research on background study of similar systems that intend to solve the same problem.</a:t>
            </a:r>
          </a:p>
          <a:p>
            <a:pPr marL="285750" indent="-285750">
              <a:buFont typeface="Wingdings" panose="05000000000000000000" pitchFamily="2" charset="2"/>
              <a:buChar char="Ø"/>
            </a:pPr>
            <a:r>
              <a:rPr lang="en-IN" sz="2000" dirty="0"/>
              <a:t>To develop a system to recommend books to the user</a:t>
            </a:r>
          </a:p>
        </p:txBody>
      </p:sp>
    </p:spTree>
    <p:extLst>
      <p:ext uri="{BB962C8B-B14F-4D97-AF65-F5344CB8AC3E}">
        <p14:creationId xmlns:p14="http://schemas.microsoft.com/office/powerpoint/2010/main" val="207258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 calcmode="lin" valueType="num">
                                      <p:cBhvr additive="base">
                                        <p:cTn id="1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 calcmode="lin" valueType="num">
                                      <p:cBhvr additive="base">
                                        <p:cTn id="2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anim calcmode="lin" valueType="num">
                                      <p:cBhvr additive="base">
                                        <p:cTn id="2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3496515" cy="796366"/>
          </a:xfrm>
        </p:spPr>
        <p:txBody>
          <a:bodyPr/>
          <a:lstStyle/>
          <a:p>
            <a:r>
              <a:rPr lang="en-US" sz="4600" dirty="0"/>
              <a:t>Related Work</a:t>
            </a:r>
          </a:p>
        </p:txBody>
      </p:sp>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5</a:t>
            </a:fld>
            <a:endParaRPr lang="en-US" altLang="zh-CN" dirty="0"/>
          </a:p>
        </p:txBody>
      </p:sp>
      <p:sp>
        <p:nvSpPr>
          <p:cNvPr id="2" name="TextBox 1">
            <a:extLst>
              <a:ext uri="{FF2B5EF4-FFF2-40B4-BE49-F238E27FC236}">
                <a16:creationId xmlns:a16="http://schemas.microsoft.com/office/drawing/2014/main" id="{508FABFF-95E7-FFAB-F6C6-0FD46F7023CF}"/>
              </a:ext>
            </a:extLst>
          </p:cNvPr>
          <p:cNvSpPr txBox="1"/>
          <p:nvPr/>
        </p:nvSpPr>
        <p:spPr>
          <a:xfrm>
            <a:off x="581708" y="1737118"/>
            <a:ext cx="9202371" cy="584775"/>
          </a:xfrm>
          <a:prstGeom prst="rect">
            <a:avLst/>
          </a:prstGeom>
        </p:spPr>
        <p:txBody>
          <a:bodyPr wrap="square" rtlCol="0">
            <a:spAutoFit/>
          </a:bodyPr>
          <a:lstStyle/>
          <a:p>
            <a:r>
              <a:rPr lang="en-IN" sz="1600" b="1" kern="100" dirty="0">
                <a:effectLst/>
                <a:latin typeface="Arial" panose="020B0604020202020204" pitchFamily="34" charset="0"/>
                <a:ea typeface="Calibri" panose="020F0502020204030204" pitchFamily="34" charset="0"/>
                <a:cs typeface="Times New Roman" panose="02020603050405020304" pitchFamily="18" charset="0"/>
              </a:rPr>
              <a:t>[1] </a:t>
            </a:r>
            <a:r>
              <a:rPr lang="en-IN" sz="1600" b="1" kern="100" dirty="0" err="1">
                <a:effectLst/>
                <a:latin typeface="Arial" panose="020B0604020202020204" pitchFamily="34" charset="0"/>
                <a:ea typeface="Calibri" panose="020F0502020204030204" pitchFamily="34" charset="0"/>
                <a:cs typeface="Times New Roman" panose="02020603050405020304" pitchFamily="18" charset="0"/>
              </a:rPr>
              <a:t>Ashlesha</a:t>
            </a:r>
            <a:r>
              <a:rPr lang="en-IN" sz="1600" b="1" kern="100" dirty="0">
                <a:effectLst/>
                <a:latin typeface="Arial" panose="020B0604020202020204" pitchFamily="34" charset="0"/>
                <a:ea typeface="Calibri" panose="020F0502020204030204" pitchFamily="34" charset="0"/>
                <a:cs typeface="Times New Roman" panose="02020603050405020304" pitchFamily="18" charset="0"/>
              </a:rPr>
              <a:t> </a:t>
            </a:r>
            <a:r>
              <a:rPr lang="en-IN" sz="1600" b="1" kern="100" dirty="0" err="1">
                <a:effectLst/>
                <a:latin typeface="Arial" panose="020B0604020202020204" pitchFamily="34" charset="0"/>
                <a:ea typeface="Calibri" panose="020F0502020204030204" pitchFamily="34" charset="0"/>
                <a:cs typeface="Times New Roman" panose="02020603050405020304" pitchFamily="18" charset="0"/>
              </a:rPr>
              <a:t>Bachhav</a:t>
            </a:r>
            <a:r>
              <a:rPr lang="en-IN" sz="1600" b="1" kern="100" dirty="0">
                <a:effectLst/>
                <a:latin typeface="Arial" panose="020B0604020202020204" pitchFamily="34" charset="0"/>
                <a:ea typeface="Calibri" panose="020F0502020204030204" pitchFamily="34" charset="0"/>
                <a:cs typeface="Times New Roman" panose="02020603050405020304" pitchFamily="18" charset="0"/>
              </a:rPr>
              <a:t>, </a:t>
            </a:r>
            <a:r>
              <a:rPr lang="en-IN" sz="1600" b="1" kern="100" dirty="0" err="1">
                <a:effectLst/>
                <a:latin typeface="Arial" panose="020B0604020202020204" pitchFamily="34" charset="0"/>
                <a:ea typeface="Calibri" panose="020F0502020204030204" pitchFamily="34" charset="0"/>
                <a:cs typeface="Times New Roman" panose="02020603050405020304" pitchFamily="18" charset="0"/>
              </a:rPr>
              <a:t>Apeksha</a:t>
            </a:r>
            <a:r>
              <a:rPr lang="en-IN" sz="1600" b="1" kern="100" dirty="0">
                <a:effectLst/>
                <a:latin typeface="Arial" panose="020B0604020202020204" pitchFamily="34" charset="0"/>
                <a:ea typeface="Calibri" panose="020F0502020204030204" pitchFamily="34" charset="0"/>
                <a:cs typeface="Times New Roman" panose="02020603050405020304" pitchFamily="18" charset="0"/>
              </a:rPr>
              <a:t> </a:t>
            </a:r>
            <a:r>
              <a:rPr lang="en-IN" sz="1600" b="1" kern="100" dirty="0" err="1">
                <a:effectLst/>
                <a:latin typeface="Arial" panose="020B0604020202020204" pitchFamily="34" charset="0"/>
                <a:ea typeface="Calibri" panose="020F0502020204030204" pitchFamily="34" charset="0"/>
                <a:cs typeface="Times New Roman" panose="02020603050405020304" pitchFamily="18" charset="0"/>
              </a:rPr>
              <a:t>Ukirade</a:t>
            </a:r>
            <a:r>
              <a:rPr lang="en-IN" sz="1600" b="1" kern="100" dirty="0">
                <a:effectLst/>
                <a:latin typeface="Arial" panose="020B0604020202020204" pitchFamily="34" charset="0"/>
                <a:ea typeface="Calibri" panose="020F0502020204030204" pitchFamily="34" charset="0"/>
                <a:cs typeface="Times New Roman" panose="02020603050405020304" pitchFamily="18" charset="0"/>
              </a:rPr>
              <a:t>, Nilesh Patil, Manish </a:t>
            </a:r>
            <a:r>
              <a:rPr lang="en-IN" sz="1600" b="1" kern="100" dirty="0" err="1">
                <a:effectLst/>
                <a:latin typeface="Arial" panose="020B0604020202020204" pitchFamily="34" charset="0"/>
                <a:ea typeface="Calibri" panose="020F0502020204030204" pitchFamily="34" charset="0"/>
                <a:cs typeface="Times New Roman" panose="02020603050405020304" pitchFamily="18" charset="0"/>
              </a:rPr>
              <a:t>Saswadkar</a:t>
            </a:r>
            <a:r>
              <a:rPr lang="en-IN" sz="1600" b="1" kern="100" dirty="0">
                <a:effectLst/>
                <a:latin typeface="Arial" panose="020B0604020202020204" pitchFamily="34" charset="0"/>
                <a:ea typeface="Calibri" panose="020F0502020204030204" pitchFamily="34" charset="0"/>
                <a:cs typeface="Times New Roman" panose="02020603050405020304" pitchFamily="18" charset="0"/>
              </a:rPr>
              <a:t>, Prof. Nitin </a:t>
            </a:r>
            <a:r>
              <a:rPr lang="en-IN" sz="1600" b="1" kern="100" dirty="0" err="1">
                <a:effectLst/>
                <a:latin typeface="Arial" panose="020B0604020202020204" pitchFamily="34" charset="0"/>
                <a:ea typeface="Calibri" panose="020F0502020204030204" pitchFamily="34" charset="0"/>
                <a:cs typeface="Times New Roman" panose="02020603050405020304" pitchFamily="18" charset="0"/>
              </a:rPr>
              <a:t>Shivale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0000"/>
              </a:lnSpc>
              <a:spcBef>
                <a:spcPts val="0"/>
              </a:spcBef>
              <a:buFont typeface="Arial" panose="020B0604020202020204" pitchFamily="34" charset="0"/>
              <a:buChar char="•"/>
            </a:pPr>
            <a:endParaRPr lang="en-IN" sz="1600" dirty="0">
              <a:solidFill>
                <a:prstClr val="white"/>
              </a:solidFill>
              <a:latin typeface="Posterama" panose="020B0504020200020000" pitchFamily="34" charset="0"/>
              <a:ea typeface="微软雅黑"/>
              <a:cs typeface="Posterama" panose="020B0504020200020000" pitchFamily="34" charset="0"/>
            </a:endParaRPr>
          </a:p>
        </p:txBody>
      </p:sp>
      <p:sp>
        <p:nvSpPr>
          <p:cNvPr id="4" name="TextBox 3">
            <a:extLst>
              <a:ext uri="{FF2B5EF4-FFF2-40B4-BE49-F238E27FC236}">
                <a16:creationId xmlns:a16="http://schemas.microsoft.com/office/drawing/2014/main" id="{2A1A3515-DB59-D7AD-066E-EB615399D4E2}"/>
              </a:ext>
            </a:extLst>
          </p:cNvPr>
          <p:cNvSpPr txBox="1"/>
          <p:nvPr/>
        </p:nvSpPr>
        <p:spPr>
          <a:xfrm>
            <a:off x="581708" y="2321893"/>
            <a:ext cx="8955483" cy="1754326"/>
          </a:xfrm>
          <a:prstGeom prst="rect">
            <a:avLst/>
          </a:prstGeom>
        </p:spPr>
        <p:txBody>
          <a:bodyPr wrap="square" rtlCol="0">
            <a:spAutoFit/>
          </a:bodyPr>
          <a:lstStyle/>
          <a:p>
            <a:r>
              <a:rPr lang="en-IN" dirty="0">
                <a:solidFill>
                  <a:schemeClr val="tx1">
                    <a:lumMod val="95000"/>
                    <a:lumOff val="5000"/>
                  </a:schemeClr>
                </a:solidFill>
                <a:latin typeface="Posterama" panose="020B0504020200020000" pitchFamily="34" charset="0"/>
                <a:ea typeface="微软雅黑"/>
                <a:cs typeface="Posterama" panose="020B0504020200020000" pitchFamily="34" charset="0"/>
              </a:rPr>
              <a:t>This paper was published last year in December 2022 by the title “B</a:t>
            </a:r>
            <a:r>
              <a:rPr lang="en-US" dirty="0" err="1"/>
              <a:t>ook</a:t>
            </a:r>
            <a:r>
              <a:rPr lang="en-US" dirty="0"/>
              <a:t> Recommendation System using Machine learning and Collaborative Filtering” in IJARSCT </a:t>
            </a:r>
            <a:r>
              <a:rPr lang="en-IN" dirty="0"/>
              <a:t>journal</a:t>
            </a:r>
            <a:r>
              <a:rPr lang="en-US" dirty="0"/>
              <a:t>.</a:t>
            </a:r>
          </a:p>
          <a:p>
            <a:r>
              <a:rPr lang="en-US" dirty="0"/>
              <a:t>This paper discusses the recommendation outputs on different methods of applying collaborative filtering algorithm.</a:t>
            </a:r>
          </a:p>
          <a:p>
            <a:r>
              <a:rPr lang="en-US" dirty="0">
                <a:solidFill>
                  <a:schemeClr val="tx1">
                    <a:lumMod val="95000"/>
                    <a:lumOff val="5000"/>
                  </a:schemeClr>
                </a:solidFill>
                <a:latin typeface="Posterama" panose="020B0504020200020000" pitchFamily="34" charset="0"/>
                <a:ea typeface="微软雅黑"/>
                <a:cs typeface="Posterama" panose="020B0504020200020000" pitchFamily="34" charset="0"/>
              </a:rPr>
              <a:t>They used collaborative filtering method based on Cosine Similarity.</a:t>
            </a:r>
            <a:endParaRPr lang="en-IN" dirty="0">
              <a:solidFill>
                <a:schemeClr val="tx1">
                  <a:lumMod val="95000"/>
                  <a:lumOff val="5000"/>
                </a:schemeClr>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402461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3496515" cy="796366"/>
          </a:xfrm>
        </p:spPr>
        <p:txBody>
          <a:bodyPr/>
          <a:lstStyle/>
          <a:p>
            <a:r>
              <a:rPr lang="en-US" sz="4600" dirty="0"/>
              <a:t>Related Work</a:t>
            </a:r>
          </a:p>
        </p:txBody>
      </p:sp>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6</a:t>
            </a:fld>
            <a:endParaRPr lang="en-US" altLang="zh-CN" dirty="0"/>
          </a:p>
        </p:txBody>
      </p:sp>
      <p:sp>
        <p:nvSpPr>
          <p:cNvPr id="2" name="TextBox 1">
            <a:extLst>
              <a:ext uri="{FF2B5EF4-FFF2-40B4-BE49-F238E27FC236}">
                <a16:creationId xmlns:a16="http://schemas.microsoft.com/office/drawing/2014/main" id="{508FABFF-95E7-FFAB-F6C6-0FD46F7023CF}"/>
              </a:ext>
            </a:extLst>
          </p:cNvPr>
          <p:cNvSpPr txBox="1"/>
          <p:nvPr/>
        </p:nvSpPr>
        <p:spPr>
          <a:xfrm>
            <a:off x="581708" y="1737118"/>
            <a:ext cx="9202371" cy="584775"/>
          </a:xfrm>
          <a:prstGeom prst="rect">
            <a:avLst/>
          </a:prstGeom>
        </p:spPr>
        <p:txBody>
          <a:bodyPr wrap="square" rtlCol="0">
            <a:spAutoFit/>
          </a:bodyPr>
          <a:lstStyle/>
          <a:p>
            <a:r>
              <a:rPr lang="en-IN" sz="1600" b="1" kern="100" dirty="0">
                <a:effectLst/>
                <a:latin typeface="Arial" panose="020B0604020202020204" pitchFamily="34" charset="0"/>
                <a:ea typeface="Calibri" panose="020F0502020204030204" pitchFamily="34" charset="0"/>
                <a:cs typeface="Times New Roman" panose="02020603050405020304" pitchFamily="18" charset="0"/>
              </a:rPr>
              <a:t>[2] </a:t>
            </a:r>
            <a:r>
              <a:rPr lang="en-IN" sz="1600" b="1" dirty="0">
                <a:effectLst/>
                <a:latin typeface="Arial" panose="020B0604020202020204" pitchFamily="34" charset="0"/>
                <a:ea typeface="Calibri" panose="020F0502020204030204" pitchFamily="34" charset="0"/>
              </a:rPr>
              <a:t>Ashish </a:t>
            </a:r>
            <a:r>
              <a:rPr lang="en-IN" sz="1600" b="1" dirty="0" err="1">
                <a:effectLst/>
                <a:latin typeface="Arial" panose="020B0604020202020204" pitchFamily="34" charset="0"/>
                <a:ea typeface="Calibri" panose="020F0502020204030204" pitchFamily="34" charset="0"/>
              </a:rPr>
              <a:t>Fatarphekar</a:t>
            </a:r>
            <a:r>
              <a:rPr lang="en-IN" sz="1600" b="1" dirty="0">
                <a:effectLst/>
                <a:latin typeface="Arial" panose="020B0604020202020204" pitchFamily="34" charset="0"/>
                <a:ea typeface="Calibri" panose="020F0502020204030204" pitchFamily="34" charset="0"/>
              </a:rPr>
              <a:t>, </a:t>
            </a:r>
            <a:r>
              <a:rPr lang="en-IN" sz="1600" b="1" dirty="0" err="1">
                <a:effectLst/>
                <a:latin typeface="Arial" panose="020B0604020202020204" pitchFamily="34" charset="0"/>
                <a:ea typeface="Calibri" panose="020F0502020204030204" pitchFamily="34" charset="0"/>
              </a:rPr>
              <a:t>Tejas</a:t>
            </a:r>
            <a:r>
              <a:rPr lang="en-IN" sz="1600" b="1" dirty="0">
                <a:effectLst/>
                <a:latin typeface="Arial" panose="020B0604020202020204" pitchFamily="34" charset="0"/>
                <a:ea typeface="Calibri" panose="020F0502020204030204" pitchFamily="34" charset="0"/>
              </a:rPr>
              <a:t> </a:t>
            </a:r>
            <a:r>
              <a:rPr lang="en-IN" sz="1600" b="1" dirty="0" err="1">
                <a:effectLst/>
                <a:latin typeface="Arial" panose="020B0604020202020204" pitchFamily="34" charset="0"/>
                <a:ea typeface="Calibri" panose="020F0502020204030204" pitchFamily="34" charset="0"/>
              </a:rPr>
              <a:t>Nashikkar</a:t>
            </a:r>
            <a:r>
              <a:rPr lang="en-IN" sz="1600" b="1" dirty="0">
                <a:effectLst/>
                <a:latin typeface="Arial" panose="020B0604020202020204" pitchFamily="34" charset="0"/>
                <a:ea typeface="Calibri" panose="020F0502020204030204" pitchFamily="34" charset="0"/>
              </a:rPr>
              <a:t>, Vivek Patil, Gayatri Naik</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0000"/>
              </a:lnSpc>
              <a:spcBef>
                <a:spcPts val="0"/>
              </a:spcBef>
              <a:buFont typeface="Arial" panose="020B0604020202020204" pitchFamily="34" charset="0"/>
              <a:buChar char="•"/>
            </a:pPr>
            <a:endParaRPr lang="en-IN" sz="1600" dirty="0">
              <a:solidFill>
                <a:prstClr val="white"/>
              </a:solidFill>
              <a:latin typeface="Posterama" panose="020B0504020200020000" pitchFamily="34" charset="0"/>
              <a:ea typeface="微软雅黑"/>
              <a:cs typeface="Posterama" panose="020B0504020200020000" pitchFamily="34" charset="0"/>
            </a:endParaRPr>
          </a:p>
        </p:txBody>
      </p:sp>
      <p:sp>
        <p:nvSpPr>
          <p:cNvPr id="4" name="TextBox 3">
            <a:extLst>
              <a:ext uri="{FF2B5EF4-FFF2-40B4-BE49-F238E27FC236}">
                <a16:creationId xmlns:a16="http://schemas.microsoft.com/office/drawing/2014/main" id="{2A1A3515-DB59-D7AD-066E-EB615399D4E2}"/>
              </a:ext>
            </a:extLst>
          </p:cNvPr>
          <p:cNvSpPr txBox="1"/>
          <p:nvPr/>
        </p:nvSpPr>
        <p:spPr>
          <a:xfrm>
            <a:off x="581708" y="2321893"/>
            <a:ext cx="8955483" cy="1754326"/>
          </a:xfrm>
          <a:prstGeom prst="rect">
            <a:avLst/>
          </a:prstGeom>
        </p:spPr>
        <p:txBody>
          <a:bodyPr wrap="square" rtlCol="0">
            <a:spAutoFit/>
          </a:bodyPr>
          <a:lstStyle/>
          <a:p>
            <a:r>
              <a:rPr lang="en-IN" dirty="0">
                <a:solidFill>
                  <a:schemeClr val="tx1">
                    <a:lumMod val="95000"/>
                    <a:lumOff val="5000"/>
                  </a:schemeClr>
                </a:solidFill>
                <a:latin typeface="Posterama" panose="020B0504020200020000" pitchFamily="34" charset="0"/>
                <a:ea typeface="微软雅黑"/>
                <a:cs typeface="Posterama" panose="020B0504020200020000" pitchFamily="34" charset="0"/>
              </a:rPr>
              <a:t>This paper was published last year in 2015 by the title “</a:t>
            </a:r>
            <a:r>
              <a:rPr lang="en-US" dirty="0"/>
              <a:t>BOOK RECOMMENDATION SYSTEM BASED ON COMBINE FEATURES OF CONTENT BASED FILTERING, COLLABORATIVE FILTERING AND ASSOCIATION RULE MINING”. </a:t>
            </a:r>
          </a:p>
          <a:p>
            <a:r>
              <a:rPr lang="en-US" dirty="0"/>
              <a:t>In, this paper author designs a books recommendation system based on Hybrid Technology where the intersection of output of content-based filter and collaborative filter is the final recommendation for the buyer.</a:t>
            </a:r>
            <a:endParaRPr lang="en-IN"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422768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10144203" cy="759790"/>
          </a:xfrm>
        </p:spPr>
        <p:txBody>
          <a:bodyPr/>
          <a:lstStyle/>
          <a:p>
            <a:r>
              <a:rPr lang="en-US" dirty="0"/>
              <a:t>Literature Review</a:t>
            </a:r>
          </a:p>
        </p:txBody>
      </p:sp>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7</a:t>
            </a:fld>
            <a:endParaRPr lang="en-US" altLang="zh-CN" dirty="0"/>
          </a:p>
        </p:txBody>
      </p:sp>
      <p:sp>
        <p:nvSpPr>
          <p:cNvPr id="2" name="Title 2">
            <a:extLst>
              <a:ext uri="{FF2B5EF4-FFF2-40B4-BE49-F238E27FC236}">
                <a16:creationId xmlns:a16="http://schemas.microsoft.com/office/drawing/2014/main" id="{97EFAD57-AE7B-A83F-AAF8-D0EAC0F1CFDA}"/>
              </a:ext>
            </a:extLst>
          </p:cNvPr>
          <p:cNvSpPr txBox="1">
            <a:spLocks/>
          </p:cNvSpPr>
          <p:nvPr/>
        </p:nvSpPr>
        <p:spPr>
          <a:xfrm>
            <a:off x="581709" y="1728216"/>
            <a:ext cx="9751012" cy="412394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r>
              <a:rPr lang="en-IN" sz="1800" b="0" dirty="0">
                <a:effectLst/>
                <a:latin typeface="Arial" panose="020B0604020202020204" pitchFamily="34" charset="0"/>
                <a:ea typeface="Calibri" panose="020F0502020204030204" pitchFamily="34" charset="0"/>
              </a:rPr>
              <a:t>This chapter gives summary on a detailed background of the field that is being covered on this project. It aims to provide a brief knowledge and understanding of the technical aspects of the project and the outcomes of the research that was conducted. </a:t>
            </a:r>
          </a:p>
          <a:p>
            <a:endParaRPr lang="en-IN" sz="1800" b="0" dirty="0">
              <a:latin typeface="Arial" panose="020B0604020202020204" pitchFamily="34" charset="0"/>
              <a:ea typeface="Calibri" panose="020F0502020204030204" pitchFamily="34" charset="0"/>
            </a:endParaRPr>
          </a:p>
          <a:p>
            <a:endParaRPr lang="en-US" sz="1800" b="0" dirty="0"/>
          </a:p>
          <a:p>
            <a:pPr marL="285750" indent="-285750">
              <a:buFont typeface="Wingdings" panose="05000000000000000000" pitchFamily="2" charset="2"/>
              <a:buChar char="Ø"/>
            </a:pPr>
            <a:r>
              <a:rPr lang="en-US" sz="1800" b="0" dirty="0"/>
              <a:t>Collaborative Filtering</a:t>
            </a:r>
          </a:p>
          <a:p>
            <a:pPr marL="285750" indent="-285750">
              <a:buFont typeface="Wingdings" panose="05000000000000000000" pitchFamily="2" charset="2"/>
              <a:buChar char="Ø"/>
            </a:pPr>
            <a:endParaRPr lang="en-US" sz="1800" b="0" dirty="0"/>
          </a:p>
          <a:p>
            <a:pPr marL="285750" indent="-285750">
              <a:buFont typeface="Wingdings" panose="05000000000000000000" pitchFamily="2" charset="2"/>
              <a:buChar char="Ø"/>
            </a:pPr>
            <a:r>
              <a:rPr lang="en-US" sz="1800" b="0" dirty="0"/>
              <a:t>Content Based Filtering</a:t>
            </a:r>
          </a:p>
          <a:p>
            <a:pPr marL="285750" indent="-285750">
              <a:buFont typeface="Wingdings" panose="05000000000000000000" pitchFamily="2" charset="2"/>
              <a:buChar char="q"/>
            </a:pPr>
            <a:endParaRPr lang="en-US" sz="1800" b="0" dirty="0"/>
          </a:p>
          <a:p>
            <a:pPr marL="285750" indent="-285750">
              <a:buFont typeface="Wingdings" panose="05000000000000000000" pitchFamily="2" charset="2"/>
              <a:buChar char="q"/>
            </a:pPr>
            <a:endParaRPr lang="en-US" sz="1800" b="0" dirty="0"/>
          </a:p>
        </p:txBody>
      </p:sp>
    </p:spTree>
    <p:extLst>
      <p:ext uri="{BB962C8B-B14F-4D97-AF65-F5344CB8AC3E}">
        <p14:creationId xmlns:p14="http://schemas.microsoft.com/office/powerpoint/2010/main" val="124602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10144203" cy="759790"/>
          </a:xfrm>
        </p:spPr>
        <p:txBody>
          <a:bodyPr/>
          <a:lstStyle/>
          <a:p>
            <a:r>
              <a:rPr lang="en-US" dirty="0"/>
              <a:t>Collaborative Filtering</a:t>
            </a:r>
          </a:p>
        </p:txBody>
      </p:sp>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8</a:t>
            </a:fld>
            <a:endParaRPr lang="en-US" altLang="zh-CN" dirty="0"/>
          </a:p>
        </p:txBody>
      </p:sp>
      <p:sp>
        <p:nvSpPr>
          <p:cNvPr id="2" name="Title 2">
            <a:extLst>
              <a:ext uri="{FF2B5EF4-FFF2-40B4-BE49-F238E27FC236}">
                <a16:creationId xmlns:a16="http://schemas.microsoft.com/office/drawing/2014/main" id="{97EFAD57-AE7B-A83F-AAF8-D0EAC0F1CFDA}"/>
              </a:ext>
            </a:extLst>
          </p:cNvPr>
          <p:cNvSpPr txBox="1">
            <a:spLocks/>
          </p:cNvSpPr>
          <p:nvPr/>
        </p:nvSpPr>
        <p:spPr>
          <a:xfrm>
            <a:off x="581709" y="1728216"/>
            <a:ext cx="8653731" cy="432511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r>
              <a:rPr lang="en-IN" sz="1500" b="0" dirty="0">
                <a:effectLst/>
                <a:latin typeface="Arial" panose="020B0604020202020204" pitchFamily="34" charset="0"/>
                <a:ea typeface="Calibri" panose="020F0502020204030204" pitchFamily="34" charset="0"/>
              </a:rPr>
              <a:t>Collaborative filtering (CF) is a technique used in recommendation systems to develop recommendations based on ratings provided by other users. It's based on the assumption that if a user has rated two books, then to a user who has read one of these books, the other book can be recommended.</a:t>
            </a:r>
          </a:p>
          <a:p>
            <a:endParaRPr lang="en-US" sz="1500" b="0" dirty="0"/>
          </a:p>
          <a:p>
            <a:endParaRPr lang="en-US" sz="1500" b="0" dirty="0"/>
          </a:p>
        </p:txBody>
      </p:sp>
      <p:pic>
        <p:nvPicPr>
          <p:cNvPr id="6" name="Picture 5">
            <a:extLst>
              <a:ext uri="{FF2B5EF4-FFF2-40B4-BE49-F238E27FC236}">
                <a16:creationId xmlns:a16="http://schemas.microsoft.com/office/drawing/2014/main" id="{3A5BC453-53C9-7A4B-D354-7E7C8ABAB873}"/>
              </a:ext>
            </a:extLst>
          </p:cNvPr>
          <p:cNvPicPr>
            <a:picLocks noChangeAspect="1"/>
          </p:cNvPicPr>
          <p:nvPr/>
        </p:nvPicPr>
        <p:blipFill>
          <a:blip r:embed="rId3"/>
          <a:stretch>
            <a:fillRect/>
          </a:stretch>
        </p:blipFill>
        <p:spPr>
          <a:xfrm>
            <a:off x="1092131" y="3096206"/>
            <a:ext cx="2692538" cy="2082907"/>
          </a:xfrm>
          <a:prstGeom prst="rect">
            <a:avLst/>
          </a:prstGeom>
        </p:spPr>
      </p:pic>
      <p:pic>
        <p:nvPicPr>
          <p:cNvPr id="9" name="Picture 8">
            <a:extLst>
              <a:ext uri="{FF2B5EF4-FFF2-40B4-BE49-F238E27FC236}">
                <a16:creationId xmlns:a16="http://schemas.microsoft.com/office/drawing/2014/main" id="{A96E07AD-1FDE-78D6-617C-FF75ECCC3E88}"/>
              </a:ext>
            </a:extLst>
          </p:cNvPr>
          <p:cNvPicPr>
            <a:picLocks noChangeAspect="1"/>
          </p:cNvPicPr>
          <p:nvPr/>
        </p:nvPicPr>
        <p:blipFill>
          <a:blip r:embed="rId4"/>
          <a:stretch>
            <a:fillRect/>
          </a:stretch>
        </p:blipFill>
        <p:spPr>
          <a:xfrm>
            <a:off x="4599432" y="2768524"/>
            <a:ext cx="4388907" cy="2738269"/>
          </a:xfrm>
          <a:prstGeom prst="rect">
            <a:avLst/>
          </a:prstGeom>
        </p:spPr>
      </p:pic>
    </p:spTree>
    <p:extLst>
      <p:ext uri="{BB962C8B-B14F-4D97-AF65-F5344CB8AC3E}">
        <p14:creationId xmlns:p14="http://schemas.microsoft.com/office/powerpoint/2010/main" val="1382621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10144203" cy="759790"/>
          </a:xfrm>
        </p:spPr>
        <p:txBody>
          <a:bodyPr/>
          <a:lstStyle/>
          <a:p>
            <a:r>
              <a:rPr lang="en-US" dirty="0"/>
              <a:t>Collaborative Filtering</a:t>
            </a:r>
          </a:p>
        </p:txBody>
      </p:sp>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9</a:t>
            </a:fld>
            <a:endParaRPr lang="en-US" altLang="zh-CN" dirty="0"/>
          </a:p>
        </p:txBody>
      </p:sp>
      <p:sp>
        <p:nvSpPr>
          <p:cNvPr id="2" name="Title 2">
            <a:extLst>
              <a:ext uri="{FF2B5EF4-FFF2-40B4-BE49-F238E27FC236}">
                <a16:creationId xmlns:a16="http://schemas.microsoft.com/office/drawing/2014/main" id="{97EFAD57-AE7B-A83F-AAF8-D0EAC0F1CFDA}"/>
              </a:ext>
            </a:extLst>
          </p:cNvPr>
          <p:cNvSpPr txBox="1">
            <a:spLocks/>
          </p:cNvSpPr>
          <p:nvPr/>
        </p:nvSpPr>
        <p:spPr>
          <a:xfrm>
            <a:off x="581709" y="1728216"/>
            <a:ext cx="8653731" cy="407822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r>
              <a:rPr lang="en-US" sz="2000" dirty="0"/>
              <a:t>Strengths:</a:t>
            </a:r>
          </a:p>
          <a:p>
            <a:pPr marL="285750" indent="-285750">
              <a:lnSpc>
                <a:spcPct val="150000"/>
              </a:lnSpc>
              <a:buFont typeface="Arial" panose="020B0604020202020204" pitchFamily="34" charset="0"/>
              <a:buChar char="•"/>
            </a:pPr>
            <a:r>
              <a:rPr lang="en-US" sz="2000" b="0" dirty="0"/>
              <a:t>Effective at making recommendations based on user </a:t>
            </a:r>
            <a:r>
              <a:rPr lang="en-US" sz="2000" b="0" dirty="0" err="1"/>
              <a:t>behaviour</a:t>
            </a:r>
            <a:r>
              <a:rPr lang="en-US" sz="2000" b="0" dirty="0"/>
              <a:t> and </a:t>
            </a:r>
            <a:r>
              <a:rPr lang="en-US" sz="2000" b="0" dirty="0" err="1"/>
              <a:t>prefences</a:t>
            </a:r>
            <a:r>
              <a:rPr lang="en-US" sz="2000" b="0" dirty="0"/>
              <a:t>.</a:t>
            </a:r>
          </a:p>
          <a:p>
            <a:pPr marL="285750" indent="-285750">
              <a:buFont typeface="Arial" panose="020B0604020202020204" pitchFamily="34" charset="0"/>
              <a:buChar char="•"/>
            </a:pPr>
            <a:r>
              <a:rPr lang="en-US" sz="2000" b="0" dirty="0"/>
              <a:t>Works well when you have a large dataset and a significant number of user interactions.</a:t>
            </a:r>
          </a:p>
          <a:p>
            <a:pPr marL="285750" indent="-285750">
              <a:buFont typeface="Arial" panose="020B0604020202020204" pitchFamily="34" charset="0"/>
              <a:buChar char="•"/>
            </a:pPr>
            <a:endParaRPr lang="en-US" sz="2000" b="0" dirty="0"/>
          </a:p>
          <a:p>
            <a:pPr marL="285750" indent="-285750">
              <a:buFont typeface="Arial" panose="020B0604020202020204" pitchFamily="34" charset="0"/>
              <a:buChar char="•"/>
            </a:pPr>
            <a:endParaRPr lang="en-US" sz="2000" b="0" dirty="0"/>
          </a:p>
          <a:p>
            <a:pPr>
              <a:spcAft>
                <a:spcPts val="600"/>
              </a:spcAft>
            </a:pPr>
            <a:r>
              <a:rPr lang="en-US" sz="2000" dirty="0"/>
              <a:t>Weaknesses:</a:t>
            </a:r>
          </a:p>
          <a:p>
            <a:pPr marL="285750" indent="-285750">
              <a:buFont typeface="Arial" panose="020B0604020202020204" pitchFamily="34" charset="0"/>
              <a:buChar char="•"/>
            </a:pPr>
            <a:r>
              <a:rPr lang="en-US" sz="2000" b="0" dirty="0"/>
              <a:t>Cold Start problem: Struggles to make recommendations for new users or items with no historic data.</a:t>
            </a:r>
          </a:p>
          <a:p>
            <a:pPr marL="285750" indent="-285750">
              <a:buFont typeface="Arial" panose="020B0604020202020204" pitchFamily="34" charset="0"/>
              <a:buChar char="•"/>
            </a:pPr>
            <a:r>
              <a:rPr lang="en-US" sz="2000" b="0" dirty="0"/>
              <a:t>Sparsity: In cases where users provide limited feedback or the dataset is sparse, collaborative filtering may not work well.</a:t>
            </a:r>
          </a:p>
          <a:p>
            <a:pPr marL="285750" indent="-285750">
              <a:buFont typeface="Arial" panose="020B0604020202020204" pitchFamily="34" charset="0"/>
              <a:buChar char="•"/>
            </a:pPr>
            <a:r>
              <a:rPr lang="en-US" sz="2000" b="0" dirty="0"/>
              <a:t>Limited to finding similar users or items based on past </a:t>
            </a:r>
            <a:r>
              <a:rPr lang="en-US" sz="2000" b="0" dirty="0" err="1"/>
              <a:t>behaviour</a:t>
            </a:r>
            <a:r>
              <a:rPr lang="en-US" sz="2000" b="0" dirty="0"/>
              <a:t> and doesn’t consider the content of books.</a:t>
            </a:r>
          </a:p>
          <a:p>
            <a:pPr marL="285750" indent="-285750">
              <a:buFont typeface="Arial" panose="020B0604020202020204" pitchFamily="34" charset="0"/>
              <a:buChar char="•"/>
            </a:pPr>
            <a:endParaRPr lang="en-US" sz="2000" b="0" dirty="0"/>
          </a:p>
        </p:txBody>
      </p:sp>
    </p:spTree>
    <p:extLst>
      <p:ext uri="{BB962C8B-B14F-4D97-AF65-F5344CB8AC3E}">
        <p14:creationId xmlns:p14="http://schemas.microsoft.com/office/powerpoint/2010/main" val="678787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fade">
                                      <p:cBhvr>
                                        <p:cTn id="18" dur="500"/>
                                        <p:tgtEl>
                                          <p:spTgt spid="2">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fade">
                                      <p:cBhvr>
                                        <p:cTn id="21" dur="500"/>
                                        <p:tgtEl>
                                          <p:spTgt spid="2">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fade">
                                      <p:cBhvr>
                                        <p:cTn id="24" dur="500"/>
                                        <p:tgtEl>
                                          <p:spTgt spid="2">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C81503-9DEF-42F3-A99B-D5E0223E19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156100-9533-4411-B0C0-FA18F914F7B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801</TotalTime>
  <Words>1297</Words>
  <Application>Microsoft Office PowerPoint</Application>
  <PresentationFormat>Widescreen</PresentationFormat>
  <Paragraphs>133</Paragraphs>
  <Slides>18</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等线</vt:lpstr>
      <vt:lpstr>Abadi</vt:lpstr>
      <vt:lpstr>Arial</vt:lpstr>
      <vt:lpstr>Calibri</vt:lpstr>
      <vt:lpstr>Posterama</vt:lpstr>
      <vt:lpstr>Posterama Text Black</vt:lpstr>
      <vt:lpstr>Posterama Text SemiBold</vt:lpstr>
      <vt:lpstr>Symbol</vt:lpstr>
      <vt:lpstr>Wingdings</vt:lpstr>
      <vt:lpstr>Office 主题​​</vt:lpstr>
      <vt:lpstr>Book Recommendation System</vt:lpstr>
      <vt:lpstr>Agenda</vt:lpstr>
      <vt:lpstr>Introduction</vt:lpstr>
      <vt:lpstr>Problem Statement</vt:lpstr>
      <vt:lpstr>Related Work</vt:lpstr>
      <vt:lpstr>Related Work</vt:lpstr>
      <vt:lpstr>Literature Review</vt:lpstr>
      <vt:lpstr>Collaborative Filtering</vt:lpstr>
      <vt:lpstr>Collaborative Filtering</vt:lpstr>
      <vt:lpstr>Content-Based Filtering</vt:lpstr>
      <vt:lpstr>Content-Based Filtering</vt:lpstr>
      <vt:lpstr>Proposed System</vt:lpstr>
      <vt:lpstr>Merge</vt:lpstr>
      <vt:lpstr>Quick View of Dataset</vt:lpstr>
      <vt:lpstr>Expected Result</vt:lpstr>
      <vt:lpstr>Conclusion</vt:lpstr>
      <vt:lpstr>Reference Paper:   [1] Ashish Fatarphekar, Tejas Nashikkar, Vivek Patil, Gayatri Naik, “BOOK RECOMMENDATION SYSTEM BASED ON COMBINE FEATURES OF CONTENT BASED FILTERING, COLLABORATIVE FILTERING AND ASSOCIATION RULE MINING”, 2015, Advance Research in Social science and Humanties (ISSN: 2208-2387)  [2] Ms. Praveena Mathew, Ms. Bincy Kuriakose, Mr.Vinayak Hegde, “Book Recommendation System through Content Based and Collaborative Filtering Method”, 2016, Department of Computer Science Amrita Vishwa Vidyapeetham Mysuru Campus Mysuru, Karnataka, India  [3] Madhuri Kommineni, P.Alekhya, T. Mohana Vyshnavi, V.Aparna, K Swetha, V Mounika, “Machine Learning based Efficient Recommendation System for Book Selection using User based Collaborative Filtering Algorithm”, 2020  [4] Ashlesha Bachhav, Apeksha Ukirade, Nilesh Patil, Manish Saswadkar, Prof. Nitin Shivale, “Book Recommendation System using Machine learning and Collaborative Filtering”, 2022, IJARSCT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Rohit Tiwari</dc:creator>
  <cp:lastModifiedBy>Rohit Tiwari</cp:lastModifiedBy>
  <cp:revision>110</cp:revision>
  <dcterms:created xsi:type="dcterms:W3CDTF">2022-12-01T18:16:25Z</dcterms:created>
  <dcterms:modified xsi:type="dcterms:W3CDTF">2023-12-21T06:52:26Z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