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92" r:id="rId5"/>
    <p:sldId id="275" r:id="rId6"/>
    <p:sldId id="276" r:id="rId7"/>
    <p:sldId id="296" r:id="rId8"/>
    <p:sldId id="279" r:id="rId9"/>
    <p:sldId id="314" r:id="rId10"/>
    <p:sldId id="324" r:id="rId11"/>
    <p:sldId id="325" r:id="rId12"/>
    <p:sldId id="326" r:id="rId13"/>
    <p:sldId id="327" r:id="rId14"/>
    <p:sldId id="328" r:id="rId15"/>
    <p:sldId id="329" r:id="rId16"/>
    <p:sldId id="331" r:id="rId17"/>
    <p:sldId id="315" r:id="rId18"/>
    <p:sldId id="316" r:id="rId19"/>
    <p:sldId id="317" r:id="rId20"/>
    <p:sldId id="297" r:id="rId21"/>
    <p:sldId id="330" r:id="rId22"/>
    <p:sldId id="332" r:id="rId23"/>
    <p:sldId id="333" r:id="rId24"/>
    <p:sldId id="334" r:id="rId25"/>
    <p:sldId id="335" r:id="rId26"/>
    <p:sldId id="319" r:id="rId27"/>
    <p:sldId id="337" r:id="rId28"/>
    <p:sldId id="320" r:id="rId29"/>
    <p:sldId id="298" r:id="rId30"/>
    <p:sldId id="32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446992"/>
    <a:srgbClr val="AEC2D8"/>
    <a:srgbClr val="98432A"/>
    <a:srgbClr val="D84400"/>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634"/>
  </p:normalViewPr>
  <p:slideViewPr>
    <p:cSldViewPr snapToGrid="0" showGuides="1">
      <p:cViewPr varScale="1">
        <p:scale>
          <a:sx n="85" d="100"/>
          <a:sy n="85" d="100"/>
        </p:scale>
        <p:origin x="581" y="7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4/23/2024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2024/4/23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5</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3640406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15</a:t>
            </a:fld>
            <a:endParaRPr lang="zh-CN" altLang="en-US"/>
          </a:p>
        </p:txBody>
      </p:sp>
    </p:spTree>
    <p:extLst>
      <p:ext uri="{BB962C8B-B14F-4D97-AF65-F5344CB8AC3E}">
        <p14:creationId xmlns:p14="http://schemas.microsoft.com/office/powerpoint/2010/main" val="2150556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1701632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6</a:t>
            </a:fld>
            <a:endParaRPr lang="zh-CN" altLang="en-US"/>
          </a:p>
        </p:txBody>
      </p:sp>
    </p:spTree>
    <p:extLst>
      <p:ext uri="{BB962C8B-B14F-4D97-AF65-F5344CB8AC3E}">
        <p14:creationId xmlns:p14="http://schemas.microsoft.com/office/powerpoint/2010/main" val="1479565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423895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8</a:t>
            </a:fld>
            <a:endParaRPr lang="zh-CN" altLang="en-US"/>
          </a:p>
        </p:txBody>
      </p:sp>
    </p:spTree>
    <p:extLst>
      <p:ext uri="{BB962C8B-B14F-4D97-AF65-F5344CB8AC3E}">
        <p14:creationId xmlns:p14="http://schemas.microsoft.com/office/powerpoint/2010/main" val="3637506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291434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212347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423134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391475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13</a:t>
            </a:fld>
            <a:endParaRPr lang="zh-CN" altLang="en-US"/>
          </a:p>
        </p:txBody>
      </p:sp>
    </p:spTree>
    <p:extLst>
      <p:ext uri="{BB962C8B-B14F-4D97-AF65-F5344CB8AC3E}">
        <p14:creationId xmlns:p14="http://schemas.microsoft.com/office/powerpoint/2010/main" val="118082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621792" y="747193"/>
            <a:ext cx="6620256" cy="3001847"/>
          </a:xfrm>
        </p:spPr>
        <p:txBody>
          <a:bodyPr/>
          <a:lstStyle/>
          <a:p>
            <a:r>
              <a:rPr lang="en-US" sz="4800" dirty="0"/>
              <a:t>Book Recommendation System</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57654" y="3904782"/>
            <a:ext cx="3768493" cy="1242598"/>
          </a:xfrm>
        </p:spPr>
        <p:txBody>
          <a:bodyPr/>
          <a:lstStyle/>
          <a:p>
            <a:r>
              <a:rPr lang="en-US" dirty="0"/>
              <a:t>Presented By :-</a:t>
            </a:r>
          </a:p>
          <a:p>
            <a:pPr>
              <a:spcBef>
                <a:spcPts val="0"/>
              </a:spcBef>
            </a:pPr>
            <a:r>
              <a:rPr lang="en-US" b="1" dirty="0"/>
              <a:t>Rohit Tiwari (2100520109002)</a:t>
            </a:r>
          </a:p>
          <a:p>
            <a:pPr>
              <a:spcBef>
                <a:spcPts val="0"/>
              </a:spcBef>
            </a:pPr>
            <a:r>
              <a:rPr lang="en-US" b="1" dirty="0"/>
              <a:t>Shivam Pandey (2000520100061)</a:t>
            </a:r>
          </a:p>
          <a:p>
            <a:pPr>
              <a:spcBef>
                <a:spcPts val="0"/>
              </a:spcBef>
            </a:pPr>
            <a:r>
              <a:rPr lang="en-US" b="1" dirty="0"/>
              <a:t>Samarth Gautam (2000520100050)</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6766033" y="366847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D2CA13D6-8E02-81AB-1CE9-2F85046E589C}"/>
              </a:ext>
            </a:extLst>
          </p:cNvPr>
          <p:cNvPicPr>
            <a:picLocks noGrp="1" noChangeAspect="1"/>
          </p:cNvPicPr>
          <p:nvPr>
            <p:ph type="pic" sz="quarter" idx="47"/>
          </p:nvPr>
        </p:nvPicPr>
        <p:blipFill>
          <a:blip r:embed="rId2"/>
          <a:srcRect l="20892" r="20892"/>
          <a:stretch>
            <a:fillRect/>
          </a:stretch>
        </p:blipFill>
        <p:spPr>
          <a:xfrm>
            <a:off x="7654753" y="418012"/>
            <a:ext cx="4405503" cy="4108069"/>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Option 2: Cosine Similarity	</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10</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9677" y="1638748"/>
            <a:ext cx="9584266" cy="44217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endParaRPr lang="en-US" sz="1800" b="0" dirty="0"/>
          </a:p>
          <a:p>
            <a:pPr marL="285750" indent="-285750">
              <a:lnSpc>
                <a:spcPct val="150000"/>
              </a:lnSpc>
              <a:buClr>
                <a:schemeClr val="accent1"/>
              </a:buClr>
              <a:buFont typeface="Wingdings" panose="05000000000000000000" pitchFamily="2" charset="2"/>
              <a:buChar char="§"/>
            </a:pPr>
            <a:r>
              <a:rPr lang="en-US" sz="1800" b="0" dirty="0">
                <a:solidFill>
                  <a:schemeClr val="tx2">
                    <a:lumMod val="75000"/>
                    <a:lumOff val="25000"/>
                  </a:schemeClr>
                </a:solidFill>
              </a:rPr>
              <a:t>Sim(A, B) = cos(</a:t>
            </a:r>
            <a:r>
              <a:rPr lang="en-US" sz="1800" b="0" dirty="0" err="1">
                <a:solidFill>
                  <a:schemeClr val="tx2">
                    <a:lumMod val="75000"/>
                    <a:lumOff val="25000"/>
                  </a:schemeClr>
                </a:solidFill>
              </a:rPr>
              <a:t>r</a:t>
            </a:r>
            <a:r>
              <a:rPr lang="en-US" sz="1800" b="0" baseline="-25000" dirty="0" err="1">
                <a:solidFill>
                  <a:schemeClr val="tx2">
                    <a:lumMod val="75000"/>
                    <a:lumOff val="25000"/>
                  </a:schemeClr>
                </a:solidFill>
              </a:rPr>
              <a:t>A</a:t>
            </a:r>
            <a:r>
              <a:rPr lang="en-US" sz="1800" b="0" dirty="0">
                <a:solidFill>
                  <a:schemeClr val="tx2">
                    <a:lumMod val="75000"/>
                    <a:lumOff val="25000"/>
                  </a:schemeClr>
                </a:solidFill>
              </a:rPr>
              <a:t> , </a:t>
            </a:r>
            <a:r>
              <a:rPr lang="en-US" sz="1800" b="0" dirty="0" err="1">
                <a:solidFill>
                  <a:schemeClr val="tx2">
                    <a:lumMod val="75000"/>
                    <a:lumOff val="25000"/>
                  </a:schemeClr>
                </a:solidFill>
              </a:rPr>
              <a:t>r</a:t>
            </a:r>
            <a:r>
              <a:rPr lang="en-US" sz="1800" b="0" baseline="-25000" dirty="0" err="1">
                <a:solidFill>
                  <a:schemeClr val="tx2">
                    <a:lumMod val="75000"/>
                    <a:lumOff val="25000"/>
                  </a:schemeClr>
                </a:solidFill>
              </a:rPr>
              <a:t>B</a:t>
            </a:r>
            <a:r>
              <a:rPr lang="en-US" sz="1800" b="0" dirty="0">
                <a:solidFill>
                  <a:schemeClr val="tx2">
                    <a:lumMod val="75000"/>
                    <a:lumOff val="25000"/>
                  </a:schemeClr>
                </a:solidFill>
              </a:rPr>
              <a:t>)</a:t>
            </a:r>
          </a:p>
          <a:p>
            <a:pPr marL="285750" indent="-285750">
              <a:lnSpc>
                <a:spcPct val="150000"/>
              </a:lnSpc>
              <a:buClr>
                <a:schemeClr val="accent1"/>
              </a:buClr>
              <a:buFont typeface="Wingdings" panose="05000000000000000000" pitchFamily="2" charset="2"/>
              <a:buChar char="§"/>
            </a:pPr>
            <a:r>
              <a:rPr lang="en-US" sz="1800" b="0" dirty="0"/>
              <a:t>Sim(A, B) = 0.38; sim(A,C) = 0.34</a:t>
            </a:r>
          </a:p>
          <a:p>
            <a:pPr marL="742950" lvl="1" indent="-285750">
              <a:lnSpc>
                <a:spcPct val="150000"/>
              </a:lnSpc>
              <a:buClr>
                <a:schemeClr val="accent1"/>
              </a:buClr>
              <a:buFont typeface="Wingdings" panose="05000000000000000000" pitchFamily="2" charset="2"/>
              <a:buChar char="§"/>
            </a:pPr>
            <a:r>
              <a:rPr lang="en-US" sz="1400" b="0" dirty="0"/>
              <a:t>sim(A,B) &gt; sim(A,C), but not by much</a:t>
            </a:r>
          </a:p>
          <a:p>
            <a:pPr marL="285750" indent="-285750">
              <a:lnSpc>
                <a:spcPct val="150000"/>
              </a:lnSpc>
              <a:buClr>
                <a:schemeClr val="accent1"/>
              </a:buClr>
              <a:buFont typeface="Wingdings" panose="05000000000000000000" pitchFamily="2" charset="2"/>
              <a:buChar char="§"/>
            </a:pPr>
            <a:r>
              <a:rPr lang="en-US" sz="1800" b="0" dirty="0"/>
              <a:t>Problem: treats missing ratings as negative</a:t>
            </a:r>
          </a:p>
          <a:p>
            <a:pPr marL="285750" indent="-285750">
              <a:buFont typeface="Wingdings" panose="05000000000000000000" pitchFamily="2" charset="2"/>
              <a:buChar char="§"/>
            </a:pPr>
            <a:endParaRPr lang="en-US" sz="1800" b="0" baseline="-25000" dirty="0"/>
          </a:p>
          <a:p>
            <a:endParaRPr lang="en-US" sz="1800" b="0" dirty="0"/>
          </a:p>
        </p:txBody>
      </p:sp>
      <p:graphicFrame>
        <p:nvGraphicFramePr>
          <p:cNvPr id="4" name="Table 3">
            <a:extLst>
              <a:ext uri="{FF2B5EF4-FFF2-40B4-BE49-F238E27FC236}">
                <a16:creationId xmlns:a16="http://schemas.microsoft.com/office/drawing/2014/main" id="{957663B6-F769-1549-3E8A-B38D1F501153}"/>
              </a:ext>
            </a:extLst>
          </p:cNvPr>
          <p:cNvGraphicFramePr>
            <a:graphicFrameLocks noGrp="1"/>
          </p:cNvGraphicFramePr>
          <p:nvPr/>
        </p:nvGraphicFramePr>
        <p:xfrm>
          <a:off x="589677" y="1766047"/>
          <a:ext cx="8128000" cy="1854200"/>
        </p:xfrm>
        <a:graphic>
          <a:graphicData uri="http://schemas.openxmlformats.org/drawingml/2006/table">
            <a:tbl>
              <a:tblPr firstRow="1" bandRow="1">
                <a:tableStyleId>{2D5ABB26-0587-4C30-8999-92F81FD0307C}</a:tableStyleId>
              </a:tblPr>
              <a:tblGrid>
                <a:gridCol w="745067">
                  <a:extLst>
                    <a:ext uri="{9D8B030D-6E8A-4147-A177-3AD203B41FA5}">
                      <a16:colId xmlns:a16="http://schemas.microsoft.com/office/drawing/2014/main" val="1021641249"/>
                    </a:ext>
                  </a:extLst>
                </a:gridCol>
                <a:gridCol w="1286933">
                  <a:extLst>
                    <a:ext uri="{9D8B030D-6E8A-4147-A177-3AD203B41FA5}">
                      <a16:colId xmlns:a16="http://schemas.microsoft.com/office/drawing/2014/main" val="222709414"/>
                    </a:ext>
                  </a:extLst>
                </a:gridCol>
                <a:gridCol w="1016000">
                  <a:extLst>
                    <a:ext uri="{9D8B030D-6E8A-4147-A177-3AD203B41FA5}">
                      <a16:colId xmlns:a16="http://schemas.microsoft.com/office/drawing/2014/main" val="3504802595"/>
                    </a:ext>
                  </a:extLst>
                </a:gridCol>
                <a:gridCol w="1016000">
                  <a:extLst>
                    <a:ext uri="{9D8B030D-6E8A-4147-A177-3AD203B41FA5}">
                      <a16:colId xmlns:a16="http://schemas.microsoft.com/office/drawing/2014/main" val="963012660"/>
                    </a:ext>
                  </a:extLst>
                </a:gridCol>
                <a:gridCol w="1016000">
                  <a:extLst>
                    <a:ext uri="{9D8B030D-6E8A-4147-A177-3AD203B41FA5}">
                      <a16:colId xmlns:a16="http://schemas.microsoft.com/office/drawing/2014/main" val="3153264276"/>
                    </a:ext>
                  </a:extLst>
                </a:gridCol>
                <a:gridCol w="1016000">
                  <a:extLst>
                    <a:ext uri="{9D8B030D-6E8A-4147-A177-3AD203B41FA5}">
                      <a16:colId xmlns:a16="http://schemas.microsoft.com/office/drawing/2014/main" val="3543417833"/>
                    </a:ext>
                  </a:extLst>
                </a:gridCol>
                <a:gridCol w="1016000">
                  <a:extLst>
                    <a:ext uri="{9D8B030D-6E8A-4147-A177-3AD203B41FA5}">
                      <a16:colId xmlns:a16="http://schemas.microsoft.com/office/drawing/2014/main" val="406150410"/>
                    </a:ext>
                  </a:extLst>
                </a:gridCol>
                <a:gridCol w="1016000">
                  <a:extLst>
                    <a:ext uri="{9D8B030D-6E8A-4147-A177-3AD203B41FA5}">
                      <a16:colId xmlns:a16="http://schemas.microsoft.com/office/drawing/2014/main" val="38239700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HP1</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HP3</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TW</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SW1</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SW3</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841442"/>
                  </a:ext>
                </a:extLst>
              </a:tr>
              <a:tr h="370840">
                <a:tc>
                  <a:txBody>
                    <a:bodyPr/>
                    <a:lstStyle/>
                    <a:p>
                      <a:pPr algn="ctr"/>
                      <a:r>
                        <a:rPr lang="en-IN" dirty="0"/>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dirty="0"/>
                        <a:t>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IN" dirty="0"/>
                        <a:t>5</a:t>
                      </a:r>
                    </a:p>
                  </a:txBody>
                  <a:tcPr>
                    <a:lnT w="12700" cap="flat" cmpd="sng" algn="ctr">
                      <a:solidFill>
                        <a:schemeClr val="tx1"/>
                      </a:solidFill>
                      <a:prstDash val="solid"/>
                      <a:round/>
                      <a:headEnd type="none" w="med" len="med"/>
                      <a:tailEnd type="none" w="med" len="med"/>
                    </a:lnT>
                  </a:tcPr>
                </a:tc>
                <a:tc>
                  <a:txBody>
                    <a:bodyPr/>
                    <a:lstStyle/>
                    <a:p>
                      <a:pPr algn="ctr"/>
                      <a:r>
                        <a:rPr lang="en-IN" dirty="0"/>
                        <a:t>1</a:t>
                      </a:r>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009568"/>
                  </a:ext>
                </a:extLst>
              </a:tr>
              <a:tr h="370840">
                <a:tc>
                  <a:txBody>
                    <a:bodyPr/>
                    <a:lstStyle/>
                    <a:p>
                      <a:pPr algn="ctr"/>
                      <a:r>
                        <a:rPr lang="en-IN" dirty="0"/>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5</a:t>
                      </a:r>
                    </a:p>
                  </a:txBody>
                  <a:tcPr>
                    <a:lnL w="12700" cap="flat" cmpd="sng" algn="ctr">
                      <a:solidFill>
                        <a:schemeClr val="tx1"/>
                      </a:solidFill>
                      <a:prstDash val="solid"/>
                      <a:round/>
                      <a:headEnd type="none" w="med" len="med"/>
                      <a:tailEnd type="none" w="med" len="med"/>
                    </a:lnL>
                  </a:tcPr>
                </a:tc>
                <a:tc>
                  <a:txBody>
                    <a:bodyPr/>
                    <a:lstStyle/>
                    <a:p>
                      <a:pPr algn="ctr"/>
                      <a:r>
                        <a:rPr lang="en-IN" dirty="0"/>
                        <a:t>5</a:t>
                      </a:r>
                    </a:p>
                  </a:txBody>
                  <a:tcPr/>
                </a:tc>
                <a:tc>
                  <a:txBody>
                    <a:bodyPr/>
                    <a:lstStyle/>
                    <a:p>
                      <a:pPr algn="ctr"/>
                      <a:r>
                        <a:rPr lang="en-IN" dirty="0"/>
                        <a:t>4</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510922738"/>
                  </a:ext>
                </a:extLst>
              </a:tr>
              <a:tr h="370840">
                <a:tc>
                  <a:txBody>
                    <a:bodyPr/>
                    <a:lstStyle/>
                    <a:p>
                      <a:pPr algn="ctr"/>
                      <a:r>
                        <a:rPr lang="en-IN" dirty="0"/>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IN" dirty="0"/>
                    </a:p>
                  </a:txBody>
                  <a:tcPr>
                    <a:lnL w="12700" cap="flat" cmpd="sng" algn="ctr">
                      <a:solidFill>
                        <a:schemeClr val="tx1"/>
                      </a:solidFill>
                      <a:prstDash val="solid"/>
                      <a:round/>
                      <a:headEnd type="none" w="med" len="med"/>
                      <a:tailEnd type="none" w="med" len="med"/>
                    </a:lnL>
                  </a:tcPr>
                </a:tc>
                <a:tc>
                  <a:txBody>
                    <a:bodyPr/>
                    <a:lstStyle/>
                    <a:p>
                      <a:pPr algn="ctr"/>
                      <a:endParaRPr lang="en-IN" dirty="0"/>
                    </a:p>
                  </a:txBody>
                  <a:tcPr/>
                </a:tc>
                <a:tc>
                  <a:txBody>
                    <a:bodyPr/>
                    <a:lstStyle/>
                    <a:p>
                      <a:pPr algn="ctr"/>
                      <a:endParaRPr lang="en-IN" dirty="0"/>
                    </a:p>
                  </a:txBody>
                  <a:tcPr/>
                </a:tc>
                <a:tc>
                  <a:txBody>
                    <a:bodyPr/>
                    <a:lstStyle/>
                    <a:p>
                      <a:pPr algn="ctr"/>
                      <a:r>
                        <a:rPr lang="en-IN" dirty="0"/>
                        <a:t>2</a:t>
                      </a:r>
                    </a:p>
                  </a:txBody>
                  <a:tcPr/>
                </a:tc>
                <a:tc>
                  <a:txBody>
                    <a:bodyPr/>
                    <a:lstStyle/>
                    <a:p>
                      <a:pPr algn="ctr"/>
                      <a:r>
                        <a:rPr lang="en-IN" dirty="0"/>
                        <a:t>4</a:t>
                      </a:r>
                    </a:p>
                  </a:txBody>
                  <a:tcPr/>
                </a:tc>
                <a:tc>
                  <a:txBody>
                    <a:bodyPr/>
                    <a:lstStyle/>
                    <a:p>
                      <a:pPr algn="ctr"/>
                      <a:r>
                        <a:rPr lang="en-IN" dirty="0"/>
                        <a:t>5</a:t>
                      </a:r>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25639381"/>
                  </a:ext>
                </a:extLst>
              </a:tr>
              <a:tr h="370840">
                <a:tc>
                  <a:txBody>
                    <a:bodyPr/>
                    <a:lstStyle/>
                    <a:p>
                      <a:pPr algn="ctr"/>
                      <a:r>
                        <a:rPr lang="en-IN" dirty="0"/>
                        <a:t>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IN" dirty="0"/>
                        <a:t>3</a:t>
                      </a:r>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r>
                        <a:rPr lang="en-IN" dirty="0"/>
                        <a:t>3</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648304442"/>
                  </a:ext>
                </a:extLst>
              </a:tr>
            </a:tbl>
          </a:graphicData>
        </a:graphic>
      </p:graphicFrame>
    </p:spTree>
    <p:extLst>
      <p:ext uri="{BB962C8B-B14F-4D97-AF65-F5344CB8AC3E}">
        <p14:creationId xmlns:p14="http://schemas.microsoft.com/office/powerpoint/2010/main" val="1759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Option 3: Centered Cosine	</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11</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9677" y="1638748"/>
            <a:ext cx="9584266" cy="44217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285750" indent="-285750">
              <a:buFont typeface="Wingdings" panose="05000000000000000000" pitchFamily="2" charset="2"/>
              <a:buChar char="§"/>
            </a:pPr>
            <a:r>
              <a:rPr lang="en-US" sz="1800" b="0" dirty="0">
                <a:solidFill>
                  <a:schemeClr val="accent1"/>
                </a:solidFill>
              </a:rPr>
              <a:t>Normalize ratings by subtracting row mean</a:t>
            </a:r>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endParaRPr lang="en-US" sz="1800" b="0" dirty="0"/>
          </a:p>
          <a:p>
            <a:pPr marL="285750" indent="-285750">
              <a:buFont typeface="Wingdings" panose="05000000000000000000" pitchFamily="2" charset="2"/>
              <a:buChar char="§"/>
            </a:pPr>
            <a:endParaRPr lang="en-US" sz="1800" b="0" baseline="-25000" dirty="0"/>
          </a:p>
          <a:p>
            <a:endParaRPr lang="en-US" sz="1800" b="0" dirty="0"/>
          </a:p>
        </p:txBody>
      </p:sp>
      <p:graphicFrame>
        <p:nvGraphicFramePr>
          <p:cNvPr id="4" name="Table 3">
            <a:extLst>
              <a:ext uri="{FF2B5EF4-FFF2-40B4-BE49-F238E27FC236}">
                <a16:creationId xmlns:a16="http://schemas.microsoft.com/office/drawing/2014/main" id="{957663B6-F769-1549-3E8A-B38D1F501153}"/>
              </a:ext>
            </a:extLst>
          </p:cNvPr>
          <p:cNvGraphicFramePr>
            <a:graphicFrameLocks noGrp="1"/>
          </p:cNvGraphicFramePr>
          <p:nvPr>
            <p:extLst>
              <p:ext uri="{D42A27DB-BD31-4B8C-83A1-F6EECF244321}">
                <p14:modId xmlns:p14="http://schemas.microsoft.com/office/powerpoint/2010/main" val="1082588317"/>
              </p:ext>
            </p:extLst>
          </p:nvPr>
        </p:nvGraphicFramePr>
        <p:xfrm>
          <a:off x="589677" y="2124636"/>
          <a:ext cx="8128000" cy="1854200"/>
        </p:xfrm>
        <a:graphic>
          <a:graphicData uri="http://schemas.openxmlformats.org/drawingml/2006/table">
            <a:tbl>
              <a:tblPr firstRow="1" bandRow="1">
                <a:tableStyleId>{2D5ABB26-0587-4C30-8999-92F81FD0307C}</a:tableStyleId>
              </a:tblPr>
              <a:tblGrid>
                <a:gridCol w="745067">
                  <a:extLst>
                    <a:ext uri="{9D8B030D-6E8A-4147-A177-3AD203B41FA5}">
                      <a16:colId xmlns:a16="http://schemas.microsoft.com/office/drawing/2014/main" val="1021641249"/>
                    </a:ext>
                  </a:extLst>
                </a:gridCol>
                <a:gridCol w="1286933">
                  <a:extLst>
                    <a:ext uri="{9D8B030D-6E8A-4147-A177-3AD203B41FA5}">
                      <a16:colId xmlns:a16="http://schemas.microsoft.com/office/drawing/2014/main" val="222709414"/>
                    </a:ext>
                  </a:extLst>
                </a:gridCol>
                <a:gridCol w="1016000">
                  <a:extLst>
                    <a:ext uri="{9D8B030D-6E8A-4147-A177-3AD203B41FA5}">
                      <a16:colId xmlns:a16="http://schemas.microsoft.com/office/drawing/2014/main" val="3504802595"/>
                    </a:ext>
                  </a:extLst>
                </a:gridCol>
                <a:gridCol w="1016000">
                  <a:extLst>
                    <a:ext uri="{9D8B030D-6E8A-4147-A177-3AD203B41FA5}">
                      <a16:colId xmlns:a16="http://schemas.microsoft.com/office/drawing/2014/main" val="963012660"/>
                    </a:ext>
                  </a:extLst>
                </a:gridCol>
                <a:gridCol w="1016000">
                  <a:extLst>
                    <a:ext uri="{9D8B030D-6E8A-4147-A177-3AD203B41FA5}">
                      <a16:colId xmlns:a16="http://schemas.microsoft.com/office/drawing/2014/main" val="3153264276"/>
                    </a:ext>
                  </a:extLst>
                </a:gridCol>
                <a:gridCol w="1016000">
                  <a:extLst>
                    <a:ext uri="{9D8B030D-6E8A-4147-A177-3AD203B41FA5}">
                      <a16:colId xmlns:a16="http://schemas.microsoft.com/office/drawing/2014/main" val="3543417833"/>
                    </a:ext>
                  </a:extLst>
                </a:gridCol>
                <a:gridCol w="1016000">
                  <a:extLst>
                    <a:ext uri="{9D8B030D-6E8A-4147-A177-3AD203B41FA5}">
                      <a16:colId xmlns:a16="http://schemas.microsoft.com/office/drawing/2014/main" val="406150410"/>
                    </a:ext>
                  </a:extLst>
                </a:gridCol>
                <a:gridCol w="1016000">
                  <a:extLst>
                    <a:ext uri="{9D8B030D-6E8A-4147-A177-3AD203B41FA5}">
                      <a16:colId xmlns:a16="http://schemas.microsoft.com/office/drawing/2014/main" val="38239700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HP1</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HP3</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TW</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SW1</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SW3</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841442"/>
                  </a:ext>
                </a:extLst>
              </a:tr>
              <a:tr h="370840">
                <a:tc>
                  <a:txBody>
                    <a:bodyPr/>
                    <a:lstStyle/>
                    <a:p>
                      <a:pPr algn="ctr"/>
                      <a:r>
                        <a:rPr lang="en-IN" dirty="0"/>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dirty="0"/>
                        <a:t>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IN" dirty="0"/>
                        <a:t>5</a:t>
                      </a:r>
                    </a:p>
                  </a:txBody>
                  <a:tcPr>
                    <a:lnT w="12700" cap="flat" cmpd="sng" algn="ctr">
                      <a:solidFill>
                        <a:schemeClr val="tx1"/>
                      </a:solidFill>
                      <a:prstDash val="solid"/>
                      <a:round/>
                      <a:headEnd type="none" w="med" len="med"/>
                      <a:tailEnd type="none" w="med" len="med"/>
                    </a:lnT>
                  </a:tcPr>
                </a:tc>
                <a:tc>
                  <a:txBody>
                    <a:bodyPr/>
                    <a:lstStyle/>
                    <a:p>
                      <a:pPr algn="ctr"/>
                      <a:r>
                        <a:rPr lang="en-IN" dirty="0"/>
                        <a:t>1</a:t>
                      </a:r>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009568"/>
                  </a:ext>
                </a:extLst>
              </a:tr>
              <a:tr h="370840">
                <a:tc>
                  <a:txBody>
                    <a:bodyPr/>
                    <a:lstStyle/>
                    <a:p>
                      <a:pPr algn="ctr"/>
                      <a:r>
                        <a:rPr lang="en-IN" dirty="0"/>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5</a:t>
                      </a:r>
                    </a:p>
                  </a:txBody>
                  <a:tcPr>
                    <a:lnL w="12700" cap="flat" cmpd="sng" algn="ctr">
                      <a:solidFill>
                        <a:schemeClr val="tx1"/>
                      </a:solidFill>
                      <a:prstDash val="solid"/>
                      <a:round/>
                      <a:headEnd type="none" w="med" len="med"/>
                      <a:tailEnd type="none" w="med" len="med"/>
                    </a:lnL>
                  </a:tcPr>
                </a:tc>
                <a:tc>
                  <a:txBody>
                    <a:bodyPr/>
                    <a:lstStyle/>
                    <a:p>
                      <a:pPr algn="ctr"/>
                      <a:r>
                        <a:rPr lang="en-IN" dirty="0"/>
                        <a:t>5</a:t>
                      </a:r>
                    </a:p>
                  </a:txBody>
                  <a:tcPr/>
                </a:tc>
                <a:tc>
                  <a:txBody>
                    <a:bodyPr/>
                    <a:lstStyle/>
                    <a:p>
                      <a:pPr algn="ctr"/>
                      <a:r>
                        <a:rPr lang="en-IN" dirty="0"/>
                        <a:t>4</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510922738"/>
                  </a:ext>
                </a:extLst>
              </a:tr>
              <a:tr h="370840">
                <a:tc>
                  <a:txBody>
                    <a:bodyPr/>
                    <a:lstStyle/>
                    <a:p>
                      <a:pPr algn="ctr"/>
                      <a:r>
                        <a:rPr lang="en-IN" dirty="0"/>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IN" dirty="0"/>
                    </a:p>
                  </a:txBody>
                  <a:tcPr>
                    <a:lnL w="12700" cap="flat" cmpd="sng" algn="ctr">
                      <a:solidFill>
                        <a:schemeClr val="tx1"/>
                      </a:solidFill>
                      <a:prstDash val="solid"/>
                      <a:round/>
                      <a:headEnd type="none" w="med" len="med"/>
                      <a:tailEnd type="none" w="med" len="med"/>
                    </a:lnL>
                  </a:tcPr>
                </a:tc>
                <a:tc>
                  <a:txBody>
                    <a:bodyPr/>
                    <a:lstStyle/>
                    <a:p>
                      <a:pPr algn="ctr"/>
                      <a:endParaRPr lang="en-IN" dirty="0"/>
                    </a:p>
                  </a:txBody>
                  <a:tcPr/>
                </a:tc>
                <a:tc>
                  <a:txBody>
                    <a:bodyPr/>
                    <a:lstStyle/>
                    <a:p>
                      <a:pPr algn="ctr"/>
                      <a:endParaRPr lang="en-IN" dirty="0"/>
                    </a:p>
                  </a:txBody>
                  <a:tcPr/>
                </a:tc>
                <a:tc>
                  <a:txBody>
                    <a:bodyPr/>
                    <a:lstStyle/>
                    <a:p>
                      <a:pPr algn="ctr"/>
                      <a:r>
                        <a:rPr lang="en-IN" dirty="0"/>
                        <a:t>2</a:t>
                      </a:r>
                    </a:p>
                  </a:txBody>
                  <a:tcPr/>
                </a:tc>
                <a:tc>
                  <a:txBody>
                    <a:bodyPr/>
                    <a:lstStyle/>
                    <a:p>
                      <a:pPr algn="ctr"/>
                      <a:r>
                        <a:rPr lang="en-IN" dirty="0"/>
                        <a:t>4</a:t>
                      </a:r>
                    </a:p>
                  </a:txBody>
                  <a:tcPr/>
                </a:tc>
                <a:tc>
                  <a:txBody>
                    <a:bodyPr/>
                    <a:lstStyle/>
                    <a:p>
                      <a:pPr algn="ctr"/>
                      <a:r>
                        <a:rPr lang="en-IN" dirty="0"/>
                        <a:t>5</a:t>
                      </a:r>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25639381"/>
                  </a:ext>
                </a:extLst>
              </a:tr>
              <a:tr h="370840">
                <a:tc>
                  <a:txBody>
                    <a:bodyPr/>
                    <a:lstStyle/>
                    <a:p>
                      <a:pPr algn="ctr"/>
                      <a:r>
                        <a:rPr lang="en-IN" dirty="0"/>
                        <a:t>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IN" dirty="0"/>
                        <a:t>3</a:t>
                      </a:r>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r>
                        <a:rPr lang="en-IN" dirty="0"/>
                        <a:t>3</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648304442"/>
                  </a:ext>
                </a:extLst>
              </a:tr>
            </a:tbl>
          </a:graphicData>
        </a:graphic>
      </p:graphicFrame>
      <p:graphicFrame>
        <p:nvGraphicFramePr>
          <p:cNvPr id="6" name="Table 5">
            <a:extLst>
              <a:ext uri="{FF2B5EF4-FFF2-40B4-BE49-F238E27FC236}">
                <a16:creationId xmlns:a16="http://schemas.microsoft.com/office/drawing/2014/main" id="{2444A79E-4BFA-76DB-6196-FDB1D6ADAF60}"/>
              </a:ext>
            </a:extLst>
          </p:cNvPr>
          <p:cNvGraphicFramePr>
            <a:graphicFrameLocks noGrp="1"/>
          </p:cNvGraphicFramePr>
          <p:nvPr>
            <p:extLst>
              <p:ext uri="{D42A27DB-BD31-4B8C-83A1-F6EECF244321}">
                <p14:modId xmlns:p14="http://schemas.microsoft.com/office/powerpoint/2010/main" val="1543358600"/>
              </p:ext>
            </p:extLst>
          </p:nvPr>
        </p:nvGraphicFramePr>
        <p:xfrm>
          <a:off x="581709" y="4136256"/>
          <a:ext cx="8128000" cy="1854200"/>
        </p:xfrm>
        <a:graphic>
          <a:graphicData uri="http://schemas.openxmlformats.org/drawingml/2006/table">
            <a:tbl>
              <a:tblPr firstRow="1" bandRow="1">
                <a:tableStyleId>{2D5ABB26-0587-4C30-8999-92F81FD0307C}</a:tableStyleId>
              </a:tblPr>
              <a:tblGrid>
                <a:gridCol w="745067">
                  <a:extLst>
                    <a:ext uri="{9D8B030D-6E8A-4147-A177-3AD203B41FA5}">
                      <a16:colId xmlns:a16="http://schemas.microsoft.com/office/drawing/2014/main" val="1021641249"/>
                    </a:ext>
                  </a:extLst>
                </a:gridCol>
                <a:gridCol w="1286933">
                  <a:extLst>
                    <a:ext uri="{9D8B030D-6E8A-4147-A177-3AD203B41FA5}">
                      <a16:colId xmlns:a16="http://schemas.microsoft.com/office/drawing/2014/main" val="222709414"/>
                    </a:ext>
                  </a:extLst>
                </a:gridCol>
                <a:gridCol w="1016000">
                  <a:extLst>
                    <a:ext uri="{9D8B030D-6E8A-4147-A177-3AD203B41FA5}">
                      <a16:colId xmlns:a16="http://schemas.microsoft.com/office/drawing/2014/main" val="3504802595"/>
                    </a:ext>
                  </a:extLst>
                </a:gridCol>
                <a:gridCol w="1016000">
                  <a:extLst>
                    <a:ext uri="{9D8B030D-6E8A-4147-A177-3AD203B41FA5}">
                      <a16:colId xmlns:a16="http://schemas.microsoft.com/office/drawing/2014/main" val="963012660"/>
                    </a:ext>
                  </a:extLst>
                </a:gridCol>
                <a:gridCol w="1016000">
                  <a:extLst>
                    <a:ext uri="{9D8B030D-6E8A-4147-A177-3AD203B41FA5}">
                      <a16:colId xmlns:a16="http://schemas.microsoft.com/office/drawing/2014/main" val="3153264276"/>
                    </a:ext>
                  </a:extLst>
                </a:gridCol>
                <a:gridCol w="1016000">
                  <a:extLst>
                    <a:ext uri="{9D8B030D-6E8A-4147-A177-3AD203B41FA5}">
                      <a16:colId xmlns:a16="http://schemas.microsoft.com/office/drawing/2014/main" val="3543417833"/>
                    </a:ext>
                  </a:extLst>
                </a:gridCol>
                <a:gridCol w="1016000">
                  <a:extLst>
                    <a:ext uri="{9D8B030D-6E8A-4147-A177-3AD203B41FA5}">
                      <a16:colId xmlns:a16="http://schemas.microsoft.com/office/drawing/2014/main" val="406150410"/>
                    </a:ext>
                  </a:extLst>
                </a:gridCol>
                <a:gridCol w="1016000">
                  <a:extLst>
                    <a:ext uri="{9D8B030D-6E8A-4147-A177-3AD203B41FA5}">
                      <a16:colId xmlns:a16="http://schemas.microsoft.com/office/drawing/2014/main" val="38239700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HP1</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HP3</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TW</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SW1</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SW3</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841442"/>
                  </a:ext>
                </a:extLst>
              </a:tr>
              <a:tr h="370840">
                <a:tc>
                  <a:txBody>
                    <a:bodyPr/>
                    <a:lstStyle/>
                    <a:p>
                      <a:pPr algn="ctr"/>
                      <a:r>
                        <a:rPr lang="en-IN" dirty="0"/>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dirty="0"/>
                        <a:t>2/3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IN" dirty="0"/>
                        <a:t>5/3</a:t>
                      </a:r>
                    </a:p>
                  </a:txBody>
                  <a:tcPr>
                    <a:lnT w="12700" cap="flat" cmpd="sng" algn="ctr">
                      <a:solidFill>
                        <a:schemeClr val="tx1"/>
                      </a:solidFill>
                      <a:prstDash val="solid"/>
                      <a:round/>
                      <a:headEnd type="none" w="med" len="med"/>
                      <a:tailEnd type="none" w="med" len="med"/>
                    </a:lnT>
                  </a:tcPr>
                </a:tc>
                <a:tc>
                  <a:txBody>
                    <a:bodyPr/>
                    <a:lstStyle/>
                    <a:p>
                      <a:pPr algn="ctr"/>
                      <a:r>
                        <a:rPr lang="en-IN" dirty="0"/>
                        <a:t>-7/3</a:t>
                      </a:r>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009568"/>
                  </a:ext>
                </a:extLst>
              </a:tr>
              <a:tr h="370840">
                <a:tc>
                  <a:txBody>
                    <a:bodyPr/>
                    <a:lstStyle/>
                    <a:p>
                      <a:pPr algn="ctr"/>
                      <a:r>
                        <a:rPr lang="en-IN" dirty="0"/>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1/3</a:t>
                      </a:r>
                    </a:p>
                  </a:txBody>
                  <a:tcPr>
                    <a:lnL w="12700" cap="flat" cmpd="sng" algn="ctr">
                      <a:solidFill>
                        <a:schemeClr val="tx1"/>
                      </a:solidFill>
                      <a:prstDash val="solid"/>
                      <a:round/>
                      <a:headEnd type="none" w="med" len="med"/>
                      <a:tailEnd type="none" w="med" len="med"/>
                    </a:lnL>
                  </a:tcPr>
                </a:tc>
                <a:tc>
                  <a:txBody>
                    <a:bodyPr/>
                    <a:lstStyle/>
                    <a:p>
                      <a:pPr algn="ctr"/>
                      <a:r>
                        <a:rPr lang="en-IN" dirty="0"/>
                        <a:t>1/3</a:t>
                      </a:r>
                    </a:p>
                  </a:txBody>
                  <a:tcPr/>
                </a:tc>
                <a:tc>
                  <a:txBody>
                    <a:bodyPr/>
                    <a:lstStyle/>
                    <a:p>
                      <a:pPr algn="ctr"/>
                      <a:r>
                        <a:rPr lang="en-IN" dirty="0"/>
                        <a:t>-2/3</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510922738"/>
                  </a:ext>
                </a:extLst>
              </a:tr>
              <a:tr h="370840">
                <a:tc>
                  <a:txBody>
                    <a:bodyPr/>
                    <a:lstStyle/>
                    <a:p>
                      <a:pPr algn="ctr"/>
                      <a:r>
                        <a:rPr lang="en-IN" dirty="0"/>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IN" dirty="0"/>
                    </a:p>
                  </a:txBody>
                  <a:tcPr>
                    <a:lnL w="12700" cap="flat" cmpd="sng" algn="ctr">
                      <a:solidFill>
                        <a:schemeClr val="tx1"/>
                      </a:solidFill>
                      <a:prstDash val="solid"/>
                      <a:round/>
                      <a:headEnd type="none" w="med" len="med"/>
                      <a:tailEnd type="none" w="med" len="med"/>
                    </a:lnL>
                  </a:tcPr>
                </a:tc>
                <a:tc>
                  <a:txBody>
                    <a:bodyPr/>
                    <a:lstStyle/>
                    <a:p>
                      <a:pPr algn="ctr"/>
                      <a:endParaRPr lang="en-IN" dirty="0"/>
                    </a:p>
                  </a:txBody>
                  <a:tcPr/>
                </a:tc>
                <a:tc>
                  <a:txBody>
                    <a:bodyPr/>
                    <a:lstStyle/>
                    <a:p>
                      <a:pPr algn="ctr"/>
                      <a:endParaRPr lang="en-IN" dirty="0"/>
                    </a:p>
                  </a:txBody>
                  <a:tcPr/>
                </a:tc>
                <a:tc>
                  <a:txBody>
                    <a:bodyPr/>
                    <a:lstStyle/>
                    <a:p>
                      <a:pPr algn="ctr"/>
                      <a:r>
                        <a:rPr lang="en-IN" dirty="0"/>
                        <a:t>-5/3</a:t>
                      </a:r>
                    </a:p>
                  </a:txBody>
                  <a:tcPr/>
                </a:tc>
                <a:tc>
                  <a:txBody>
                    <a:bodyPr/>
                    <a:lstStyle/>
                    <a:p>
                      <a:pPr algn="ctr"/>
                      <a:r>
                        <a:rPr lang="en-IN" dirty="0"/>
                        <a:t>1/3</a:t>
                      </a:r>
                    </a:p>
                  </a:txBody>
                  <a:tcPr/>
                </a:tc>
                <a:tc>
                  <a:txBody>
                    <a:bodyPr/>
                    <a:lstStyle/>
                    <a:p>
                      <a:pPr algn="ctr"/>
                      <a:r>
                        <a:rPr lang="en-IN" dirty="0"/>
                        <a:t>4/3</a:t>
                      </a:r>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25639381"/>
                  </a:ext>
                </a:extLst>
              </a:tr>
              <a:tr h="370840">
                <a:tc>
                  <a:txBody>
                    <a:bodyPr/>
                    <a:lstStyle/>
                    <a:p>
                      <a:pPr algn="ctr"/>
                      <a:r>
                        <a:rPr lang="en-IN" dirty="0"/>
                        <a:t>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IN" dirty="0"/>
                        <a:t>0</a:t>
                      </a:r>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r>
                        <a:rPr lang="en-IN" dirty="0"/>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648304442"/>
                  </a:ext>
                </a:extLst>
              </a:tr>
            </a:tbl>
          </a:graphicData>
        </a:graphic>
      </p:graphicFrame>
      <p:sp>
        <p:nvSpPr>
          <p:cNvPr id="8" name="TextBox 7">
            <a:extLst>
              <a:ext uri="{FF2B5EF4-FFF2-40B4-BE49-F238E27FC236}">
                <a16:creationId xmlns:a16="http://schemas.microsoft.com/office/drawing/2014/main" id="{418F782F-E2F4-7153-BCB6-3E934366E2D5}"/>
              </a:ext>
            </a:extLst>
          </p:cNvPr>
          <p:cNvSpPr txBox="1"/>
          <p:nvPr/>
        </p:nvSpPr>
        <p:spPr>
          <a:xfrm>
            <a:off x="8709709" y="2516546"/>
            <a:ext cx="1613646" cy="369332"/>
          </a:xfrm>
          <a:prstGeom prst="rect">
            <a:avLst/>
          </a:prstGeom>
        </p:spPr>
        <p:txBody>
          <a:bodyPr wrap="square" rtlCol="0">
            <a:spAutoFit/>
          </a:bodyPr>
          <a:lstStyle/>
          <a:p>
            <a:pPr marL="0" indent="0" algn="ctr">
              <a:lnSpc>
                <a:spcPct val="100000"/>
              </a:lnSpc>
              <a:spcBef>
                <a:spcPts val="0"/>
              </a:spcBef>
              <a:buFontTx/>
              <a:buNone/>
            </a:pPr>
            <a:r>
              <a:rPr lang="en-IN" dirty="0">
                <a:solidFill>
                  <a:schemeClr val="accent1">
                    <a:lumMod val="60000"/>
                    <a:lumOff val="40000"/>
                  </a:schemeClr>
                </a:solidFill>
                <a:latin typeface="Posterama" panose="020B0504020200020000" pitchFamily="34" charset="0"/>
                <a:ea typeface="微软雅黑"/>
                <a:cs typeface="Posterama" panose="020B0504020200020000" pitchFamily="34" charset="0"/>
              </a:rPr>
              <a:t>(4 + 5 + 1) / 3</a:t>
            </a:r>
            <a:endParaRPr lang="en-IN" sz="1800" dirty="0">
              <a:solidFill>
                <a:schemeClr val="accent1">
                  <a:lumMod val="60000"/>
                  <a:lumOff val="40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50151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anim calcmode="lin" valueType="num">
                                      <p:cBhvr>
                                        <p:cTn id="8" dur="250" fill="hold"/>
                                        <p:tgtEl>
                                          <p:spTgt spid="7"/>
                                        </p:tgtEl>
                                        <p:attrNameLst>
                                          <p:attrName>ppt_x</p:attrName>
                                        </p:attrNameLst>
                                      </p:cBhvr>
                                      <p:tavLst>
                                        <p:tav tm="0">
                                          <p:val>
                                            <p:strVal val="#ppt_x"/>
                                          </p:val>
                                        </p:tav>
                                        <p:tav tm="100000">
                                          <p:val>
                                            <p:strVal val="#ppt_x"/>
                                          </p:val>
                                        </p:tav>
                                      </p:tavLst>
                                    </p:anim>
                                    <p:anim calcmode="lin" valueType="num">
                                      <p:cBhvr>
                                        <p:cTn id="9" dur="25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250"/>
                                        <p:tgtEl>
                                          <p:spTgt spid="4"/>
                                        </p:tgtEl>
                                      </p:cBhvr>
                                    </p:animEffect>
                                    <p:anim calcmode="lin" valueType="num">
                                      <p:cBhvr>
                                        <p:cTn id="15" dur="250" fill="hold"/>
                                        <p:tgtEl>
                                          <p:spTgt spid="4"/>
                                        </p:tgtEl>
                                        <p:attrNameLst>
                                          <p:attrName>ppt_x</p:attrName>
                                        </p:attrNameLst>
                                      </p:cBhvr>
                                      <p:tavLst>
                                        <p:tav tm="0">
                                          <p:val>
                                            <p:strVal val="#ppt_x"/>
                                          </p:val>
                                        </p:tav>
                                        <p:tav tm="100000">
                                          <p:val>
                                            <p:strVal val="#ppt_x"/>
                                          </p:val>
                                        </p:tav>
                                      </p:tavLst>
                                    </p:anim>
                                    <p:anim calcmode="lin" valueType="num">
                                      <p:cBhvr>
                                        <p:cTn id="16" dur="25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50"/>
                                        <p:tgtEl>
                                          <p:spTgt spid="6"/>
                                        </p:tgtEl>
                                      </p:cBhvr>
                                    </p:animEffect>
                                    <p:anim calcmode="lin" valueType="num">
                                      <p:cBhvr>
                                        <p:cTn id="20" dur="250" fill="hold"/>
                                        <p:tgtEl>
                                          <p:spTgt spid="6"/>
                                        </p:tgtEl>
                                        <p:attrNameLst>
                                          <p:attrName>ppt_x</p:attrName>
                                        </p:attrNameLst>
                                      </p:cBhvr>
                                      <p:tavLst>
                                        <p:tav tm="0">
                                          <p:val>
                                            <p:strVal val="#ppt_x"/>
                                          </p:val>
                                        </p:tav>
                                        <p:tav tm="100000">
                                          <p:val>
                                            <p:strVal val="#ppt_x"/>
                                          </p:val>
                                        </p:tav>
                                      </p:tavLst>
                                    </p:anim>
                                    <p:anim calcmode="lin" valueType="num">
                                      <p:cBhvr>
                                        <p:cTn id="21" dur="25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50"/>
                                        <p:tgtEl>
                                          <p:spTgt spid="8"/>
                                        </p:tgtEl>
                                      </p:cBhvr>
                                    </p:animEffect>
                                    <p:anim calcmode="lin" valueType="num">
                                      <p:cBhvr>
                                        <p:cTn id="25" dur="250" fill="hold"/>
                                        <p:tgtEl>
                                          <p:spTgt spid="8"/>
                                        </p:tgtEl>
                                        <p:attrNameLst>
                                          <p:attrName>ppt_x</p:attrName>
                                        </p:attrNameLst>
                                      </p:cBhvr>
                                      <p:tavLst>
                                        <p:tav tm="0">
                                          <p:val>
                                            <p:strVal val="#ppt_x"/>
                                          </p:val>
                                        </p:tav>
                                        <p:tav tm="100000">
                                          <p:val>
                                            <p:strVal val="#ppt_x"/>
                                          </p:val>
                                        </p:tav>
                                      </p:tavLst>
                                    </p:anim>
                                    <p:anim calcmode="lin" valueType="num">
                                      <p:cBhvr>
                                        <p:cTn id="26"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Centered Cosine Similarity	</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9677" y="1638748"/>
            <a:ext cx="9584266" cy="44217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endParaRPr lang="en-US" sz="1800" b="0" dirty="0"/>
          </a:p>
          <a:p>
            <a:pPr marL="285750" indent="-285750">
              <a:buClr>
                <a:schemeClr val="accent1"/>
              </a:buClr>
              <a:buFont typeface="Wingdings" panose="05000000000000000000" pitchFamily="2" charset="2"/>
              <a:buChar char="§"/>
            </a:pPr>
            <a:r>
              <a:rPr lang="en-US" sz="1800" b="0" dirty="0">
                <a:solidFill>
                  <a:schemeClr val="accent1"/>
                </a:solidFill>
              </a:rPr>
              <a:t>Sim(A,B) = </a:t>
            </a:r>
            <a:r>
              <a:rPr lang="en-US" sz="1800" b="0" dirty="0">
                <a:solidFill>
                  <a:schemeClr val="tx2">
                    <a:lumMod val="75000"/>
                    <a:lumOff val="25000"/>
                  </a:schemeClr>
                </a:solidFill>
              </a:rPr>
              <a:t>cos(</a:t>
            </a:r>
            <a:r>
              <a:rPr lang="en-US" sz="1800" b="0" dirty="0" err="1">
                <a:solidFill>
                  <a:schemeClr val="tx2">
                    <a:lumMod val="75000"/>
                    <a:lumOff val="25000"/>
                  </a:schemeClr>
                </a:solidFill>
              </a:rPr>
              <a:t>r</a:t>
            </a:r>
            <a:r>
              <a:rPr lang="en-US" sz="1800" b="0" baseline="-25000" dirty="0" err="1">
                <a:solidFill>
                  <a:schemeClr val="tx2">
                    <a:lumMod val="75000"/>
                    <a:lumOff val="25000"/>
                  </a:schemeClr>
                </a:solidFill>
              </a:rPr>
              <a:t>A</a:t>
            </a:r>
            <a:r>
              <a:rPr lang="en-US" sz="1800" b="0" dirty="0">
                <a:solidFill>
                  <a:schemeClr val="tx2">
                    <a:lumMod val="75000"/>
                    <a:lumOff val="25000"/>
                  </a:schemeClr>
                </a:solidFill>
              </a:rPr>
              <a:t> , </a:t>
            </a:r>
            <a:r>
              <a:rPr lang="en-US" sz="1800" b="0" dirty="0" err="1">
                <a:solidFill>
                  <a:schemeClr val="tx2">
                    <a:lumMod val="75000"/>
                    <a:lumOff val="25000"/>
                  </a:schemeClr>
                </a:solidFill>
              </a:rPr>
              <a:t>r</a:t>
            </a:r>
            <a:r>
              <a:rPr lang="en-US" sz="1800" b="0" baseline="-25000" dirty="0" err="1">
                <a:solidFill>
                  <a:schemeClr val="tx2">
                    <a:lumMod val="75000"/>
                    <a:lumOff val="25000"/>
                  </a:schemeClr>
                </a:solidFill>
              </a:rPr>
              <a:t>B</a:t>
            </a:r>
            <a:r>
              <a:rPr lang="en-US" sz="1800" b="0" dirty="0">
                <a:solidFill>
                  <a:schemeClr val="tx2">
                    <a:lumMod val="75000"/>
                    <a:lumOff val="25000"/>
                  </a:schemeClr>
                </a:solidFill>
              </a:rPr>
              <a:t>) = 0.09; sim(A,C) = -0.56</a:t>
            </a:r>
          </a:p>
          <a:p>
            <a:pPr marL="742950" lvl="1" indent="-285750">
              <a:buClr>
                <a:schemeClr val="accent1"/>
              </a:buClr>
              <a:buFont typeface="Wingdings" panose="05000000000000000000" pitchFamily="2" charset="2"/>
              <a:buChar char="§"/>
            </a:pPr>
            <a:r>
              <a:rPr lang="en-US" sz="1600" dirty="0">
                <a:solidFill>
                  <a:schemeClr val="tx2">
                    <a:lumMod val="90000"/>
                    <a:lumOff val="10000"/>
                  </a:schemeClr>
                </a:solidFill>
              </a:rPr>
              <a:t>Sim(A,B) &gt; sim(A,C)</a:t>
            </a:r>
          </a:p>
          <a:p>
            <a:pPr marL="285750" indent="-285750">
              <a:buClr>
                <a:schemeClr val="accent1"/>
              </a:buClr>
              <a:buFont typeface="Wingdings" panose="05000000000000000000" pitchFamily="2" charset="2"/>
              <a:buChar char="§"/>
            </a:pPr>
            <a:endParaRPr lang="en-US" sz="4000" dirty="0">
              <a:solidFill>
                <a:schemeClr val="tx1">
                  <a:lumMod val="95000"/>
                  <a:lumOff val="5000"/>
                </a:schemeClr>
              </a:solidFill>
            </a:endParaRPr>
          </a:p>
          <a:p>
            <a:pPr marL="285750" indent="-285750">
              <a:buClr>
                <a:schemeClr val="accent1"/>
              </a:buClr>
              <a:buFont typeface="Wingdings" panose="05000000000000000000" pitchFamily="2" charset="2"/>
              <a:buChar char="§"/>
            </a:pPr>
            <a:r>
              <a:rPr lang="en-US" sz="1800" b="0" dirty="0">
                <a:solidFill>
                  <a:schemeClr val="tx1">
                    <a:lumMod val="95000"/>
                    <a:lumOff val="5000"/>
                  </a:schemeClr>
                </a:solidFill>
              </a:rPr>
              <a:t>Captures intuition better</a:t>
            </a:r>
          </a:p>
          <a:p>
            <a:pPr marL="742950" lvl="1" indent="-285750">
              <a:buClr>
                <a:schemeClr val="accent1"/>
              </a:buClr>
              <a:buFont typeface="Wingdings" panose="05000000000000000000" pitchFamily="2" charset="2"/>
              <a:buChar char="§"/>
            </a:pPr>
            <a:r>
              <a:rPr lang="en-US" sz="1600" dirty="0">
                <a:solidFill>
                  <a:schemeClr val="tx1">
                    <a:lumMod val="95000"/>
                    <a:lumOff val="5000"/>
                  </a:schemeClr>
                </a:solidFill>
              </a:rPr>
              <a:t>Missing ratings treated as “average”</a:t>
            </a:r>
          </a:p>
          <a:p>
            <a:pPr marL="742950" lvl="1" indent="-285750">
              <a:buClr>
                <a:schemeClr val="accent1"/>
              </a:buClr>
              <a:buFont typeface="Wingdings" panose="05000000000000000000" pitchFamily="2" charset="2"/>
              <a:buChar char="§"/>
            </a:pPr>
            <a:r>
              <a:rPr lang="en-US" sz="1600" b="0" dirty="0">
                <a:solidFill>
                  <a:schemeClr val="tx1">
                    <a:lumMod val="95000"/>
                    <a:lumOff val="5000"/>
                  </a:schemeClr>
                </a:solidFill>
              </a:rPr>
              <a:t>Handles “tough raters” and “easy raters”</a:t>
            </a:r>
          </a:p>
          <a:p>
            <a:pPr marL="285750" indent="-285750">
              <a:buClr>
                <a:schemeClr val="accent1"/>
              </a:buClr>
              <a:buFont typeface="Wingdings" panose="05000000000000000000" pitchFamily="2" charset="2"/>
              <a:buChar char="§"/>
            </a:pPr>
            <a:endParaRPr lang="en-US" sz="1800" b="0" dirty="0"/>
          </a:p>
        </p:txBody>
      </p:sp>
      <p:graphicFrame>
        <p:nvGraphicFramePr>
          <p:cNvPr id="6" name="Table 5">
            <a:extLst>
              <a:ext uri="{FF2B5EF4-FFF2-40B4-BE49-F238E27FC236}">
                <a16:creationId xmlns:a16="http://schemas.microsoft.com/office/drawing/2014/main" id="{2444A79E-4BFA-76DB-6196-FDB1D6ADAF60}"/>
              </a:ext>
            </a:extLst>
          </p:cNvPr>
          <p:cNvGraphicFramePr>
            <a:graphicFrameLocks noGrp="1"/>
          </p:cNvGraphicFramePr>
          <p:nvPr>
            <p:extLst>
              <p:ext uri="{D42A27DB-BD31-4B8C-83A1-F6EECF244321}">
                <p14:modId xmlns:p14="http://schemas.microsoft.com/office/powerpoint/2010/main" val="947091505"/>
              </p:ext>
            </p:extLst>
          </p:nvPr>
        </p:nvGraphicFramePr>
        <p:xfrm>
          <a:off x="589677" y="1638748"/>
          <a:ext cx="8128000" cy="1854200"/>
        </p:xfrm>
        <a:graphic>
          <a:graphicData uri="http://schemas.openxmlformats.org/drawingml/2006/table">
            <a:tbl>
              <a:tblPr firstRow="1" bandRow="1">
                <a:tableStyleId>{2D5ABB26-0587-4C30-8999-92F81FD0307C}</a:tableStyleId>
              </a:tblPr>
              <a:tblGrid>
                <a:gridCol w="745067">
                  <a:extLst>
                    <a:ext uri="{9D8B030D-6E8A-4147-A177-3AD203B41FA5}">
                      <a16:colId xmlns:a16="http://schemas.microsoft.com/office/drawing/2014/main" val="1021641249"/>
                    </a:ext>
                  </a:extLst>
                </a:gridCol>
                <a:gridCol w="1286933">
                  <a:extLst>
                    <a:ext uri="{9D8B030D-6E8A-4147-A177-3AD203B41FA5}">
                      <a16:colId xmlns:a16="http://schemas.microsoft.com/office/drawing/2014/main" val="222709414"/>
                    </a:ext>
                  </a:extLst>
                </a:gridCol>
                <a:gridCol w="1016000">
                  <a:extLst>
                    <a:ext uri="{9D8B030D-6E8A-4147-A177-3AD203B41FA5}">
                      <a16:colId xmlns:a16="http://schemas.microsoft.com/office/drawing/2014/main" val="3504802595"/>
                    </a:ext>
                  </a:extLst>
                </a:gridCol>
                <a:gridCol w="1016000">
                  <a:extLst>
                    <a:ext uri="{9D8B030D-6E8A-4147-A177-3AD203B41FA5}">
                      <a16:colId xmlns:a16="http://schemas.microsoft.com/office/drawing/2014/main" val="963012660"/>
                    </a:ext>
                  </a:extLst>
                </a:gridCol>
                <a:gridCol w="1016000">
                  <a:extLst>
                    <a:ext uri="{9D8B030D-6E8A-4147-A177-3AD203B41FA5}">
                      <a16:colId xmlns:a16="http://schemas.microsoft.com/office/drawing/2014/main" val="3153264276"/>
                    </a:ext>
                  </a:extLst>
                </a:gridCol>
                <a:gridCol w="1016000">
                  <a:extLst>
                    <a:ext uri="{9D8B030D-6E8A-4147-A177-3AD203B41FA5}">
                      <a16:colId xmlns:a16="http://schemas.microsoft.com/office/drawing/2014/main" val="3543417833"/>
                    </a:ext>
                  </a:extLst>
                </a:gridCol>
                <a:gridCol w="1016000">
                  <a:extLst>
                    <a:ext uri="{9D8B030D-6E8A-4147-A177-3AD203B41FA5}">
                      <a16:colId xmlns:a16="http://schemas.microsoft.com/office/drawing/2014/main" val="406150410"/>
                    </a:ext>
                  </a:extLst>
                </a:gridCol>
                <a:gridCol w="1016000">
                  <a:extLst>
                    <a:ext uri="{9D8B030D-6E8A-4147-A177-3AD203B41FA5}">
                      <a16:colId xmlns:a16="http://schemas.microsoft.com/office/drawing/2014/main" val="38239700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HP1</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HP3</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TW</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SW1</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SW3</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841442"/>
                  </a:ext>
                </a:extLst>
              </a:tr>
              <a:tr h="370840">
                <a:tc>
                  <a:txBody>
                    <a:bodyPr/>
                    <a:lstStyle/>
                    <a:p>
                      <a:pPr algn="ctr"/>
                      <a:r>
                        <a:rPr lang="en-IN" dirty="0"/>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dirty="0"/>
                        <a:t>2/3</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IN" dirty="0"/>
                        <a:t>5/3</a:t>
                      </a:r>
                    </a:p>
                  </a:txBody>
                  <a:tcPr>
                    <a:lnT w="12700" cap="flat" cmpd="sng" algn="ctr">
                      <a:solidFill>
                        <a:schemeClr val="tx1"/>
                      </a:solidFill>
                      <a:prstDash val="solid"/>
                      <a:round/>
                      <a:headEnd type="none" w="med" len="med"/>
                      <a:tailEnd type="none" w="med" len="med"/>
                    </a:lnT>
                  </a:tcPr>
                </a:tc>
                <a:tc>
                  <a:txBody>
                    <a:bodyPr/>
                    <a:lstStyle/>
                    <a:p>
                      <a:pPr algn="ctr"/>
                      <a:r>
                        <a:rPr lang="en-IN" dirty="0"/>
                        <a:t>-7/3</a:t>
                      </a:r>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009568"/>
                  </a:ext>
                </a:extLst>
              </a:tr>
              <a:tr h="370840">
                <a:tc>
                  <a:txBody>
                    <a:bodyPr/>
                    <a:lstStyle/>
                    <a:p>
                      <a:pPr algn="ctr"/>
                      <a:r>
                        <a:rPr lang="en-IN" dirty="0"/>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1/3</a:t>
                      </a:r>
                    </a:p>
                  </a:txBody>
                  <a:tcPr>
                    <a:lnL w="12700" cap="flat" cmpd="sng" algn="ctr">
                      <a:solidFill>
                        <a:schemeClr val="tx1"/>
                      </a:solidFill>
                      <a:prstDash val="solid"/>
                      <a:round/>
                      <a:headEnd type="none" w="med" len="med"/>
                      <a:tailEnd type="none" w="med" len="med"/>
                    </a:lnL>
                  </a:tcPr>
                </a:tc>
                <a:tc>
                  <a:txBody>
                    <a:bodyPr/>
                    <a:lstStyle/>
                    <a:p>
                      <a:pPr algn="ctr"/>
                      <a:r>
                        <a:rPr lang="en-IN" dirty="0"/>
                        <a:t>1/3</a:t>
                      </a:r>
                    </a:p>
                  </a:txBody>
                  <a:tcPr/>
                </a:tc>
                <a:tc>
                  <a:txBody>
                    <a:bodyPr/>
                    <a:lstStyle/>
                    <a:p>
                      <a:pPr algn="ctr"/>
                      <a:r>
                        <a:rPr lang="en-IN" dirty="0"/>
                        <a:t>-2/3</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510922738"/>
                  </a:ext>
                </a:extLst>
              </a:tr>
              <a:tr h="370840">
                <a:tc>
                  <a:txBody>
                    <a:bodyPr/>
                    <a:lstStyle/>
                    <a:p>
                      <a:pPr algn="ctr"/>
                      <a:r>
                        <a:rPr lang="en-IN" dirty="0"/>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IN" dirty="0"/>
                    </a:p>
                  </a:txBody>
                  <a:tcPr>
                    <a:lnL w="12700" cap="flat" cmpd="sng" algn="ctr">
                      <a:solidFill>
                        <a:schemeClr val="tx1"/>
                      </a:solidFill>
                      <a:prstDash val="solid"/>
                      <a:round/>
                      <a:headEnd type="none" w="med" len="med"/>
                      <a:tailEnd type="none" w="med" len="med"/>
                    </a:lnL>
                  </a:tcPr>
                </a:tc>
                <a:tc>
                  <a:txBody>
                    <a:bodyPr/>
                    <a:lstStyle/>
                    <a:p>
                      <a:pPr algn="ctr"/>
                      <a:endParaRPr lang="en-IN" dirty="0"/>
                    </a:p>
                  </a:txBody>
                  <a:tcPr/>
                </a:tc>
                <a:tc>
                  <a:txBody>
                    <a:bodyPr/>
                    <a:lstStyle/>
                    <a:p>
                      <a:pPr algn="ctr"/>
                      <a:endParaRPr lang="en-IN" dirty="0"/>
                    </a:p>
                  </a:txBody>
                  <a:tcPr/>
                </a:tc>
                <a:tc>
                  <a:txBody>
                    <a:bodyPr/>
                    <a:lstStyle/>
                    <a:p>
                      <a:pPr algn="ctr"/>
                      <a:r>
                        <a:rPr lang="en-IN" dirty="0"/>
                        <a:t>-5/3</a:t>
                      </a:r>
                    </a:p>
                  </a:txBody>
                  <a:tcPr/>
                </a:tc>
                <a:tc>
                  <a:txBody>
                    <a:bodyPr/>
                    <a:lstStyle/>
                    <a:p>
                      <a:pPr algn="ctr"/>
                      <a:r>
                        <a:rPr lang="en-IN" dirty="0"/>
                        <a:t>1/3</a:t>
                      </a:r>
                    </a:p>
                  </a:txBody>
                  <a:tcPr/>
                </a:tc>
                <a:tc>
                  <a:txBody>
                    <a:bodyPr/>
                    <a:lstStyle/>
                    <a:p>
                      <a:pPr algn="ctr"/>
                      <a:r>
                        <a:rPr lang="en-IN" dirty="0"/>
                        <a:t>4/3</a:t>
                      </a:r>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25639381"/>
                  </a:ext>
                </a:extLst>
              </a:tr>
              <a:tr h="370840">
                <a:tc>
                  <a:txBody>
                    <a:bodyPr/>
                    <a:lstStyle/>
                    <a:p>
                      <a:pPr algn="ctr"/>
                      <a:r>
                        <a:rPr lang="en-IN" dirty="0"/>
                        <a:t>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IN" dirty="0"/>
                        <a:t>0</a:t>
                      </a:r>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r>
                        <a:rPr lang="en-IN" dirty="0"/>
                        <a:t>0</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648304442"/>
                  </a:ext>
                </a:extLst>
              </a:tr>
            </a:tbl>
          </a:graphicData>
        </a:graphic>
      </p:graphicFrame>
    </p:spTree>
    <p:extLst>
      <p:ext uri="{BB962C8B-B14F-4D97-AF65-F5344CB8AC3E}">
        <p14:creationId xmlns:p14="http://schemas.microsoft.com/office/powerpoint/2010/main" val="297792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Item-Item Collaborative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13</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9677" y="2026024"/>
            <a:ext cx="6429688" cy="403447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285750" indent="-285750">
              <a:lnSpc>
                <a:spcPct val="150000"/>
              </a:lnSpc>
              <a:buFont typeface="Wingdings" panose="05000000000000000000" pitchFamily="2" charset="2"/>
              <a:buChar char="§"/>
            </a:pPr>
            <a:r>
              <a:rPr lang="en-US" sz="1800" dirty="0"/>
              <a:t>So far: </a:t>
            </a:r>
            <a:r>
              <a:rPr lang="en-US" sz="1800" dirty="0">
                <a:solidFill>
                  <a:schemeClr val="accent1"/>
                </a:solidFill>
              </a:rPr>
              <a:t>User-user based collaborative filtering</a:t>
            </a:r>
          </a:p>
          <a:p>
            <a:pPr marL="285750" indent="-285750">
              <a:lnSpc>
                <a:spcPct val="150000"/>
              </a:lnSpc>
              <a:buFont typeface="Wingdings" panose="05000000000000000000" pitchFamily="2" charset="2"/>
              <a:buChar char="§"/>
            </a:pPr>
            <a:r>
              <a:rPr lang="en-US" sz="1800" dirty="0">
                <a:solidFill>
                  <a:schemeClr val="accent4">
                    <a:lumMod val="75000"/>
                  </a:schemeClr>
                </a:solidFill>
              </a:rPr>
              <a:t>Another view</a:t>
            </a:r>
            <a:r>
              <a:rPr lang="en-US" sz="1800" b="0" dirty="0"/>
              <a:t>: </a:t>
            </a:r>
            <a:r>
              <a:rPr lang="en-US" sz="1800" dirty="0"/>
              <a:t>item-item</a:t>
            </a:r>
          </a:p>
          <a:p>
            <a:pPr marL="742950" lvl="1" indent="-285750">
              <a:lnSpc>
                <a:spcPct val="150000"/>
              </a:lnSpc>
              <a:buFont typeface="Wingdings" panose="05000000000000000000" pitchFamily="2" charset="2"/>
              <a:buChar char="§"/>
            </a:pPr>
            <a:r>
              <a:rPr lang="en-US" dirty="0"/>
              <a:t>For item </a:t>
            </a:r>
            <a:r>
              <a:rPr lang="en-US" sz="2000" b="1" dirty="0" err="1"/>
              <a:t>i</a:t>
            </a:r>
            <a:r>
              <a:rPr lang="en-US" dirty="0"/>
              <a:t>, find other similar items</a:t>
            </a:r>
          </a:p>
          <a:p>
            <a:pPr marL="742950" lvl="1" indent="-285750">
              <a:lnSpc>
                <a:spcPct val="150000"/>
              </a:lnSpc>
              <a:buFont typeface="Wingdings" panose="05000000000000000000" pitchFamily="2" charset="2"/>
              <a:buChar char="§"/>
            </a:pPr>
            <a:r>
              <a:rPr lang="en-US" b="0" dirty="0"/>
              <a:t>Estimate rating for item </a:t>
            </a:r>
            <a:r>
              <a:rPr lang="en-US" sz="2000" b="1" dirty="0" err="1"/>
              <a:t>i</a:t>
            </a:r>
            <a:r>
              <a:rPr lang="en-US" b="0" dirty="0"/>
              <a:t> based on ratings for similar items</a:t>
            </a:r>
          </a:p>
          <a:p>
            <a:pPr marL="742950" lvl="1" indent="-285750">
              <a:lnSpc>
                <a:spcPct val="150000"/>
              </a:lnSpc>
              <a:buFont typeface="Wingdings" panose="05000000000000000000" pitchFamily="2" charset="2"/>
              <a:buChar char="§"/>
            </a:pPr>
            <a:r>
              <a:rPr lang="en-US" dirty="0"/>
              <a:t>Can use same similarity metrics and prediction functions as in user-user model.</a:t>
            </a:r>
            <a:endParaRPr lang="en-US" b="0" dirty="0"/>
          </a:p>
          <a:p>
            <a:pPr lvl="1"/>
            <a:endParaRPr lang="en-US" b="0" dirty="0"/>
          </a:p>
        </p:txBody>
      </p:sp>
    </p:spTree>
    <p:extLst>
      <p:ext uri="{BB962C8B-B14F-4D97-AF65-F5344CB8AC3E}">
        <p14:creationId xmlns:p14="http://schemas.microsoft.com/office/powerpoint/2010/main" val="273362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Collaborative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14</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8653731" cy="40782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US" sz="2000" dirty="0"/>
              <a:t>Strengths:</a:t>
            </a:r>
          </a:p>
          <a:p>
            <a:pPr marL="285750" indent="-285750">
              <a:lnSpc>
                <a:spcPct val="150000"/>
              </a:lnSpc>
              <a:buFont typeface="Arial" panose="020B0604020202020204" pitchFamily="34" charset="0"/>
              <a:buChar char="•"/>
            </a:pPr>
            <a:r>
              <a:rPr lang="en-US" sz="2000" b="0" dirty="0"/>
              <a:t>Effective at making recommendations based on user </a:t>
            </a:r>
            <a:r>
              <a:rPr lang="en-US" sz="2000" b="0" dirty="0" err="1"/>
              <a:t>behaviour</a:t>
            </a:r>
            <a:r>
              <a:rPr lang="en-US" sz="2000" b="0" dirty="0"/>
              <a:t> and </a:t>
            </a:r>
            <a:r>
              <a:rPr lang="en-US" sz="2000" b="0" dirty="0" err="1"/>
              <a:t>prefences</a:t>
            </a:r>
            <a:r>
              <a:rPr lang="en-US" sz="2000" b="0" dirty="0"/>
              <a:t>.</a:t>
            </a:r>
          </a:p>
          <a:p>
            <a:pPr marL="285750" indent="-285750">
              <a:buFont typeface="Arial" panose="020B0604020202020204" pitchFamily="34" charset="0"/>
              <a:buChar char="•"/>
            </a:pPr>
            <a:r>
              <a:rPr lang="en-US" sz="2000" b="0" dirty="0"/>
              <a:t>Works well when you have a large dataset and a significant number of user interactions.</a:t>
            </a:r>
          </a:p>
          <a:p>
            <a:pPr marL="285750" indent="-285750">
              <a:buFont typeface="Arial" panose="020B0604020202020204" pitchFamily="34" charset="0"/>
              <a:buChar char="•"/>
            </a:pPr>
            <a:endParaRPr lang="en-US" sz="2000" b="0" dirty="0"/>
          </a:p>
          <a:p>
            <a:pPr marL="285750" indent="-285750">
              <a:buFont typeface="Arial" panose="020B0604020202020204" pitchFamily="34" charset="0"/>
              <a:buChar char="•"/>
            </a:pPr>
            <a:endParaRPr lang="en-US" sz="2000" b="0" dirty="0"/>
          </a:p>
          <a:p>
            <a:pPr>
              <a:spcAft>
                <a:spcPts val="600"/>
              </a:spcAft>
            </a:pPr>
            <a:r>
              <a:rPr lang="en-US" sz="2000" dirty="0"/>
              <a:t>Weaknesses:</a:t>
            </a:r>
          </a:p>
          <a:p>
            <a:pPr marL="285750" indent="-285750">
              <a:buFont typeface="Arial" panose="020B0604020202020204" pitchFamily="34" charset="0"/>
              <a:buChar char="•"/>
            </a:pPr>
            <a:r>
              <a:rPr lang="en-US" sz="2000" b="0" dirty="0"/>
              <a:t>Cold Start problem: Struggles to make recommendations for new users or items with no historic data.</a:t>
            </a:r>
          </a:p>
          <a:p>
            <a:pPr marL="285750" indent="-285750">
              <a:buFont typeface="Arial" panose="020B0604020202020204" pitchFamily="34" charset="0"/>
              <a:buChar char="•"/>
            </a:pPr>
            <a:r>
              <a:rPr lang="en-US" sz="2000" b="0" dirty="0"/>
              <a:t>Sparsity: In cases where users provide limited feedback or the dataset is sparse, collaborative filtering may not work well.</a:t>
            </a:r>
          </a:p>
          <a:p>
            <a:pPr marL="285750" indent="-285750">
              <a:buFont typeface="Arial" panose="020B0604020202020204" pitchFamily="34" charset="0"/>
              <a:buChar char="•"/>
            </a:pPr>
            <a:r>
              <a:rPr lang="en-US" sz="2000" b="0" dirty="0"/>
              <a:t>Limited to finding similar users or items based on past </a:t>
            </a:r>
            <a:r>
              <a:rPr lang="en-US" sz="2000" b="0" dirty="0" err="1"/>
              <a:t>behaviour</a:t>
            </a:r>
            <a:r>
              <a:rPr lang="en-US" sz="2000" b="0" dirty="0"/>
              <a:t> and doesn’t consider the content of books.</a:t>
            </a:r>
          </a:p>
          <a:p>
            <a:pPr marL="285750" indent="-285750">
              <a:buFont typeface="Arial" panose="020B0604020202020204" pitchFamily="34" charset="0"/>
              <a:buChar char="•"/>
            </a:pPr>
            <a:endParaRPr lang="en-US" sz="2000" b="0" dirty="0"/>
          </a:p>
        </p:txBody>
      </p:sp>
    </p:spTree>
    <p:extLst>
      <p:ext uri="{BB962C8B-B14F-4D97-AF65-F5344CB8AC3E}">
        <p14:creationId xmlns:p14="http://schemas.microsoft.com/office/powerpoint/2010/main" val="67878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Content-Based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15</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8653731" cy="40782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IN" sz="1800" b="0" kern="100" dirty="0">
                <a:effectLst/>
                <a:latin typeface="Arial" panose="020B0604020202020204" pitchFamily="34" charset="0"/>
                <a:ea typeface="Calibri" panose="020F0502020204030204" pitchFamily="34" charset="0"/>
                <a:cs typeface="Times New Roman" panose="02020603050405020304" pitchFamily="18" charset="0"/>
              </a:rPr>
              <a:t>Content-based filtering recommends items to users based on their prior actions or explicit feedback. For example, if a user likes item1 and item1 is similar to item2, then item2 will be recommended to the user based on their liking of item1.</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0" dirty="0"/>
          </a:p>
          <a:p>
            <a:endParaRPr lang="en-US" sz="1800" b="0" dirty="0"/>
          </a:p>
        </p:txBody>
      </p:sp>
      <p:pic>
        <p:nvPicPr>
          <p:cNvPr id="9" name="Picture 8">
            <a:extLst>
              <a:ext uri="{FF2B5EF4-FFF2-40B4-BE49-F238E27FC236}">
                <a16:creationId xmlns:a16="http://schemas.microsoft.com/office/drawing/2014/main" id="{6D3F20DA-A3AD-89E5-6BD4-6969FA39A162}"/>
              </a:ext>
            </a:extLst>
          </p:cNvPr>
          <p:cNvPicPr>
            <a:picLocks noChangeAspect="1"/>
          </p:cNvPicPr>
          <p:nvPr/>
        </p:nvPicPr>
        <p:blipFill>
          <a:blip r:embed="rId3"/>
          <a:stretch>
            <a:fillRect/>
          </a:stretch>
        </p:blipFill>
        <p:spPr>
          <a:xfrm>
            <a:off x="3288317" y="3077458"/>
            <a:ext cx="3231356" cy="2639778"/>
          </a:xfrm>
          <a:prstGeom prst="rect">
            <a:avLst/>
          </a:prstGeom>
        </p:spPr>
      </p:pic>
    </p:spTree>
    <p:extLst>
      <p:ext uri="{BB962C8B-B14F-4D97-AF65-F5344CB8AC3E}">
        <p14:creationId xmlns:p14="http://schemas.microsoft.com/office/powerpoint/2010/main" val="189790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Content-Based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16</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8653731" cy="407822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spcAft>
                <a:spcPts val="600"/>
              </a:spcAft>
            </a:pPr>
            <a:r>
              <a:rPr lang="en-US" sz="2000" dirty="0"/>
              <a:t>Strengths:</a:t>
            </a:r>
          </a:p>
          <a:p>
            <a:pPr marL="342900" lvl="0" indent="-342900" algn="just">
              <a:lnSpc>
                <a:spcPct val="100000"/>
              </a:lnSpc>
              <a:buFont typeface="Symbol" panose="05050102010706020507" pitchFamily="18" charset="2"/>
              <a:buChar char=""/>
              <a:tabLst>
                <a:tab pos="2750820" algn="l"/>
              </a:tabLst>
            </a:pPr>
            <a:r>
              <a:rPr lang="en-IN" sz="1800" b="0" kern="100" dirty="0">
                <a:effectLst/>
                <a:latin typeface="Arial" panose="020B0604020202020204" pitchFamily="34" charset="0"/>
                <a:ea typeface="Calibri" panose="020F0502020204030204" pitchFamily="34" charset="0"/>
                <a:cs typeface="Calibri" panose="020F0502020204030204" pitchFamily="34" charset="0"/>
              </a:rPr>
              <a:t>Effective for recommending items based on their content and attributes, making it suitable for niche or less-popular items.</a:t>
            </a:r>
          </a:p>
          <a:p>
            <a:pPr marL="342900" lvl="0" indent="-342900" algn="just">
              <a:lnSpc>
                <a:spcPct val="100000"/>
              </a:lnSpc>
              <a:buFont typeface="Symbol" panose="05050102010706020507" pitchFamily="18" charset="2"/>
              <a:buChar char=""/>
              <a:tabLst>
                <a:tab pos="2750820" algn="l"/>
              </a:tabLst>
            </a:pPr>
            <a:endParaRPr lang="en-IN" sz="1800" b="0" kern="100"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800" b="0" dirty="0">
                <a:effectLst/>
                <a:latin typeface="Arial" panose="020B0604020202020204" pitchFamily="34" charset="0"/>
                <a:ea typeface="Calibri" panose="020F0502020204030204" pitchFamily="34" charset="0"/>
              </a:rPr>
              <a:t>Solves the cold start problem by recommending based on item attributes</a:t>
            </a:r>
            <a:endParaRPr lang="en-US" sz="2000" b="0" dirty="0"/>
          </a:p>
          <a:p>
            <a:pPr marL="285750" indent="-285750">
              <a:buFont typeface="Arial" panose="020B0604020202020204" pitchFamily="34" charset="0"/>
              <a:buChar char="•"/>
            </a:pPr>
            <a:endParaRPr lang="en-US" sz="2000" b="0" dirty="0"/>
          </a:p>
          <a:p>
            <a:pPr marL="285750" indent="-285750">
              <a:buFont typeface="Arial" panose="020B0604020202020204" pitchFamily="34" charset="0"/>
              <a:buChar char="•"/>
            </a:pPr>
            <a:endParaRPr lang="en-US" sz="2000" b="0" dirty="0"/>
          </a:p>
          <a:p>
            <a:pPr>
              <a:spcAft>
                <a:spcPts val="600"/>
              </a:spcAft>
            </a:pPr>
            <a:r>
              <a:rPr lang="en-US" sz="2000" dirty="0"/>
              <a:t>Weaknesses:</a:t>
            </a:r>
          </a:p>
          <a:p>
            <a:pPr marL="285750" indent="-285750">
              <a:buFont typeface="Arial" panose="020B0604020202020204" pitchFamily="34" charset="0"/>
              <a:buChar char="•"/>
            </a:pPr>
            <a:r>
              <a:rPr lang="en-IN" sz="1800" b="0" kern="100" dirty="0">
                <a:effectLst/>
                <a:latin typeface="Arial" panose="020B0604020202020204" pitchFamily="34" charset="0"/>
                <a:ea typeface="Calibri" panose="020F0502020204030204" pitchFamily="34" charset="0"/>
                <a:cs typeface="Calibri" panose="020F0502020204030204" pitchFamily="34" charset="0"/>
              </a:rPr>
              <a:t>Limited to the information available about items; if metadata is incomplete or inaccurate, recommendations may suffer</a:t>
            </a:r>
            <a:r>
              <a:rPr lang="en-US" sz="2000" b="0" dirty="0"/>
              <a:t>.</a:t>
            </a:r>
          </a:p>
          <a:p>
            <a:pPr marL="285750" indent="-285750">
              <a:buFont typeface="Arial" panose="020B0604020202020204" pitchFamily="34" charset="0"/>
              <a:buChar char="•"/>
            </a:pPr>
            <a:endParaRPr lang="en-US" sz="2000" b="0" dirty="0"/>
          </a:p>
          <a:p>
            <a:pPr marL="285750" indent="-285750">
              <a:buFont typeface="Arial" panose="020B0604020202020204" pitchFamily="34" charset="0"/>
              <a:buChar char="•"/>
            </a:pPr>
            <a:r>
              <a:rPr lang="en-IN" sz="1800" b="0" dirty="0">
                <a:effectLst/>
                <a:latin typeface="Arial" panose="020B0604020202020204" pitchFamily="34" charset="0"/>
                <a:ea typeface="Calibri" panose="020F0502020204030204" pitchFamily="34" charset="0"/>
              </a:rPr>
              <a:t>May not capture serendipity or recommend items that are outside a user's existing interests</a:t>
            </a:r>
            <a:endParaRPr lang="en-US" sz="2000" b="0" dirty="0"/>
          </a:p>
        </p:txBody>
      </p:sp>
    </p:spTree>
    <p:extLst>
      <p:ext uri="{BB962C8B-B14F-4D97-AF65-F5344CB8AC3E}">
        <p14:creationId xmlns:p14="http://schemas.microsoft.com/office/powerpoint/2010/main" val="415371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6" end="6"/>
                                            </p:txEl>
                                          </p:spTgt>
                                        </p:tgtEl>
                                        <p:attrNameLst>
                                          <p:attrName>style.visibility</p:attrName>
                                        </p:attrNameLst>
                                      </p:cBhvr>
                                      <p:to>
                                        <p:strVal val="visible"/>
                                      </p:to>
                                    </p:set>
                                    <p:animEffect transition="in" filter="fade">
                                      <p:cBhvr>
                                        <p:cTn id="18" dur="500"/>
                                        <p:tgtEl>
                                          <p:spTgt spid="2">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9" end="9"/>
                                            </p:txEl>
                                          </p:spTgt>
                                        </p:tgtEl>
                                        <p:attrNameLst>
                                          <p:attrName>style.visibility</p:attrName>
                                        </p:attrNameLst>
                                      </p:cBhvr>
                                      <p:to>
                                        <p:strVal val="visible"/>
                                      </p:to>
                                    </p:set>
                                    <p:animEffect transition="in" filter="fade">
                                      <p:cBhvr>
                                        <p:cTn id="2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3" y="441533"/>
            <a:ext cx="7735465" cy="599310"/>
          </a:xfrm>
        </p:spPr>
        <p:txBody>
          <a:bodyPr/>
          <a:lstStyle/>
          <a:p>
            <a:r>
              <a:rPr lang="en-IN" dirty="0"/>
              <a:t>Implementation</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403949" y="6455926"/>
            <a:ext cx="4114800" cy="278784"/>
          </a:xfrm>
        </p:spPr>
        <p:txBody>
          <a:bodyPr/>
          <a:lstStyle/>
          <a:p>
            <a:r>
              <a:rPr lang="en-US" dirty="0"/>
              <a:t>Implementation</a:t>
            </a:r>
            <a:r>
              <a:rPr lang="en-US" altLang="zh-CN" dirty="0"/>
              <a:t>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17</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1" y="1180235"/>
            <a:ext cx="10550921" cy="467192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800" b="1" dirty="0"/>
              <a:t>Dataset Overview:</a:t>
            </a:r>
          </a:p>
          <a:p>
            <a:r>
              <a:rPr lang="en-IN" sz="1800" b="1" dirty="0"/>
              <a:t>Books:</a:t>
            </a:r>
          </a:p>
          <a:p>
            <a:endParaRPr lang="en-IN" sz="1800" b="1" dirty="0"/>
          </a:p>
          <a:p>
            <a:endParaRPr lang="en-IN" sz="1800" b="1" dirty="0"/>
          </a:p>
          <a:p>
            <a:endParaRPr lang="en-IN" sz="1800" b="1" dirty="0"/>
          </a:p>
          <a:p>
            <a:r>
              <a:rPr lang="en-IN" sz="1800" b="1" dirty="0"/>
              <a:t>								 Ratings:</a:t>
            </a:r>
          </a:p>
          <a:p>
            <a:r>
              <a:rPr lang="en-IN" sz="1800" b="1" dirty="0"/>
              <a:t>Users:						</a:t>
            </a:r>
          </a:p>
          <a:p>
            <a:endParaRPr lang="en-IN" sz="1800" b="1" dirty="0"/>
          </a:p>
          <a:p>
            <a:endParaRPr lang="en-IN" sz="1800" b="1" dirty="0"/>
          </a:p>
        </p:txBody>
      </p:sp>
      <p:pic>
        <p:nvPicPr>
          <p:cNvPr id="7" name="Picture 6">
            <a:extLst>
              <a:ext uri="{FF2B5EF4-FFF2-40B4-BE49-F238E27FC236}">
                <a16:creationId xmlns:a16="http://schemas.microsoft.com/office/drawing/2014/main" id="{5CC0684E-D6FE-9219-34F4-CBE5B6808202}"/>
              </a:ext>
            </a:extLst>
          </p:cNvPr>
          <p:cNvPicPr>
            <a:picLocks noChangeAspect="1"/>
          </p:cNvPicPr>
          <p:nvPr/>
        </p:nvPicPr>
        <p:blipFill>
          <a:blip r:embed="rId2"/>
          <a:stretch>
            <a:fillRect/>
          </a:stretch>
        </p:blipFill>
        <p:spPr>
          <a:xfrm>
            <a:off x="439807" y="1950009"/>
            <a:ext cx="6122356" cy="1164224"/>
          </a:xfrm>
          <a:prstGeom prst="rect">
            <a:avLst/>
          </a:prstGeom>
        </p:spPr>
      </p:pic>
      <p:pic>
        <p:nvPicPr>
          <p:cNvPr id="10" name="Picture 9">
            <a:extLst>
              <a:ext uri="{FF2B5EF4-FFF2-40B4-BE49-F238E27FC236}">
                <a16:creationId xmlns:a16="http://schemas.microsoft.com/office/drawing/2014/main" id="{6B12B103-D5D4-3521-B99D-52593A912373}"/>
              </a:ext>
            </a:extLst>
          </p:cNvPr>
          <p:cNvPicPr>
            <a:picLocks noChangeAspect="1"/>
          </p:cNvPicPr>
          <p:nvPr/>
        </p:nvPicPr>
        <p:blipFill>
          <a:blip r:embed="rId3"/>
          <a:stretch>
            <a:fillRect/>
          </a:stretch>
        </p:blipFill>
        <p:spPr>
          <a:xfrm>
            <a:off x="440343" y="3912549"/>
            <a:ext cx="4505954" cy="2305372"/>
          </a:xfrm>
          <a:prstGeom prst="rect">
            <a:avLst/>
          </a:prstGeom>
        </p:spPr>
      </p:pic>
      <p:pic>
        <p:nvPicPr>
          <p:cNvPr id="12" name="Picture 11">
            <a:extLst>
              <a:ext uri="{FF2B5EF4-FFF2-40B4-BE49-F238E27FC236}">
                <a16:creationId xmlns:a16="http://schemas.microsoft.com/office/drawing/2014/main" id="{87C65705-3351-1239-B067-E7467BA8C81F}"/>
              </a:ext>
            </a:extLst>
          </p:cNvPr>
          <p:cNvPicPr>
            <a:picLocks noChangeAspect="1"/>
          </p:cNvPicPr>
          <p:nvPr/>
        </p:nvPicPr>
        <p:blipFill>
          <a:blip r:embed="rId4"/>
          <a:stretch>
            <a:fillRect/>
          </a:stretch>
        </p:blipFill>
        <p:spPr>
          <a:xfrm>
            <a:off x="7814525" y="3536030"/>
            <a:ext cx="3648584" cy="2381582"/>
          </a:xfrm>
          <a:prstGeom prst="rect">
            <a:avLst/>
          </a:prstGeom>
        </p:spPr>
      </p:pic>
    </p:spTree>
    <p:extLst>
      <p:ext uri="{BB962C8B-B14F-4D97-AF65-F5344CB8AC3E}">
        <p14:creationId xmlns:p14="http://schemas.microsoft.com/office/powerpoint/2010/main" val="9579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3" y="441533"/>
            <a:ext cx="7735465" cy="878840"/>
          </a:xfrm>
        </p:spPr>
        <p:txBody>
          <a:bodyPr/>
          <a:lstStyle/>
          <a:p>
            <a:r>
              <a:rPr lang="en-IN" dirty="0"/>
              <a:t>Data Insights</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403949" y="6482819"/>
            <a:ext cx="4114800" cy="278784"/>
          </a:xfrm>
        </p:spPr>
        <p:txBody>
          <a:bodyPr/>
          <a:lstStyle/>
          <a:p>
            <a:r>
              <a:rPr lang="en-US" altLang="zh-CN" dirty="0"/>
              <a:t>Implementation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18</a:t>
            </a:fld>
            <a:endParaRPr lang="en-US" altLang="zh-CN" dirty="0"/>
          </a:p>
        </p:txBody>
      </p:sp>
      <p:pic>
        <p:nvPicPr>
          <p:cNvPr id="4" name="Picture 3">
            <a:extLst>
              <a:ext uri="{FF2B5EF4-FFF2-40B4-BE49-F238E27FC236}">
                <a16:creationId xmlns:a16="http://schemas.microsoft.com/office/drawing/2014/main" id="{F72151B9-5C3F-52D4-4DDD-BC654F8A4EAE}"/>
              </a:ext>
            </a:extLst>
          </p:cNvPr>
          <p:cNvPicPr>
            <a:picLocks noChangeAspect="1"/>
          </p:cNvPicPr>
          <p:nvPr/>
        </p:nvPicPr>
        <p:blipFill>
          <a:blip r:embed="rId2"/>
          <a:stretch>
            <a:fillRect/>
          </a:stretch>
        </p:blipFill>
        <p:spPr>
          <a:xfrm>
            <a:off x="512063" y="1320373"/>
            <a:ext cx="3037961" cy="2438750"/>
          </a:xfrm>
          <a:prstGeom prst="rect">
            <a:avLst/>
          </a:prstGeom>
        </p:spPr>
      </p:pic>
      <p:pic>
        <p:nvPicPr>
          <p:cNvPr id="11" name="Picture 10">
            <a:extLst>
              <a:ext uri="{FF2B5EF4-FFF2-40B4-BE49-F238E27FC236}">
                <a16:creationId xmlns:a16="http://schemas.microsoft.com/office/drawing/2014/main" id="{8752277F-C60A-7CDB-6885-595B2E1D8718}"/>
              </a:ext>
            </a:extLst>
          </p:cNvPr>
          <p:cNvPicPr>
            <a:picLocks noChangeAspect="1"/>
          </p:cNvPicPr>
          <p:nvPr/>
        </p:nvPicPr>
        <p:blipFill>
          <a:blip r:embed="rId3"/>
          <a:stretch>
            <a:fillRect/>
          </a:stretch>
        </p:blipFill>
        <p:spPr>
          <a:xfrm>
            <a:off x="5068564" y="565906"/>
            <a:ext cx="6005278" cy="2804910"/>
          </a:xfrm>
          <a:prstGeom prst="rect">
            <a:avLst/>
          </a:prstGeom>
        </p:spPr>
      </p:pic>
      <p:pic>
        <p:nvPicPr>
          <p:cNvPr id="14" name="Picture 13">
            <a:extLst>
              <a:ext uri="{FF2B5EF4-FFF2-40B4-BE49-F238E27FC236}">
                <a16:creationId xmlns:a16="http://schemas.microsoft.com/office/drawing/2014/main" id="{31A6166F-ACAA-D807-65ED-9A94BE1F76EC}"/>
              </a:ext>
            </a:extLst>
          </p:cNvPr>
          <p:cNvPicPr>
            <a:picLocks noChangeAspect="1"/>
          </p:cNvPicPr>
          <p:nvPr/>
        </p:nvPicPr>
        <p:blipFill>
          <a:blip r:embed="rId4"/>
          <a:stretch>
            <a:fillRect/>
          </a:stretch>
        </p:blipFill>
        <p:spPr>
          <a:xfrm>
            <a:off x="5068564" y="3487184"/>
            <a:ext cx="6008414" cy="2730737"/>
          </a:xfrm>
          <a:prstGeom prst="rect">
            <a:avLst/>
          </a:prstGeom>
        </p:spPr>
      </p:pic>
      <p:pic>
        <p:nvPicPr>
          <p:cNvPr id="16" name="Picture 15">
            <a:extLst>
              <a:ext uri="{FF2B5EF4-FFF2-40B4-BE49-F238E27FC236}">
                <a16:creationId xmlns:a16="http://schemas.microsoft.com/office/drawing/2014/main" id="{6963E9D7-B713-EB52-E459-A3E5598D2F5B}"/>
              </a:ext>
            </a:extLst>
          </p:cNvPr>
          <p:cNvPicPr>
            <a:picLocks noChangeAspect="1"/>
          </p:cNvPicPr>
          <p:nvPr/>
        </p:nvPicPr>
        <p:blipFill>
          <a:blip r:embed="rId5"/>
          <a:stretch>
            <a:fillRect/>
          </a:stretch>
        </p:blipFill>
        <p:spPr>
          <a:xfrm>
            <a:off x="512063" y="3775735"/>
            <a:ext cx="4006686" cy="2462791"/>
          </a:xfrm>
          <a:prstGeom prst="rect">
            <a:avLst/>
          </a:prstGeom>
        </p:spPr>
      </p:pic>
    </p:spTree>
    <p:extLst>
      <p:ext uri="{BB962C8B-B14F-4D97-AF65-F5344CB8AC3E}">
        <p14:creationId xmlns:p14="http://schemas.microsoft.com/office/powerpoint/2010/main" val="331371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5117162" cy="878840"/>
          </a:xfrm>
        </p:spPr>
        <p:txBody>
          <a:bodyPr/>
          <a:lstStyle/>
          <a:p>
            <a:r>
              <a:rPr lang="en-IN" dirty="0"/>
              <a:t>IMPLEMENTATION</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512064" y="6372536"/>
            <a:ext cx="4114800" cy="278784"/>
          </a:xfrm>
        </p:spPr>
        <p:txBody>
          <a:bodyPr/>
          <a:lstStyle/>
          <a:p>
            <a:r>
              <a:rPr lang="en-US" altLang="zh-CN" dirty="0"/>
              <a:t>Implementation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19</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1120534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   Step 1</a:t>
            </a:r>
            <a:r>
              <a:rPr lang="en-US" sz="1800" dirty="0"/>
              <a:t>: Merging of all datasets (Users, Books, Ratings) in One </a:t>
            </a:r>
            <a:r>
              <a:rPr lang="en-US" sz="1800" dirty="0" err="1"/>
              <a:t>Dataframe</a:t>
            </a:r>
            <a:endParaRPr lang="en-US" sz="1800" dirty="0"/>
          </a:p>
          <a:p>
            <a:pPr>
              <a:spcBef>
                <a:spcPts val="0"/>
              </a:spcBef>
            </a:pPr>
            <a:r>
              <a:rPr lang="en-US" sz="1800" dirty="0"/>
              <a:t>	</a:t>
            </a:r>
          </a:p>
          <a:p>
            <a:pPr>
              <a:spcBef>
                <a:spcPts val="0"/>
              </a:spcBef>
            </a:pPr>
            <a:r>
              <a:rPr lang="en-US" sz="1800" i="1" dirty="0"/>
              <a:t>	</a:t>
            </a:r>
            <a:r>
              <a:rPr lang="en-US" sz="1600" dirty="0" err="1"/>
              <a:t>Final_Dataset</a:t>
            </a:r>
            <a:r>
              <a:rPr lang="en-US" sz="1600" dirty="0"/>
              <a:t>=</a:t>
            </a:r>
            <a:r>
              <a:rPr lang="en-US" sz="1600" dirty="0" err="1"/>
              <a:t>Users.copy</a:t>
            </a:r>
            <a:r>
              <a:rPr lang="en-US" sz="1600" dirty="0"/>
              <a:t>()</a:t>
            </a:r>
          </a:p>
          <a:p>
            <a:pPr>
              <a:spcBef>
                <a:spcPts val="0"/>
              </a:spcBef>
            </a:pPr>
            <a:r>
              <a:rPr lang="en-US" sz="1600" dirty="0"/>
              <a:t>	</a:t>
            </a:r>
            <a:r>
              <a:rPr lang="en-US" sz="1600" dirty="0" err="1"/>
              <a:t>Final_Dataset</a:t>
            </a:r>
            <a:r>
              <a:rPr lang="en-US" sz="1600" dirty="0"/>
              <a:t>=</a:t>
            </a:r>
            <a:r>
              <a:rPr lang="en-US" sz="1600" dirty="0" err="1"/>
              <a:t>pd.merge</a:t>
            </a:r>
            <a:r>
              <a:rPr lang="en-US" sz="1600" dirty="0"/>
              <a:t>(</a:t>
            </a:r>
            <a:r>
              <a:rPr lang="en-US" sz="1600" dirty="0" err="1"/>
              <a:t>Final_Dataset,Ratings_explicit,on</a:t>
            </a:r>
            <a:r>
              <a:rPr lang="en-US" sz="1600" dirty="0"/>
              <a:t>='User-ID’)</a:t>
            </a:r>
          </a:p>
          <a:p>
            <a:pPr>
              <a:spcBef>
                <a:spcPts val="0"/>
              </a:spcBef>
            </a:pPr>
            <a:r>
              <a:rPr lang="en-US" sz="1600" dirty="0"/>
              <a:t>	</a:t>
            </a:r>
            <a:r>
              <a:rPr lang="en-US" sz="1600" dirty="0" err="1"/>
              <a:t>Final_Dataset</a:t>
            </a:r>
            <a:r>
              <a:rPr lang="en-US" sz="1600" dirty="0"/>
              <a:t>=</a:t>
            </a:r>
            <a:r>
              <a:rPr lang="en-US" sz="1600" dirty="0" err="1"/>
              <a:t>pd.merge</a:t>
            </a:r>
            <a:r>
              <a:rPr lang="en-US" sz="1600" dirty="0"/>
              <a:t>(</a:t>
            </a:r>
            <a:r>
              <a:rPr lang="en-US" sz="1600" dirty="0" err="1"/>
              <a:t>Final_Dataset,Books,on</a:t>
            </a:r>
            <a:r>
              <a:rPr lang="en-US" sz="1600" dirty="0"/>
              <a:t>='ISBN')</a:t>
            </a:r>
          </a:p>
          <a:p>
            <a:endParaRPr lang="en-US" sz="1800" dirty="0"/>
          </a:p>
        </p:txBody>
      </p:sp>
      <p:pic>
        <p:nvPicPr>
          <p:cNvPr id="9" name="Picture 8">
            <a:extLst>
              <a:ext uri="{FF2B5EF4-FFF2-40B4-BE49-F238E27FC236}">
                <a16:creationId xmlns:a16="http://schemas.microsoft.com/office/drawing/2014/main" id="{CDEEA081-2B23-9FF6-0D42-9039780BB5C5}"/>
              </a:ext>
            </a:extLst>
          </p:cNvPr>
          <p:cNvPicPr>
            <a:picLocks noChangeAspect="1"/>
          </p:cNvPicPr>
          <p:nvPr/>
        </p:nvPicPr>
        <p:blipFill>
          <a:blip r:embed="rId2"/>
          <a:stretch>
            <a:fillRect/>
          </a:stretch>
        </p:blipFill>
        <p:spPr>
          <a:xfrm>
            <a:off x="654424" y="3169692"/>
            <a:ext cx="10439684" cy="2682468"/>
          </a:xfrm>
          <a:prstGeom prst="rect">
            <a:avLst/>
          </a:prstGeom>
        </p:spPr>
      </p:pic>
    </p:spTree>
    <p:extLst>
      <p:ext uri="{BB962C8B-B14F-4D97-AF65-F5344CB8AC3E}">
        <p14:creationId xmlns:p14="http://schemas.microsoft.com/office/powerpoint/2010/main" val="133946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Problem Statement</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Literature Review</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Implementation</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Conclusion</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2" name="Footer Placeholder 3">
            <a:extLst>
              <a:ext uri="{FF2B5EF4-FFF2-40B4-BE49-F238E27FC236}">
                <a16:creationId xmlns:a16="http://schemas.microsoft.com/office/drawing/2014/main" id="{EC5C8CBC-9AC4-74B5-62A4-EAC3F0357BEA}"/>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Book recommendation System</a:t>
            </a:r>
            <a:endParaRPr lang="en-US" sz="1200" dirty="0"/>
          </a:p>
        </p:txBody>
      </p:sp>
    </p:spTree>
    <p:extLst>
      <p:ext uri="{BB962C8B-B14F-4D97-AF65-F5344CB8AC3E}">
        <p14:creationId xmlns:p14="http://schemas.microsoft.com/office/powerpoint/2010/main" val="27755351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5117162" cy="878840"/>
          </a:xfrm>
        </p:spPr>
        <p:txBody>
          <a:bodyPr/>
          <a:lstStyle/>
          <a:p>
            <a:r>
              <a:rPr lang="en-IN" dirty="0"/>
              <a:t>IMPLEMENTATION</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512064" y="6368937"/>
            <a:ext cx="4114800" cy="278784"/>
          </a:xfrm>
        </p:spPr>
        <p:txBody>
          <a:bodyPr/>
          <a:lstStyle/>
          <a:p>
            <a:r>
              <a:rPr lang="en-US" altLang="zh-CN" dirty="0"/>
              <a:t>Implementation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20</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1120534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   Step 2</a:t>
            </a:r>
            <a:r>
              <a:rPr lang="en-US" sz="1800" dirty="0"/>
              <a:t>: Create User-Book Matrix</a:t>
            </a:r>
          </a:p>
          <a:p>
            <a:pPr>
              <a:spcBef>
                <a:spcPts val="0"/>
              </a:spcBef>
            </a:pPr>
            <a:r>
              <a:rPr lang="en-US" sz="1800" dirty="0"/>
              <a:t>	</a:t>
            </a:r>
          </a:p>
          <a:p>
            <a:pPr>
              <a:spcBef>
                <a:spcPts val="0"/>
              </a:spcBef>
            </a:pPr>
            <a:r>
              <a:rPr lang="en-US" sz="1800" i="1" dirty="0"/>
              <a:t>	</a:t>
            </a:r>
            <a:r>
              <a:rPr lang="en-US" sz="1600" dirty="0"/>
              <a:t>matrix = </a:t>
            </a:r>
            <a:r>
              <a:rPr lang="en-US" sz="1600" dirty="0" err="1"/>
              <a:t>first_half.pivot_table</a:t>
            </a:r>
            <a:r>
              <a:rPr lang="en-US" sz="1600" dirty="0"/>
              <a:t>(index='User-ID', columns='Book-Title', values='Book-Rating’)</a:t>
            </a:r>
          </a:p>
          <a:p>
            <a:pPr>
              <a:spcBef>
                <a:spcPts val="0"/>
              </a:spcBef>
            </a:pPr>
            <a:r>
              <a:rPr lang="en-US" sz="1600" dirty="0"/>
              <a:t>	</a:t>
            </a:r>
            <a:r>
              <a:rPr lang="en-US" sz="1600" dirty="0" err="1"/>
              <a:t>matrix.head</a:t>
            </a:r>
            <a:r>
              <a:rPr lang="en-US" sz="1600" dirty="0"/>
              <a:t>()</a:t>
            </a:r>
            <a:endParaRPr lang="en-US" sz="1800" dirty="0"/>
          </a:p>
        </p:txBody>
      </p:sp>
      <p:pic>
        <p:nvPicPr>
          <p:cNvPr id="10" name="Picture 9">
            <a:extLst>
              <a:ext uri="{FF2B5EF4-FFF2-40B4-BE49-F238E27FC236}">
                <a16:creationId xmlns:a16="http://schemas.microsoft.com/office/drawing/2014/main" id="{5B73B89A-1DF0-05C0-2545-BB42D8D9D173}"/>
              </a:ext>
            </a:extLst>
          </p:cNvPr>
          <p:cNvPicPr>
            <a:picLocks noChangeAspect="1"/>
          </p:cNvPicPr>
          <p:nvPr/>
        </p:nvPicPr>
        <p:blipFill>
          <a:blip r:embed="rId2"/>
          <a:stretch>
            <a:fillRect/>
          </a:stretch>
        </p:blipFill>
        <p:spPr>
          <a:xfrm>
            <a:off x="663386" y="2808014"/>
            <a:ext cx="7960658" cy="3044146"/>
          </a:xfrm>
          <a:prstGeom prst="rect">
            <a:avLst/>
          </a:prstGeom>
        </p:spPr>
      </p:pic>
    </p:spTree>
    <p:extLst>
      <p:ext uri="{BB962C8B-B14F-4D97-AF65-F5344CB8AC3E}">
        <p14:creationId xmlns:p14="http://schemas.microsoft.com/office/powerpoint/2010/main" val="339534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5117162" cy="878840"/>
          </a:xfrm>
        </p:spPr>
        <p:txBody>
          <a:bodyPr/>
          <a:lstStyle/>
          <a:p>
            <a:r>
              <a:rPr lang="en-IN" dirty="0"/>
              <a:t>IMPLEMENTATION</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512064" y="6363571"/>
            <a:ext cx="4114800" cy="278784"/>
          </a:xfrm>
        </p:spPr>
        <p:txBody>
          <a:bodyPr/>
          <a:lstStyle/>
          <a:p>
            <a:r>
              <a:rPr lang="en-US" altLang="zh-CN" dirty="0"/>
              <a:t>Implementation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21</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1120534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   Step 3</a:t>
            </a:r>
            <a:r>
              <a:rPr lang="en-US" sz="1800" dirty="0"/>
              <a:t>: Normalize the Matrix, and </a:t>
            </a:r>
            <a:r>
              <a:rPr lang="en-US" sz="1800" dirty="0" err="1"/>
              <a:t>Calcuate</a:t>
            </a:r>
            <a:r>
              <a:rPr lang="en-US" sz="1800" dirty="0"/>
              <a:t> the cosine distance matrix</a:t>
            </a:r>
          </a:p>
          <a:p>
            <a:pPr>
              <a:spcBef>
                <a:spcPts val="0"/>
              </a:spcBef>
            </a:pPr>
            <a:r>
              <a:rPr lang="en-US" sz="1800" dirty="0"/>
              <a:t>	</a:t>
            </a:r>
          </a:p>
          <a:p>
            <a:pPr>
              <a:spcBef>
                <a:spcPts val="0"/>
              </a:spcBef>
            </a:pPr>
            <a:r>
              <a:rPr lang="en-US" sz="1800" i="1" dirty="0"/>
              <a:t>	</a:t>
            </a:r>
            <a:r>
              <a:rPr lang="en-US" sz="1600" dirty="0" err="1"/>
              <a:t>df</a:t>
            </a:r>
            <a:r>
              <a:rPr lang="en-US" sz="1600" dirty="0"/>
              <a:t> = matrix</a:t>
            </a:r>
          </a:p>
          <a:p>
            <a:pPr>
              <a:spcBef>
                <a:spcPts val="0"/>
              </a:spcBef>
            </a:pPr>
            <a:r>
              <a:rPr lang="en-US" sz="1600" dirty="0"/>
              <a:t>	</a:t>
            </a:r>
            <a:r>
              <a:rPr lang="en-US" sz="1600" dirty="0" err="1"/>
              <a:t>df_filled</a:t>
            </a:r>
            <a:r>
              <a:rPr lang="en-US" sz="1600" dirty="0"/>
              <a:t> = </a:t>
            </a:r>
            <a:r>
              <a:rPr lang="en-US" sz="1600" dirty="0" err="1"/>
              <a:t>df.fillna</a:t>
            </a:r>
            <a:r>
              <a:rPr lang="en-US" sz="1600" dirty="0"/>
              <a:t>(0)</a:t>
            </a:r>
          </a:p>
          <a:p>
            <a:pPr>
              <a:spcBef>
                <a:spcPts val="0"/>
              </a:spcBef>
            </a:pPr>
            <a:r>
              <a:rPr lang="en-US" sz="1600" dirty="0"/>
              <a:t>	</a:t>
            </a:r>
            <a:r>
              <a:rPr lang="en-US" sz="1600" dirty="0" err="1"/>
              <a:t>original_non_nan_counts</a:t>
            </a:r>
            <a:r>
              <a:rPr lang="en-US" sz="1600" dirty="0"/>
              <a:t> = </a:t>
            </a:r>
            <a:r>
              <a:rPr lang="en-US" sz="1600" dirty="0" err="1"/>
              <a:t>df.notna</a:t>
            </a:r>
            <a:r>
              <a:rPr lang="en-US" sz="1600" dirty="0"/>
              <a:t>().sum(axis=1)</a:t>
            </a:r>
          </a:p>
          <a:p>
            <a:pPr>
              <a:spcBef>
                <a:spcPts val="0"/>
              </a:spcBef>
            </a:pPr>
            <a:r>
              <a:rPr lang="en-US" sz="1600" dirty="0"/>
              <a:t>	</a:t>
            </a:r>
            <a:r>
              <a:rPr lang="en-US" sz="1600" dirty="0">
                <a:solidFill>
                  <a:schemeClr val="bg1">
                    <a:lumMod val="75000"/>
                  </a:schemeClr>
                </a:solidFill>
              </a:rPr>
              <a:t># Step 2: Calculate sum of all values per row</a:t>
            </a:r>
          </a:p>
          <a:p>
            <a:pPr>
              <a:spcBef>
                <a:spcPts val="0"/>
              </a:spcBef>
            </a:pPr>
            <a:r>
              <a:rPr lang="en-US" sz="1600" dirty="0"/>
              <a:t>	</a:t>
            </a:r>
            <a:r>
              <a:rPr lang="en-US" sz="1600" dirty="0" err="1"/>
              <a:t>sum_of_all</a:t>
            </a:r>
            <a:r>
              <a:rPr lang="en-US" sz="1600" dirty="0"/>
              <a:t> = </a:t>
            </a:r>
            <a:r>
              <a:rPr lang="en-US" sz="1600" dirty="0" err="1"/>
              <a:t>df_filled.sum</a:t>
            </a:r>
            <a:r>
              <a:rPr lang="en-US" sz="1600" dirty="0"/>
              <a:t>(axis=1)</a:t>
            </a:r>
          </a:p>
          <a:p>
            <a:pPr>
              <a:spcBef>
                <a:spcPts val="0"/>
              </a:spcBef>
            </a:pPr>
            <a:r>
              <a:rPr lang="en-US" sz="1600" dirty="0"/>
              <a:t>	</a:t>
            </a:r>
            <a:r>
              <a:rPr lang="en-US" sz="1600" dirty="0">
                <a:solidFill>
                  <a:schemeClr val="bg1">
                    <a:lumMod val="75000"/>
                  </a:schemeClr>
                </a:solidFill>
              </a:rPr>
              <a:t># Step 3: Calculate normalization factor only where sum is not zero</a:t>
            </a:r>
          </a:p>
          <a:p>
            <a:pPr>
              <a:spcBef>
                <a:spcPts val="0"/>
              </a:spcBef>
            </a:pPr>
            <a:r>
              <a:rPr lang="en-US" sz="1600" dirty="0"/>
              <a:t>	</a:t>
            </a:r>
            <a:r>
              <a:rPr lang="en-US" sz="1600" dirty="0" err="1"/>
              <a:t>normalization_factor</a:t>
            </a:r>
            <a:r>
              <a:rPr lang="en-US" sz="1600" dirty="0"/>
              <a:t> = </a:t>
            </a:r>
            <a:r>
              <a:rPr lang="en-US" sz="1600" dirty="0" err="1"/>
              <a:t>original_non_nan_counts.div</a:t>
            </a:r>
            <a:r>
              <a:rPr lang="en-US" sz="1600" dirty="0"/>
              <a:t>(</a:t>
            </a:r>
            <a:r>
              <a:rPr lang="en-US" sz="1600" dirty="0" err="1"/>
              <a:t>sum_of_all.where</a:t>
            </a:r>
            <a:r>
              <a:rPr lang="en-US" sz="1600" dirty="0"/>
              <a:t>(</a:t>
            </a:r>
            <a:r>
              <a:rPr lang="en-US" sz="1600" dirty="0" err="1"/>
              <a:t>sum_of_all</a:t>
            </a:r>
            <a:r>
              <a:rPr lang="en-US" sz="1600" dirty="0"/>
              <a:t> != 0))</a:t>
            </a:r>
          </a:p>
          <a:p>
            <a:pPr>
              <a:spcBef>
                <a:spcPts val="0"/>
              </a:spcBef>
            </a:pPr>
            <a:r>
              <a:rPr lang="en-US" sz="1600" dirty="0"/>
              <a:t>	</a:t>
            </a:r>
            <a:r>
              <a:rPr lang="en-US" sz="1600" dirty="0">
                <a:solidFill>
                  <a:schemeClr val="bg1">
                    <a:lumMod val="75000"/>
                  </a:schemeClr>
                </a:solidFill>
              </a:rPr>
              <a:t># Step 4: Normalize only rows that had non-zero sums initially</a:t>
            </a:r>
          </a:p>
          <a:p>
            <a:pPr>
              <a:spcBef>
                <a:spcPts val="0"/>
              </a:spcBef>
            </a:pPr>
            <a:r>
              <a:rPr lang="en-US" sz="1600" dirty="0"/>
              <a:t>	</a:t>
            </a:r>
            <a:r>
              <a:rPr lang="en-US" sz="1600" dirty="0" err="1"/>
              <a:t>normalized_df</a:t>
            </a:r>
            <a:r>
              <a:rPr lang="en-US" sz="1600" dirty="0"/>
              <a:t> = </a:t>
            </a:r>
            <a:r>
              <a:rPr lang="en-US" sz="1600" dirty="0" err="1"/>
              <a:t>df_filled.sub</a:t>
            </a:r>
            <a:r>
              <a:rPr lang="en-US" sz="1600" dirty="0"/>
              <a:t>(</a:t>
            </a:r>
            <a:r>
              <a:rPr lang="en-US" sz="1600" dirty="0" err="1"/>
              <a:t>df_filled.multiply</a:t>
            </a:r>
            <a:r>
              <a:rPr lang="en-US" sz="1600" dirty="0"/>
              <a:t>(</a:t>
            </a:r>
            <a:r>
              <a:rPr lang="en-US" sz="1600" dirty="0" err="1"/>
              <a:t>normalization_factor</a:t>
            </a:r>
            <a:r>
              <a:rPr lang="en-US" sz="1600" dirty="0"/>
              <a:t>, axis=0), </a:t>
            </a:r>
            <a:r>
              <a:rPr lang="en-US" sz="1600" dirty="0" err="1"/>
              <a:t>fill_value</a:t>
            </a:r>
            <a:r>
              <a:rPr lang="en-US" sz="1600" dirty="0"/>
              <a:t>=0)</a:t>
            </a:r>
          </a:p>
          <a:p>
            <a:pPr>
              <a:spcBef>
                <a:spcPts val="0"/>
              </a:spcBef>
            </a:pPr>
            <a:r>
              <a:rPr lang="en-US" sz="1600" dirty="0"/>
              <a:t>	</a:t>
            </a:r>
            <a:r>
              <a:rPr lang="en-US" sz="1600" dirty="0">
                <a:solidFill>
                  <a:schemeClr val="bg1">
                    <a:lumMod val="75000"/>
                  </a:schemeClr>
                </a:solidFill>
              </a:rPr>
              <a:t># Step 5: Ensure completely zero rows stay zero</a:t>
            </a:r>
          </a:p>
          <a:p>
            <a:pPr>
              <a:spcBef>
                <a:spcPts val="0"/>
              </a:spcBef>
            </a:pPr>
            <a:r>
              <a:rPr lang="en-US" sz="1600" dirty="0"/>
              <a:t>	</a:t>
            </a:r>
            <a:r>
              <a:rPr lang="en-US" sz="1600" dirty="0" err="1"/>
              <a:t>normalized_df</a:t>
            </a:r>
            <a:r>
              <a:rPr lang="en-US" sz="1600" dirty="0"/>
              <a:t>[</a:t>
            </a:r>
            <a:r>
              <a:rPr lang="en-US" sz="1600" dirty="0" err="1"/>
              <a:t>sum_of_all</a:t>
            </a:r>
            <a:r>
              <a:rPr lang="en-US" sz="1600" dirty="0"/>
              <a:t> == 0] = 0</a:t>
            </a:r>
          </a:p>
          <a:p>
            <a:pPr>
              <a:spcBef>
                <a:spcPts val="0"/>
              </a:spcBef>
            </a:pPr>
            <a:r>
              <a:rPr lang="en-US" sz="1600" dirty="0"/>
              <a:t>	</a:t>
            </a:r>
            <a:r>
              <a:rPr lang="it-IT" sz="1600" dirty="0"/>
              <a:t>cosine_distance = cosine_similarity(normalized_df)</a:t>
            </a:r>
          </a:p>
          <a:p>
            <a:pPr>
              <a:spcBef>
                <a:spcPts val="0"/>
              </a:spcBef>
            </a:pPr>
            <a:r>
              <a:rPr lang="it-IT" sz="1600" dirty="0"/>
              <a:t>	cosine_distance</a:t>
            </a:r>
            <a:endParaRPr lang="en-US" sz="1800" dirty="0"/>
          </a:p>
        </p:txBody>
      </p:sp>
    </p:spTree>
    <p:extLst>
      <p:ext uri="{BB962C8B-B14F-4D97-AF65-F5344CB8AC3E}">
        <p14:creationId xmlns:p14="http://schemas.microsoft.com/office/powerpoint/2010/main" val="426512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277906" y="0"/>
            <a:ext cx="5117162" cy="878840"/>
          </a:xfrm>
        </p:spPr>
        <p:txBody>
          <a:bodyPr/>
          <a:lstStyle/>
          <a:p>
            <a:r>
              <a:rPr lang="en-IN" dirty="0"/>
              <a:t>IMPLEMENTATION</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539239" y="6327712"/>
            <a:ext cx="4114800" cy="278784"/>
          </a:xfrm>
        </p:spPr>
        <p:txBody>
          <a:bodyPr/>
          <a:lstStyle/>
          <a:p>
            <a:r>
              <a:rPr lang="en-US" altLang="zh-CN" dirty="0"/>
              <a:t>Implementation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22</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85484" y="878840"/>
            <a:ext cx="1120534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t>   Step 4</a:t>
            </a:r>
            <a:r>
              <a:rPr lang="en-US" sz="1200" dirty="0"/>
              <a:t>: User-user Collaborative Filtering function </a:t>
            </a:r>
          </a:p>
          <a:p>
            <a:pPr>
              <a:spcBef>
                <a:spcPts val="0"/>
              </a:spcBef>
            </a:pPr>
            <a:r>
              <a:rPr lang="en-US" sz="1200" dirty="0"/>
              <a:t>	def </a:t>
            </a:r>
            <a:r>
              <a:rPr lang="en-US" sz="1200" dirty="0" err="1"/>
              <a:t>userBasedCollaborativeFilter</a:t>
            </a:r>
            <a:r>
              <a:rPr lang="en-US" sz="1200" dirty="0"/>
              <a:t>(</a:t>
            </a:r>
            <a:r>
              <a:rPr lang="en-US" sz="1200" dirty="0" err="1"/>
              <a:t>user_id</a:t>
            </a:r>
            <a:r>
              <a:rPr lang="en-US" sz="1200" dirty="0"/>
              <a:t>):</a:t>
            </a:r>
          </a:p>
          <a:p>
            <a:pPr>
              <a:spcBef>
                <a:spcPts val="0"/>
              </a:spcBef>
            </a:pPr>
            <a:r>
              <a:rPr lang="en-US" sz="1200" dirty="0"/>
              <a:t>  	  # indexes to navigate in user-book rating matrix</a:t>
            </a:r>
          </a:p>
          <a:p>
            <a:pPr>
              <a:spcBef>
                <a:spcPts val="0"/>
              </a:spcBef>
            </a:pPr>
            <a:r>
              <a:rPr lang="en-US" sz="1200" dirty="0"/>
              <a:t>  	  indexes = </a:t>
            </a:r>
            <a:r>
              <a:rPr lang="en-US" sz="1200" dirty="0" err="1"/>
              <a:t>normalized_df.index</a:t>
            </a:r>
            <a:endParaRPr lang="en-US" sz="1200" dirty="0"/>
          </a:p>
          <a:p>
            <a:pPr>
              <a:spcBef>
                <a:spcPts val="0"/>
              </a:spcBef>
            </a:pPr>
            <a:r>
              <a:rPr lang="en-US" sz="1200" dirty="0"/>
              <a:t>  	  index = </a:t>
            </a:r>
            <a:r>
              <a:rPr lang="en-US" sz="1200" dirty="0" err="1"/>
              <a:t>indexes.get_loc</a:t>
            </a:r>
            <a:r>
              <a:rPr lang="en-US" sz="1200" dirty="0"/>
              <a:t>(</a:t>
            </a:r>
            <a:r>
              <a:rPr lang="en-US" sz="1200" dirty="0" err="1"/>
              <a:t>user_id</a:t>
            </a:r>
            <a:r>
              <a:rPr lang="en-US" sz="1200" dirty="0"/>
              <a:t>)</a:t>
            </a:r>
          </a:p>
          <a:p>
            <a:pPr>
              <a:spcBef>
                <a:spcPts val="0"/>
              </a:spcBef>
            </a:pPr>
            <a:endParaRPr lang="en-US" sz="1200" dirty="0"/>
          </a:p>
          <a:p>
            <a:pPr>
              <a:spcBef>
                <a:spcPts val="0"/>
              </a:spcBef>
            </a:pPr>
            <a:r>
              <a:rPr lang="en-US" sz="1200" dirty="0"/>
              <a:t>  	  # fetching the books that are already read be the user</a:t>
            </a:r>
          </a:p>
          <a:p>
            <a:pPr>
              <a:spcBef>
                <a:spcPts val="0"/>
              </a:spcBef>
            </a:pPr>
            <a:r>
              <a:rPr lang="en-US" sz="1200" dirty="0"/>
              <a:t>  	  </a:t>
            </a:r>
            <a:r>
              <a:rPr lang="en-US" sz="1200" dirty="0" err="1"/>
              <a:t>books_read_by_user</a:t>
            </a:r>
            <a:r>
              <a:rPr lang="en-US" sz="1200" dirty="0"/>
              <a:t> = </a:t>
            </a:r>
            <a:r>
              <a:rPr lang="en-US" sz="1200" dirty="0" err="1"/>
              <a:t>normalized_df.loc</a:t>
            </a:r>
            <a:r>
              <a:rPr lang="en-US" sz="1200" dirty="0"/>
              <a:t>[</a:t>
            </a:r>
            <a:r>
              <a:rPr lang="en-US" sz="1200" dirty="0" err="1"/>
              <a:t>user_id</a:t>
            </a:r>
            <a:r>
              <a:rPr lang="en-US" sz="1200" dirty="0"/>
              <a:t>][</a:t>
            </a:r>
            <a:r>
              <a:rPr lang="en-US" sz="1200" dirty="0" err="1"/>
              <a:t>normalized_df.loc</a:t>
            </a:r>
            <a:r>
              <a:rPr lang="en-US" sz="1200" dirty="0"/>
              <a:t>[</a:t>
            </a:r>
            <a:r>
              <a:rPr lang="en-US" sz="1200" dirty="0" err="1"/>
              <a:t>user_id</a:t>
            </a:r>
            <a:r>
              <a:rPr lang="en-US" sz="1200" dirty="0"/>
              <a:t>]&gt;0]</a:t>
            </a:r>
          </a:p>
          <a:p>
            <a:pPr>
              <a:spcBef>
                <a:spcPts val="0"/>
              </a:spcBef>
            </a:pPr>
            <a:endParaRPr lang="en-US" sz="1200" dirty="0"/>
          </a:p>
          <a:p>
            <a:pPr>
              <a:spcBef>
                <a:spcPts val="0"/>
              </a:spcBef>
            </a:pPr>
            <a:r>
              <a:rPr lang="en-US" sz="1200" dirty="0"/>
              <a:t>  	  # calculating the cosine distance of this user with all other users, and selecting user with highest cosine relation</a:t>
            </a:r>
          </a:p>
          <a:p>
            <a:pPr>
              <a:spcBef>
                <a:spcPts val="0"/>
              </a:spcBef>
            </a:pPr>
            <a:r>
              <a:rPr lang="en-US" sz="1200" dirty="0"/>
              <a:t> 	  </a:t>
            </a:r>
            <a:r>
              <a:rPr lang="en-US" sz="1200" dirty="0" err="1"/>
              <a:t>cos_dist</a:t>
            </a:r>
            <a:r>
              <a:rPr lang="en-US" sz="1200" dirty="0"/>
              <a:t> = </a:t>
            </a:r>
            <a:r>
              <a:rPr lang="en-US" sz="1200" dirty="0" err="1"/>
              <a:t>cosine_distance.iloc</a:t>
            </a:r>
            <a:r>
              <a:rPr lang="en-US" sz="1200" dirty="0"/>
              <a:t>[index]</a:t>
            </a:r>
          </a:p>
          <a:p>
            <a:pPr>
              <a:spcBef>
                <a:spcPts val="0"/>
              </a:spcBef>
            </a:pPr>
            <a:r>
              <a:rPr lang="en-US" sz="1200" dirty="0"/>
              <a:t>  	  </a:t>
            </a:r>
            <a:r>
              <a:rPr lang="en-US" sz="1200" dirty="0" err="1"/>
              <a:t>non_zero_columns</a:t>
            </a:r>
            <a:r>
              <a:rPr lang="en-US" sz="1200" dirty="0"/>
              <a:t> = </a:t>
            </a:r>
            <a:r>
              <a:rPr lang="en-US" sz="1200" dirty="0" err="1"/>
              <a:t>cos_dist</a:t>
            </a:r>
            <a:r>
              <a:rPr lang="en-US" sz="1200" dirty="0"/>
              <a:t>[</a:t>
            </a:r>
            <a:r>
              <a:rPr lang="en-US" sz="1200" dirty="0" err="1"/>
              <a:t>cos_dist</a:t>
            </a:r>
            <a:r>
              <a:rPr lang="en-US" sz="1200" dirty="0"/>
              <a:t> != 0]</a:t>
            </a:r>
          </a:p>
          <a:p>
            <a:pPr>
              <a:spcBef>
                <a:spcPts val="0"/>
              </a:spcBef>
            </a:pPr>
            <a:r>
              <a:rPr lang="en-US" sz="1200" dirty="0"/>
              <a:t>   	  </a:t>
            </a:r>
            <a:r>
              <a:rPr lang="en-US" sz="1200" dirty="0" err="1"/>
              <a:t>sorted_df</a:t>
            </a:r>
            <a:r>
              <a:rPr lang="en-US" sz="1200" dirty="0"/>
              <a:t> = </a:t>
            </a:r>
            <a:r>
              <a:rPr lang="en-US" sz="1200" dirty="0" err="1"/>
              <a:t>non_zero_columns.sort_values</a:t>
            </a:r>
            <a:r>
              <a:rPr lang="en-US" sz="1200" dirty="0"/>
              <a:t>(ascending=False)</a:t>
            </a:r>
          </a:p>
          <a:p>
            <a:pPr>
              <a:spcBef>
                <a:spcPts val="0"/>
              </a:spcBef>
            </a:pPr>
            <a:r>
              <a:rPr lang="en-US" sz="1200" dirty="0"/>
              <a:t>  	  </a:t>
            </a:r>
            <a:r>
              <a:rPr lang="en-US" sz="1200" dirty="0" err="1"/>
              <a:t>users_with_similar_interest</a:t>
            </a:r>
            <a:r>
              <a:rPr lang="en-US" sz="1200" dirty="0"/>
              <a:t> = </a:t>
            </a:r>
            <a:r>
              <a:rPr lang="en-US" sz="1200" dirty="0" err="1"/>
              <a:t>sorted_df</a:t>
            </a:r>
            <a:r>
              <a:rPr lang="en-US" sz="1200" dirty="0"/>
              <a:t>[</a:t>
            </a:r>
            <a:r>
              <a:rPr lang="en-US" sz="1200" dirty="0" err="1"/>
              <a:t>sorted_df</a:t>
            </a:r>
            <a:r>
              <a:rPr lang="en-US" sz="1200" dirty="0"/>
              <a:t>&gt;.3].index</a:t>
            </a:r>
          </a:p>
          <a:p>
            <a:pPr>
              <a:spcBef>
                <a:spcPts val="0"/>
              </a:spcBef>
            </a:pPr>
            <a:r>
              <a:rPr lang="en-US" sz="1200" dirty="0"/>
              <a:t>  	  books = list()</a:t>
            </a:r>
          </a:p>
          <a:p>
            <a:pPr>
              <a:spcBef>
                <a:spcPts val="0"/>
              </a:spcBef>
            </a:pPr>
            <a:r>
              <a:rPr lang="en-US" sz="1200" dirty="0"/>
              <a:t>  	  for user in </a:t>
            </a:r>
            <a:r>
              <a:rPr lang="en-US" sz="1200" dirty="0" err="1"/>
              <a:t>users_with_similar_interest</a:t>
            </a:r>
            <a:r>
              <a:rPr lang="en-US" sz="1200" dirty="0"/>
              <a:t>[1:]:</a:t>
            </a:r>
          </a:p>
          <a:p>
            <a:pPr>
              <a:spcBef>
                <a:spcPts val="0"/>
              </a:spcBef>
            </a:pPr>
            <a:r>
              <a:rPr lang="en-US" sz="1200" dirty="0"/>
              <a:t>     	     </a:t>
            </a:r>
            <a:r>
              <a:rPr lang="en-US" sz="1200" dirty="0" err="1"/>
              <a:t>books.append</a:t>
            </a:r>
            <a:r>
              <a:rPr lang="en-US" sz="1200" dirty="0"/>
              <a:t>(</a:t>
            </a:r>
            <a:r>
              <a:rPr lang="en-US" sz="1200" dirty="0" err="1"/>
              <a:t>normalized_df.iloc</a:t>
            </a:r>
            <a:r>
              <a:rPr lang="en-US" sz="1200" dirty="0"/>
              <a:t>[user][</a:t>
            </a:r>
            <a:r>
              <a:rPr lang="en-US" sz="1200" dirty="0" err="1"/>
              <a:t>normalized_df.iloc</a:t>
            </a:r>
            <a:r>
              <a:rPr lang="en-US" sz="1200" dirty="0"/>
              <a:t>[user]&gt;0])</a:t>
            </a:r>
          </a:p>
          <a:p>
            <a:pPr>
              <a:spcBef>
                <a:spcPts val="0"/>
              </a:spcBef>
            </a:pPr>
            <a:endParaRPr lang="en-US" sz="1200" dirty="0"/>
          </a:p>
          <a:p>
            <a:pPr>
              <a:spcBef>
                <a:spcPts val="0"/>
              </a:spcBef>
            </a:pPr>
            <a:r>
              <a:rPr lang="en-US" sz="1200" dirty="0"/>
              <a:t>  	  </a:t>
            </a:r>
            <a:r>
              <a:rPr lang="en-US" sz="1200" dirty="0" err="1"/>
              <a:t>merged_df</a:t>
            </a:r>
            <a:r>
              <a:rPr lang="en-US" sz="1200" dirty="0"/>
              <a:t> = </a:t>
            </a:r>
            <a:r>
              <a:rPr lang="en-US" sz="1200" dirty="0" err="1"/>
              <a:t>pd.concat</a:t>
            </a:r>
            <a:r>
              <a:rPr lang="en-US" sz="1200" dirty="0"/>
              <a:t>(books)</a:t>
            </a:r>
          </a:p>
          <a:p>
            <a:pPr>
              <a:spcBef>
                <a:spcPts val="0"/>
              </a:spcBef>
            </a:pPr>
            <a:r>
              <a:rPr lang="en-US" sz="1200" dirty="0"/>
              <a:t>  	  </a:t>
            </a:r>
            <a:r>
              <a:rPr lang="en-US" sz="1200" dirty="0" err="1"/>
              <a:t>max_ratings</a:t>
            </a:r>
            <a:r>
              <a:rPr lang="en-US" sz="1200" dirty="0"/>
              <a:t> = </a:t>
            </a:r>
            <a:r>
              <a:rPr lang="en-US" sz="1200" dirty="0" err="1"/>
              <a:t>merged_df.groupby</a:t>
            </a:r>
            <a:r>
              <a:rPr lang="en-US" sz="1200" dirty="0"/>
              <a:t>(level=0).max()</a:t>
            </a:r>
          </a:p>
          <a:p>
            <a:pPr>
              <a:spcBef>
                <a:spcPts val="0"/>
              </a:spcBef>
            </a:pPr>
            <a:r>
              <a:rPr lang="en-US" sz="1200" dirty="0"/>
              <a:t>  	  </a:t>
            </a:r>
            <a:r>
              <a:rPr lang="en-US" sz="1200" dirty="0" err="1"/>
              <a:t>max_ratings</a:t>
            </a:r>
            <a:r>
              <a:rPr lang="en-US" sz="1200" dirty="0"/>
              <a:t> = </a:t>
            </a:r>
            <a:r>
              <a:rPr lang="en-US" sz="1200" dirty="0" err="1"/>
              <a:t>max_ratings.sort_values</a:t>
            </a:r>
            <a:r>
              <a:rPr lang="en-US" sz="1200" dirty="0"/>
              <a:t>(ascending=False)</a:t>
            </a:r>
          </a:p>
          <a:p>
            <a:pPr>
              <a:spcBef>
                <a:spcPts val="0"/>
              </a:spcBef>
            </a:pPr>
            <a:r>
              <a:rPr lang="en-US" sz="1200" dirty="0"/>
              <a:t>  	  for </a:t>
            </a:r>
            <a:r>
              <a:rPr lang="en-US" sz="1200" dirty="0" err="1"/>
              <a:t>i</a:t>
            </a:r>
            <a:r>
              <a:rPr lang="en-US" sz="1200" dirty="0"/>
              <a:t> in </a:t>
            </a:r>
            <a:r>
              <a:rPr lang="en-US" sz="1200" dirty="0" err="1"/>
              <a:t>books_read_by_user.index</a:t>
            </a:r>
            <a:r>
              <a:rPr lang="en-US" sz="1200" dirty="0"/>
              <a:t>:</a:t>
            </a:r>
          </a:p>
          <a:p>
            <a:pPr>
              <a:spcBef>
                <a:spcPts val="0"/>
              </a:spcBef>
            </a:pPr>
            <a:r>
              <a:rPr lang="en-US" sz="1200" dirty="0"/>
              <a:t>    	     try:</a:t>
            </a:r>
          </a:p>
          <a:p>
            <a:pPr>
              <a:spcBef>
                <a:spcPts val="0"/>
              </a:spcBef>
            </a:pPr>
            <a:r>
              <a:rPr lang="en-US" sz="1200" dirty="0"/>
              <a:t>      	        </a:t>
            </a:r>
            <a:r>
              <a:rPr lang="en-US" sz="1200" dirty="0" err="1"/>
              <a:t>max_ratings.drop</a:t>
            </a:r>
            <a:r>
              <a:rPr lang="en-US" sz="1200" dirty="0"/>
              <a:t>(</a:t>
            </a:r>
            <a:r>
              <a:rPr lang="en-US" sz="1200" dirty="0" err="1"/>
              <a:t>i</a:t>
            </a:r>
            <a:r>
              <a:rPr lang="en-US" sz="1200" dirty="0"/>
              <a:t>, </a:t>
            </a:r>
            <a:r>
              <a:rPr lang="en-US" sz="1200" dirty="0" err="1"/>
              <a:t>inplace</a:t>
            </a:r>
            <a:r>
              <a:rPr lang="en-US" sz="1200" dirty="0"/>
              <a:t> = True)</a:t>
            </a:r>
          </a:p>
          <a:p>
            <a:pPr>
              <a:spcBef>
                <a:spcPts val="0"/>
              </a:spcBef>
            </a:pPr>
            <a:r>
              <a:rPr lang="en-US" sz="1200" dirty="0"/>
              <a:t>    	     except:</a:t>
            </a:r>
          </a:p>
          <a:p>
            <a:pPr>
              <a:spcBef>
                <a:spcPts val="0"/>
              </a:spcBef>
            </a:pPr>
            <a:r>
              <a:rPr lang="en-US" sz="1200" dirty="0"/>
              <a:t>      	        pass</a:t>
            </a:r>
          </a:p>
          <a:p>
            <a:pPr>
              <a:spcBef>
                <a:spcPts val="0"/>
              </a:spcBef>
            </a:pPr>
            <a:r>
              <a:rPr lang="en-US" sz="1200" dirty="0"/>
              <a:t>	   return </a:t>
            </a:r>
            <a:r>
              <a:rPr lang="en-US" sz="1200" dirty="0" err="1"/>
              <a:t>max_ratings</a:t>
            </a:r>
            <a:endParaRPr lang="en-US" sz="1200" dirty="0"/>
          </a:p>
        </p:txBody>
      </p:sp>
    </p:spTree>
    <p:extLst>
      <p:ext uri="{BB962C8B-B14F-4D97-AF65-F5344CB8AC3E}">
        <p14:creationId xmlns:p14="http://schemas.microsoft.com/office/powerpoint/2010/main" val="260806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6291072" cy="878840"/>
          </a:xfrm>
        </p:spPr>
        <p:txBody>
          <a:bodyPr/>
          <a:lstStyle/>
          <a:p>
            <a:r>
              <a:rPr lang="en-IN" dirty="0"/>
              <a:t>Recommendations </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512064" y="6357313"/>
            <a:ext cx="4114800" cy="278784"/>
          </a:xfrm>
        </p:spPr>
        <p:txBody>
          <a:bodyPr/>
          <a:lstStyle/>
          <a:p>
            <a:r>
              <a:rPr lang="en-US" altLang="zh-CN" dirty="0"/>
              <a:t>Implementation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23</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1140866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Title 1">
            <a:extLst>
              <a:ext uri="{FF2B5EF4-FFF2-40B4-BE49-F238E27FC236}">
                <a16:creationId xmlns:a16="http://schemas.microsoft.com/office/drawing/2014/main" id="{9F04BC71-545D-9B3C-227F-13AE2E85C964}"/>
              </a:ext>
            </a:extLst>
          </p:cNvPr>
          <p:cNvSpPr txBox="1">
            <a:spLocks/>
          </p:cNvSpPr>
          <p:nvPr/>
        </p:nvSpPr>
        <p:spPr>
          <a:xfrm>
            <a:off x="512064" y="1545996"/>
            <a:ext cx="9089136" cy="3913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04099DBA-9FB4-EBAB-E4F7-2F3BDDAD30B9}"/>
              </a:ext>
            </a:extLst>
          </p:cNvPr>
          <p:cNvPicPr>
            <a:picLocks noChangeAspect="1"/>
          </p:cNvPicPr>
          <p:nvPr/>
        </p:nvPicPr>
        <p:blipFill>
          <a:blip r:embed="rId2"/>
          <a:stretch>
            <a:fillRect/>
          </a:stretch>
        </p:blipFill>
        <p:spPr>
          <a:xfrm>
            <a:off x="633816" y="1545996"/>
            <a:ext cx="10278909" cy="3629532"/>
          </a:xfrm>
          <a:prstGeom prst="rect">
            <a:avLst/>
          </a:prstGeom>
        </p:spPr>
      </p:pic>
    </p:spTree>
    <p:extLst>
      <p:ext uri="{BB962C8B-B14F-4D97-AF65-F5344CB8AC3E}">
        <p14:creationId xmlns:p14="http://schemas.microsoft.com/office/powerpoint/2010/main" val="314801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3" y="441533"/>
            <a:ext cx="9411865" cy="878840"/>
          </a:xfrm>
        </p:spPr>
        <p:txBody>
          <a:bodyPr/>
          <a:lstStyle/>
          <a:p>
            <a:r>
              <a:rPr lang="en-IN" dirty="0"/>
              <a:t>Next Steps</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512064" y="6363571"/>
            <a:ext cx="4114800" cy="278784"/>
          </a:xfrm>
        </p:spPr>
        <p:txBody>
          <a:bodyPr/>
          <a:lstStyle/>
          <a:p>
            <a:r>
              <a:rPr lang="en-US" altLang="zh-CN" dirty="0"/>
              <a:t>Next Steps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24</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1201807" y="1545996"/>
            <a:ext cx="6095462"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250000"/>
              </a:lnSpc>
              <a:buAutoNum type="arabicPeriod"/>
            </a:pPr>
            <a:r>
              <a:rPr lang="en-US" sz="2000" dirty="0">
                <a:solidFill>
                  <a:schemeClr val="accent3">
                    <a:lumMod val="25000"/>
                  </a:schemeClr>
                </a:solidFill>
              </a:rPr>
              <a:t>Item-Item Collaborative Filtering Implementation</a:t>
            </a:r>
          </a:p>
          <a:p>
            <a:pPr marL="342900" indent="-342900">
              <a:lnSpc>
                <a:spcPct val="250000"/>
              </a:lnSpc>
              <a:buAutoNum type="arabicPeriod"/>
            </a:pPr>
            <a:r>
              <a:rPr lang="en-US" sz="2000" dirty="0">
                <a:solidFill>
                  <a:schemeClr val="accent3">
                    <a:lumMod val="25000"/>
                  </a:schemeClr>
                </a:solidFill>
              </a:rPr>
              <a:t>Content Based Recommendation Implementation</a:t>
            </a:r>
          </a:p>
          <a:p>
            <a:pPr marL="342900" indent="-342900">
              <a:lnSpc>
                <a:spcPct val="250000"/>
              </a:lnSpc>
              <a:buAutoNum type="arabicPeriod"/>
            </a:pPr>
            <a:r>
              <a:rPr lang="en-US" sz="2000" dirty="0">
                <a:solidFill>
                  <a:schemeClr val="accent3">
                    <a:lumMod val="25000"/>
                  </a:schemeClr>
                </a:solidFill>
              </a:rPr>
              <a:t>Matrix-Factorization Approach</a:t>
            </a:r>
          </a:p>
          <a:p>
            <a:pPr marL="342900" indent="-342900">
              <a:lnSpc>
                <a:spcPct val="250000"/>
              </a:lnSpc>
              <a:buAutoNum type="arabicPeriod"/>
            </a:pPr>
            <a:r>
              <a:rPr lang="en-US" sz="2000" dirty="0">
                <a:solidFill>
                  <a:schemeClr val="accent3">
                    <a:lumMod val="25000"/>
                  </a:schemeClr>
                </a:solidFill>
              </a:rPr>
              <a:t>User-Interface to experience the outcomes</a:t>
            </a:r>
          </a:p>
        </p:txBody>
      </p:sp>
    </p:spTree>
    <p:extLst>
      <p:ext uri="{BB962C8B-B14F-4D97-AF65-F5344CB8AC3E}">
        <p14:creationId xmlns:p14="http://schemas.microsoft.com/office/powerpoint/2010/main" val="295545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512064" y="441533"/>
            <a:ext cx="6291072" cy="878840"/>
          </a:xfrm>
        </p:spPr>
        <p:txBody>
          <a:bodyPr/>
          <a:lstStyle/>
          <a:p>
            <a:r>
              <a:rPr lang="en-IN" dirty="0"/>
              <a:t>Conclusion</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a:xfrm>
            <a:off x="512064" y="6336677"/>
            <a:ext cx="4114800" cy="278784"/>
          </a:xfrm>
        </p:spPr>
        <p:txBody>
          <a:bodyPr/>
          <a:lstStyle/>
          <a:p>
            <a:r>
              <a:rPr lang="en-US" altLang="zh-CN" dirty="0"/>
              <a:t>Conclusion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a:xfrm>
            <a:off x="11194169" y="6217921"/>
            <a:ext cx="458592" cy="278784"/>
          </a:xfrm>
        </p:spPr>
        <p:txBody>
          <a:bodyPr/>
          <a:lstStyle/>
          <a:p>
            <a:fld id="{47FEACEE-25B4-4A2D-B147-27296E36371D}" type="slidenum">
              <a:rPr lang="en-US" altLang="zh-CN" smtClean="0"/>
              <a:pPr/>
              <a:t>25</a:t>
            </a:fld>
            <a:endParaRPr lang="en-US" altLang="zh-CN" dirty="0"/>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332232" y="1545996"/>
            <a:ext cx="11408664" cy="430616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
        <p:nvSpPr>
          <p:cNvPr id="3" name="Title 1">
            <a:extLst>
              <a:ext uri="{FF2B5EF4-FFF2-40B4-BE49-F238E27FC236}">
                <a16:creationId xmlns:a16="http://schemas.microsoft.com/office/drawing/2014/main" id="{9F04BC71-545D-9B3C-227F-13AE2E85C964}"/>
              </a:ext>
            </a:extLst>
          </p:cNvPr>
          <p:cNvSpPr txBox="1">
            <a:spLocks/>
          </p:cNvSpPr>
          <p:nvPr/>
        </p:nvSpPr>
        <p:spPr>
          <a:xfrm>
            <a:off x="512064" y="1686134"/>
            <a:ext cx="8028432" cy="280534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nSpc>
                <a:spcPct val="150000"/>
              </a:lnSpc>
              <a:tabLst>
                <a:tab pos="2750820" algn="l"/>
              </a:tabLst>
            </a:pPr>
            <a:r>
              <a:rPr lang="en-US" sz="1800" b="0" kern="100" dirty="0">
                <a:effectLst/>
                <a:latin typeface="Arial" panose="020B0604020202020204" pitchFamily="34" charset="0"/>
                <a:ea typeface="Calibri" panose="020F0502020204030204" pitchFamily="34" charset="0"/>
                <a:cs typeface="Times New Roman" panose="02020603050405020304" pitchFamily="18" charset="0"/>
              </a:rPr>
              <a:t>There are millions of books in the entire world wide and people need some instructions to find the appropriate book. Making decision and scrolling for the right book from millions of books can be hard and a complete waste of time. To compete and keep up in the market, some viewers may just rate the book in unbiased form. The use of such overstated descriptions is misleading the viewers to unpromising products or books</a:t>
            </a:r>
            <a:endParaRPr lang="en-IN" sz="1800" b="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38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2" y="274955"/>
            <a:ext cx="9017956" cy="5942965"/>
          </a:xfrm>
        </p:spPr>
        <p:txBody>
          <a:bodyPr/>
          <a:lstStyle/>
          <a:p>
            <a:pPr>
              <a:lnSpc>
                <a:spcPct val="150000"/>
              </a:lnSpc>
              <a:tabLst>
                <a:tab pos="2750820" algn="l"/>
              </a:tabLst>
            </a:pPr>
            <a:r>
              <a:rPr lang="en-IN" sz="1600" b="1" kern="100" dirty="0">
                <a:effectLst/>
                <a:latin typeface="Arial" panose="020B0604020202020204" pitchFamily="34" charset="0"/>
                <a:ea typeface="Calibri" panose="020F0502020204030204" pitchFamily="34" charset="0"/>
                <a:cs typeface="Times New Roman" panose="02020603050405020304" pitchFamily="18" charset="0"/>
              </a:rPr>
              <a:t>Reference Paper</a:t>
            </a:r>
            <a:r>
              <a:rPr lang="en-IN" sz="1600" kern="100" dirty="0">
                <a:effectLst/>
                <a:latin typeface="Arial" panose="020B0604020202020204" pitchFamily="34" charset="0"/>
                <a:ea typeface="Calibri" panose="020F0502020204030204" pitchFamily="34" charset="0"/>
                <a:cs typeface="Times New Roman" panose="02020603050405020304" pitchFamily="18" charset="0"/>
              </a:rPr>
              <a:t>: </a:t>
            </a: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60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[1]</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Ashish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Fatarphekar</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Tejas</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Nashikkar</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Vivek Patil, Gayatri Naik, “BOOK RECOMMENDATION SYSTEM BASED ON COMBINE FEATURES OF CONTENT BASED FILTERING, COLLABORATIVE FILTERING AND ASSOCIATION RULE MINING”, 2015, </a:t>
            </a:r>
            <a:r>
              <a:rPr lang="en-US" sz="1500" b="0" kern="100" dirty="0">
                <a:effectLst/>
                <a:latin typeface="Calibri" panose="020F0502020204030204" pitchFamily="34" charset="0"/>
                <a:ea typeface="Calibri" panose="020F0502020204030204" pitchFamily="34" charset="0"/>
                <a:cs typeface="Times New Roman" panose="02020603050405020304" pitchFamily="18" charset="0"/>
              </a:rPr>
              <a:t>Advance Research in Social science and </a:t>
            </a:r>
            <a:r>
              <a:rPr lang="en-US" sz="1500" b="0" kern="100" dirty="0" err="1">
                <a:effectLst/>
                <a:latin typeface="Calibri" panose="020F0502020204030204" pitchFamily="34" charset="0"/>
                <a:ea typeface="Calibri" panose="020F0502020204030204" pitchFamily="34" charset="0"/>
                <a:cs typeface="Times New Roman" panose="02020603050405020304" pitchFamily="18" charset="0"/>
              </a:rPr>
              <a:t>Humanties</a:t>
            </a:r>
            <a:r>
              <a:rPr lang="en-US" sz="1500" b="0" kern="100" dirty="0">
                <a:effectLst/>
                <a:latin typeface="Calibri" panose="020F0502020204030204" pitchFamily="34" charset="0"/>
                <a:ea typeface="Calibri" panose="020F0502020204030204" pitchFamily="34" charset="0"/>
                <a:cs typeface="Times New Roman" panose="02020603050405020304" pitchFamily="18" charset="0"/>
              </a:rPr>
              <a:t> (ISSN: 2208-2387)</a:t>
            </a: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[2] Ms.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Praveena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Mathew, Ms.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Bincy</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Kuriakose,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Mr.Vinayak</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Hegde, “Book Recommendation System through Content Based and Collaborative Filtering Method”, 2016, Department of Computer Science</a:t>
            </a: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Amrita Vishwa Vidyapeetham Mysuru Campus Mysuru, Karnataka, India</a:t>
            </a: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[3] Madhuri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Kommineni</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P.Alekhya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T. Mohana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Vyshnavi</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V.Aparna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K Swetha, V Mounika, “Machine Learning based Efficient Recommendation System for Book Selection using User based Collaborative Filtering Algorithm”, 2020</a:t>
            </a: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br>
              <a:rPr lang="en-IN" sz="1500" b="0" kern="100" dirty="0">
                <a:effectLst/>
                <a:latin typeface="Calibri" panose="020F0502020204030204" pitchFamily="34" charset="0"/>
                <a:ea typeface="Calibri" panose="020F0502020204030204" pitchFamily="34" charset="0"/>
                <a:cs typeface="Times New Roman" panose="02020603050405020304" pitchFamily="18" charset="0"/>
              </a:rPr>
            </a:b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[4]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Ashlesha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Bachhav</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Apeksha</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Ukirade</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Nilesh Patil, Manish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Saswadkar</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Prof. Nitin </a:t>
            </a:r>
            <a:r>
              <a:rPr lang="en-IN" sz="1500" b="0" kern="100" dirty="0" err="1">
                <a:effectLst/>
                <a:latin typeface="Calibri" panose="020F0502020204030204" pitchFamily="34" charset="0"/>
                <a:ea typeface="Calibri" panose="020F0502020204030204" pitchFamily="34" charset="0"/>
                <a:cs typeface="Times New Roman" panose="02020603050405020304" pitchFamily="18" charset="0"/>
              </a:rPr>
              <a:t>Shivale</a:t>
            </a:r>
            <a:r>
              <a:rPr lang="en-IN" sz="1500" b="0" kern="100" dirty="0">
                <a:effectLst/>
                <a:latin typeface="Calibri" panose="020F0502020204030204" pitchFamily="34" charset="0"/>
                <a:ea typeface="Calibri" panose="020F0502020204030204" pitchFamily="34" charset="0"/>
                <a:cs typeface="Times New Roman" panose="02020603050405020304" pitchFamily="18" charset="0"/>
              </a:rPr>
              <a:t>, “Book Recommendation System using Machine learning and Collaborative Filtering”, 2022, IJARSCT</a:t>
            </a:r>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Reference Paper – 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26</a:t>
            </a:fld>
            <a:endParaRPr lang="en-US" altLang="zh-CN" dirty="0"/>
          </a:p>
        </p:txBody>
      </p:sp>
    </p:spTree>
    <p:extLst>
      <p:ext uri="{BB962C8B-B14F-4D97-AF65-F5344CB8AC3E}">
        <p14:creationId xmlns:p14="http://schemas.microsoft.com/office/powerpoint/2010/main" val="13390293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B0D709-E53A-97F0-01C5-3DF1AD4AA391}"/>
              </a:ext>
            </a:extLst>
          </p:cNvPr>
          <p:cNvSpPr>
            <a:spLocks noGrp="1"/>
          </p:cNvSpPr>
          <p:nvPr>
            <p:ph type="title"/>
          </p:nvPr>
        </p:nvSpPr>
        <p:spPr/>
        <p:txBody>
          <a:bodyPr/>
          <a:lstStyle/>
          <a:p>
            <a:r>
              <a:rPr lang="en-IN" sz="5400" dirty="0"/>
              <a:t>Thank You</a:t>
            </a:r>
          </a:p>
        </p:txBody>
      </p:sp>
    </p:spTree>
    <p:extLst>
      <p:ext uri="{BB962C8B-B14F-4D97-AF65-F5344CB8AC3E}">
        <p14:creationId xmlns:p14="http://schemas.microsoft.com/office/powerpoint/2010/main" val="105207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278568" y="638477"/>
            <a:ext cx="3561912" cy="893654"/>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2626185"/>
            <a:ext cx="4260180" cy="2050854"/>
          </a:xfrm>
        </p:spPr>
        <p:txBody>
          <a:bodyPr/>
          <a:lstStyle/>
          <a:p>
            <a:br>
              <a:rPr lang="en-US" dirty="0"/>
            </a:br>
            <a:endParaRPr lang="en-US" dirty="0"/>
          </a:p>
          <a:p>
            <a:endParaRPr lang="en-US" dirty="0"/>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ltLang="zh-CN" dirty="0"/>
              <a:t>Book Recommendation System</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991002" y="173072"/>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9" name="TextBox 8">
            <a:extLst>
              <a:ext uri="{FF2B5EF4-FFF2-40B4-BE49-F238E27FC236}">
                <a16:creationId xmlns:a16="http://schemas.microsoft.com/office/drawing/2014/main" id="{456CB3F7-C0DD-5A93-773F-80D99C1C9128}"/>
              </a:ext>
            </a:extLst>
          </p:cNvPr>
          <p:cNvSpPr txBox="1"/>
          <p:nvPr/>
        </p:nvSpPr>
        <p:spPr>
          <a:xfrm>
            <a:off x="362316" y="1976782"/>
            <a:ext cx="5437849" cy="3370666"/>
          </a:xfrm>
          <a:prstGeom prst="rect">
            <a:avLst/>
          </a:prstGeom>
        </p:spPr>
        <p:txBody>
          <a:bodyPr wrap="square" rtlCol="0">
            <a:spAutoFit/>
          </a:bodyPr>
          <a:lstStyle/>
          <a:p>
            <a:pPr>
              <a:lnSpc>
                <a:spcPct val="150000"/>
              </a:lnSpc>
              <a:spcAft>
                <a:spcPts val="600"/>
              </a:spcAft>
            </a:pPr>
            <a:r>
              <a:rPr lang="en-US" sz="1600" kern="100" dirty="0">
                <a:effectLst/>
                <a:latin typeface="Arial" panose="020B0604020202020204" pitchFamily="34" charset="0"/>
                <a:ea typeface="Calibri" panose="020F0502020204030204" pitchFamily="34" charset="0"/>
                <a:cs typeface="Times New Roman" panose="02020603050405020304" pitchFamily="18" charset="0"/>
              </a:rPr>
              <a:t>In a world with millions of books available, finding the right one can be overwhelming. To address this, viewers may rate books to help others make informed decisions. However, exaggerated descriptions can mislead viewers and result in inaccurate recommendations. This project aims to solve this problem. By leveraging the existing methodologies and researches, we’re trying to develop a quick and intuitive book recommendation system to help users find the right book efficiently.</a:t>
            </a:r>
          </a:p>
        </p:txBody>
      </p:sp>
      <p:pic>
        <p:nvPicPr>
          <p:cNvPr id="10" name="Picture 9">
            <a:extLst>
              <a:ext uri="{FF2B5EF4-FFF2-40B4-BE49-F238E27FC236}">
                <a16:creationId xmlns:a16="http://schemas.microsoft.com/office/drawing/2014/main" id="{16FAAA2F-04C8-AF24-7584-5EA0B8170F9F}"/>
              </a:ext>
            </a:extLst>
          </p:cNvPr>
          <p:cNvPicPr>
            <a:picLocks noChangeAspect="1"/>
          </p:cNvPicPr>
          <p:nvPr/>
        </p:nvPicPr>
        <p:blipFill>
          <a:blip r:embed="rId2"/>
          <a:stretch>
            <a:fillRect/>
          </a:stretch>
        </p:blipFill>
        <p:spPr>
          <a:xfrm>
            <a:off x="6238510" y="1638181"/>
            <a:ext cx="5591175" cy="4048125"/>
          </a:xfrm>
          <a:prstGeom prst="rect">
            <a:avLst/>
          </a:prstGeom>
        </p:spPr>
      </p:pic>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22B-4EC8-347A-C624-E68DC10569B7}"/>
              </a:ext>
            </a:extLst>
          </p:cNvPr>
          <p:cNvSpPr>
            <a:spLocks noGrp="1"/>
          </p:cNvSpPr>
          <p:nvPr>
            <p:ph type="title"/>
          </p:nvPr>
        </p:nvSpPr>
        <p:spPr>
          <a:xfrm>
            <a:off x="484632" y="667562"/>
            <a:ext cx="5117162" cy="746183"/>
          </a:xfrm>
        </p:spPr>
        <p:txBody>
          <a:bodyPr/>
          <a:lstStyle/>
          <a:p>
            <a:r>
              <a:rPr lang="en-IN" dirty="0"/>
              <a:t>Problem Statement</a:t>
            </a:r>
          </a:p>
        </p:txBody>
      </p:sp>
      <p:sp>
        <p:nvSpPr>
          <p:cNvPr id="3" name="Text Placeholder 2">
            <a:extLst>
              <a:ext uri="{FF2B5EF4-FFF2-40B4-BE49-F238E27FC236}">
                <a16:creationId xmlns:a16="http://schemas.microsoft.com/office/drawing/2014/main" id="{CC8A1DA0-F016-AE2A-7BDE-B6B521EB07A6}"/>
              </a:ext>
            </a:extLst>
          </p:cNvPr>
          <p:cNvSpPr>
            <a:spLocks noGrp="1"/>
          </p:cNvSpPr>
          <p:nvPr>
            <p:ph type="body" sz="quarter" idx="28"/>
          </p:nvPr>
        </p:nvSpPr>
        <p:spPr>
          <a:xfrm>
            <a:off x="484632" y="1590863"/>
            <a:ext cx="8856592" cy="869378"/>
          </a:xfrm>
        </p:spPr>
        <p:txBody>
          <a:bodyPr/>
          <a:lstStyle/>
          <a:p>
            <a:pPr marL="342900" indent="-342900">
              <a:buFont typeface="Wingdings" panose="05000000000000000000" pitchFamily="2" charset="2"/>
              <a:buChar char="Ø"/>
            </a:pPr>
            <a:r>
              <a:rPr lang="en-US" sz="1800" dirty="0"/>
              <a:t>To develop an effective book recommendation system to help users navigate through a vast array of books and make informed choices.</a:t>
            </a:r>
            <a:endParaRPr lang="en-IN" sz="1800" dirty="0"/>
          </a:p>
        </p:txBody>
      </p:sp>
      <p:sp>
        <p:nvSpPr>
          <p:cNvPr id="5" name="Footer Placeholder 4">
            <a:extLst>
              <a:ext uri="{FF2B5EF4-FFF2-40B4-BE49-F238E27FC236}">
                <a16:creationId xmlns:a16="http://schemas.microsoft.com/office/drawing/2014/main" id="{E8E819AF-C110-3351-63A7-E2E726AE6A79}"/>
              </a:ext>
            </a:extLst>
          </p:cNvPr>
          <p:cNvSpPr>
            <a:spLocks noGrp="1"/>
          </p:cNvSpPr>
          <p:nvPr>
            <p:ph type="ftr" sz="quarter" idx="52"/>
          </p:nvPr>
        </p:nvSpPr>
        <p:spPr/>
        <p:txBody>
          <a:bodyPr/>
          <a:lstStyle/>
          <a:p>
            <a:r>
              <a:rPr lang="en-US" altLang="zh-CN" dirty="0"/>
              <a:t>Book Recommendation System</a:t>
            </a:r>
            <a:endParaRPr lang="en-US" dirty="0"/>
          </a:p>
        </p:txBody>
      </p:sp>
      <p:sp>
        <p:nvSpPr>
          <p:cNvPr id="6" name="Slide Number Placeholder 5">
            <a:extLst>
              <a:ext uri="{FF2B5EF4-FFF2-40B4-BE49-F238E27FC236}">
                <a16:creationId xmlns:a16="http://schemas.microsoft.com/office/drawing/2014/main" id="{E6B2163F-6C32-4B8B-7070-E9C8325852D9}"/>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
        <p:nvSpPr>
          <p:cNvPr id="7" name="Title 1">
            <a:extLst>
              <a:ext uri="{FF2B5EF4-FFF2-40B4-BE49-F238E27FC236}">
                <a16:creationId xmlns:a16="http://schemas.microsoft.com/office/drawing/2014/main" id="{9B58BCB8-B82D-BCF5-1F27-3C008AC8540F}"/>
              </a:ext>
            </a:extLst>
          </p:cNvPr>
          <p:cNvSpPr txBox="1">
            <a:spLocks/>
          </p:cNvSpPr>
          <p:nvPr/>
        </p:nvSpPr>
        <p:spPr>
          <a:xfrm>
            <a:off x="484632" y="2791610"/>
            <a:ext cx="5117162" cy="7908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r>
              <a:rPr lang="en-IN" dirty="0"/>
              <a:t>Aim and Objective</a:t>
            </a:r>
          </a:p>
        </p:txBody>
      </p:sp>
      <p:sp>
        <p:nvSpPr>
          <p:cNvPr id="8" name="Text Placeholder 2">
            <a:extLst>
              <a:ext uri="{FF2B5EF4-FFF2-40B4-BE49-F238E27FC236}">
                <a16:creationId xmlns:a16="http://schemas.microsoft.com/office/drawing/2014/main" id="{E6D7A782-48A9-AE33-1438-480751556324}"/>
              </a:ext>
            </a:extLst>
          </p:cNvPr>
          <p:cNvSpPr txBox="1">
            <a:spLocks/>
          </p:cNvSpPr>
          <p:nvPr/>
        </p:nvSpPr>
        <p:spPr>
          <a:xfrm>
            <a:off x="484632" y="3840479"/>
            <a:ext cx="8856592" cy="165062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500" b="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Ø"/>
            </a:pPr>
            <a:r>
              <a:rPr lang="en-IN" sz="2000" dirty="0"/>
              <a:t>Research on how to make an effective recommendation</a:t>
            </a:r>
          </a:p>
          <a:p>
            <a:pPr marL="285750" indent="-285750">
              <a:buFont typeface="Wingdings" panose="05000000000000000000" pitchFamily="2" charset="2"/>
              <a:buChar char="Ø"/>
            </a:pPr>
            <a:r>
              <a:rPr lang="en-IN" sz="2000" dirty="0"/>
              <a:t>Research on background study of similar systems that intend to solve the same problem.</a:t>
            </a:r>
          </a:p>
          <a:p>
            <a:pPr marL="285750" indent="-285750">
              <a:buFont typeface="Wingdings" panose="05000000000000000000" pitchFamily="2" charset="2"/>
              <a:buChar char="Ø"/>
            </a:pPr>
            <a:r>
              <a:rPr lang="en-IN" sz="2000" dirty="0"/>
              <a:t>To develop a system to recommend books to the user</a:t>
            </a:r>
          </a:p>
        </p:txBody>
      </p:sp>
    </p:spTree>
    <p:extLst>
      <p:ext uri="{BB962C8B-B14F-4D97-AF65-F5344CB8AC3E}">
        <p14:creationId xmlns:p14="http://schemas.microsoft.com/office/powerpoint/2010/main" val="207258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Literature Review</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9751012" cy="4123944"/>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nSpc>
                <a:spcPct val="150000"/>
              </a:lnSpc>
            </a:pPr>
            <a:r>
              <a:rPr lang="en-IN" sz="1800" b="0" dirty="0">
                <a:effectLst/>
                <a:latin typeface="Arial" panose="020B0604020202020204" pitchFamily="34" charset="0"/>
                <a:ea typeface="Calibri" panose="020F0502020204030204" pitchFamily="34" charset="0"/>
              </a:rPr>
              <a:t>This chapter gives summary on a detailed background of the field that is being covered on this project. It aims to provide a brief knowledge and understanding of the technical aspects of the project and the outcomes of the research that was conducted. </a:t>
            </a:r>
          </a:p>
          <a:p>
            <a:endParaRPr lang="en-IN" sz="1800" b="0" dirty="0">
              <a:latin typeface="Arial" panose="020B0604020202020204" pitchFamily="34" charset="0"/>
              <a:ea typeface="Calibri" panose="020F0502020204030204" pitchFamily="34" charset="0"/>
            </a:endParaRPr>
          </a:p>
          <a:p>
            <a:endParaRPr lang="en-US" sz="1800" b="0" dirty="0"/>
          </a:p>
          <a:p>
            <a:pPr marL="285750" indent="-285750">
              <a:buFont typeface="Wingdings" panose="05000000000000000000" pitchFamily="2" charset="2"/>
              <a:buChar char="Ø"/>
            </a:pPr>
            <a:endParaRPr lang="en-US" sz="1800" b="0" dirty="0"/>
          </a:p>
          <a:p>
            <a:pPr marL="285750" indent="-285750">
              <a:buFont typeface="Wingdings" panose="05000000000000000000" pitchFamily="2" charset="2"/>
              <a:buChar char="q"/>
            </a:pPr>
            <a:endParaRPr lang="en-US" sz="1800" b="0" dirty="0"/>
          </a:p>
          <a:p>
            <a:pPr marL="285750" indent="-285750">
              <a:buFont typeface="Wingdings" panose="05000000000000000000" pitchFamily="2" charset="2"/>
              <a:buChar char="q"/>
            </a:pPr>
            <a:endParaRPr lang="en-US" sz="1800" b="0" dirty="0"/>
          </a:p>
        </p:txBody>
      </p:sp>
      <p:sp>
        <p:nvSpPr>
          <p:cNvPr id="4" name="Rectangle: Rounded Corners 3">
            <a:extLst>
              <a:ext uri="{FF2B5EF4-FFF2-40B4-BE49-F238E27FC236}">
                <a16:creationId xmlns:a16="http://schemas.microsoft.com/office/drawing/2014/main" id="{D512A4D0-6775-8DE6-724D-7135A9C272CC}"/>
              </a:ext>
            </a:extLst>
          </p:cNvPr>
          <p:cNvSpPr/>
          <p:nvPr/>
        </p:nvSpPr>
        <p:spPr>
          <a:xfrm>
            <a:off x="581709" y="3429000"/>
            <a:ext cx="3048997" cy="1689847"/>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accent2">
                    <a:lumMod val="75000"/>
                  </a:schemeClr>
                </a:solidFill>
              </a:rPr>
              <a:t>Recommendation System</a:t>
            </a:r>
          </a:p>
          <a:p>
            <a:endParaRPr lang="en-US" sz="1800" b="0" dirty="0">
              <a:solidFill>
                <a:schemeClr val="accent2">
                  <a:lumMod val="75000"/>
                </a:schemeClr>
              </a:solidFill>
            </a:endParaRPr>
          </a:p>
          <a:p>
            <a:pPr marL="285750" indent="-285750">
              <a:buFont typeface="Wingdings" panose="05000000000000000000" pitchFamily="2" charset="2"/>
              <a:buChar char="Ø"/>
            </a:pPr>
            <a:r>
              <a:rPr lang="en-US" sz="1800" b="0" dirty="0">
                <a:solidFill>
                  <a:schemeClr val="accent2">
                    <a:lumMod val="75000"/>
                  </a:schemeClr>
                </a:solidFill>
              </a:rPr>
              <a:t>Popularity Based Rec.</a:t>
            </a:r>
          </a:p>
          <a:p>
            <a:pPr marL="285750" indent="-285750">
              <a:buFont typeface="Wingdings" panose="05000000000000000000" pitchFamily="2" charset="2"/>
              <a:buChar char="Ø"/>
            </a:pPr>
            <a:r>
              <a:rPr lang="en-US" sz="1800" b="0" dirty="0">
                <a:solidFill>
                  <a:schemeClr val="accent2">
                    <a:lumMod val="75000"/>
                  </a:schemeClr>
                </a:solidFill>
              </a:rPr>
              <a:t>Collaborative Filtering</a:t>
            </a:r>
          </a:p>
          <a:p>
            <a:pPr marL="285750" indent="-285750">
              <a:buFont typeface="Wingdings" panose="05000000000000000000" pitchFamily="2" charset="2"/>
              <a:buChar char="Ø"/>
            </a:pPr>
            <a:r>
              <a:rPr lang="en-US" sz="1800" b="0" dirty="0">
                <a:solidFill>
                  <a:schemeClr val="accent2">
                    <a:lumMod val="75000"/>
                  </a:schemeClr>
                </a:solidFill>
              </a:rPr>
              <a:t>Content Based Filtering</a:t>
            </a:r>
          </a:p>
        </p:txBody>
      </p:sp>
      <p:sp>
        <p:nvSpPr>
          <p:cNvPr id="6" name="Rectangle: Rounded Corners 5">
            <a:extLst>
              <a:ext uri="{FF2B5EF4-FFF2-40B4-BE49-F238E27FC236}">
                <a16:creationId xmlns:a16="http://schemas.microsoft.com/office/drawing/2014/main" id="{B9717159-19D7-C7FC-36AB-A2557C846AFD}"/>
              </a:ext>
            </a:extLst>
          </p:cNvPr>
          <p:cNvSpPr/>
          <p:nvPr/>
        </p:nvSpPr>
        <p:spPr>
          <a:xfrm>
            <a:off x="3758264" y="3428999"/>
            <a:ext cx="3132269" cy="2707463"/>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accent2">
                    <a:lumMod val="75000"/>
                  </a:schemeClr>
                </a:solidFill>
              </a:rPr>
              <a:t>Factor Based Approaches</a:t>
            </a:r>
            <a:endParaRPr lang="en-US" sz="1800" b="1" dirty="0">
              <a:solidFill>
                <a:schemeClr val="accent2">
                  <a:lumMod val="75000"/>
                </a:schemeClr>
              </a:solidFill>
            </a:endParaRPr>
          </a:p>
          <a:p>
            <a:pPr marL="285750" indent="-285750">
              <a:buFont typeface="Wingdings" panose="05000000000000000000" pitchFamily="2" charset="2"/>
              <a:buChar char="Ø"/>
            </a:pPr>
            <a:endParaRPr lang="en-US" dirty="0">
              <a:solidFill>
                <a:schemeClr val="accent2">
                  <a:lumMod val="75000"/>
                </a:schemeClr>
              </a:solidFill>
            </a:endParaRPr>
          </a:p>
          <a:p>
            <a:pPr marL="285750" indent="-285750">
              <a:buFont typeface="Wingdings" panose="05000000000000000000" pitchFamily="2" charset="2"/>
              <a:buChar char="Ø"/>
            </a:pPr>
            <a:r>
              <a:rPr lang="en-US" sz="1800" b="0" dirty="0">
                <a:solidFill>
                  <a:schemeClr val="accent2">
                    <a:lumMod val="75000"/>
                  </a:schemeClr>
                </a:solidFill>
              </a:rPr>
              <a:t>Matrix Factorization (MF)</a:t>
            </a:r>
          </a:p>
          <a:p>
            <a:pPr marL="285750" indent="-285750">
              <a:buFont typeface="Wingdings" panose="05000000000000000000" pitchFamily="2" charset="2"/>
              <a:buChar char="Ø"/>
            </a:pPr>
            <a:r>
              <a:rPr lang="en-US" sz="1800" b="0" dirty="0">
                <a:solidFill>
                  <a:schemeClr val="accent2">
                    <a:lumMod val="75000"/>
                  </a:schemeClr>
                </a:solidFill>
              </a:rPr>
              <a:t>Probabilistic Matrix Factorization (PMF)</a:t>
            </a:r>
          </a:p>
          <a:p>
            <a:pPr marL="285750" indent="-285750">
              <a:buFont typeface="Wingdings" panose="05000000000000000000" pitchFamily="2" charset="2"/>
              <a:buChar char="Ø"/>
            </a:pPr>
            <a:r>
              <a:rPr lang="en-US" sz="1800" b="0" dirty="0">
                <a:solidFill>
                  <a:schemeClr val="accent2">
                    <a:lumMod val="75000"/>
                  </a:schemeClr>
                </a:solidFill>
              </a:rPr>
              <a:t>Singular Value Decomposition (SVD)</a:t>
            </a:r>
          </a:p>
          <a:p>
            <a:pPr marL="285750" indent="-285750">
              <a:buFont typeface="Wingdings" panose="05000000000000000000" pitchFamily="2" charset="2"/>
              <a:buChar char="Ø"/>
            </a:pPr>
            <a:endParaRPr lang="en-US" sz="1800" b="0" dirty="0">
              <a:solidFill>
                <a:schemeClr val="accent2">
                  <a:lumMod val="75000"/>
                </a:schemeClr>
              </a:solidFill>
            </a:endParaRPr>
          </a:p>
        </p:txBody>
      </p:sp>
      <p:sp>
        <p:nvSpPr>
          <p:cNvPr id="8" name="Rectangle: Rounded Corners 7">
            <a:extLst>
              <a:ext uri="{FF2B5EF4-FFF2-40B4-BE49-F238E27FC236}">
                <a16:creationId xmlns:a16="http://schemas.microsoft.com/office/drawing/2014/main" id="{7C81E340-C735-79E6-2805-D8B042B7A36B}"/>
              </a:ext>
            </a:extLst>
          </p:cNvPr>
          <p:cNvSpPr/>
          <p:nvPr/>
        </p:nvSpPr>
        <p:spPr>
          <a:xfrm>
            <a:off x="7018091" y="3397622"/>
            <a:ext cx="3442188" cy="203050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accent2">
                    <a:lumMod val="75000"/>
                  </a:schemeClr>
                </a:solidFill>
              </a:rPr>
              <a:t>Neural Approaches</a:t>
            </a:r>
            <a:endParaRPr lang="en-US" sz="1800" b="1" dirty="0">
              <a:solidFill>
                <a:schemeClr val="accent2">
                  <a:lumMod val="75000"/>
                </a:schemeClr>
              </a:solidFill>
            </a:endParaRPr>
          </a:p>
          <a:p>
            <a:pPr marL="285750" indent="-285750">
              <a:buFont typeface="Wingdings" panose="05000000000000000000" pitchFamily="2" charset="2"/>
              <a:buChar char="Ø"/>
            </a:pPr>
            <a:endParaRPr lang="en-US" dirty="0">
              <a:solidFill>
                <a:schemeClr val="accent2">
                  <a:lumMod val="75000"/>
                </a:schemeClr>
              </a:solidFill>
            </a:endParaRPr>
          </a:p>
          <a:p>
            <a:pPr marL="285750" indent="-285750">
              <a:buFont typeface="Wingdings" panose="05000000000000000000" pitchFamily="2" charset="2"/>
              <a:buChar char="Ø"/>
            </a:pPr>
            <a:r>
              <a:rPr lang="en-US" sz="1800" b="0" dirty="0">
                <a:solidFill>
                  <a:schemeClr val="accent2">
                    <a:lumMod val="75000"/>
                  </a:schemeClr>
                </a:solidFill>
              </a:rPr>
              <a:t>Multilayer Perceptron (MLP)</a:t>
            </a:r>
          </a:p>
          <a:p>
            <a:pPr marL="285750" indent="-285750">
              <a:buFont typeface="Wingdings" panose="05000000000000000000" pitchFamily="2" charset="2"/>
              <a:buChar char="Ø"/>
            </a:pPr>
            <a:r>
              <a:rPr lang="en-US" sz="1800" b="0" dirty="0">
                <a:solidFill>
                  <a:schemeClr val="accent2">
                    <a:lumMod val="75000"/>
                  </a:schemeClr>
                </a:solidFill>
              </a:rPr>
              <a:t>Auto Encoder (AE)</a:t>
            </a:r>
          </a:p>
          <a:p>
            <a:pPr marL="285750" indent="-285750">
              <a:buFont typeface="Wingdings" panose="05000000000000000000" pitchFamily="2" charset="2"/>
              <a:buChar char="Ø"/>
            </a:pPr>
            <a:r>
              <a:rPr lang="en-US" dirty="0">
                <a:solidFill>
                  <a:schemeClr val="accent2">
                    <a:lumMod val="75000"/>
                  </a:schemeClr>
                </a:solidFill>
              </a:rPr>
              <a:t>Restricted Boltzmann Machines (RBM)</a:t>
            </a:r>
            <a:endParaRPr lang="en-US" sz="1800" b="0" dirty="0">
              <a:solidFill>
                <a:schemeClr val="accent2">
                  <a:lumMod val="75000"/>
                </a:schemeClr>
              </a:solidFill>
            </a:endParaRPr>
          </a:p>
        </p:txBody>
      </p:sp>
    </p:spTree>
    <p:extLst>
      <p:ext uri="{BB962C8B-B14F-4D97-AF65-F5344CB8AC3E}">
        <p14:creationId xmlns:p14="http://schemas.microsoft.com/office/powerpoint/2010/main" val="124602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Collaborative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6</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1709" y="1728216"/>
            <a:ext cx="9342220" cy="432511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a:lnSpc>
                <a:spcPct val="150000"/>
              </a:lnSpc>
            </a:pPr>
            <a:r>
              <a:rPr lang="en-IN" sz="1800" b="0" dirty="0">
                <a:effectLst/>
                <a:latin typeface="Arial" panose="020B0604020202020204" pitchFamily="34" charset="0"/>
                <a:ea typeface="Calibri" panose="020F0502020204030204" pitchFamily="34" charset="0"/>
              </a:rPr>
              <a:t>Collaborative filtering (CF) is a technique used in recommendation systems to develop recommendations based on the </a:t>
            </a:r>
            <a:r>
              <a:rPr lang="en-IN" sz="1800" b="0" i="1" dirty="0">
                <a:effectLst/>
                <a:latin typeface="Arial" panose="020B0604020202020204" pitchFamily="34" charset="0"/>
                <a:ea typeface="Calibri" panose="020F0502020204030204" pitchFamily="34" charset="0"/>
              </a:rPr>
              <a:t>similarities between users and items simultaneously</a:t>
            </a:r>
            <a:r>
              <a:rPr lang="en-IN" sz="1800" b="0" dirty="0">
                <a:effectLst/>
                <a:latin typeface="Arial" panose="020B0604020202020204" pitchFamily="34" charset="0"/>
                <a:ea typeface="Calibri" panose="020F0502020204030204" pitchFamily="34" charset="0"/>
              </a:rPr>
              <a:t>. </a:t>
            </a:r>
          </a:p>
          <a:p>
            <a:pPr>
              <a:lnSpc>
                <a:spcPct val="150000"/>
              </a:lnSpc>
            </a:pPr>
            <a:endParaRPr lang="en-US" sz="1600" dirty="0"/>
          </a:p>
          <a:p>
            <a:pPr>
              <a:lnSpc>
                <a:spcPct val="150000"/>
              </a:lnSpc>
            </a:pPr>
            <a:r>
              <a:rPr lang="en-US" sz="1600" dirty="0"/>
              <a:t>There are two cases of Collaborative Filtering:</a:t>
            </a:r>
          </a:p>
          <a:p>
            <a:endParaRPr lang="en-US" sz="1600" b="0" dirty="0"/>
          </a:p>
          <a:p>
            <a:pPr marL="285750" indent="-285750">
              <a:lnSpc>
                <a:spcPct val="150000"/>
              </a:lnSpc>
              <a:buFont typeface="Arial" panose="020B0604020202020204" pitchFamily="34" charset="0"/>
              <a:buChar char="•"/>
            </a:pPr>
            <a:r>
              <a:rPr lang="en-US" sz="1600" b="0" dirty="0"/>
              <a:t>User-based, which measures the similarity between target users and other users.</a:t>
            </a:r>
          </a:p>
          <a:p>
            <a:pPr marL="285750" indent="-285750">
              <a:lnSpc>
                <a:spcPct val="150000"/>
              </a:lnSpc>
              <a:buFont typeface="Arial" panose="020B0604020202020204" pitchFamily="34" charset="0"/>
              <a:buChar char="•"/>
            </a:pPr>
            <a:r>
              <a:rPr lang="en-US" sz="1600" b="0" dirty="0"/>
              <a:t>Item-based, which measures the similarity between the items that target users rate or interact with the other items.</a:t>
            </a:r>
          </a:p>
          <a:p>
            <a:endParaRPr lang="en-US" sz="1500" b="0" dirty="0"/>
          </a:p>
        </p:txBody>
      </p:sp>
    </p:spTree>
    <p:extLst>
      <p:ext uri="{BB962C8B-B14F-4D97-AF65-F5344CB8AC3E}">
        <p14:creationId xmlns:p14="http://schemas.microsoft.com/office/powerpoint/2010/main" val="138262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50"/>
                                        <p:tgtEl>
                                          <p:spTgt spid="2">
                                            <p:txEl>
                                              <p:pRg st="2" end="2"/>
                                            </p:txEl>
                                          </p:spTgt>
                                        </p:tgtEl>
                                      </p:cBhvr>
                                    </p:animEffect>
                                    <p:anim calcmode="lin" valueType="num">
                                      <p:cBhvr>
                                        <p:cTn id="8"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4" end="4"/>
                                            </p:txEl>
                                          </p:spTgt>
                                        </p:tgtEl>
                                        <p:attrNameLst>
                                          <p:attrName>style.visibility</p:attrName>
                                        </p:attrNameLst>
                                      </p:cBhvr>
                                      <p:to>
                                        <p:strVal val="visible"/>
                                      </p:to>
                                    </p:set>
                                    <p:animEffect transition="in" filter="fade">
                                      <p:cBhvr>
                                        <p:cTn id="14" dur="250"/>
                                        <p:tgtEl>
                                          <p:spTgt spid="2">
                                            <p:txEl>
                                              <p:pRg st="4" end="4"/>
                                            </p:txEl>
                                          </p:spTgt>
                                        </p:tgtEl>
                                      </p:cBhvr>
                                    </p:animEffect>
                                    <p:anim calcmode="lin" valueType="num">
                                      <p:cBhvr>
                                        <p:cTn id="15"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6" dur="250" fill="hold"/>
                                        <p:tgtEl>
                                          <p:spTgt spid="2">
                                            <p:txEl>
                                              <p:pRg st="4" end="4"/>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250"/>
                                        <p:tgtEl>
                                          <p:spTgt spid="2">
                                            <p:txEl>
                                              <p:pRg st="5" end="5"/>
                                            </p:txEl>
                                          </p:spTgt>
                                        </p:tgtEl>
                                      </p:cBhvr>
                                    </p:animEffect>
                                    <p:anim calcmode="lin" valueType="num">
                                      <p:cBhvr>
                                        <p:cTn id="20" dur="2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1" dur="2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Collaborative Filtering</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805827" y="1963270"/>
            <a:ext cx="4114800" cy="409005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pPr marL="285750" indent="-285750">
              <a:lnSpc>
                <a:spcPct val="150000"/>
              </a:lnSpc>
              <a:buFont typeface="Wingdings" panose="05000000000000000000" pitchFamily="2" charset="2"/>
              <a:buChar char="§"/>
            </a:pPr>
            <a:r>
              <a:rPr lang="en-IN" sz="2000" b="0" dirty="0">
                <a:solidFill>
                  <a:schemeClr val="accent1">
                    <a:lumMod val="75000"/>
                  </a:schemeClr>
                </a:solidFill>
                <a:latin typeface="Arial" panose="020B0604020202020204" pitchFamily="34" charset="0"/>
                <a:ea typeface="Calibri" panose="020F0502020204030204" pitchFamily="34" charset="0"/>
              </a:rPr>
              <a:t>Consider user x</a:t>
            </a:r>
          </a:p>
          <a:p>
            <a:pPr marL="285750" indent="-285750">
              <a:lnSpc>
                <a:spcPct val="150000"/>
              </a:lnSpc>
              <a:buFont typeface="Wingdings" panose="05000000000000000000" pitchFamily="2" charset="2"/>
              <a:buChar char="§"/>
            </a:pPr>
            <a:endParaRPr lang="en-IN" sz="2000" b="0" dirty="0">
              <a:latin typeface="Arial" panose="020B0604020202020204" pitchFamily="34" charset="0"/>
              <a:ea typeface="Calibri" panose="020F0502020204030204" pitchFamily="34" charset="0"/>
            </a:endParaRPr>
          </a:p>
          <a:p>
            <a:pPr marL="285750" indent="-285750">
              <a:lnSpc>
                <a:spcPct val="150000"/>
              </a:lnSpc>
              <a:buFont typeface="Wingdings" panose="05000000000000000000" pitchFamily="2" charset="2"/>
              <a:buChar char="§"/>
            </a:pPr>
            <a:r>
              <a:rPr lang="en-IN" sz="2000" b="0" dirty="0">
                <a:latin typeface="Arial" panose="020B0604020202020204" pitchFamily="34" charset="0"/>
                <a:ea typeface="Calibri" panose="020F0502020204030204" pitchFamily="34" charset="0"/>
              </a:rPr>
              <a:t>Find set </a:t>
            </a:r>
            <a:r>
              <a:rPr lang="en-IN" sz="2000" dirty="0">
                <a:latin typeface="Arial" panose="020B0604020202020204" pitchFamily="34" charset="0"/>
                <a:ea typeface="Calibri" panose="020F0502020204030204" pitchFamily="34" charset="0"/>
              </a:rPr>
              <a:t>N</a:t>
            </a:r>
            <a:r>
              <a:rPr lang="en-IN" sz="2000" b="0" dirty="0">
                <a:latin typeface="Arial" panose="020B0604020202020204" pitchFamily="34" charset="0"/>
                <a:ea typeface="Calibri" panose="020F0502020204030204" pitchFamily="34" charset="0"/>
              </a:rPr>
              <a:t> of other users whose ratings are “</a:t>
            </a:r>
            <a:r>
              <a:rPr lang="en-IN" sz="2000" b="0" dirty="0">
                <a:solidFill>
                  <a:srgbClr val="C00000"/>
                </a:solidFill>
                <a:latin typeface="Arial" panose="020B0604020202020204" pitchFamily="34" charset="0"/>
                <a:ea typeface="Calibri" panose="020F0502020204030204" pitchFamily="34" charset="0"/>
              </a:rPr>
              <a:t>similar</a:t>
            </a:r>
            <a:r>
              <a:rPr lang="en-IN" sz="2000" b="0" dirty="0">
                <a:latin typeface="Arial" panose="020B0604020202020204" pitchFamily="34" charset="0"/>
                <a:ea typeface="Calibri" panose="020F0502020204030204" pitchFamily="34" charset="0"/>
              </a:rPr>
              <a:t>” to </a:t>
            </a:r>
            <a:r>
              <a:rPr lang="en-IN" sz="2000" dirty="0">
                <a:latin typeface="Arial" panose="020B0604020202020204" pitchFamily="34" charset="0"/>
                <a:ea typeface="Calibri" panose="020F0502020204030204" pitchFamily="34" charset="0"/>
              </a:rPr>
              <a:t>x</a:t>
            </a:r>
            <a:r>
              <a:rPr lang="en-IN" sz="2000" b="0" dirty="0">
                <a:latin typeface="Arial" panose="020B0604020202020204" pitchFamily="34" charset="0"/>
                <a:ea typeface="Calibri" panose="020F0502020204030204" pitchFamily="34" charset="0"/>
              </a:rPr>
              <a:t>’s ratings</a:t>
            </a:r>
          </a:p>
          <a:p>
            <a:pPr marL="285750" indent="-285750">
              <a:lnSpc>
                <a:spcPct val="150000"/>
              </a:lnSpc>
              <a:buFont typeface="Wingdings" panose="05000000000000000000" pitchFamily="2" charset="2"/>
              <a:buChar char="§"/>
            </a:pPr>
            <a:endParaRPr lang="en-IN" sz="2000" b="0" dirty="0">
              <a:latin typeface="Arial" panose="020B0604020202020204" pitchFamily="34" charset="0"/>
              <a:ea typeface="Calibri" panose="020F0502020204030204" pitchFamily="34" charset="0"/>
            </a:endParaRPr>
          </a:p>
          <a:p>
            <a:pPr marL="285750" indent="-285750">
              <a:lnSpc>
                <a:spcPct val="150000"/>
              </a:lnSpc>
              <a:buFont typeface="Wingdings" panose="05000000000000000000" pitchFamily="2" charset="2"/>
              <a:buChar char="§"/>
            </a:pPr>
            <a:r>
              <a:rPr lang="en-IN" sz="2000" b="0" dirty="0">
                <a:latin typeface="Arial" panose="020B0604020202020204" pitchFamily="34" charset="0"/>
                <a:ea typeface="Calibri" panose="020F0502020204030204" pitchFamily="34" charset="0"/>
              </a:rPr>
              <a:t>Estimate </a:t>
            </a:r>
            <a:r>
              <a:rPr lang="en-IN" sz="2000" dirty="0">
                <a:latin typeface="Arial" panose="020B0604020202020204" pitchFamily="34" charset="0"/>
                <a:ea typeface="Calibri" panose="020F0502020204030204" pitchFamily="34" charset="0"/>
              </a:rPr>
              <a:t>x</a:t>
            </a:r>
            <a:r>
              <a:rPr lang="en-IN" sz="2000" b="0" dirty="0">
                <a:latin typeface="Arial" panose="020B0604020202020204" pitchFamily="34" charset="0"/>
                <a:ea typeface="Calibri" panose="020F0502020204030204" pitchFamily="34" charset="0"/>
              </a:rPr>
              <a:t>’s ratings based on ratings of Users in </a:t>
            </a:r>
            <a:r>
              <a:rPr lang="en-IN" sz="2000" dirty="0">
                <a:latin typeface="Arial" panose="020B0604020202020204" pitchFamily="34" charset="0"/>
                <a:ea typeface="Calibri" panose="020F0502020204030204" pitchFamily="34" charset="0"/>
              </a:rPr>
              <a:t>N</a:t>
            </a:r>
            <a:endParaRPr lang="en-US" sz="2000" dirty="0"/>
          </a:p>
          <a:p>
            <a:endParaRPr lang="en-US" sz="1800" b="0" dirty="0"/>
          </a:p>
        </p:txBody>
      </p:sp>
      <p:pic>
        <p:nvPicPr>
          <p:cNvPr id="9" name="Graphic 8" descr="Man">
            <a:extLst>
              <a:ext uri="{FF2B5EF4-FFF2-40B4-BE49-F238E27FC236}">
                <a16:creationId xmlns:a16="http://schemas.microsoft.com/office/drawing/2014/main" id="{28AFB2A3-BCA8-ADE6-92F2-3E5BB929B2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3245" y="2576564"/>
            <a:ext cx="914400" cy="914400"/>
          </a:xfrm>
          <a:prstGeom prst="rect">
            <a:avLst/>
          </a:prstGeom>
        </p:spPr>
      </p:pic>
      <p:pic>
        <p:nvPicPr>
          <p:cNvPr id="11" name="Graphic 10" descr="Group of men">
            <a:extLst>
              <a:ext uri="{FF2B5EF4-FFF2-40B4-BE49-F238E27FC236}">
                <a16:creationId xmlns:a16="http://schemas.microsoft.com/office/drawing/2014/main" id="{D53FD56C-F154-B448-74C8-CC051872B59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46661" y="3411070"/>
            <a:ext cx="914400" cy="914400"/>
          </a:xfrm>
          <a:prstGeom prst="rect">
            <a:avLst/>
          </a:prstGeom>
        </p:spPr>
      </p:pic>
      <p:sp>
        <p:nvSpPr>
          <p:cNvPr id="12" name="Flowchart: Preparation 11">
            <a:extLst>
              <a:ext uri="{FF2B5EF4-FFF2-40B4-BE49-F238E27FC236}">
                <a16:creationId xmlns:a16="http://schemas.microsoft.com/office/drawing/2014/main" id="{8FE850F3-8E3D-F055-5214-5A5796968309}"/>
              </a:ext>
            </a:extLst>
          </p:cNvPr>
          <p:cNvSpPr/>
          <p:nvPr/>
        </p:nvSpPr>
        <p:spPr>
          <a:xfrm>
            <a:off x="6397316" y="2764320"/>
            <a:ext cx="1748118" cy="538889"/>
          </a:xfrm>
          <a:prstGeom prst="flowChartPreparation">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Preference</a:t>
            </a:r>
          </a:p>
        </p:txBody>
      </p:sp>
      <p:sp>
        <p:nvSpPr>
          <p:cNvPr id="14" name="Flowchart: Preparation 13">
            <a:extLst>
              <a:ext uri="{FF2B5EF4-FFF2-40B4-BE49-F238E27FC236}">
                <a16:creationId xmlns:a16="http://schemas.microsoft.com/office/drawing/2014/main" id="{0C627391-9E6C-EAF4-3DF6-93FEC6C36A2D}"/>
              </a:ext>
            </a:extLst>
          </p:cNvPr>
          <p:cNvSpPr/>
          <p:nvPr/>
        </p:nvSpPr>
        <p:spPr>
          <a:xfrm>
            <a:off x="9229802" y="2764319"/>
            <a:ext cx="1748118" cy="538889"/>
          </a:xfrm>
          <a:prstGeom prst="flowChartPreparation">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Preference</a:t>
            </a:r>
          </a:p>
        </p:txBody>
      </p:sp>
      <p:sp>
        <p:nvSpPr>
          <p:cNvPr id="17" name="Arrow: Left-Right 16">
            <a:extLst>
              <a:ext uri="{FF2B5EF4-FFF2-40B4-BE49-F238E27FC236}">
                <a16:creationId xmlns:a16="http://schemas.microsoft.com/office/drawing/2014/main" id="{CD08AF96-E9CD-90E2-AF9B-C87727AF7228}"/>
              </a:ext>
            </a:extLst>
          </p:cNvPr>
          <p:cNvSpPr/>
          <p:nvPr/>
        </p:nvSpPr>
        <p:spPr>
          <a:xfrm>
            <a:off x="8167571" y="2976280"/>
            <a:ext cx="1044000" cy="142645"/>
          </a:xfrm>
          <a:prstGeom prst="leftRigh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591A46BF-C5EF-D304-6C2B-B37930E2FD79}"/>
              </a:ext>
            </a:extLst>
          </p:cNvPr>
          <p:cNvSpPr txBox="1"/>
          <p:nvPr/>
        </p:nvSpPr>
        <p:spPr>
          <a:xfrm>
            <a:off x="8107017" y="2745976"/>
            <a:ext cx="1125345" cy="307777"/>
          </a:xfrm>
          <a:prstGeom prst="rect">
            <a:avLst/>
          </a:prstGeom>
        </p:spPr>
        <p:txBody>
          <a:bodyPr wrap="square" rtlCol="0">
            <a:spAutoFit/>
          </a:bodyPr>
          <a:lstStyle/>
          <a:p>
            <a:pPr marL="0" indent="0" algn="ctr">
              <a:lnSpc>
                <a:spcPct val="100000"/>
              </a:lnSpc>
              <a:spcBef>
                <a:spcPts val="0"/>
              </a:spcBef>
              <a:buFontTx/>
              <a:buNone/>
            </a:pPr>
            <a:r>
              <a:rPr lang="en-IN" sz="1400" b="1" dirty="0">
                <a:solidFill>
                  <a:schemeClr val="accent2">
                    <a:lumMod val="60000"/>
                    <a:lumOff val="40000"/>
                  </a:schemeClr>
                </a:solidFill>
                <a:latin typeface="Posterama" panose="020B0504020200020000" pitchFamily="34" charset="0"/>
                <a:ea typeface="微软雅黑"/>
                <a:cs typeface="Posterama" panose="020B0504020200020000" pitchFamily="34" charset="0"/>
              </a:rPr>
              <a:t>similar</a:t>
            </a:r>
          </a:p>
        </p:txBody>
      </p:sp>
      <p:pic>
        <p:nvPicPr>
          <p:cNvPr id="20" name="Graphic 19" descr="Books">
            <a:extLst>
              <a:ext uri="{FF2B5EF4-FFF2-40B4-BE49-F238E27FC236}">
                <a16:creationId xmlns:a16="http://schemas.microsoft.com/office/drawing/2014/main" id="{7F9A99AF-2B5B-6BFE-87ED-71C6F0213B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85171" y="4203729"/>
            <a:ext cx="914400" cy="914400"/>
          </a:xfrm>
          <a:prstGeom prst="rect">
            <a:avLst/>
          </a:prstGeom>
        </p:spPr>
      </p:pic>
      <p:cxnSp>
        <p:nvCxnSpPr>
          <p:cNvPr id="22" name="Connector: Curved 21">
            <a:extLst>
              <a:ext uri="{FF2B5EF4-FFF2-40B4-BE49-F238E27FC236}">
                <a16:creationId xmlns:a16="http://schemas.microsoft.com/office/drawing/2014/main" id="{9622CAA6-417B-3140-E6C6-5EAD9DFCE162}"/>
              </a:ext>
            </a:extLst>
          </p:cNvPr>
          <p:cNvCxnSpPr>
            <a:cxnSpLocks/>
          </p:cNvCxnSpPr>
          <p:nvPr/>
        </p:nvCxnSpPr>
        <p:spPr>
          <a:xfrm rot="10800000" flipV="1">
            <a:off x="8399572" y="4019445"/>
            <a:ext cx="1153323" cy="641484"/>
          </a:xfrm>
          <a:prstGeom prst="curvedConnector3">
            <a:avLst>
              <a:gd name="adj1" fmla="val 50000"/>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4" name="Connector: Curved 33">
            <a:extLst>
              <a:ext uri="{FF2B5EF4-FFF2-40B4-BE49-F238E27FC236}">
                <a16:creationId xmlns:a16="http://schemas.microsoft.com/office/drawing/2014/main" id="{F41D0497-8FF8-808A-B64F-CF72B03FDA69}"/>
              </a:ext>
            </a:extLst>
          </p:cNvPr>
          <p:cNvCxnSpPr>
            <a:cxnSpLocks/>
            <a:stCxn id="20" idx="1"/>
            <a:endCxn id="9" idx="2"/>
          </p:cNvCxnSpPr>
          <p:nvPr/>
        </p:nvCxnSpPr>
        <p:spPr>
          <a:xfrm rot="10800000">
            <a:off x="6110445" y="3490965"/>
            <a:ext cx="1374726" cy="116996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30C7FB0-6FAC-2A2C-0779-D4B902F60A4A}"/>
              </a:ext>
            </a:extLst>
          </p:cNvPr>
          <p:cNvSpPr txBox="1"/>
          <p:nvPr/>
        </p:nvSpPr>
        <p:spPr>
          <a:xfrm>
            <a:off x="8646242" y="4438316"/>
            <a:ext cx="1125345" cy="307777"/>
          </a:xfrm>
          <a:prstGeom prst="rect">
            <a:avLst/>
          </a:prstGeom>
        </p:spPr>
        <p:txBody>
          <a:bodyPr wrap="square" rtlCol="0">
            <a:spAutoFit/>
          </a:bodyPr>
          <a:lstStyle/>
          <a:p>
            <a:pPr marL="0" indent="0" algn="ctr">
              <a:lnSpc>
                <a:spcPct val="100000"/>
              </a:lnSpc>
              <a:spcBef>
                <a:spcPts val="0"/>
              </a:spcBef>
              <a:buFontTx/>
              <a:buNone/>
            </a:pPr>
            <a:r>
              <a:rPr lang="en-IN" sz="1400" b="1" dirty="0">
                <a:solidFill>
                  <a:srgbClr val="00B050"/>
                </a:solidFill>
                <a:latin typeface="Posterama" panose="020B0504020200020000" pitchFamily="34" charset="0"/>
                <a:ea typeface="微软雅黑"/>
                <a:cs typeface="Posterama" panose="020B0504020200020000" pitchFamily="34" charset="0"/>
              </a:rPr>
              <a:t>prefer</a:t>
            </a:r>
          </a:p>
        </p:txBody>
      </p:sp>
      <p:sp>
        <p:nvSpPr>
          <p:cNvPr id="39" name="TextBox 38">
            <a:extLst>
              <a:ext uri="{FF2B5EF4-FFF2-40B4-BE49-F238E27FC236}">
                <a16:creationId xmlns:a16="http://schemas.microsoft.com/office/drawing/2014/main" id="{A569A55D-40D4-864D-0188-9AABC47A5609}"/>
              </a:ext>
            </a:extLst>
          </p:cNvPr>
          <p:cNvSpPr txBox="1"/>
          <p:nvPr/>
        </p:nvSpPr>
        <p:spPr>
          <a:xfrm rot="1953343">
            <a:off x="5503131" y="4249934"/>
            <a:ext cx="1713174" cy="307777"/>
          </a:xfrm>
          <a:prstGeom prst="rect">
            <a:avLst/>
          </a:prstGeom>
        </p:spPr>
        <p:txBody>
          <a:bodyPr wrap="square" rtlCol="0">
            <a:spAutoFit/>
          </a:bodyPr>
          <a:lstStyle/>
          <a:p>
            <a:pPr marL="0" indent="0" algn="ctr">
              <a:lnSpc>
                <a:spcPct val="100000"/>
              </a:lnSpc>
              <a:spcBef>
                <a:spcPts val="0"/>
              </a:spcBef>
              <a:buFontTx/>
              <a:buNone/>
            </a:pPr>
            <a:r>
              <a:rPr lang="en-IN" sz="1400" b="1" dirty="0">
                <a:solidFill>
                  <a:schemeClr val="accent1"/>
                </a:solidFill>
                <a:latin typeface="Posterama" panose="020B0504020200020000" pitchFamily="34" charset="0"/>
                <a:ea typeface="微软雅黑"/>
                <a:cs typeface="Posterama" panose="020B0504020200020000" pitchFamily="34" charset="0"/>
              </a:rPr>
              <a:t>recommendation</a:t>
            </a:r>
          </a:p>
        </p:txBody>
      </p:sp>
      <p:sp>
        <p:nvSpPr>
          <p:cNvPr id="40" name="TextBox 39">
            <a:extLst>
              <a:ext uri="{FF2B5EF4-FFF2-40B4-BE49-F238E27FC236}">
                <a16:creationId xmlns:a16="http://schemas.microsoft.com/office/drawing/2014/main" id="{D3DF5F03-B742-A0CC-4044-C9308EAE4DF8}"/>
              </a:ext>
            </a:extLst>
          </p:cNvPr>
          <p:cNvSpPr txBox="1"/>
          <p:nvPr/>
        </p:nvSpPr>
        <p:spPr>
          <a:xfrm>
            <a:off x="7085784" y="5064695"/>
            <a:ext cx="1713174" cy="523220"/>
          </a:xfrm>
          <a:prstGeom prst="rect">
            <a:avLst/>
          </a:prstGeom>
        </p:spPr>
        <p:txBody>
          <a:bodyPr wrap="square" rtlCol="0">
            <a:spAutoFit/>
          </a:bodyPr>
          <a:lstStyle/>
          <a:p>
            <a:pPr marL="0" indent="0" algn="ctr">
              <a:lnSpc>
                <a:spcPct val="100000"/>
              </a:lnSpc>
              <a:spcBef>
                <a:spcPts val="0"/>
              </a:spcBef>
              <a:buFontTx/>
              <a:buNone/>
            </a:pPr>
            <a:r>
              <a:rPr lang="en-IN" sz="1400" b="1" dirty="0">
                <a:latin typeface="Posterama" panose="020B0504020200020000" pitchFamily="34" charset="0"/>
                <a:ea typeface="微软雅黑"/>
                <a:cs typeface="Posterama" panose="020B0504020200020000" pitchFamily="34" charset="0"/>
              </a:rPr>
              <a:t>Recommended items</a:t>
            </a:r>
          </a:p>
        </p:txBody>
      </p:sp>
      <p:sp>
        <p:nvSpPr>
          <p:cNvPr id="41" name="TextBox 40">
            <a:extLst>
              <a:ext uri="{FF2B5EF4-FFF2-40B4-BE49-F238E27FC236}">
                <a16:creationId xmlns:a16="http://schemas.microsoft.com/office/drawing/2014/main" id="{C148BD70-623A-48AC-D427-6002011BAB66}"/>
              </a:ext>
            </a:extLst>
          </p:cNvPr>
          <p:cNvSpPr txBox="1"/>
          <p:nvPr/>
        </p:nvSpPr>
        <p:spPr>
          <a:xfrm>
            <a:off x="5745898" y="3218296"/>
            <a:ext cx="247128" cy="307777"/>
          </a:xfrm>
          <a:prstGeom prst="rect">
            <a:avLst/>
          </a:prstGeom>
        </p:spPr>
        <p:txBody>
          <a:bodyPr wrap="square" rtlCol="0">
            <a:spAutoFit/>
          </a:bodyPr>
          <a:lstStyle/>
          <a:p>
            <a:pPr marL="0" indent="0" algn="ctr">
              <a:lnSpc>
                <a:spcPct val="100000"/>
              </a:lnSpc>
              <a:spcBef>
                <a:spcPts val="0"/>
              </a:spcBef>
              <a:buFontTx/>
              <a:buNone/>
            </a:pPr>
            <a:r>
              <a:rPr lang="en-IN" sz="1400" b="1" dirty="0">
                <a:solidFill>
                  <a:srgbClr val="C00000"/>
                </a:solidFill>
                <a:latin typeface="Posterama" panose="020B0504020200020000" pitchFamily="34" charset="0"/>
                <a:ea typeface="微软雅黑"/>
                <a:cs typeface="Posterama" panose="020B0504020200020000" pitchFamily="34" charset="0"/>
              </a:rPr>
              <a:t>X</a:t>
            </a:r>
          </a:p>
        </p:txBody>
      </p:sp>
      <p:sp>
        <p:nvSpPr>
          <p:cNvPr id="42" name="TextBox 41">
            <a:extLst>
              <a:ext uri="{FF2B5EF4-FFF2-40B4-BE49-F238E27FC236}">
                <a16:creationId xmlns:a16="http://schemas.microsoft.com/office/drawing/2014/main" id="{8C96B0E3-BFCD-5D16-3228-684076BB9AFD}"/>
              </a:ext>
            </a:extLst>
          </p:cNvPr>
          <p:cNvSpPr txBox="1"/>
          <p:nvPr/>
        </p:nvSpPr>
        <p:spPr>
          <a:xfrm>
            <a:off x="9996407" y="4284427"/>
            <a:ext cx="247128" cy="307777"/>
          </a:xfrm>
          <a:prstGeom prst="rect">
            <a:avLst/>
          </a:prstGeom>
        </p:spPr>
        <p:txBody>
          <a:bodyPr wrap="square" rtlCol="0">
            <a:spAutoFit/>
          </a:bodyPr>
          <a:lstStyle/>
          <a:p>
            <a:pPr marL="0" indent="0" algn="ctr">
              <a:lnSpc>
                <a:spcPct val="100000"/>
              </a:lnSpc>
              <a:spcBef>
                <a:spcPts val="0"/>
              </a:spcBef>
              <a:buFontTx/>
              <a:buNone/>
            </a:pPr>
            <a:r>
              <a:rPr lang="en-IN" sz="1400" b="1" dirty="0">
                <a:solidFill>
                  <a:schemeClr val="accent1"/>
                </a:solidFill>
                <a:latin typeface="Posterama" panose="020B0504020200020000" pitchFamily="34" charset="0"/>
                <a:ea typeface="微软雅黑"/>
                <a:cs typeface="Posterama" panose="020B0504020200020000" pitchFamily="34" charset="0"/>
              </a:rPr>
              <a:t>N</a:t>
            </a:r>
          </a:p>
        </p:txBody>
      </p:sp>
    </p:spTree>
    <p:extLst>
      <p:ext uri="{BB962C8B-B14F-4D97-AF65-F5344CB8AC3E}">
        <p14:creationId xmlns:p14="http://schemas.microsoft.com/office/powerpoint/2010/main" val="258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50"/>
                                        <p:tgtEl>
                                          <p:spTgt spid="9"/>
                                        </p:tgtEl>
                                      </p:cBhvr>
                                    </p:animEffect>
                                    <p:anim calcmode="lin" valueType="num">
                                      <p:cBhvr>
                                        <p:cTn id="18" dur="250" fill="hold"/>
                                        <p:tgtEl>
                                          <p:spTgt spid="9"/>
                                        </p:tgtEl>
                                        <p:attrNameLst>
                                          <p:attrName>ppt_x</p:attrName>
                                        </p:attrNameLst>
                                      </p:cBhvr>
                                      <p:tavLst>
                                        <p:tav tm="0">
                                          <p:val>
                                            <p:strVal val="#ppt_x"/>
                                          </p:val>
                                        </p:tav>
                                        <p:tav tm="100000">
                                          <p:val>
                                            <p:strVal val="#ppt_x"/>
                                          </p:val>
                                        </p:tav>
                                      </p:tavLst>
                                    </p:anim>
                                    <p:anim calcmode="lin" valueType="num">
                                      <p:cBhvr>
                                        <p:cTn id="19" dur="25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50"/>
                                        <p:tgtEl>
                                          <p:spTgt spid="11"/>
                                        </p:tgtEl>
                                      </p:cBhvr>
                                    </p:animEffect>
                                    <p:anim calcmode="lin" valueType="num">
                                      <p:cBhvr>
                                        <p:cTn id="23" dur="250" fill="hold"/>
                                        <p:tgtEl>
                                          <p:spTgt spid="11"/>
                                        </p:tgtEl>
                                        <p:attrNameLst>
                                          <p:attrName>ppt_x</p:attrName>
                                        </p:attrNameLst>
                                      </p:cBhvr>
                                      <p:tavLst>
                                        <p:tav tm="0">
                                          <p:val>
                                            <p:strVal val="#ppt_x"/>
                                          </p:val>
                                        </p:tav>
                                        <p:tav tm="100000">
                                          <p:val>
                                            <p:strVal val="#ppt_x"/>
                                          </p:val>
                                        </p:tav>
                                      </p:tavLst>
                                    </p:anim>
                                    <p:anim calcmode="lin" valueType="num">
                                      <p:cBhvr>
                                        <p:cTn id="24" dur="25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anim calcmode="lin" valueType="num">
                                      <p:cBhvr>
                                        <p:cTn id="28" dur="250" fill="hold"/>
                                        <p:tgtEl>
                                          <p:spTgt spid="12"/>
                                        </p:tgtEl>
                                        <p:attrNameLst>
                                          <p:attrName>ppt_x</p:attrName>
                                        </p:attrNameLst>
                                      </p:cBhvr>
                                      <p:tavLst>
                                        <p:tav tm="0">
                                          <p:val>
                                            <p:strVal val="#ppt_x"/>
                                          </p:val>
                                        </p:tav>
                                        <p:tav tm="100000">
                                          <p:val>
                                            <p:strVal val="#ppt_x"/>
                                          </p:val>
                                        </p:tav>
                                      </p:tavLst>
                                    </p:anim>
                                    <p:anim calcmode="lin" valueType="num">
                                      <p:cBhvr>
                                        <p:cTn id="29" dur="250" fill="hold"/>
                                        <p:tgtEl>
                                          <p:spTgt spid="1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250"/>
                                        <p:tgtEl>
                                          <p:spTgt spid="14"/>
                                        </p:tgtEl>
                                      </p:cBhvr>
                                    </p:animEffect>
                                    <p:anim calcmode="lin" valueType="num">
                                      <p:cBhvr>
                                        <p:cTn id="33" dur="250" fill="hold"/>
                                        <p:tgtEl>
                                          <p:spTgt spid="14"/>
                                        </p:tgtEl>
                                        <p:attrNameLst>
                                          <p:attrName>ppt_x</p:attrName>
                                        </p:attrNameLst>
                                      </p:cBhvr>
                                      <p:tavLst>
                                        <p:tav tm="0">
                                          <p:val>
                                            <p:strVal val="#ppt_x"/>
                                          </p:val>
                                        </p:tav>
                                        <p:tav tm="100000">
                                          <p:val>
                                            <p:strVal val="#ppt_x"/>
                                          </p:val>
                                        </p:tav>
                                      </p:tavLst>
                                    </p:anim>
                                    <p:anim calcmode="lin" valueType="num">
                                      <p:cBhvr>
                                        <p:cTn id="34" dur="250" fill="hold"/>
                                        <p:tgtEl>
                                          <p:spTgt spid="1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250"/>
                                        <p:tgtEl>
                                          <p:spTgt spid="17"/>
                                        </p:tgtEl>
                                      </p:cBhvr>
                                    </p:animEffect>
                                    <p:anim calcmode="lin" valueType="num">
                                      <p:cBhvr>
                                        <p:cTn id="38" dur="250" fill="hold"/>
                                        <p:tgtEl>
                                          <p:spTgt spid="17"/>
                                        </p:tgtEl>
                                        <p:attrNameLst>
                                          <p:attrName>ppt_x</p:attrName>
                                        </p:attrNameLst>
                                      </p:cBhvr>
                                      <p:tavLst>
                                        <p:tav tm="0">
                                          <p:val>
                                            <p:strVal val="#ppt_x"/>
                                          </p:val>
                                        </p:tav>
                                        <p:tav tm="100000">
                                          <p:val>
                                            <p:strVal val="#ppt_x"/>
                                          </p:val>
                                        </p:tav>
                                      </p:tavLst>
                                    </p:anim>
                                    <p:anim calcmode="lin" valueType="num">
                                      <p:cBhvr>
                                        <p:cTn id="39" dur="250" fill="hold"/>
                                        <p:tgtEl>
                                          <p:spTgt spid="1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fade">
                                      <p:cBhvr>
                                        <p:cTn id="42" dur="250"/>
                                        <p:tgtEl>
                                          <p:spTgt spid="18"/>
                                        </p:tgtEl>
                                      </p:cBhvr>
                                    </p:animEffect>
                                    <p:anim calcmode="lin" valueType="num">
                                      <p:cBhvr>
                                        <p:cTn id="43" dur="250" fill="hold"/>
                                        <p:tgtEl>
                                          <p:spTgt spid="18"/>
                                        </p:tgtEl>
                                        <p:attrNameLst>
                                          <p:attrName>ppt_x</p:attrName>
                                        </p:attrNameLst>
                                      </p:cBhvr>
                                      <p:tavLst>
                                        <p:tav tm="0">
                                          <p:val>
                                            <p:strVal val="#ppt_x"/>
                                          </p:val>
                                        </p:tav>
                                        <p:tav tm="100000">
                                          <p:val>
                                            <p:strVal val="#ppt_x"/>
                                          </p:val>
                                        </p:tav>
                                      </p:tavLst>
                                    </p:anim>
                                    <p:anim calcmode="lin" valueType="num">
                                      <p:cBhvr>
                                        <p:cTn id="44" dur="250" fill="hold"/>
                                        <p:tgtEl>
                                          <p:spTgt spid="18"/>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250"/>
                                        <p:tgtEl>
                                          <p:spTgt spid="20"/>
                                        </p:tgtEl>
                                      </p:cBhvr>
                                    </p:animEffect>
                                    <p:anim calcmode="lin" valueType="num">
                                      <p:cBhvr>
                                        <p:cTn id="48" dur="250" fill="hold"/>
                                        <p:tgtEl>
                                          <p:spTgt spid="20"/>
                                        </p:tgtEl>
                                        <p:attrNameLst>
                                          <p:attrName>ppt_x</p:attrName>
                                        </p:attrNameLst>
                                      </p:cBhvr>
                                      <p:tavLst>
                                        <p:tav tm="0">
                                          <p:val>
                                            <p:strVal val="#ppt_x"/>
                                          </p:val>
                                        </p:tav>
                                        <p:tav tm="100000">
                                          <p:val>
                                            <p:strVal val="#ppt_x"/>
                                          </p:val>
                                        </p:tav>
                                      </p:tavLst>
                                    </p:anim>
                                    <p:anim calcmode="lin" valueType="num">
                                      <p:cBhvr>
                                        <p:cTn id="49" dur="250" fill="hold"/>
                                        <p:tgtEl>
                                          <p:spTgt spid="2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250"/>
                                        <p:tgtEl>
                                          <p:spTgt spid="22"/>
                                        </p:tgtEl>
                                      </p:cBhvr>
                                    </p:animEffect>
                                    <p:anim calcmode="lin" valueType="num">
                                      <p:cBhvr>
                                        <p:cTn id="53" dur="250" fill="hold"/>
                                        <p:tgtEl>
                                          <p:spTgt spid="22"/>
                                        </p:tgtEl>
                                        <p:attrNameLst>
                                          <p:attrName>ppt_x</p:attrName>
                                        </p:attrNameLst>
                                      </p:cBhvr>
                                      <p:tavLst>
                                        <p:tav tm="0">
                                          <p:val>
                                            <p:strVal val="#ppt_x"/>
                                          </p:val>
                                        </p:tav>
                                        <p:tav tm="100000">
                                          <p:val>
                                            <p:strVal val="#ppt_x"/>
                                          </p:val>
                                        </p:tav>
                                      </p:tavLst>
                                    </p:anim>
                                    <p:anim calcmode="lin" valueType="num">
                                      <p:cBhvr>
                                        <p:cTn id="54" dur="25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fade">
                                      <p:cBhvr>
                                        <p:cTn id="57" dur="250"/>
                                        <p:tgtEl>
                                          <p:spTgt spid="34"/>
                                        </p:tgtEl>
                                      </p:cBhvr>
                                    </p:animEffect>
                                    <p:anim calcmode="lin" valueType="num">
                                      <p:cBhvr>
                                        <p:cTn id="58" dur="250" fill="hold"/>
                                        <p:tgtEl>
                                          <p:spTgt spid="34"/>
                                        </p:tgtEl>
                                        <p:attrNameLst>
                                          <p:attrName>ppt_x</p:attrName>
                                        </p:attrNameLst>
                                      </p:cBhvr>
                                      <p:tavLst>
                                        <p:tav tm="0">
                                          <p:val>
                                            <p:strVal val="#ppt_x"/>
                                          </p:val>
                                        </p:tav>
                                        <p:tav tm="100000">
                                          <p:val>
                                            <p:strVal val="#ppt_x"/>
                                          </p:val>
                                        </p:tav>
                                      </p:tavLst>
                                    </p:anim>
                                    <p:anim calcmode="lin" valueType="num">
                                      <p:cBhvr>
                                        <p:cTn id="59" dur="250" fill="hold"/>
                                        <p:tgtEl>
                                          <p:spTgt spid="34"/>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8"/>
                                        </p:tgtEl>
                                        <p:attrNameLst>
                                          <p:attrName>style.visibility</p:attrName>
                                        </p:attrNameLst>
                                      </p:cBhvr>
                                      <p:to>
                                        <p:strVal val="visible"/>
                                      </p:to>
                                    </p:set>
                                    <p:animEffect transition="in" filter="fade">
                                      <p:cBhvr>
                                        <p:cTn id="62" dur="250"/>
                                        <p:tgtEl>
                                          <p:spTgt spid="38"/>
                                        </p:tgtEl>
                                      </p:cBhvr>
                                    </p:animEffect>
                                    <p:anim calcmode="lin" valueType="num">
                                      <p:cBhvr>
                                        <p:cTn id="63" dur="250" fill="hold"/>
                                        <p:tgtEl>
                                          <p:spTgt spid="38"/>
                                        </p:tgtEl>
                                        <p:attrNameLst>
                                          <p:attrName>ppt_x</p:attrName>
                                        </p:attrNameLst>
                                      </p:cBhvr>
                                      <p:tavLst>
                                        <p:tav tm="0">
                                          <p:val>
                                            <p:strVal val="#ppt_x"/>
                                          </p:val>
                                        </p:tav>
                                        <p:tav tm="100000">
                                          <p:val>
                                            <p:strVal val="#ppt_x"/>
                                          </p:val>
                                        </p:tav>
                                      </p:tavLst>
                                    </p:anim>
                                    <p:anim calcmode="lin" valueType="num">
                                      <p:cBhvr>
                                        <p:cTn id="64" dur="250" fill="hold"/>
                                        <p:tgtEl>
                                          <p:spTgt spid="38"/>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250"/>
                                        <p:tgtEl>
                                          <p:spTgt spid="39"/>
                                        </p:tgtEl>
                                      </p:cBhvr>
                                    </p:animEffect>
                                    <p:anim calcmode="lin" valueType="num">
                                      <p:cBhvr>
                                        <p:cTn id="68" dur="250" fill="hold"/>
                                        <p:tgtEl>
                                          <p:spTgt spid="39"/>
                                        </p:tgtEl>
                                        <p:attrNameLst>
                                          <p:attrName>ppt_x</p:attrName>
                                        </p:attrNameLst>
                                      </p:cBhvr>
                                      <p:tavLst>
                                        <p:tav tm="0">
                                          <p:val>
                                            <p:strVal val="#ppt_x"/>
                                          </p:val>
                                        </p:tav>
                                        <p:tav tm="100000">
                                          <p:val>
                                            <p:strVal val="#ppt_x"/>
                                          </p:val>
                                        </p:tav>
                                      </p:tavLst>
                                    </p:anim>
                                    <p:anim calcmode="lin" valueType="num">
                                      <p:cBhvr>
                                        <p:cTn id="69" dur="250" fill="hold"/>
                                        <p:tgtEl>
                                          <p:spTgt spid="3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250"/>
                                        <p:tgtEl>
                                          <p:spTgt spid="40"/>
                                        </p:tgtEl>
                                      </p:cBhvr>
                                    </p:animEffect>
                                    <p:anim calcmode="lin" valueType="num">
                                      <p:cBhvr>
                                        <p:cTn id="73" dur="250" fill="hold"/>
                                        <p:tgtEl>
                                          <p:spTgt spid="40"/>
                                        </p:tgtEl>
                                        <p:attrNameLst>
                                          <p:attrName>ppt_x</p:attrName>
                                        </p:attrNameLst>
                                      </p:cBhvr>
                                      <p:tavLst>
                                        <p:tav tm="0">
                                          <p:val>
                                            <p:strVal val="#ppt_x"/>
                                          </p:val>
                                        </p:tav>
                                        <p:tav tm="100000">
                                          <p:val>
                                            <p:strVal val="#ppt_x"/>
                                          </p:val>
                                        </p:tav>
                                      </p:tavLst>
                                    </p:anim>
                                    <p:anim calcmode="lin" valueType="num">
                                      <p:cBhvr>
                                        <p:cTn id="74" dur="250" fill="hold"/>
                                        <p:tgtEl>
                                          <p:spTgt spid="40"/>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fade">
                                      <p:cBhvr>
                                        <p:cTn id="77" dur="250"/>
                                        <p:tgtEl>
                                          <p:spTgt spid="41"/>
                                        </p:tgtEl>
                                      </p:cBhvr>
                                    </p:animEffect>
                                    <p:anim calcmode="lin" valueType="num">
                                      <p:cBhvr>
                                        <p:cTn id="78" dur="250" fill="hold"/>
                                        <p:tgtEl>
                                          <p:spTgt spid="41"/>
                                        </p:tgtEl>
                                        <p:attrNameLst>
                                          <p:attrName>ppt_x</p:attrName>
                                        </p:attrNameLst>
                                      </p:cBhvr>
                                      <p:tavLst>
                                        <p:tav tm="0">
                                          <p:val>
                                            <p:strVal val="#ppt_x"/>
                                          </p:val>
                                        </p:tav>
                                        <p:tav tm="100000">
                                          <p:val>
                                            <p:strVal val="#ppt_x"/>
                                          </p:val>
                                        </p:tav>
                                      </p:tavLst>
                                    </p:anim>
                                    <p:anim calcmode="lin" valueType="num">
                                      <p:cBhvr>
                                        <p:cTn id="79" dur="250" fill="hold"/>
                                        <p:tgtEl>
                                          <p:spTgt spid="41"/>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fade">
                                      <p:cBhvr>
                                        <p:cTn id="82" dur="250"/>
                                        <p:tgtEl>
                                          <p:spTgt spid="42"/>
                                        </p:tgtEl>
                                      </p:cBhvr>
                                    </p:animEffect>
                                    <p:anim calcmode="lin" valueType="num">
                                      <p:cBhvr>
                                        <p:cTn id="83" dur="250" fill="hold"/>
                                        <p:tgtEl>
                                          <p:spTgt spid="42"/>
                                        </p:tgtEl>
                                        <p:attrNameLst>
                                          <p:attrName>ppt_x</p:attrName>
                                        </p:attrNameLst>
                                      </p:cBhvr>
                                      <p:tavLst>
                                        <p:tav tm="0">
                                          <p:val>
                                            <p:strVal val="#ppt_x"/>
                                          </p:val>
                                        </p:tav>
                                        <p:tav tm="100000">
                                          <p:val>
                                            <p:strVal val="#ppt_x"/>
                                          </p:val>
                                        </p:tav>
                                      </p:tavLst>
                                    </p:anim>
                                    <p:anim calcmode="lin" valueType="num">
                                      <p:cBhvr>
                                        <p:cTn id="84" dur="250" fill="hold"/>
                                        <p:tgtEl>
                                          <p:spTgt spid="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12" grpId="0" animBg="1"/>
      <p:bldP spid="14" grpId="0" animBg="1"/>
      <p:bldP spid="17" grpId="0" animBg="1"/>
      <p:bldP spid="18" grpId="0"/>
      <p:bldP spid="38" grpId="0"/>
      <p:bldP spid="39"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Similar Users</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9677" y="1638748"/>
            <a:ext cx="9584266" cy="44217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endParaRPr lang="en-US" sz="1800" b="0" dirty="0"/>
          </a:p>
          <a:p>
            <a:pPr marL="285750" indent="-285750">
              <a:lnSpc>
                <a:spcPct val="150000"/>
              </a:lnSpc>
              <a:buClr>
                <a:schemeClr val="accent1"/>
              </a:buClr>
              <a:buFont typeface="Wingdings" panose="05000000000000000000" pitchFamily="2" charset="2"/>
              <a:buChar char="§"/>
            </a:pPr>
            <a:r>
              <a:rPr lang="en-US" sz="1800" b="0" dirty="0"/>
              <a:t>Consider user </a:t>
            </a:r>
            <a:r>
              <a:rPr lang="en-US" sz="1800" dirty="0"/>
              <a:t>x </a:t>
            </a:r>
            <a:r>
              <a:rPr lang="en-US" sz="1800" b="0" dirty="0"/>
              <a:t> and  </a:t>
            </a:r>
            <a:r>
              <a:rPr lang="en-US" sz="1800" dirty="0"/>
              <a:t>y</a:t>
            </a:r>
            <a:r>
              <a:rPr lang="en-US" sz="1800" b="0" dirty="0"/>
              <a:t> with rating vectors </a:t>
            </a:r>
            <a:r>
              <a:rPr lang="en-US" sz="1800" b="0" dirty="0" err="1"/>
              <a:t>r</a:t>
            </a:r>
            <a:r>
              <a:rPr lang="en-US" sz="1800" b="0" baseline="-25000" dirty="0" err="1"/>
              <a:t>x</a:t>
            </a:r>
            <a:r>
              <a:rPr lang="en-US" sz="1800" b="0" baseline="-25000" dirty="0"/>
              <a:t>  </a:t>
            </a:r>
            <a:r>
              <a:rPr lang="en-US" sz="1800" b="0" dirty="0"/>
              <a:t>and </a:t>
            </a:r>
            <a:r>
              <a:rPr lang="en-US" sz="1800" b="0" dirty="0" err="1"/>
              <a:t>r</a:t>
            </a:r>
            <a:r>
              <a:rPr lang="en-US" sz="1800" b="0" baseline="-25000" dirty="0" err="1"/>
              <a:t>y</a:t>
            </a:r>
            <a:r>
              <a:rPr lang="en-US" sz="1800" b="0" dirty="0"/>
              <a:t> </a:t>
            </a:r>
          </a:p>
          <a:p>
            <a:pPr marL="285750" indent="-285750">
              <a:lnSpc>
                <a:spcPct val="150000"/>
              </a:lnSpc>
              <a:buClr>
                <a:schemeClr val="accent1"/>
              </a:buClr>
              <a:buFont typeface="Wingdings" panose="05000000000000000000" pitchFamily="2" charset="2"/>
              <a:buChar char="§"/>
            </a:pPr>
            <a:r>
              <a:rPr lang="en-US" sz="1800" b="0" dirty="0"/>
              <a:t>We need a similarity metric sim(</a:t>
            </a:r>
            <a:r>
              <a:rPr lang="en-US" sz="1800" dirty="0"/>
              <a:t>x, y</a:t>
            </a:r>
            <a:r>
              <a:rPr lang="en-US" sz="1800" b="0" dirty="0"/>
              <a:t>)</a:t>
            </a:r>
          </a:p>
          <a:p>
            <a:pPr marL="285750" indent="-285750">
              <a:lnSpc>
                <a:spcPct val="150000"/>
              </a:lnSpc>
              <a:buClr>
                <a:schemeClr val="accent1"/>
              </a:buClr>
              <a:buFont typeface="Wingdings" panose="05000000000000000000" pitchFamily="2" charset="2"/>
              <a:buChar char="§"/>
            </a:pPr>
            <a:r>
              <a:rPr lang="en-US" sz="1800" b="0" dirty="0"/>
              <a:t>Capture intuition that sim(A, B) &gt; sim(A, C)</a:t>
            </a:r>
          </a:p>
          <a:p>
            <a:pPr marL="285750" indent="-285750">
              <a:buFont typeface="Wingdings" panose="05000000000000000000" pitchFamily="2" charset="2"/>
              <a:buChar char="§"/>
            </a:pPr>
            <a:endParaRPr lang="en-US" sz="1800" b="0" baseline="-25000" dirty="0"/>
          </a:p>
          <a:p>
            <a:endParaRPr lang="en-US" sz="1800" b="0" dirty="0"/>
          </a:p>
        </p:txBody>
      </p:sp>
      <p:graphicFrame>
        <p:nvGraphicFramePr>
          <p:cNvPr id="4" name="Table 3">
            <a:extLst>
              <a:ext uri="{FF2B5EF4-FFF2-40B4-BE49-F238E27FC236}">
                <a16:creationId xmlns:a16="http://schemas.microsoft.com/office/drawing/2014/main" id="{957663B6-F769-1549-3E8A-B38D1F501153}"/>
              </a:ext>
            </a:extLst>
          </p:cNvPr>
          <p:cNvGraphicFramePr>
            <a:graphicFrameLocks noGrp="1"/>
          </p:cNvGraphicFramePr>
          <p:nvPr>
            <p:extLst>
              <p:ext uri="{D42A27DB-BD31-4B8C-83A1-F6EECF244321}">
                <p14:modId xmlns:p14="http://schemas.microsoft.com/office/powerpoint/2010/main" val="1405427486"/>
              </p:ext>
            </p:extLst>
          </p:nvPr>
        </p:nvGraphicFramePr>
        <p:xfrm>
          <a:off x="589677" y="1766047"/>
          <a:ext cx="8128000" cy="1854200"/>
        </p:xfrm>
        <a:graphic>
          <a:graphicData uri="http://schemas.openxmlformats.org/drawingml/2006/table">
            <a:tbl>
              <a:tblPr firstRow="1" bandRow="1">
                <a:tableStyleId>{2D5ABB26-0587-4C30-8999-92F81FD0307C}</a:tableStyleId>
              </a:tblPr>
              <a:tblGrid>
                <a:gridCol w="745067">
                  <a:extLst>
                    <a:ext uri="{9D8B030D-6E8A-4147-A177-3AD203B41FA5}">
                      <a16:colId xmlns:a16="http://schemas.microsoft.com/office/drawing/2014/main" val="1021641249"/>
                    </a:ext>
                  </a:extLst>
                </a:gridCol>
                <a:gridCol w="1286933">
                  <a:extLst>
                    <a:ext uri="{9D8B030D-6E8A-4147-A177-3AD203B41FA5}">
                      <a16:colId xmlns:a16="http://schemas.microsoft.com/office/drawing/2014/main" val="222709414"/>
                    </a:ext>
                  </a:extLst>
                </a:gridCol>
                <a:gridCol w="1016000">
                  <a:extLst>
                    <a:ext uri="{9D8B030D-6E8A-4147-A177-3AD203B41FA5}">
                      <a16:colId xmlns:a16="http://schemas.microsoft.com/office/drawing/2014/main" val="3504802595"/>
                    </a:ext>
                  </a:extLst>
                </a:gridCol>
                <a:gridCol w="1016000">
                  <a:extLst>
                    <a:ext uri="{9D8B030D-6E8A-4147-A177-3AD203B41FA5}">
                      <a16:colId xmlns:a16="http://schemas.microsoft.com/office/drawing/2014/main" val="963012660"/>
                    </a:ext>
                  </a:extLst>
                </a:gridCol>
                <a:gridCol w="1016000">
                  <a:extLst>
                    <a:ext uri="{9D8B030D-6E8A-4147-A177-3AD203B41FA5}">
                      <a16:colId xmlns:a16="http://schemas.microsoft.com/office/drawing/2014/main" val="3153264276"/>
                    </a:ext>
                  </a:extLst>
                </a:gridCol>
                <a:gridCol w="1016000">
                  <a:extLst>
                    <a:ext uri="{9D8B030D-6E8A-4147-A177-3AD203B41FA5}">
                      <a16:colId xmlns:a16="http://schemas.microsoft.com/office/drawing/2014/main" val="3543417833"/>
                    </a:ext>
                  </a:extLst>
                </a:gridCol>
                <a:gridCol w="1016000">
                  <a:extLst>
                    <a:ext uri="{9D8B030D-6E8A-4147-A177-3AD203B41FA5}">
                      <a16:colId xmlns:a16="http://schemas.microsoft.com/office/drawing/2014/main" val="406150410"/>
                    </a:ext>
                  </a:extLst>
                </a:gridCol>
                <a:gridCol w="1016000">
                  <a:extLst>
                    <a:ext uri="{9D8B030D-6E8A-4147-A177-3AD203B41FA5}">
                      <a16:colId xmlns:a16="http://schemas.microsoft.com/office/drawing/2014/main" val="38239700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HP1</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HP3</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TW</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SW1</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SW3</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841442"/>
                  </a:ext>
                </a:extLst>
              </a:tr>
              <a:tr h="370840">
                <a:tc>
                  <a:txBody>
                    <a:bodyPr/>
                    <a:lstStyle/>
                    <a:p>
                      <a:pPr algn="ctr"/>
                      <a:r>
                        <a:rPr lang="en-IN" dirty="0"/>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dirty="0"/>
                        <a:t>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IN" dirty="0"/>
                        <a:t>5</a:t>
                      </a:r>
                    </a:p>
                  </a:txBody>
                  <a:tcPr>
                    <a:lnT w="12700" cap="flat" cmpd="sng" algn="ctr">
                      <a:solidFill>
                        <a:schemeClr val="tx1"/>
                      </a:solidFill>
                      <a:prstDash val="solid"/>
                      <a:round/>
                      <a:headEnd type="none" w="med" len="med"/>
                      <a:tailEnd type="none" w="med" len="med"/>
                    </a:lnT>
                  </a:tcPr>
                </a:tc>
                <a:tc>
                  <a:txBody>
                    <a:bodyPr/>
                    <a:lstStyle/>
                    <a:p>
                      <a:pPr algn="ctr"/>
                      <a:r>
                        <a:rPr lang="en-IN" dirty="0"/>
                        <a:t>1</a:t>
                      </a:r>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009568"/>
                  </a:ext>
                </a:extLst>
              </a:tr>
              <a:tr h="370840">
                <a:tc>
                  <a:txBody>
                    <a:bodyPr/>
                    <a:lstStyle/>
                    <a:p>
                      <a:pPr algn="ctr"/>
                      <a:r>
                        <a:rPr lang="en-IN" dirty="0"/>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5</a:t>
                      </a:r>
                    </a:p>
                  </a:txBody>
                  <a:tcPr>
                    <a:lnL w="12700" cap="flat" cmpd="sng" algn="ctr">
                      <a:solidFill>
                        <a:schemeClr val="tx1"/>
                      </a:solidFill>
                      <a:prstDash val="solid"/>
                      <a:round/>
                      <a:headEnd type="none" w="med" len="med"/>
                      <a:tailEnd type="none" w="med" len="med"/>
                    </a:lnL>
                  </a:tcPr>
                </a:tc>
                <a:tc>
                  <a:txBody>
                    <a:bodyPr/>
                    <a:lstStyle/>
                    <a:p>
                      <a:pPr algn="ctr"/>
                      <a:r>
                        <a:rPr lang="en-IN" dirty="0"/>
                        <a:t>5</a:t>
                      </a:r>
                    </a:p>
                  </a:txBody>
                  <a:tcPr/>
                </a:tc>
                <a:tc>
                  <a:txBody>
                    <a:bodyPr/>
                    <a:lstStyle/>
                    <a:p>
                      <a:pPr algn="ctr"/>
                      <a:r>
                        <a:rPr lang="en-IN" dirty="0"/>
                        <a:t>4</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510922738"/>
                  </a:ext>
                </a:extLst>
              </a:tr>
              <a:tr h="370840">
                <a:tc>
                  <a:txBody>
                    <a:bodyPr/>
                    <a:lstStyle/>
                    <a:p>
                      <a:pPr algn="ctr"/>
                      <a:r>
                        <a:rPr lang="en-IN" dirty="0"/>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IN" dirty="0"/>
                    </a:p>
                  </a:txBody>
                  <a:tcPr>
                    <a:lnL w="12700" cap="flat" cmpd="sng" algn="ctr">
                      <a:solidFill>
                        <a:schemeClr val="tx1"/>
                      </a:solidFill>
                      <a:prstDash val="solid"/>
                      <a:round/>
                      <a:headEnd type="none" w="med" len="med"/>
                      <a:tailEnd type="none" w="med" len="med"/>
                    </a:lnL>
                  </a:tcPr>
                </a:tc>
                <a:tc>
                  <a:txBody>
                    <a:bodyPr/>
                    <a:lstStyle/>
                    <a:p>
                      <a:pPr algn="ctr"/>
                      <a:endParaRPr lang="en-IN" dirty="0"/>
                    </a:p>
                  </a:txBody>
                  <a:tcPr/>
                </a:tc>
                <a:tc>
                  <a:txBody>
                    <a:bodyPr/>
                    <a:lstStyle/>
                    <a:p>
                      <a:pPr algn="ctr"/>
                      <a:endParaRPr lang="en-IN" dirty="0"/>
                    </a:p>
                  </a:txBody>
                  <a:tcPr/>
                </a:tc>
                <a:tc>
                  <a:txBody>
                    <a:bodyPr/>
                    <a:lstStyle/>
                    <a:p>
                      <a:pPr algn="ctr"/>
                      <a:r>
                        <a:rPr lang="en-IN" dirty="0"/>
                        <a:t>2</a:t>
                      </a:r>
                    </a:p>
                  </a:txBody>
                  <a:tcPr/>
                </a:tc>
                <a:tc>
                  <a:txBody>
                    <a:bodyPr/>
                    <a:lstStyle/>
                    <a:p>
                      <a:pPr algn="ctr"/>
                      <a:r>
                        <a:rPr lang="en-IN" dirty="0"/>
                        <a:t>4</a:t>
                      </a:r>
                    </a:p>
                  </a:txBody>
                  <a:tcPr/>
                </a:tc>
                <a:tc>
                  <a:txBody>
                    <a:bodyPr/>
                    <a:lstStyle/>
                    <a:p>
                      <a:pPr algn="ctr"/>
                      <a:r>
                        <a:rPr lang="en-IN" dirty="0"/>
                        <a:t>5</a:t>
                      </a:r>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25639381"/>
                  </a:ext>
                </a:extLst>
              </a:tr>
              <a:tr h="370840">
                <a:tc>
                  <a:txBody>
                    <a:bodyPr/>
                    <a:lstStyle/>
                    <a:p>
                      <a:pPr algn="ctr"/>
                      <a:r>
                        <a:rPr lang="en-IN" dirty="0"/>
                        <a:t>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IN" dirty="0"/>
                        <a:t>3</a:t>
                      </a:r>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r>
                        <a:rPr lang="en-IN" dirty="0"/>
                        <a:t>3</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648304442"/>
                  </a:ext>
                </a:extLst>
              </a:tr>
            </a:tbl>
          </a:graphicData>
        </a:graphic>
      </p:graphicFrame>
    </p:spTree>
    <p:extLst>
      <p:ext uri="{BB962C8B-B14F-4D97-AF65-F5344CB8AC3E}">
        <p14:creationId xmlns:p14="http://schemas.microsoft.com/office/powerpoint/2010/main" val="109437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721538"/>
            <a:ext cx="10144203" cy="759790"/>
          </a:xfrm>
        </p:spPr>
        <p:txBody>
          <a:bodyPr/>
          <a:lstStyle/>
          <a:p>
            <a:r>
              <a:rPr lang="en-US" dirty="0"/>
              <a:t>Option 1: Jaccard Similarity	</a:t>
            </a:r>
          </a:p>
        </p:txBody>
      </p:sp>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dirty="0"/>
              <a:t>Literature Review</a:t>
            </a:r>
            <a:r>
              <a:rPr lang="en-US" altLang="zh-CN" dirty="0"/>
              <a:t> – Book recommendation System</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9</a:t>
            </a:fld>
            <a:endParaRPr lang="en-US" altLang="zh-CN" dirty="0"/>
          </a:p>
        </p:txBody>
      </p:sp>
      <p:sp>
        <p:nvSpPr>
          <p:cNvPr id="2" name="Title 2">
            <a:extLst>
              <a:ext uri="{FF2B5EF4-FFF2-40B4-BE49-F238E27FC236}">
                <a16:creationId xmlns:a16="http://schemas.microsoft.com/office/drawing/2014/main" id="{97EFAD57-AE7B-A83F-AAF8-D0EAC0F1CFDA}"/>
              </a:ext>
            </a:extLst>
          </p:cNvPr>
          <p:cNvSpPr txBox="1">
            <a:spLocks/>
          </p:cNvSpPr>
          <p:nvPr/>
        </p:nvSpPr>
        <p:spPr>
          <a:xfrm>
            <a:off x="589677" y="1638748"/>
            <a:ext cx="9584266" cy="442175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a:lstStyle>
          <a:p>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pPr marL="285750" indent="-285750">
              <a:buFont typeface="Wingdings" panose="05000000000000000000" pitchFamily="2" charset="2"/>
              <a:buChar char="§"/>
            </a:pPr>
            <a:endParaRPr lang="en-US" sz="1800" b="0" dirty="0"/>
          </a:p>
          <a:p>
            <a:endParaRPr lang="en-US" sz="1800" b="0" dirty="0"/>
          </a:p>
          <a:p>
            <a:pPr marL="285750" indent="-285750">
              <a:lnSpc>
                <a:spcPct val="150000"/>
              </a:lnSpc>
              <a:buClr>
                <a:schemeClr val="accent1"/>
              </a:buClr>
              <a:buFont typeface="Wingdings" panose="05000000000000000000" pitchFamily="2" charset="2"/>
              <a:buChar char="§"/>
            </a:pPr>
            <a:r>
              <a:rPr lang="en-US" sz="1800" b="0" dirty="0">
                <a:solidFill>
                  <a:schemeClr val="tx2">
                    <a:lumMod val="75000"/>
                    <a:lumOff val="25000"/>
                  </a:schemeClr>
                </a:solidFill>
              </a:rPr>
              <a:t>Sim(A, B) = |</a:t>
            </a:r>
            <a:r>
              <a:rPr lang="en-US" sz="1800" b="0" dirty="0" err="1">
                <a:solidFill>
                  <a:schemeClr val="tx2">
                    <a:lumMod val="75000"/>
                    <a:lumOff val="25000"/>
                  </a:schemeClr>
                </a:solidFill>
              </a:rPr>
              <a:t>r</a:t>
            </a:r>
            <a:r>
              <a:rPr lang="en-US" sz="1800" b="0" baseline="-25000" dirty="0" err="1">
                <a:solidFill>
                  <a:schemeClr val="tx2">
                    <a:lumMod val="75000"/>
                    <a:lumOff val="25000"/>
                  </a:schemeClr>
                </a:solidFill>
              </a:rPr>
              <a:t>A</a:t>
            </a:r>
            <a:r>
              <a:rPr lang="en-US" sz="1800" b="0" dirty="0">
                <a:solidFill>
                  <a:schemeClr val="tx2">
                    <a:lumMod val="75000"/>
                    <a:lumOff val="25000"/>
                  </a:schemeClr>
                </a:solidFill>
              </a:rPr>
              <a:t> ∩ </a:t>
            </a:r>
            <a:r>
              <a:rPr lang="en-US" sz="1800" b="0" dirty="0" err="1">
                <a:solidFill>
                  <a:schemeClr val="tx2">
                    <a:lumMod val="75000"/>
                    <a:lumOff val="25000"/>
                  </a:schemeClr>
                </a:solidFill>
              </a:rPr>
              <a:t>r</a:t>
            </a:r>
            <a:r>
              <a:rPr lang="en-US" sz="1800" b="0" baseline="-25000" dirty="0" err="1">
                <a:solidFill>
                  <a:schemeClr val="tx2">
                    <a:lumMod val="75000"/>
                    <a:lumOff val="25000"/>
                  </a:schemeClr>
                </a:solidFill>
              </a:rPr>
              <a:t>B</a:t>
            </a:r>
            <a:r>
              <a:rPr lang="en-US" sz="1800" b="0" dirty="0">
                <a:solidFill>
                  <a:schemeClr val="tx2">
                    <a:lumMod val="75000"/>
                    <a:lumOff val="25000"/>
                  </a:schemeClr>
                </a:solidFill>
              </a:rPr>
              <a:t>| / |</a:t>
            </a:r>
            <a:r>
              <a:rPr lang="en-US" sz="1800" b="0" dirty="0" err="1">
                <a:solidFill>
                  <a:schemeClr val="tx2">
                    <a:lumMod val="75000"/>
                    <a:lumOff val="25000"/>
                  </a:schemeClr>
                </a:solidFill>
              </a:rPr>
              <a:t>r</a:t>
            </a:r>
            <a:r>
              <a:rPr lang="en-US" sz="1800" b="0" baseline="-25000" dirty="0" err="1">
                <a:solidFill>
                  <a:schemeClr val="tx2">
                    <a:lumMod val="75000"/>
                    <a:lumOff val="25000"/>
                  </a:schemeClr>
                </a:solidFill>
              </a:rPr>
              <a:t>A</a:t>
            </a:r>
            <a:r>
              <a:rPr lang="en-US" sz="1800" b="0" dirty="0">
                <a:solidFill>
                  <a:schemeClr val="tx2">
                    <a:lumMod val="75000"/>
                    <a:lumOff val="25000"/>
                  </a:schemeClr>
                </a:solidFill>
              </a:rPr>
              <a:t> U </a:t>
            </a:r>
            <a:r>
              <a:rPr lang="en-US" sz="1800" b="0" dirty="0" err="1">
                <a:solidFill>
                  <a:schemeClr val="tx2">
                    <a:lumMod val="75000"/>
                    <a:lumOff val="25000"/>
                  </a:schemeClr>
                </a:solidFill>
              </a:rPr>
              <a:t>r</a:t>
            </a:r>
            <a:r>
              <a:rPr lang="en-US" sz="1800" b="0" baseline="-25000" dirty="0" err="1">
                <a:solidFill>
                  <a:schemeClr val="tx2">
                    <a:lumMod val="75000"/>
                    <a:lumOff val="25000"/>
                  </a:schemeClr>
                </a:solidFill>
              </a:rPr>
              <a:t>B</a:t>
            </a:r>
            <a:r>
              <a:rPr lang="en-US" sz="1800" b="0" dirty="0">
                <a:solidFill>
                  <a:schemeClr val="tx2">
                    <a:lumMod val="75000"/>
                    <a:lumOff val="25000"/>
                  </a:schemeClr>
                </a:solidFill>
              </a:rPr>
              <a:t>|</a:t>
            </a:r>
          </a:p>
          <a:p>
            <a:pPr marL="285750" indent="-285750">
              <a:lnSpc>
                <a:spcPct val="150000"/>
              </a:lnSpc>
              <a:buClr>
                <a:schemeClr val="accent1"/>
              </a:buClr>
              <a:buFont typeface="Wingdings" panose="05000000000000000000" pitchFamily="2" charset="2"/>
              <a:buChar char="§"/>
            </a:pPr>
            <a:r>
              <a:rPr lang="en-US" sz="1800" b="0" dirty="0"/>
              <a:t>Sim(A, B) = 1/5; sim(A,C) = 2/4</a:t>
            </a:r>
          </a:p>
          <a:p>
            <a:pPr marL="742950" lvl="1" indent="-285750">
              <a:lnSpc>
                <a:spcPct val="150000"/>
              </a:lnSpc>
              <a:buClr>
                <a:schemeClr val="accent1"/>
              </a:buClr>
              <a:buFont typeface="Wingdings" panose="05000000000000000000" pitchFamily="2" charset="2"/>
              <a:buChar char="§"/>
            </a:pPr>
            <a:r>
              <a:rPr lang="en-US" sz="1400" b="0" dirty="0"/>
              <a:t>sim(A,B) &lt; sim(A,C)</a:t>
            </a:r>
          </a:p>
          <a:p>
            <a:pPr marL="285750" indent="-285750">
              <a:lnSpc>
                <a:spcPct val="150000"/>
              </a:lnSpc>
              <a:buClr>
                <a:schemeClr val="accent1"/>
              </a:buClr>
              <a:buFont typeface="Wingdings" panose="05000000000000000000" pitchFamily="2" charset="2"/>
              <a:buChar char="§"/>
            </a:pPr>
            <a:r>
              <a:rPr lang="en-US" sz="1800" b="0" dirty="0"/>
              <a:t>Problem: Ignores rating values!</a:t>
            </a:r>
          </a:p>
          <a:p>
            <a:pPr marL="285750" indent="-285750">
              <a:buFont typeface="Wingdings" panose="05000000000000000000" pitchFamily="2" charset="2"/>
              <a:buChar char="§"/>
            </a:pPr>
            <a:endParaRPr lang="en-US" sz="1800" b="0" baseline="-25000" dirty="0"/>
          </a:p>
          <a:p>
            <a:endParaRPr lang="en-US" sz="1800" b="0" dirty="0"/>
          </a:p>
        </p:txBody>
      </p:sp>
      <p:graphicFrame>
        <p:nvGraphicFramePr>
          <p:cNvPr id="4" name="Table 3">
            <a:extLst>
              <a:ext uri="{FF2B5EF4-FFF2-40B4-BE49-F238E27FC236}">
                <a16:creationId xmlns:a16="http://schemas.microsoft.com/office/drawing/2014/main" id="{957663B6-F769-1549-3E8A-B38D1F501153}"/>
              </a:ext>
            </a:extLst>
          </p:cNvPr>
          <p:cNvGraphicFramePr>
            <a:graphicFrameLocks noGrp="1"/>
          </p:cNvGraphicFramePr>
          <p:nvPr/>
        </p:nvGraphicFramePr>
        <p:xfrm>
          <a:off x="589677" y="1766047"/>
          <a:ext cx="8128000" cy="1854200"/>
        </p:xfrm>
        <a:graphic>
          <a:graphicData uri="http://schemas.openxmlformats.org/drawingml/2006/table">
            <a:tbl>
              <a:tblPr firstRow="1" bandRow="1">
                <a:tableStyleId>{2D5ABB26-0587-4C30-8999-92F81FD0307C}</a:tableStyleId>
              </a:tblPr>
              <a:tblGrid>
                <a:gridCol w="745067">
                  <a:extLst>
                    <a:ext uri="{9D8B030D-6E8A-4147-A177-3AD203B41FA5}">
                      <a16:colId xmlns:a16="http://schemas.microsoft.com/office/drawing/2014/main" val="1021641249"/>
                    </a:ext>
                  </a:extLst>
                </a:gridCol>
                <a:gridCol w="1286933">
                  <a:extLst>
                    <a:ext uri="{9D8B030D-6E8A-4147-A177-3AD203B41FA5}">
                      <a16:colId xmlns:a16="http://schemas.microsoft.com/office/drawing/2014/main" val="222709414"/>
                    </a:ext>
                  </a:extLst>
                </a:gridCol>
                <a:gridCol w="1016000">
                  <a:extLst>
                    <a:ext uri="{9D8B030D-6E8A-4147-A177-3AD203B41FA5}">
                      <a16:colId xmlns:a16="http://schemas.microsoft.com/office/drawing/2014/main" val="3504802595"/>
                    </a:ext>
                  </a:extLst>
                </a:gridCol>
                <a:gridCol w="1016000">
                  <a:extLst>
                    <a:ext uri="{9D8B030D-6E8A-4147-A177-3AD203B41FA5}">
                      <a16:colId xmlns:a16="http://schemas.microsoft.com/office/drawing/2014/main" val="963012660"/>
                    </a:ext>
                  </a:extLst>
                </a:gridCol>
                <a:gridCol w="1016000">
                  <a:extLst>
                    <a:ext uri="{9D8B030D-6E8A-4147-A177-3AD203B41FA5}">
                      <a16:colId xmlns:a16="http://schemas.microsoft.com/office/drawing/2014/main" val="3153264276"/>
                    </a:ext>
                  </a:extLst>
                </a:gridCol>
                <a:gridCol w="1016000">
                  <a:extLst>
                    <a:ext uri="{9D8B030D-6E8A-4147-A177-3AD203B41FA5}">
                      <a16:colId xmlns:a16="http://schemas.microsoft.com/office/drawing/2014/main" val="3543417833"/>
                    </a:ext>
                  </a:extLst>
                </a:gridCol>
                <a:gridCol w="1016000">
                  <a:extLst>
                    <a:ext uri="{9D8B030D-6E8A-4147-A177-3AD203B41FA5}">
                      <a16:colId xmlns:a16="http://schemas.microsoft.com/office/drawing/2014/main" val="406150410"/>
                    </a:ext>
                  </a:extLst>
                </a:gridCol>
                <a:gridCol w="1016000">
                  <a:extLst>
                    <a:ext uri="{9D8B030D-6E8A-4147-A177-3AD203B41FA5}">
                      <a16:colId xmlns:a16="http://schemas.microsoft.com/office/drawing/2014/main" val="382397009"/>
                    </a:ext>
                  </a:extLst>
                </a:gridCol>
              </a:tblGrid>
              <a:tr h="370840">
                <a:tc>
                  <a:txBody>
                    <a:bodyPr/>
                    <a:lstStyle/>
                    <a:p>
                      <a:pPr algn="ct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HP1</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HP3</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TW</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SW1</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SW2</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SW3</a:t>
                      </a: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6841442"/>
                  </a:ext>
                </a:extLst>
              </a:tr>
              <a:tr h="370840">
                <a:tc>
                  <a:txBody>
                    <a:bodyPr/>
                    <a:lstStyle/>
                    <a:p>
                      <a:pPr algn="ctr"/>
                      <a:r>
                        <a:rPr lang="en-IN" dirty="0"/>
                        <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dirty="0"/>
                        <a:t>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r>
                        <a:rPr lang="en-IN" dirty="0"/>
                        <a:t>5</a:t>
                      </a:r>
                    </a:p>
                  </a:txBody>
                  <a:tcPr>
                    <a:lnT w="12700" cap="flat" cmpd="sng" algn="ctr">
                      <a:solidFill>
                        <a:schemeClr val="tx1"/>
                      </a:solidFill>
                      <a:prstDash val="solid"/>
                      <a:round/>
                      <a:headEnd type="none" w="med" len="med"/>
                      <a:tailEnd type="none" w="med" len="med"/>
                    </a:lnT>
                  </a:tcPr>
                </a:tc>
                <a:tc>
                  <a:txBody>
                    <a:bodyPr/>
                    <a:lstStyle/>
                    <a:p>
                      <a:pPr algn="ctr"/>
                      <a:r>
                        <a:rPr lang="en-IN" dirty="0"/>
                        <a:t>1</a:t>
                      </a:r>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T w="12700" cap="flat" cmpd="sng" algn="ctr">
                      <a:solidFill>
                        <a:schemeClr val="tx1"/>
                      </a:solidFill>
                      <a:prstDash val="solid"/>
                      <a:round/>
                      <a:headEnd type="none" w="med" len="med"/>
                      <a:tailEnd type="none" w="med" len="med"/>
                    </a:lnT>
                  </a:tcPr>
                </a:tc>
                <a:tc>
                  <a:txBody>
                    <a:bodyPr/>
                    <a:lstStyle/>
                    <a:p>
                      <a:pPr algn="ctr"/>
                      <a:endParaRPr lang="en-IN" dirty="0"/>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009568"/>
                  </a:ext>
                </a:extLst>
              </a:tr>
              <a:tr h="370840">
                <a:tc>
                  <a:txBody>
                    <a:bodyPr/>
                    <a:lstStyle/>
                    <a:p>
                      <a:pPr algn="ctr"/>
                      <a:r>
                        <a:rPr lang="en-IN" dirty="0"/>
                        <a:t>B</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5</a:t>
                      </a:r>
                    </a:p>
                  </a:txBody>
                  <a:tcPr>
                    <a:lnL w="12700" cap="flat" cmpd="sng" algn="ctr">
                      <a:solidFill>
                        <a:schemeClr val="tx1"/>
                      </a:solidFill>
                      <a:prstDash val="solid"/>
                      <a:round/>
                      <a:headEnd type="none" w="med" len="med"/>
                      <a:tailEnd type="none" w="med" len="med"/>
                    </a:lnL>
                  </a:tcPr>
                </a:tc>
                <a:tc>
                  <a:txBody>
                    <a:bodyPr/>
                    <a:lstStyle/>
                    <a:p>
                      <a:pPr algn="ctr"/>
                      <a:r>
                        <a:rPr lang="en-IN" dirty="0"/>
                        <a:t>5</a:t>
                      </a:r>
                    </a:p>
                  </a:txBody>
                  <a:tcPr/>
                </a:tc>
                <a:tc>
                  <a:txBody>
                    <a:bodyPr/>
                    <a:lstStyle/>
                    <a:p>
                      <a:pPr algn="ctr"/>
                      <a:r>
                        <a:rPr lang="en-IN" dirty="0"/>
                        <a:t>4</a:t>
                      </a:r>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2510922738"/>
                  </a:ext>
                </a:extLst>
              </a:tr>
              <a:tr h="370840">
                <a:tc>
                  <a:txBody>
                    <a:bodyPr/>
                    <a:lstStyle/>
                    <a:p>
                      <a:pPr algn="ctr"/>
                      <a:r>
                        <a:rPr lang="en-IN" dirty="0"/>
                        <a:t>C</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endParaRPr lang="en-IN" dirty="0"/>
                    </a:p>
                  </a:txBody>
                  <a:tcPr>
                    <a:lnL w="12700" cap="flat" cmpd="sng" algn="ctr">
                      <a:solidFill>
                        <a:schemeClr val="tx1"/>
                      </a:solidFill>
                      <a:prstDash val="solid"/>
                      <a:round/>
                      <a:headEnd type="none" w="med" len="med"/>
                      <a:tailEnd type="none" w="med" len="med"/>
                    </a:lnL>
                  </a:tcPr>
                </a:tc>
                <a:tc>
                  <a:txBody>
                    <a:bodyPr/>
                    <a:lstStyle/>
                    <a:p>
                      <a:pPr algn="ctr"/>
                      <a:endParaRPr lang="en-IN" dirty="0"/>
                    </a:p>
                  </a:txBody>
                  <a:tcPr/>
                </a:tc>
                <a:tc>
                  <a:txBody>
                    <a:bodyPr/>
                    <a:lstStyle/>
                    <a:p>
                      <a:pPr algn="ctr"/>
                      <a:endParaRPr lang="en-IN" dirty="0"/>
                    </a:p>
                  </a:txBody>
                  <a:tcPr/>
                </a:tc>
                <a:tc>
                  <a:txBody>
                    <a:bodyPr/>
                    <a:lstStyle/>
                    <a:p>
                      <a:pPr algn="ctr"/>
                      <a:r>
                        <a:rPr lang="en-IN" dirty="0"/>
                        <a:t>2</a:t>
                      </a:r>
                    </a:p>
                  </a:txBody>
                  <a:tcPr/>
                </a:tc>
                <a:tc>
                  <a:txBody>
                    <a:bodyPr/>
                    <a:lstStyle/>
                    <a:p>
                      <a:pPr algn="ctr"/>
                      <a:r>
                        <a:rPr lang="en-IN" dirty="0"/>
                        <a:t>4</a:t>
                      </a:r>
                    </a:p>
                  </a:txBody>
                  <a:tcPr/>
                </a:tc>
                <a:tc>
                  <a:txBody>
                    <a:bodyPr/>
                    <a:lstStyle/>
                    <a:p>
                      <a:pPr algn="ctr"/>
                      <a:r>
                        <a:rPr lang="en-IN" dirty="0"/>
                        <a:t>5</a:t>
                      </a:r>
                    </a:p>
                  </a:txBody>
                  <a:tcPr/>
                </a:tc>
                <a:tc>
                  <a:txBody>
                    <a:bodyPr/>
                    <a:lstStyle/>
                    <a:p>
                      <a:pPr algn="ctr"/>
                      <a:endParaRPr lang="en-IN" dirty="0"/>
                    </a:p>
                  </a:txBody>
                  <a:tcPr>
                    <a:lnR w="12700" cap="flat" cmpd="sng" algn="ctr">
                      <a:noFill/>
                      <a:prstDash val="solid"/>
                      <a:round/>
                      <a:headEnd type="none" w="med" len="med"/>
                      <a:tailEnd type="none" w="med" len="med"/>
                    </a:lnR>
                  </a:tcPr>
                </a:tc>
                <a:extLst>
                  <a:ext uri="{0D108BD9-81ED-4DB2-BD59-A6C34878D82A}">
                    <a16:rowId xmlns:a16="http://schemas.microsoft.com/office/drawing/2014/main" val="1425639381"/>
                  </a:ext>
                </a:extLst>
              </a:tr>
              <a:tr h="370840">
                <a:tc>
                  <a:txBody>
                    <a:bodyPr/>
                    <a:lstStyle/>
                    <a:p>
                      <a:pPr algn="ctr"/>
                      <a:r>
                        <a:rPr lang="en-IN" dirty="0"/>
                        <a:t>D</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B w="12700" cap="flat" cmpd="sng" algn="ctr">
                      <a:noFill/>
                      <a:prstDash val="solid"/>
                      <a:round/>
                      <a:headEnd type="none" w="med" len="med"/>
                      <a:tailEnd type="none" w="med" len="med"/>
                    </a:lnB>
                  </a:tcPr>
                </a:tc>
                <a:tc>
                  <a:txBody>
                    <a:bodyPr/>
                    <a:lstStyle/>
                    <a:p>
                      <a:pPr algn="ctr"/>
                      <a:r>
                        <a:rPr lang="en-IN" dirty="0"/>
                        <a:t>3</a:t>
                      </a:r>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endParaRPr lang="en-IN" dirty="0"/>
                    </a:p>
                  </a:txBody>
                  <a:tcPr>
                    <a:lnB w="12700" cap="flat" cmpd="sng" algn="ctr">
                      <a:noFill/>
                      <a:prstDash val="solid"/>
                      <a:round/>
                      <a:headEnd type="none" w="med" len="med"/>
                      <a:tailEnd type="none" w="med" len="med"/>
                    </a:lnB>
                  </a:tcPr>
                </a:tc>
                <a:tc>
                  <a:txBody>
                    <a:bodyPr/>
                    <a:lstStyle/>
                    <a:p>
                      <a:pPr algn="ctr"/>
                      <a:r>
                        <a:rPr lang="en-IN" dirty="0"/>
                        <a:t>3</a:t>
                      </a: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648304442"/>
                  </a:ext>
                </a:extLst>
              </a:tr>
            </a:tbl>
          </a:graphicData>
        </a:graphic>
      </p:graphicFrame>
    </p:spTree>
    <p:extLst>
      <p:ext uri="{BB962C8B-B14F-4D97-AF65-F5344CB8AC3E}">
        <p14:creationId xmlns:p14="http://schemas.microsoft.com/office/powerpoint/2010/main" val="319854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anim calcmode="lin" valueType="num">
                                      <p:cBhvr>
                                        <p:cTn id="8" dur="250" fill="hold"/>
                                        <p:tgtEl>
                                          <p:spTgt spid="2"/>
                                        </p:tgtEl>
                                        <p:attrNameLst>
                                          <p:attrName>ppt_x</p:attrName>
                                        </p:attrNameLst>
                                      </p:cBhvr>
                                      <p:tavLst>
                                        <p:tav tm="0">
                                          <p:val>
                                            <p:strVal val="#ppt_x"/>
                                          </p:val>
                                        </p:tav>
                                        <p:tav tm="100000">
                                          <p:val>
                                            <p:strVal val="#ppt_x"/>
                                          </p:val>
                                        </p:tav>
                                      </p:tavLst>
                                    </p:anim>
                                    <p:anim calcmode="lin" valueType="num">
                                      <p:cBhvr>
                                        <p:cTn id="9" dur="25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anim calcmode="lin" valueType="num">
                                      <p:cBhvr>
                                        <p:cTn id="13" dur="250" fill="hold"/>
                                        <p:tgtEl>
                                          <p:spTgt spid="7"/>
                                        </p:tgtEl>
                                        <p:attrNameLst>
                                          <p:attrName>ppt_x</p:attrName>
                                        </p:attrNameLst>
                                      </p:cBhvr>
                                      <p:tavLst>
                                        <p:tav tm="0">
                                          <p:val>
                                            <p:strVal val="#ppt_x"/>
                                          </p:val>
                                        </p:tav>
                                        <p:tav tm="100000">
                                          <p:val>
                                            <p:strVal val="#ppt_x"/>
                                          </p:val>
                                        </p:tav>
                                      </p:tavLst>
                                    </p:anim>
                                    <p:anim calcmode="lin" valueType="num">
                                      <p:cBhvr>
                                        <p:cTn id="14" dur="2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2.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1292</TotalTime>
  <Words>2158</Words>
  <Application>Microsoft Office PowerPoint</Application>
  <PresentationFormat>Widescreen</PresentationFormat>
  <Paragraphs>426</Paragraphs>
  <Slides>27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等线</vt:lpstr>
      <vt:lpstr>Abadi</vt:lpstr>
      <vt:lpstr>Arial</vt:lpstr>
      <vt:lpstr>Calibri</vt:lpstr>
      <vt:lpstr>Posterama</vt:lpstr>
      <vt:lpstr>Posterama Text Black</vt:lpstr>
      <vt:lpstr>Posterama Text SemiBold</vt:lpstr>
      <vt:lpstr>Symbol</vt:lpstr>
      <vt:lpstr>Wingdings</vt:lpstr>
      <vt:lpstr>Office 主题​​</vt:lpstr>
      <vt:lpstr>Book Recommendation System</vt:lpstr>
      <vt:lpstr>Agenda</vt:lpstr>
      <vt:lpstr>Introduction</vt:lpstr>
      <vt:lpstr>Problem Statement</vt:lpstr>
      <vt:lpstr>Literature Review</vt:lpstr>
      <vt:lpstr>Collaborative Filtering</vt:lpstr>
      <vt:lpstr>Collaborative Filtering</vt:lpstr>
      <vt:lpstr>Similar Users</vt:lpstr>
      <vt:lpstr>Option 1: Jaccard Similarity </vt:lpstr>
      <vt:lpstr>Option 2: Cosine Similarity </vt:lpstr>
      <vt:lpstr>Option 3: Centered Cosine </vt:lpstr>
      <vt:lpstr>Centered Cosine Similarity </vt:lpstr>
      <vt:lpstr>Item-Item Collaborative Filtering</vt:lpstr>
      <vt:lpstr>Collaborative Filtering</vt:lpstr>
      <vt:lpstr>Content-Based Filtering</vt:lpstr>
      <vt:lpstr>Content-Based Filtering</vt:lpstr>
      <vt:lpstr>Implementation</vt:lpstr>
      <vt:lpstr>Data Insights</vt:lpstr>
      <vt:lpstr>IMPLEMENTATION</vt:lpstr>
      <vt:lpstr>IMPLEMENTATION</vt:lpstr>
      <vt:lpstr>IMPLEMENTATION</vt:lpstr>
      <vt:lpstr>IMPLEMENTATION</vt:lpstr>
      <vt:lpstr>Recommendations </vt:lpstr>
      <vt:lpstr>Next Steps</vt:lpstr>
      <vt:lpstr>Conclusion</vt:lpstr>
      <vt:lpstr>Reference Paper:   [1] Ashish Fatarphekar, Tejas Nashikkar, Vivek Patil, Gayatri Naik, “BOOK RECOMMENDATION SYSTEM BASED ON COMBINE FEATURES OF CONTENT BASED FILTERING, COLLABORATIVE FILTERING AND ASSOCIATION RULE MINING”, 2015, Advance Research in Social science and Humanties (ISSN: 2208-2387)  [2] Ms. Praveena Mathew, Ms. Bincy Kuriakose, Mr.Vinayak Hegde, “Book Recommendation System through Content Based and Collaborative Filtering Method”, 2016, Department of Computer Science Amrita Vishwa Vidyapeetham Mysuru Campus Mysuru, Karnataka, India  [3] Madhuri Kommineni, P.Alekhya, T. Mohana Vyshnavi, V.Aparna, K Swetha, V Mounika, “Machine Learning based Efficient Recommendation System for Book Selection using User based Collaborative Filtering Algorithm”, 2020  [4] Ashlesha Bachhav, Apeksha Ukirade, Nilesh Patil, Manish Saswadkar, Prof. Nitin Shivale, “Book Recommendation System using Machine learning and Collaborative Filtering”, 2022, IJARSCT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Rohit Tiwari</dc:creator>
  <cp:lastModifiedBy>Rohit Tiwari</cp:lastModifiedBy>
  <cp:revision>114</cp:revision>
  <dcterms:created xsi:type="dcterms:W3CDTF">2022-12-01T18:16:25Z</dcterms:created>
  <dcterms:modified xsi:type="dcterms:W3CDTF">2024-04-22T20:40:25Z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